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2" r:id="rId6"/>
    <p:sldId id="265" r:id="rId7"/>
    <p:sldId id="261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64225"/>
  </p:normalViewPr>
  <p:slideViewPr>
    <p:cSldViewPr snapToGrid="0" snapToObjects="1">
      <p:cViewPr varScale="1">
        <p:scale>
          <a:sx n="77" d="100"/>
          <a:sy n="77" d="100"/>
        </p:scale>
        <p:origin x="1912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limate-change-guide.com/shortages-of-food-and-water.html" TargetMode="External"/><Relationship Id="rId1" Type="http://schemas.openxmlformats.org/officeDocument/2006/relationships/hyperlink" Target="https://www.careourearth.com/key-facts-about-biodiversity-loss-on-earth/" TargetMode="External"/></Relationships>
</file>

<file path=ppt/diagrams/_rels/drawing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limate-change-guide.com/shortages-of-food-and-water.html" TargetMode="External"/><Relationship Id="rId1" Type="http://schemas.openxmlformats.org/officeDocument/2006/relationships/hyperlink" Target="https://www.careourearth.com/key-facts-about-biodiversity-loss-on-earth/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BF94D8B-4ED8-4FF3-8E67-71B0FCBA5F1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1F1ED8E0-1601-4EB3-AED7-B21FA0C4BCF3}">
      <dgm:prSet/>
      <dgm:spPr/>
      <dgm:t>
        <a:bodyPr/>
        <a:lstStyle/>
        <a:p>
          <a:r>
            <a:rPr lang="en-US"/>
            <a:t>Climate Change</a:t>
          </a:r>
        </a:p>
      </dgm:t>
    </dgm:pt>
    <dgm:pt modelId="{979A9671-AB6D-4C4E-BF65-826238A5F96D}" type="parTrans" cxnId="{2FAB7EBB-3DC5-4DF0-8698-9106AF7B35C4}">
      <dgm:prSet/>
      <dgm:spPr/>
      <dgm:t>
        <a:bodyPr/>
        <a:lstStyle/>
        <a:p>
          <a:endParaRPr lang="en-US"/>
        </a:p>
      </dgm:t>
    </dgm:pt>
    <dgm:pt modelId="{7F79BBD2-9CDA-494B-9778-377B751084E6}" type="sibTrans" cxnId="{2FAB7EBB-3DC5-4DF0-8698-9106AF7B35C4}">
      <dgm:prSet/>
      <dgm:spPr/>
      <dgm:t>
        <a:bodyPr/>
        <a:lstStyle/>
        <a:p>
          <a:endParaRPr lang="en-US"/>
        </a:p>
      </dgm:t>
    </dgm:pt>
    <dgm:pt modelId="{109C3DD6-BFE9-4CDF-92C6-A94393E55BC2}">
      <dgm:prSet/>
      <dgm:spPr/>
      <dgm:t>
        <a:bodyPr/>
        <a:lstStyle/>
        <a:p>
          <a:r>
            <a:rPr lang="en-US" dirty="0">
              <a:solidFill>
                <a:schemeClr val="bg1"/>
              </a:solidFill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Biodiversity Loss</a:t>
          </a:r>
          <a:endParaRPr lang="en-US" dirty="0">
            <a:solidFill>
              <a:schemeClr val="bg1"/>
            </a:solidFill>
          </a:endParaRPr>
        </a:p>
      </dgm:t>
    </dgm:pt>
    <dgm:pt modelId="{6B363117-4F33-4297-936D-FBB8FE227495}" type="parTrans" cxnId="{FA4C089B-CB0B-45C9-941E-AA707D596145}">
      <dgm:prSet/>
      <dgm:spPr/>
      <dgm:t>
        <a:bodyPr/>
        <a:lstStyle/>
        <a:p>
          <a:endParaRPr lang="en-US"/>
        </a:p>
      </dgm:t>
    </dgm:pt>
    <dgm:pt modelId="{2D3A7165-7DE7-4BCE-9149-F8BE19A177A1}" type="sibTrans" cxnId="{FA4C089B-CB0B-45C9-941E-AA707D596145}">
      <dgm:prSet/>
      <dgm:spPr/>
      <dgm:t>
        <a:bodyPr/>
        <a:lstStyle/>
        <a:p>
          <a:endParaRPr lang="en-US"/>
        </a:p>
      </dgm:t>
    </dgm:pt>
    <dgm:pt modelId="{8982A928-BCA7-4A3F-BBD9-C77CE22A6D84}">
      <dgm:prSet/>
      <dgm:spPr/>
      <dgm:t>
        <a:bodyPr/>
        <a:lstStyle/>
        <a:p>
          <a:r>
            <a:rPr lang="en-US" dirty="0">
              <a:solidFill>
                <a:schemeClr val="bg1"/>
              </a:solidFill>
              <a:hlinkClick xmlns:r="http://schemas.openxmlformats.org/officeDocument/2006/relationships"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Food shortages</a:t>
          </a:r>
          <a:endParaRPr lang="en-US" dirty="0">
            <a:solidFill>
              <a:schemeClr val="bg1"/>
            </a:solidFill>
          </a:endParaRPr>
        </a:p>
      </dgm:t>
    </dgm:pt>
    <dgm:pt modelId="{DD3C290D-FF9E-4172-B039-EEE9543F0B5E}" type="parTrans" cxnId="{768AE82C-1D7F-452E-A839-6B6B26184D9B}">
      <dgm:prSet/>
      <dgm:spPr/>
      <dgm:t>
        <a:bodyPr/>
        <a:lstStyle/>
        <a:p>
          <a:endParaRPr lang="en-US"/>
        </a:p>
      </dgm:t>
    </dgm:pt>
    <dgm:pt modelId="{25499D08-BA3C-4D1B-BECD-330035AFFDFE}" type="sibTrans" cxnId="{768AE82C-1D7F-452E-A839-6B6B26184D9B}">
      <dgm:prSet/>
      <dgm:spPr/>
      <dgm:t>
        <a:bodyPr/>
        <a:lstStyle/>
        <a:p>
          <a:endParaRPr lang="en-US"/>
        </a:p>
      </dgm:t>
    </dgm:pt>
    <dgm:pt modelId="{50F25545-73CF-47A1-84F4-6123CA13E5C4}">
      <dgm:prSet/>
      <dgm:spPr/>
      <dgm:t>
        <a:bodyPr/>
        <a:lstStyle/>
        <a:p>
          <a:r>
            <a:rPr lang="en-US" dirty="0"/>
            <a:t>Water shortages</a:t>
          </a:r>
        </a:p>
      </dgm:t>
    </dgm:pt>
    <dgm:pt modelId="{B703AAF4-D4AE-412F-A860-6E8C49FEF381}" type="parTrans" cxnId="{8747F748-1CFB-48E4-BDC0-8EB90BA3E611}">
      <dgm:prSet/>
      <dgm:spPr/>
      <dgm:t>
        <a:bodyPr/>
        <a:lstStyle/>
        <a:p>
          <a:endParaRPr lang="en-US"/>
        </a:p>
      </dgm:t>
    </dgm:pt>
    <dgm:pt modelId="{BF4DF9F5-9F2C-4ABB-B249-01F534A59644}" type="sibTrans" cxnId="{8747F748-1CFB-48E4-BDC0-8EB90BA3E611}">
      <dgm:prSet/>
      <dgm:spPr/>
      <dgm:t>
        <a:bodyPr/>
        <a:lstStyle/>
        <a:p>
          <a:endParaRPr lang="en-US"/>
        </a:p>
      </dgm:t>
    </dgm:pt>
    <dgm:pt modelId="{1E52E904-2FBC-4663-9706-033E168193ED}">
      <dgm:prSet/>
      <dgm:spPr/>
      <dgm:t>
        <a:bodyPr/>
        <a:lstStyle/>
        <a:p>
          <a:r>
            <a:rPr lang="en-US" dirty="0"/>
            <a:t>Pollution</a:t>
          </a:r>
        </a:p>
      </dgm:t>
    </dgm:pt>
    <dgm:pt modelId="{3D0943A5-A036-4AA3-A41B-8E850AD8DA35}" type="parTrans" cxnId="{1C60DF65-D628-48B5-90F4-C7B2533B9F48}">
      <dgm:prSet/>
      <dgm:spPr/>
      <dgm:t>
        <a:bodyPr/>
        <a:lstStyle/>
        <a:p>
          <a:endParaRPr lang="en-US"/>
        </a:p>
      </dgm:t>
    </dgm:pt>
    <dgm:pt modelId="{416165B2-040A-4C15-88C7-1605AAC5BF68}" type="sibTrans" cxnId="{1C60DF65-D628-48B5-90F4-C7B2533B9F48}">
      <dgm:prSet/>
      <dgm:spPr/>
      <dgm:t>
        <a:bodyPr/>
        <a:lstStyle/>
        <a:p>
          <a:endParaRPr lang="en-US"/>
        </a:p>
      </dgm:t>
    </dgm:pt>
    <dgm:pt modelId="{B83A12D5-0AB6-DA42-B26A-CC2A4E5D0284}" type="pres">
      <dgm:prSet presAssocID="{ABF94D8B-4ED8-4FF3-8E67-71B0FCBA5F1E}" presName="linear" presStyleCnt="0">
        <dgm:presLayoutVars>
          <dgm:animLvl val="lvl"/>
          <dgm:resizeHandles val="exact"/>
        </dgm:presLayoutVars>
      </dgm:prSet>
      <dgm:spPr/>
    </dgm:pt>
    <dgm:pt modelId="{77ADED08-F543-9F41-92C3-8E83887A59BB}" type="pres">
      <dgm:prSet presAssocID="{1F1ED8E0-1601-4EB3-AED7-B21FA0C4BCF3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3A05DDD2-B62C-8645-A473-C07D4E449D00}" type="pres">
      <dgm:prSet presAssocID="{7F79BBD2-9CDA-494B-9778-377B751084E6}" presName="spacer" presStyleCnt="0"/>
      <dgm:spPr/>
    </dgm:pt>
    <dgm:pt modelId="{D68F0DE1-6198-E04F-8A05-4EB9849D5108}" type="pres">
      <dgm:prSet presAssocID="{109C3DD6-BFE9-4CDF-92C6-A94393E55BC2}" presName="parentText" presStyleLbl="node1" presStyleIdx="1" presStyleCnt="5" custLinFactNeighborX="-3472">
        <dgm:presLayoutVars>
          <dgm:chMax val="0"/>
          <dgm:bulletEnabled val="1"/>
        </dgm:presLayoutVars>
      </dgm:prSet>
      <dgm:spPr/>
    </dgm:pt>
    <dgm:pt modelId="{9B878BD6-5BCB-CC43-896C-BFB23A483D00}" type="pres">
      <dgm:prSet presAssocID="{2D3A7165-7DE7-4BCE-9149-F8BE19A177A1}" presName="spacer" presStyleCnt="0"/>
      <dgm:spPr/>
    </dgm:pt>
    <dgm:pt modelId="{22BFD253-A84B-914B-B140-1210BE5AFABE}" type="pres">
      <dgm:prSet presAssocID="{8982A928-BCA7-4A3F-BBD9-C77CE22A6D84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4B0F91F1-764F-F844-9FD8-FE5513D5A5DA}" type="pres">
      <dgm:prSet presAssocID="{25499D08-BA3C-4D1B-BECD-330035AFFDFE}" presName="spacer" presStyleCnt="0"/>
      <dgm:spPr/>
    </dgm:pt>
    <dgm:pt modelId="{30BD6ADF-135B-F04C-B63D-D321C088DA8E}" type="pres">
      <dgm:prSet presAssocID="{50F25545-73CF-47A1-84F4-6123CA13E5C4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90AE5988-70AC-684B-9985-41337C463780}" type="pres">
      <dgm:prSet presAssocID="{BF4DF9F5-9F2C-4ABB-B249-01F534A59644}" presName="spacer" presStyleCnt="0"/>
      <dgm:spPr/>
    </dgm:pt>
    <dgm:pt modelId="{038A8220-3417-4C47-BFDA-10D9BF0DE8D2}" type="pres">
      <dgm:prSet presAssocID="{1E52E904-2FBC-4663-9706-033E168193ED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A8952225-A35E-4B44-B8B7-06E50C1373FE}" type="presOf" srcId="{1F1ED8E0-1601-4EB3-AED7-B21FA0C4BCF3}" destId="{77ADED08-F543-9F41-92C3-8E83887A59BB}" srcOrd="0" destOrd="0" presId="urn:microsoft.com/office/officeart/2005/8/layout/vList2"/>
    <dgm:cxn modelId="{768AE82C-1D7F-452E-A839-6B6B26184D9B}" srcId="{ABF94D8B-4ED8-4FF3-8E67-71B0FCBA5F1E}" destId="{8982A928-BCA7-4A3F-BBD9-C77CE22A6D84}" srcOrd="2" destOrd="0" parTransId="{DD3C290D-FF9E-4172-B039-EEE9543F0B5E}" sibTransId="{25499D08-BA3C-4D1B-BECD-330035AFFDFE}"/>
    <dgm:cxn modelId="{23BE9341-06A2-3747-B305-E31DC4C8184E}" type="presOf" srcId="{1E52E904-2FBC-4663-9706-033E168193ED}" destId="{038A8220-3417-4C47-BFDA-10D9BF0DE8D2}" srcOrd="0" destOrd="0" presId="urn:microsoft.com/office/officeart/2005/8/layout/vList2"/>
    <dgm:cxn modelId="{8747F748-1CFB-48E4-BDC0-8EB90BA3E611}" srcId="{ABF94D8B-4ED8-4FF3-8E67-71B0FCBA5F1E}" destId="{50F25545-73CF-47A1-84F4-6123CA13E5C4}" srcOrd="3" destOrd="0" parTransId="{B703AAF4-D4AE-412F-A860-6E8C49FEF381}" sibTransId="{BF4DF9F5-9F2C-4ABB-B249-01F534A59644}"/>
    <dgm:cxn modelId="{6405AF61-E0FF-AF4A-98A5-83C188278E62}" type="presOf" srcId="{50F25545-73CF-47A1-84F4-6123CA13E5C4}" destId="{30BD6ADF-135B-F04C-B63D-D321C088DA8E}" srcOrd="0" destOrd="0" presId="urn:microsoft.com/office/officeart/2005/8/layout/vList2"/>
    <dgm:cxn modelId="{1C60DF65-D628-48B5-90F4-C7B2533B9F48}" srcId="{ABF94D8B-4ED8-4FF3-8E67-71B0FCBA5F1E}" destId="{1E52E904-2FBC-4663-9706-033E168193ED}" srcOrd="4" destOrd="0" parTransId="{3D0943A5-A036-4AA3-A41B-8E850AD8DA35}" sibTransId="{416165B2-040A-4C15-88C7-1605AAC5BF68}"/>
    <dgm:cxn modelId="{E504F874-94D1-B743-A477-8A95E3B7C299}" type="presOf" srcId="{ABF94D8B-4ED8-4FF3-8E67-71B0FCBA5F1E}" destId="{B83A12D5-0AB6-DA42-B26A-CC2A4E5D0284}" srcOrd="0" destOrd="0" presId="urn:microsoft.com/office/officeart/2005/8/layout/vList2"/>
    <dgm:cxn modelId="{54C22783-4E14-BC41-9796-8CFB785309E7}" type="presOf" srcId="{8982A928-BCA7-4A3F-BBD9-C77CE22A6D84}" destId="{22BFD253-A84B-914B-B140-1210BE5AFABE}" srcOrd="0" destOrd="0" presId="urn:microsoft.com/office/officeart/2005/8/layout/vList2"/>
    <dgm:cxn modelId="{FA4C089B-CB0B-45C9-941E-AA707D596145}" srcId="{ABF94D8B-4ED8-4FF3-8E67-71B0FCBA5F1E}" destId="{109C3DD6-BFE9-4CDF-92C6-A94393E55BC2}" srcOrd="1" destOrd="0" parTransId="{6B363117-4F33-4297-936D-FBB8FE227495}" sibTransId="{2D3A7165-7DE7-4BCE-9149-F8BE19A177A1}"/>
    <dgm:cxn modelId="{2FAB7EBB-3DC5-4DF0-8698-9106AF7B35C4}" srcId="{ABF94D8B-4ED8-4FF3-8E67-71B0FCBA5F1E}" destId="{1F1ED8E0-1601-4EB3-AED7-B21FA0C4BCF3}" srcOrd="0" destOrd="0" parTransId="{979A9671-AB6D-4C4E-BF65-826238A5F96D}" sibTransId="{7F79BBD2-9CDA-494B-9778-377B751084E6}"/>
    <dgm:cxn modelId="{D3493FE6-DB9E-164E-B81E-A3427A52F25E}" type="presOf" srcId="{109C3DD6-BFE9-4CDF-92C6-A94393E55BC2}" destId="{D68F0DE1-6198-E04F-8A05-4EB9849D5108}" srcOrd="0" destOrd="0" presId="urn:microsoft.com/office/officeart/2005/8/layout/vList2"/>
    <dgm:cxn modelId="{372C62D5-EC56-1943-9C27-BA1724D6E88D}" type="presParOf" srcId="{B83A12D5-0AB6-DA42-B26A-CC2A4E5D0284}" destId="{77ADED08-F543-9F41-92C3-8E83887A59BB}" srcOrd="0" destOrd="0" presId="urn:microsoft.com/office/officeart/2005/8/layout/vList2"/>
    <dgm:cxn modelId="{7E124DEB-41FD-AA4C-951B-CF96344375DD}" type="presParOf" srcId="{B83A12D5-0AB6-DA42-B26A-CC2A4E5D0284}" destId="{3A05DDD2-B62C-8645-A473-C07D4E449D00}" srcOrd="1" destOrd="0" presId="urn:microsoft.com/office/officeart/2005/8/layout/vList2"/>
    <dgm:cxn modelId="{5C91E07F-6B22-8441-B4D1-B5ABF5E6A9DD}" type="presParOf" srcId="{B83A12D5-0AB6-DA42-B26A-CC2A4E5D0284}" destId="{D68F0DE1-6198-E04F-8A05-4EB9849D5108}" srcOrd="2" destOrd="0" presId="urn:microsoft.com/office/officeart/2005/8/layout/vList2"/>
    <dgm:cxn modelId="{51B97ECC-328B-D64B-B328-203F94AA8D48}" type="presParOf" srcId="{B83A12D5-0AB6-DA42-B26A-CC2A4E5D0284}" destId="{9B878BD6-5BCB-CC43-896C-BFB23A483D00}" srcOrd="3" destOrd="0" presId="urn:microsoft.com/office/officeart/2005/8/layout/vList2"/>
    <dgm:cxn modelId="{6C8B8A74-A22A-374C-AECE-812F211F0F1C}" type="presParOf" srcId="{B83A12D5-0AB6-DA42-B26A-CC2A4E5D0284}" destId="{22BFD253-A84B-914B-B140-1210BE5AFABE}" srcOrd="4" destOrd="0" presId="urn:microsoft.com/office/officeart/2005/8/layout/vList2"/>
    <dgm:cxn modelId="{5F388CB0-DEEA-6B48-8A6B-538E8F24D0DD}" type="presParOf" srcId="{B83A12D5-0AB6-DA42-B26A-CC2A4E5D0284}" destId="{4B0F91F1-764F-F844-9FD8-FE5513D5A5DA}" srcOrd="5" destOrd="0" presId="urn:microsoft.com/office/officeart/2005/8/layout/vList2"/>
    <dgm:cxn modelId="{F0126874-6992-9B45-84B0-153BA6A0E961}" type="presParOf" srcId="{B83A12D5-0AB6-DA42-B26A-CC2A4E5D0284}" destId="{30BD6ADF-135B-F04C-B63D-D321C088DA8E}" srcOrd="6" destOrd="0" presId="urn:microsoft.com/office/officeart/2005/8/layout/vList2"/>
    <dgm:cxn modelId="{010674F1-C2DE-3841-9B1E-F589125CA8A6}" type="presParOf" srcId="{B83A12D5-0AB6-DA42-B26A-CC2A4E5D0284}" destId="{90AE5988-70AC-684B-9985-41337C463780}" srcOrd="7" destOrd="0" presId="urn:microsoft.com/office/officeart/2005/8/layout/vList2"/>
    <dgm:cxn modelId="{E45B2BE3-07E5-3C41-97C4-FBFB81BEE97F}" type="presParOf" srcId="{B83A12D5-0AB6-DA42-B26A-CC2A4E5D0284}" destId="{038A8220-3417-4C47-BFDA-10D9BF0DE8D2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B846011-B6A0-4809-9886-B269B03978A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48769F3-A60C-4EED-A08F-74C6F01CA711}">
      <dgm:prSet/>
      <dgm:spPr/>
      <dgm:t>
        <a:bodyPr/>
        <a:lstStyle/>
        <a:p>
          <a:r>
            <a:rPr lang="en-US"/>
            <a:t>Only developed in the 1960’s</a:t>
          </a:r>
        </a:p>
      </dgm:t>
    </dgm:pt>
    <dgm:pt modelId="{758220D0-D365-4112-BF68-E3C6CAD20738}" type="parTrans" cxnId="{42AD84DC-CC81-465E-B87D-EA0EC9CB5F1E}">
      <dgm:prSet/>
      <dgm:spPr/>
      <dgm:t>
        <a:bodyPr/>
        <a:lstStyle/>
        <a:p>
          <a:endParaRPr lang="en-US"/>
        </a:p>
      </dgm:t>
    </dgm:pt>
    <dgm:pt modelId="{868E5774-378F-4E76-8CD8-9BA58363346D}" type="sibTrans" cxnId="{42AD84DC-CC81-465E-B87D-EA0EC9CB5F1E}">
      <dgm:prSet/>
      <dgm:spPr/>
      <dgm:t>
        <a:bodyPr/>
        <a:lstStyle/>
        <a:p>
          <a:endParaRPr lang="en-US"/>
        </a:p>
      </dgm:t>
    </dgm:pt>
    <dgm:pt modelId="{258C3941-BE69-42AA-9875-80D276863198}">
      <dgm:prSet/>
      <dgm:spPr/>
      <dgm:t>
        <a:bodyPr/>
        <a:lstStyle/>
        <a:p>
          <a:r>
            <a:rPr lang="en-US"/>
            <a:t>Rachel Carson – Silent Spring</a:t>
          </a:r>
        </a:p>
      </dgm:t>
    </dgm:pt>
    <dgm:pt modelId="{4B732D35-0A98-4C19-BD31-3DCA09FA68B7}" type="parTrans" cxnId="{08A5D0E5-A60F-47E1-A4C0-C1971A8C6FCF}">
      <dgm:prSet/>
      <dgm:spPr/>
      <dgm:t>
        <a:bodyPr/>
        <a:lstStyle/>
        <a:p>
          <a:endParaRPr lang="en-US"/>
        </a:p>
      </dgm:t>
    </dgm:pt>
    <dgm:pt modelId="{7365B839-F1D5-4DA0-BA53-F01A08B5F9FA}" type="sibTrans" cxnId="{08A5D0E5-A60F-47E1-A4C0-C1971A8C6FCF}">
      <dgm:prSet/>
      <dgm:spPr/>
      <dgm:t>
        <a:bodyPr/>
        <a:lstStyle/>
        <a:p>
          <a:endParaRPr lang="en-US"/>
        </a:p>
      </dgm:t>
    </dgm:pt>
    <dgm:pt modelId="{97F8AF46-801C-40FD-AA6F-C9975043B7C1}">
      <dgm:prSet/>
      <dgm:spPr/>
      <dgm:t>
        <a:bodyPr/>
        <a:lstStyle/>
        <a:p>
          <a:r>
            <a:rPr lang="en-US"/>
            <a:t>Education in, for and about the natural environment</a:t>
          </a:r>
        </a:p>
      </dgm:t>
    </dgm:pt>
    <dgm:pt modelId="{E0CFEFB5-117A-40F3-9625-A7B013BF635C}" type="parTrans" cxnId="{780F1EBE-1699-494E-BD6F-1E4AABF23327}">
      <dgm:prSet/>
      <dgm:spPr/>
      <dgm:t>
        <a:bodyPr/>
        <a:lstStyle/>
        <a:p>
          <a:endParaRPr lang="en-US"/>
        </a:p>
      </dgm:t>
    </dgm:pt>
    <dgm:pt modelId="{AFD0B4E3-E239-4F68-A2F5-8D431014EBE9}" type="sibTrans" cxnId="{780F1EBE-1699-494E-BD6F-1E4AABF23327}">
      <dgm:prSet/>
      <dgm:spPr/>
      <dgm:t>
        <a:bodyPr/>
        <a:lstStyle/>
        <a:p>
          <a:endParaRPr lang="en-US"/>
        </a:p>
      </dgm:t>
    </dgm:pt>
    <dgm:pt modelId="{AE7396BF-E83C-47A6-8F90-1AEDD438B919}">
      <dgm:prSet/>
      <dgm:spPr/>
      <dgm:t>
        <a:bodyPr/>
        <a:lstStyle/>
        <a:p>
          <a:r>
            <a:rPr lang="en-US" dirty="0"/>
            <a:t>Connection with nature (Biophilia) –help or hinder?</a:t>
          </a:r>
        </a:p>
      </dgm:t>
    </dgm:pt>
    <dgm:pt modelId="{FDE96147-BA74-4AFF-8680-0FFA67B5ADF5}" type="parTrans" cxnId="{A03629F5-C7E1-4B2C-A8DE-13F9E8A10D57}">
      <dgm:prSet/>
      <dgm:spPr/>
      <dgm:t>
        <a:bodyPr/>
        <a:lstStyle/>
        <a:p>
          <a:endParaRPr lang="en-US"/>
        </a:p>
      </dgm:t>
    </dgm:pt>
    <dgm:pt modelId="{45553B60-8DD5-4AFF-B1C2-AB943EBC6DD4}" type="sibTrans" cxnId="{A03629F5-C7E1-4B2C-A8DE-13F9E8A10D57}">
      <dgm:prSet/>
      <dgm:spPr/>
      <dgm:t>
        <a:bodyPr/>
        <a:lstStyle/>
        <a:p>
          <a:endParaRPr lang="en-US"/>
        </a:p>
      </dgm:t>
    </dgm:pt>
    <dgm:pt modelId="{3C17BAE7-CED1-FC49-B845-F39220B4A807}">
      <dgm:prSet/>
      <dgm:spPr/>
      <dgm:t>
        <a:bodyPr/>
        <a:lstStyle/>
        <a:p>
          <a:r>
            <a:rPr lang="en-US" dirty="0"/>
            <a:t>Ecocentric/Egocentric behaviour/social values</a:t>
          </a:r>
        </a:p>
      </dgm:t>
    </dgm:pt>
    <dgm:pt modelId="{38C333DD-256C-D84D-8DB1-9BA74DC7F0FF}" type="parTrans" cxnId="{5A523A34-30B3-634E-BBE7-C8117EF72829}">
      <dgm:prSet/>
      <dgm:spPr/>
      <dgm:t>
        <a:bodyPr/>
        <a:lstStyle/>
        <a:p>
          <a:endParaRPr lang="en-GB"/>
        </a:p>
      </dgm:t>
    </dgm:pt>
    <dgm:pt modelId="{A554481E-C1E7-7D46-B456-C12B345E5C70}" type="sibTrans" cxnId="{5A523A34-30B3-634E-BBE7-C8117EF72829}">
      <dgm:prSet/>
      <dgm:spPr/>
      <dgm:t>
        <a:bodyPr/>
        <a:lstStyle/>
        <a:p>
          <a:endParaRPr lang="en-GB"/>
        </a:p>
      </dgm:t>
    </dgm:pt>
    <dgm:pt modelId="{368C8408-B7CD-714A-B115-66157BAA2A86}" type="pres">
      <dgm:prSet presAssocID="{9B846011-B6A0-4809-9886-B269B03978AD}" presName="linear" presStyleCnt="0">
        <dgm:presLayoutVars>
          <dgm:animLvl val="lvl"/>
          <dgm:resizeHandles val="exact"/>
        </dgm:presLayoutVars>
      </dgm:prSet>
      <dgm:spPr/>
    </dgm:pt>
    <dgm:pt modelId="{6DB22A86-906D-8443-BF09-0D6B5D30C701}" type="pres">
      <dgm:prSet presAssocID="{548769F3-A60C-4EED-A08F-74C6F01CA711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7A200C98-AC92-3F47-9B75-F8696A409307}" type="pres">
      <dgm:prSet presAssocID="{868E5774-378F-4E76-8CD8-9BA58363346D}" presName="spacer" presStyleCnt="0"/>
      <dgm:spPr/>
    </dgm:pt>
    <dgm:pt modelId="{BC0143E6-F4A2-B649-8BEC-54E2E6F65FFB}" type="pres">
      <dgm:prSet presAssocID="{258C3941-BE69-42AA-9875-80D27686319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4F341EB8-27E3-2547-919D-24E62CAEC716}" type="pres">
      <dgm:prSet presAssocID="{7365B839-F1D5-4DA0-BA53-F01A08B5F9FA}" presName="spacer" presStyleCnt="0"/>
      <dgm:spPr/>
    </dgm:pt>
    <dgm:pt modelId="{DBC5AA9C-08CB-E843-B657-E38EFDD10349}" type="pres">
      <dgm:prSet presAssocID="{97F8AF46-801C-40FD-AA6F-C9975043B7C1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AEB69A43-18A0-FB4B-BBF4-14C383A8555F}" type="pres">
      <dgm:prSet presAssocID="{AFD0B4E3-E239-4F68-A2F5-8D431014EBE9}" presName="spacer" presStyleCnt="0"/>
      <dgm:spPr/>
    </dgm:pt>
    <dgm:pt modelId="{7D4BF37C-2FF1-C94E-BF7B-4854E927FCC0}" type="pres">
      <dgm:prSet presAssocID="{AE7396BF-E83C-47A6-8F90-1AEDD438B919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35C3B586-FDCA-E344-A3AB-EDA52098A108}" type="pres">
      <dgm:prSet presAssocID="{45553B60-8DD5-4AFF-B1C2-AB943EBC6DD4}" presName="spacer" presStyleCnt="0"/>
      <dgm:spPr/>
    </dgm:pt>
    <dgm:pt modelId="{D9F37509-E3C5-4E46-A715-12D447A09974}" type="pres">
      <dgm:prSet presAssocID="{3C17BAE7-CED1-FC49-B845-F39220B4A807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928E0422-83F4-1B4F-8931-3F96D9A3A021}" type="presOf" srcId="{9B846011-B6A0-4809-9886-B269B03978AD}" destId="{368C8408-B7CD-714A-B115-66157BAA2A86}" srcOrd="0" destOrd="0" presId="urn:microsoft.com/office/officeart/2005/8/layout/vList2"/>
    <dgm:cxn modelId="{5A523A34-30B3-634E-BBE7-C8117EF72829}" srcId="{9B846011-B6A0-4809-9886-B269B03978AD}" destId="{3C17BAE7-CED1-FC49-B845-F39220B4A807}" srcOrd="4" destOrd="0" parTransId="{38C333DD-256C-D84D-8DB1-9BA74DC7F0FF}" sibTransId="{A554481E-C1E7-7D46-B456-C12B345E5C70}"/>
    <dgm:cxn modelId="{44929944-CD8E-BD42-8201-9BD894E573F0}" type="presOf" srcId="{AE7396BF-E83C-47A6-8F90-1AEDD438B919}" destId="{7D4BF37C-2FF1-C94E-BF7B-4854E927FCC0}" srcOrd="0" destOrd="0" presId="urn:microsoft.com/office/officeart/2005/8/layout/vList2"/>
    <dgm:cxn modelId="{8EF5A89B-8101-2148-8A29-F34175478B8B}" type="presOf" srcId="{97F8AF46-801C-40FD-AA6F-C9975043B7C1}" destId="{DBC5AA9C-08CB-E843-B657-E38EFDD10349}" srcOrd="0" destOrd="0" presId="urn:microsoft.com/office/officeart/2005/8/layout/vList2"/>
    <dgm:cxn modelId="{B32AABA1-02B0-5445-87CE-8D172076A36D}" type="presOf" srcId="{548769F3-A60C-4EED-A08F-74C6F01CA711}" destId="{6DB22A86-906D-8443-BF09-0D6B5D30C701}" srcOrd="0" destOrd="0" presId="urn:microsoft.com/office/officeart/2005/8/layout/vList2"/>
    <dgm:cxn modelId="{D5BB50BB-13A8-204C-8EB7-5ABDB02A5C22}" type="presOf" srcId="{258C3941-BE69-42AA-9875-80D276863198}" destId="{BC0143E6-F4A2-B649-8BEC-54E2E6F65FFB}" srcOrd="0" destOrd="0" presId="urn:microsoft.com/office/officeart/2005/8/layout/vList2"/>
    <dgm:cxn modelId="{780F1EBE-1699-494E-BD6F-1E4AABF23327}" srcId="{9B846011-B6A0-4809-9886-B269B03978AD}" destId="{97F8AF46-801C-40FD-AA6F-C9975043B7C1}" srcOrd="2" destOrd="0" parTransId="{E0CFEFB5-117A-40F3-9625-A7B013BF635C}" sibTransId="{AFD0B4E3-E239-4F68-A2F5-8D431014EBE9}"/>
    <dgm:cxn modelId="{6095E5C3-C4EA-0C47-8C4A-5039DB502C5B}" type="presOf" srcId="{3C17BAE7-CED1-FC49-B845-F39220B4A807}" destId="{D9F37509-E3C5-4E46-A715-12D447A09974}" srcOrd="0" destOrd="0" presId="urn:microsoft.com/office/officeart/2005/8/layout/vList2"/>
    <dgm:cxn modelId="{42AD84DC-CC81-465E-B87D-EA0EC9CB5F1E}" srcId="{9B846011-B6A0-4809-9886-B269B03978AD}" destId="{548769F3-A60C-4EED-A08F-74C6F01CA711}" srcOrd="0" destOrd="0" parTransId="{758220D0-D365-4112-BF68-E3C6CAD20738}" sibTransId="{868E5774-378F-4E76-8CD8-9BA58363346D}"/>
    <dgm:cxn modelId="{08A5D0E5-A60F-47E1-A4C0-C1971A8C6FCF}" srcId="{9B846011-B6A0-4809-9886-B269B03978AD}" destId="{258C3941-BE69-42AA-9875-80D276863198}" srcOrd="1" destOrd="0" parTransId="{4B732D35-0A98-4C19-BD31-3DCA09FA68B7}" sibTransId="{7365B839-F1D5-4DA0-BA53-F01A08B5F9FA}"/>
    <dgm:cxn modelId="{A03629F5-C7E1-4B2C-A8DE-13F9E8A10D57}" srcId="{9B846011-B6A0-4809-9886-B269B03978AD}" destId="{AE7396BF-E83C-47A6-8F90-1AEDD438B919}" srcOrd="3" destOrd="0" parTransId="{FDE96147-BA74-4AFF-8680-0FFA67B5ADF5}" sibTransId="{45553B60-8DD5-4AFF-B1C2-AB943EBC6DD4}"/>
    <dgm:cxn modelId="{0CEDCE66-DEE6-C34F-82B2-B79EEB303DD1}" type="presParOf" srcId="{368C8408-B7CD-714A-B115-66157BAA2A86}" destId="{6DB22A86-906D-8443-BF09-0D6B5D30C701}" srcOrd="0" destOrd="0" presId="urn:microsoft.com/office/officeart/2005/8/layout/vList2"/>
    <dgm:cxn modelId="{F8366575-1091-A847-91DC-4D59A3DA44FC}" type="presParOf" srcId="{368C8408-B7CD-714A-B115-66157BAA2A86}" destId="{7A200C98-AC92-3F47-9B75-F8696A409307}" srcOrd="1" destOrd="0" presId="urn:microsoft.com/office/officeart/2005/8/layout/vList2"/>
    <dgm:cxn modelId="{FAD0D0FA-1751-4C4C-A585-3D2BE43ABCFA}" type="presParOf" srcId="{368C8408-B7CD-714A-B115-66157BAA2A86}" destId="{BC0143E6-F4A2-B649-8BEC-54E2E6F65FFB}" srcOrd="2" destOrd="0" presId="urn:microsoft.com/office/officeart/2005/8/layout/vList2"/>
    <dgm:cxn modelId="{F1D9C9B2-E78B-C240-B75F-9FF8D1DBE7D3}" type="presParOf" srcId="{368C8408-B7CD-714A-B115-66157BAA2A86}" destId="{4F341EB8-27E3-2547-919D-24E62CAEC716}" srcOrd="3" destOrd="0" presId="urn:microsoft.com/office/officeart/2005/8/layout/vList2"/>
    <dgm:cxn modelId="{53A664EC-DEF0-D147-92B7-28B5D69A613A}" type="presParOf" srcId="{368C8408-B7CD-714A-B115-66157BAA2A86}" destId="{DBC5AA9C-08CB-E843-B657-E38EFDD10349}" srcOrd="4" destOrd="0" presId="urn:microsoft.com/office/officeart/2005/8/layout/vList2"/>
    <dgm:cxn modelId="{CCDCC960-88C0-024E-9E35-9EC410DE743D}" type="presParOf" srcId="{368C8408-B7CD-714A-B115-66157BAA2A86}" destId="{AEB69A43-18A0-FB4B-BBF4-14C383A8555F}" srcOrd="5" destOrd="0" presId="urn:microsoft.com/office/officeart/2005/8/layout/vList2"/>
    <dgm:cxn modelId="{2AE1335A-DDED-8144-9701-601F475B3776}" type="presParOf" srcId="{368C8408-B7CD-714A-B115-66157BAA2A86}" destId="{7D4BF37C-2FF1-C94E-BF7B-4854E927FCC0}" srcOrd="6" destOrd="0" presId="urn:microsoft.com/office/officeart/2005/8/layout/vList2"/>
    <dgm:cxn modelId="{0A167C57-3D49-D346-B58D-F06015723B61}" type="presParOf" srcId="{368C8408-B7CD-714A-B115-66157BAA2A86}" destId="{35C3B586-FDCA-E344-A3AB-EDA52098A108}" srcOrd="7" destOrd="0" presId="urn:microsoft.com/office/officeart/2005/8/layout/vList2"/>
    <dgm:cxn modelId="{FD968F29-CA1E-8E48-A067-5680348CBBC7}" type="presParOf" srcId="{368C8408-B7CD-714A-B115-66157BAA2A86}" destId="{D9F37509-E3C5-4E46-A715-12D447A09974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ADED08-F543-9F41-92C3-8E83887A59BB}">
      <dsp:nvSpPr>
        <dsp:cNvPr id="0" name=""/>
        <dsp:cNvSpPr/>
      </dsp:nvSpPr>
      <dsp:spPr>
        <a:xfrm>
          <a:off x="0" y="7725"/>
          <a:ext cx="6900512" cy="100737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Climate Change</a:t>
          </a:r>
        </a:p>
      </dsp:txBody>
      <dsp:txXfrm>
        <a:off x="49176" y="56901"/>
        <a:ext cx="6802160" cy="909018"/>
      </dsp:txXfrm>
    </dsp:sp>
    <dsp:sp modelId="{D68F0DE1-6198-E04F-8A05-4EB9849D5108}">
      <dsp:nvSpPr>
        <dsp:cNvPr id="0" name=""/>
        <dsp:cNvSpPr/>
      </dsp:nvSpPr>
      <dsp:spPr>
        <a:xfrm>
          <a:off x="0" y="1136055"/>
          <a:ext cx="6900512" cy="1007370"/>
        </a:xfrm>
        <a:prstGeom prst="roundRect">
          <a:avLst/>
        </a:prstGeom>
        <a:solidFill>
          <a:schemeClr val="accent2">
            <a:hueOff val="372581"/>
            <a:satOff val="-102"/>
            <a:lumOff val="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 dirty="0">
              <a:solidFill>
                <a:schemeClr val="bg1"/>
              </a:solidFill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Biodiversity Loss</a:t>
          </a:r>
          <a:endParaRPr lang="en-US" sz="4200" kern="1200" dirty="0">
            <a:solidFill>
              <a:schemeClr val="bg1"/>
            </a:solidFill>
          </a:endParaRPr>
        </a:p>
      </dsp:txBody>
      <dsp:txXfrm>
        <a:off x="49176" y="1185231"/>
        <a:ext cx="6802160" cy="909018"/>
      </dsp:txXfrm>
    </dsp:sp>
    <dsp:sp modelId="{22BFD253-A84B-914B-B140-1210BE5AFABE}">
      <dsp:nvSpPr>
        <dsp:cNvPr id="0" name=""/>
        <dsp:cNvSpPr/>
      </dsp:nvSpPr>
      <dsp:spPr>
        <a:xfrm>
          <a:off x="0" y="2264385"/>
          <a:ext cx="6900512" cy="1007370"/>
        </a:xfrm>
        <a:prstGeom prst="roundRect">
          <a:avLst/>
        </a:prstGeom>
        <a:solidFill>
          <a:schemeClr val="accent2">
            <a:hueOff val="745163"/>
            <a:satOff val="-205"/>
            <a:lumOff val="35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 dirty="0">
              <a:solidFill>
                <a:schemeClr val="bg1"/>
              </a:solidFill>
              <a:hlinkClick xmlns:r="http://schemas.openxmlformats.org/officeDocument/2006/relationships"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Food shortages</a:t>
          </a:r>
          <a:endParaRPr lang="en-US" sz="4200" kern="1200" dirty="0">
            <a:solidFill>
              <a:schemeClr val="bg1"/>
            </a:solidFill>
          </a:endParaRPr>
        </a:p>
      </dsp:txBody>
      <dsp:txXfrm>
        <a:off x="49176" y="2313561"/>
        <a:ext cx="6802160" cy="909018"/>
      </dsp:txXfrm>
    </dsp:sp>
    <dsp:sp modelId="{30BD6ADF-135B-F04C-B63D-D321C088DA8E}">
      <dsp:nvSpPr>
        <dsp:cNvPr id="0" name=""/>
        <dsp:cNvSpPr/>
      </dsp:nvSpPr>
      <dsp:spPr>
        <a:xfrm>
          <a:off x="0" y="3392715"/>
          <a:ext cx="6900512" cy="1007370"/>
        </a:xfrm>
        <a:prstGeom prst="roundRect">
          <a:avLst/>
        </a:prstGeom>
        <a:solidFill>
          <a:schemeClr val="accent2">
            <a:hueOff val="1117744"/>
            <a:satOff val="-307"/>
            <a:lumOff val="5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 dirty="0"/>
            <a:t>Water shortages</a:t>
          </a:r>
        </a:p>
      </dsp:txBody>
      <dsp:txXfrm>
        <a:off x="49176" y="3441891"/>
        <a:ext cx="6802160" cy="909018"/>
      </dsp:txXfrm>
    </dsp:sp>
    <dsp:sp modelId="{038A8220-3417-4C47-BFDA-10D9BF0DE8D2}">
      <dsp:nvSpPr>
        <dsp:cNvPr id="0" name=""/>
        <dsp:cNvSpPr/>
      </dsp:nvSpPr>
      <dsp:spPr>
        <a:xfrm>
          <a:off x="0" y="4521045"/>
          <a:ext cx="6900512" cy="1007370"/>
        </a:xfrm>
        <a:prstGeom prst="roundRect">
          <a:avLst/>
        </a:prstGeom>
        <a:solidFill>
          <a:schemeClr val="accent2">
            <a:hueOff val="1490326"/>
            <a:satOff val="-410"/>
            <a:lumOff val="7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 dirty="0"/>
            <a:t>Pollution</a:t>
          </a:r>
        </a:p>
      </dsp:txBody>
      <dsp:txXfrm>
        <a:off x="49176" y="4570221"/>
        <a:ext cx="6802160" cy="90901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B22A86-906D-8443-BF09-0D6B5D30C701}">
      <dsp:nvSpPr>
        <dsp:cNvPr id="0" name=""/>
        <dsp:cNvSpPr/>
      </dsp:nvSpPr>
      <dsp:spPr>
        <a:xfrm>
          <a:off x="0" y="7725"/>
          <a:ext cx="6900512" cy="100737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Only developed in the 1960’s</a:t>
          </a:r>
        </a:p>
      </dsp:txBody>
      <dsp:txXfrm>
        <a:off x="49176" y="56901"/>
        <a:ext cx="6802160" cy="909018"/>
      </dsp:txXfrm>
    </dsp:sp>
    <dsp:sp modelId="{BC0143E6-F4A2-B649-8BEC-54E2E6F65FFB}">
      <dsp:nvSpPr>
        <dsp:cNvPr id="0" name=""/>
        <dsp:cNvSpPr/>
      </dsp:nvSpPr>
      <dsp:spPr>
        <a:xfrm>
          <a:off x="0" y="1136055"/>
          <a:ext cx="6900512" cy="1007370"/>
        </a:xfrm>
        <a:prstGeom prst="roundRect">
          <a:avLst/>
        </a:prstGeom>
        <a:solidFill>
          <a:schemeClr val="accent2">
            <a:hueOff val="372581"/>
            <a:satOff val="-102"/>
            <a:lumOff val="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Rachel Carson – Silent Spring</a:t>
          </a:r>
        </a:p>
      </dsp:txBody>
      <dsp:txXfrm>
        <a:off x="49176" y="1185231"/>
        <a:ext cx="6802160" cy="909018"/>
      </dsp:txXfrm>
    </dsp:sp>
    <dsp:sp modelId="{DBC5AA9C-08CB-E843-B657-E38EFDD10349}">
      <dsp:nvSpPr>
        <dsp:cNvPr id="0" name=""/>
        <dsp:cNvSpPr/>
      </dsp:nvSpPr>
      <dsp:spPr>
        <a:xfrm>
          <a:off x="0" y="2264385"/>
          <a:ext cx="6900512" cy="1007370"/>
        </a:xfrm>
        <a:prstGeom prst="roundRect">
          <a:avLst/>
        </a:prstGeom>
        <a:solidFill>
          <a:schemeClr val="accent2">
            <a:hueOff val="745163"/>
            <a:satOff val="-205"/>
            <a:lumOff val="352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/>
            <a:t>Education in, for and about the natural environment</a:t>
          </a:r>
        </a:p>
      </dsp:txBody>
      <dsp:txXfrm>
        <a:off x="49176" y="2313561"/>
        <a:ext cx="6802160" cy="909018"/>
      </dsp:txXfrm>
    </dsp:sp>
    <dsp:sp modelId="{7D4BF37C-2FF1-C94E-BF7B-4854E927FCC0}">
      <dsp:nvSpPr>
        <dsp:cNvPr id="0" name=""/>
        <dsp:cNvSpPr/>
      </dsp:nvSpPr>
      <dsp:spPr>
        <a:xfrm>
          <a:off x="0" y="3392715"/>
          <a:ext cx="6900512" cy="1007370"/>
        </a:xfrm>
        <a:prstGeom prst="roundRect">
          <a:avLst/>
        </a:prstGeom>
        <a:solidFill>
          <a:schemeClr val="accent2">
            <a:hueOff val="1117744"/>
            <a:satOff val="-307"/>
            <a:lumOff val="5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 dirty="0"/>
            <a:t>Connection with nature (Biophilia) –help or hinder?</a:t>
          </a:r>
        </a:p>
      </dsp:txBody>
      <dsp:txXfrm>
        <a:off x="49176" y="3441891"/>
        <a:ext cx="6802160" cy="909018"/>
      </dsp:txXfrm>
    </dsp:sp>
    <dsp:sp modelId="{D9F37509-E3C5-4E46-A715-12D447A09974}">
      <dsp:nvSpPr>
        <dsp:cNvPr id="0" name=""/>
        <dsp:cNvSpPr/>
      </dsp:nvSpPr>
      <dsp:spPr>
        <a:xfrm>
          <a:off x="0" y="4521045"/>
          <a:ext cx="6900512" cy="1007370"/>
        </a:xfrm>
        <a:prstGeom prst="roundRect">
          <a:avLst/>
        </a:prstGeom>
        <a:solidFill>
          <a:schemeClr val="accent2">
            <a:hueOff val="1490326"/>
            <a:satOff val="-410"/>
            <a:lumOff val="7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200" kern="1200" dirty="0"/>
            <a:t>Ecocentric/Egocentric behaviour/social values</a:t>
          </a:r>
        </a:p>
      </dsp:txBody>
      <dsp:txXfrm>
        <a:off x="49176" y="4570221"/>
        <a:ext cx="6802160" cy="9090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E66084-D08F-4F49-AFE8-6695B5BCE00E}" type="datetimeFigureOut">
              <a:rPr lang="en-US" smtClean="0"/>
              <a:t>10/22/21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6A8B46-36D0-1741-8247-D3C70559E4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43491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6A8B46-36D0-1741-8247-D3C70559E446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78699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6A8B46-36D0-1741-8247-D3C70559E446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03220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6A8B46-36D0-1741-8247-D3C70559E446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32402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6A8B46-36D0-1741-8247-D3C70559E446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526999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6A8B46-36D0-1741-8247-D3C70559E446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380907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6A8B46-36D0-1741-8247-D3C70559E446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544805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6A8B46-36D0-1741-8247-D3C70559E446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55864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10/22/21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05116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10/22/21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66512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10/22/21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81489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10/22/21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46762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10/22/21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39151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10/22/21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58782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10/22/21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33087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10/22/21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8182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10/22/21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40604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10/22/21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81141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10/22/21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77001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10/22/21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4660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f.panda.org/wwf_news/?780191/LPR-2020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yf.com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hyperlink" Target="https://downtoearthproject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lant growing in a concrete crack">
            <a:extLst>
              <a:ext uri="{FF2B5EF4-FFF2-40B4-BE49-F238E27FC236}">
                <a16:creationId xmlns:a16="http://schemas.microsoft.com/office/drawing/2014/main" id="{51901C9E-BEFE-4F70-8AEB-FE651A55CF5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t="15709" r="-1" b="-1"/>
          <a:stretch/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CE676FF-65E3-D349-AC19-292E26ACAF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6800"/>
              <a:t>Outdoor Education and the Natural Environment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3F9E09-C336-2245-8BCE-4E3A85522F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4599432"/>
            <a:ext cx="9144000" cy="1536192"/>
          </a:xfrm>
        </p:spPr>
        <p:txBody>
          <a:bodyPr>
            <a:normAutofit/>
          </a:bodyPr>
          <a:lstStyle/>
          <a:p>
            <a:pPr algn="ctr"/>
            <a:r>
              <a:rPr lang="en-US" sz="3200"/>
              <a:t>22</a:t>
            </a:r>
            <a:r>
              <a:rPr lang="en-US" sz="3200" baseline="30000"/>
              <a:t>nd</a:t>
            </a:r>
            <a:r>
              <a:rPr lang="en-US" sz="3200"/>
              <a:t> October 2021</a:t>
            </a:r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00057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Content Placeholder 3" descr="The outddor Tree - Priest.jpg">
            <a:extLst>
              <a:ext uri="{FF2B5EF4-FFF2-40B4-BE49-F238E27FC236}">
                <a16:creationId xmlns:a16="http://schemas.microsoft.com/office/drawing/2014/main" id="{71920BC3-2987-FD47-8DDA-82BA65D89E2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58705" r="-58705"/>
          <a:stretch>
            <a:fillRect/>
          </a:stretch>
        </p:blipFill>
        <p:spPr>
          <a:xfrm>
            <a:off x="-661052" y="-28575"/>
            <a:ext cx="8662052" cy="666331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D36B565-D2D7-6643-B6DE-0B863DE8B901}"/>
              </a:ext>
            </a:extLst>
          </p:cNvPr>
          <p:cNvSpPr txBox="1"/>
          <p:nvPr/>
        </p:nvSpPr>
        <p:spPr>
          <a:xfrm>
            <a:off x="6757988" y="685800"/>
            <a:ext cx="5172075" cy="3447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What is the value of Environmental Education within Outdoor Adventure programmes?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discuss the key concepts of environmental education and outdoor adventure programmes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wider narrative around current social, environmental, political and educational issues.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relationships between academic concepts/theories/research, your own personal experience/ideas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0815839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C911AA-68B9-AC46-81BD-9EB9C81D17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100"/>
              <a:t>Big Picture Little Picture</a:t>
            </a:r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093" y="2563839"/>
            <a:ext cx="3931920" cy="27432"/>
          </a:xfrm>
          <a:custGeom>
            <a:avLst/>
            <a:gdLst>
              <a:gd name="connsiteX0" fmla="*/ 0 w 3931920"/>
              <a:gd name="connsiteY0" fmla="*/ 0 h 27432"/>
              <a:gd name="connsiteX1" fmla="*/ 733958 w 3931920"/>
              <a:gd name="connsiteY1" fmla="*/ 0 h 27432"/>
              <a:gd name="connsiteX2" fmla="*/ 1428598 w 3931920"/>
              <a:gd name="connsiteY2" fmla="*/ 0 h 27432"/>
              <a:gd name="connsiteX3" fmla="*/ 2123237 w 3931920"/>
              <a:gd name="connsiteY3" fmla="*/ 0 h 27432"/>
              <a:gd name="connsiteX4" fmla="*/ 2660599 w 3931920"/>
              <a:gd name="connsiteY4" fmla="*/ 0 h 27432"/>
              <a:gd name="connsiteX5" fmla="*/ 3237281 w 3931920"/>
              <a:gd name="connsiteY5" fmla="*/ 0 h 27432"/>
              <a:gd name="connsiteX6" fmla="*/ 3931920 w 3931920"/>
              <a:gd name="connsiteY6" fmla="*/ 0 h 27432"/>
              <a:gd name="connsiteX7" fmla="*/ 3931920 w 3931920"/>
              <a:gd name="connsiteY7" fmla="*/ 27432 h 27432"/>
              <a:gd name="connsiteX8" fmla="*/ 3276600 w 3931920"/>
              <a:gd name="connsiteY8" fmla="*/ 27432 h 27432"/>
              <a:gd name="connsiteX9" fmla="*/ 2739238 w 3931920"/>
              <a:gd name="connsiteY9" fmla="*/ 27432 h 27432"/>
              <a:gd name="connsiteX10" fmla="*/ 2201875 w 3931920"/>
              <a:gd name="connsiteY10" fmla="*/ 27432 h 27432"/>
              <a:gd name="connsiteX11" fmla="*/ 1507236 w 3931920"/>
              <a:gd name="connsiteY11" fmla="*/ 27432 h 27432"/>
              <a:gd name="connsiteX12" fmla="*/ 930554 w 3931920"/>
              <a:gd name="connsiteY12" fmla="*/ 27432 h 27432"/>
              <a:gd name="connsiteX13" fmla="*/ 0 w 3931920"/>
              <a:gd name="connsiteY13" fmla="*/ 27432 h 27432"/>
              <a:gd name="connsiteX14" fmla="*/ 0 w 3931920"/>
              <a:gd name="connsiteY14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931920" h="27432" fill="none" extrusionOk="0">
                <a:moveTo>
                  <a:pt x="0" y="0"/>
                </a:moveTo>
                <a:cubicBezTo>
                  <a:pt x="245351" y="16874"/>
                  <a:pt x="509174" y="13736"/>
                  <a:pt x="733958" y="0"/>
                </a:cubicBezTo>
                <a:cubicBezTo>
                  <a:pt x="958742" y="-13736"/>
                  <a:pt x="1245406" y="-17215"/>
                  <a:pt x="1428598" y="0"/>
                </a:cubicBezTo>
                <a:cubicBezTo>
                  <a:pt x="1611790" y="17215"/>
                  <a:pt x="1930525" y="20562"/>
                  <a:pt x="2123237" y="0"/>
                </a:cubicBezTo>
                <a:cubicBezTo>
                  <a:pt x="2315949" y="-20562"/>
                  <a:pt x="2485508" y="11332"/>
                  <a:pt x="2660599" y="0"/>
                </a:cubicBezTo>
                <a:cubicBezTo>
                  <a:pt x="2835690" y="-11332"/>
                  <a:pt x="3075198" y="-14809"/>
                  <a:pt x="3237281" y="0"/>
                </a:cubicBezTo>
                <a:cubicBezTo>
                  <a:pt x="3399364" y="14809"/>
                  <a:pt x="3745084" y="-4992"/>
                  <a:pt x="3931920" y="0"/>
                </a:cubicBezTo>
                <a:cubicBezTo>
                  <a:pt x="3930963" y="8431"/>
                  <a:pt x="3931571" y="14612"/>
                  <a:pt x="3931920" y="27432"/>
                </a:cubicBezTo>
                <a:cubicBezTo>
                  <a:pt x="3765435" y="40792"/>
                  <a:pt x="3452398" y="38703"/>
                  <a:pt x="3276600" y="27432"/>
                </a:cubicBezTo>
                <a:cubicBezTo>
                  <a:pt x="3100802" y="16161"/>
                  <a:pt x="2914889" y="26998"/>
                  <a:pt x="2739238" y="27432"/>
                </a:cubicBezTo>
                <a:cubicBezTo>
                  <a:pt x="2563587" y="27866"/>
                  <a:pt x="2395484" y="39154"/>
                  <a:pt x="2201875" y="27432"/>
                </a:cubicBezTo>
                <a:cubicBezTo>
                  <a:pt x="2008266" y="15710"/>
                  <a:pt x="1781367" y="4899"/>
                  <a:pt x="1507236" y="27432"/>
                </a:cubicBezTo>
                <a:cubicBezTo>
                  <a:pt x="1233105" y="49965"/>
                  <a:pt x="1075495" y="47542"/>
                  <a:pt x="930554" y="27432"/>
                </a:cubicBezTo>
                <a:cubicBezTo>
                  <a:pt x="785613" y="7322"/>
                  <a:pt x="268930" y="30433"/>
                  <a:pt x="0" y="27432"/>
                </a:cubicBezTo>
                <a:cubicBezTo>
                  <a:pt x="226" y="18208"/>
                  <a:pt x="-648" y="12891"/>
                  <a:pt x="0" y="0"/>
                </a:cubicBezTo>
                <a:close/>
              </a:path>
              <a:path w="3931920" h="27432" stroke="0" extrusionOk="0">
                <a:moveTo>
                  <a:pt x="0" y="0"/>
                </a:moveTo>
                <a:cubicBezTo>
                  <a:pt x="278269" y="4786"/>
                  <a:pt x="349028" y="-10422"/>
                  <a:pt x="616001" y="0"/>
                </a:cubicBezTo>
                <a:cubicBezTo>
                  <a:pt x="882974" y="10422"/>
                  <a:pt x="931617" y="-15515"/>
                  <a:pt x="1153363" y="0"/>
                </a:cubicBezTo>
                <a:cubicBezTo>
                  <a:pt x="1375109" y="15515"/>
                  <a:pt x="1704089" y="-3631"/>
                  <a:pt x="1887322" y="0"/>
                </a:cubicBezTo>
                <a:cubicBezTo>
                  <a:pt x="2070555" y="3631"/>
                  <a:pt x="2344155" y="2213"/>
                  <a:pt x="2503322" y="0"/>
                </a:cubicBezTo>
                <a:cubicBezTo>
                  <a:pt x="2662489" y="-2213"/>
                  <a:pt x="2976859" y="26691"/>
                  <a:pt x="3119323" y="0"/>
                </a:cubicBezTo>
                <a:cubicBezTo>
                  <a:pt x="3261787" y="-26691"/>
                  <a:pt x="3588171" y="-28651"/>
                  <a:pt x="3931920" y="0"/>
                </a:cubicBezTo>
                <a:cubicBezTo>
                  <a:pt x="3930565" y="9524"/>
                  <a:pt x="3930718" y="13975"/>
                  <a:pt x="3931920" y="27432"/>
                </a:cubicBezTo>
                <a:cubicBezTo>
                  <a:pt x="3664329" y="4021"/>
                  <a:pt x="3437686" y="14511"/>
                  <a:pt x="3276600" y="27432"/>
                </a:cubicBezTo>
                <a:cubicBezTo>
                  <a:pt x="3115514" y="40353"/>
                  <a:pt x="2913592" y="48967"/>
                  <a:pt x="2739238" y="27432"/>
                </a:cubicBezTo>
                <a:cubicBezTo>
                  <a:pt x="2564884" y="5897"/>
                  <a:pt x="2294049" y="39820"/>
                  <a:pt x="2083918" y="27432"/>
                </a:cubicBezTo>
                <a:cubicBezTo>
                  <a:pt x="1873787" y="15044"/>
                  <a:pt x="1718903" y="21388"/>
                  <a:pt x="1428598" y="27432"/>
                </a:cubicBezTo>
                <a:cubicBezTo>
                  <a:pt x="1138293" y="33476"/>
                  <a:pt x="952209" y="50441"/>
                  <a:pt x="812597" y="27432"/>
                </a:cubicBezTo>
                <a:cubicBezTo>
                  <a:pt x="672985" y="4423"/>
                  <a:pt x="305800" y="28240"/>
                  <a:pt x="0" y="27432"/>
                </a:cubicBezTo>
                <a:cubicBezTo>
                  <a:pt x="-800" y="16780"/>
                  <a:pt x="-583" y="12910"/>
                  <a:pt x="0" y="0"/>
                </a:cubicBezTo>
                <a:close/>
              </a:path>
            </a:pathLst>
          </a:custGeom>
          <a:solidFill>
            <a:srgbClr val="87A4C7"/>
          </a:solidFill>
          <a:ln w="38100" cap="rnd">
            <a:solidFill>
              <a:srgbClr val="87A4C7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6C1BD5-4CE5-3046-841E-F9C938CD08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b="1" dirty="0"/>
              <a:t>Two aims for today: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What are the global issues? (Big Picture)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What does that have to do with Outdoor Adventure Education? (Local perspective)</a:t>
            </a:r>
          </a:p>
        </p:txBody>
      </p:sp>
      <p:pic>
        <p:nvPicPr>
          <p:cNvPr id="5" name="Picture 4" descr="The planet earth taken from the outer space">
            <a:extLst>
              <a:ext uri="{FF2B5EF4-FFF2-40B4-BE49-F238E27FC236}">
                <a16:creationId xmlns:a16="http://schemas.microsoft.com/office/drawing/2014/main" id="{09002D2F-93EC-4336-A019-EC882B5DEE0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552" r="1" b="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2550515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1868EB-A7B5-7A46-B104-50BE94F623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" y="640823"/>
            <a:ext cx="4115354" cy="5583148"/>
          </a:xfrm>
        </p:spPr>
        <p:txBody>
          <a:bodyPr anchor="ctr">
            <a:normAutofit/>
          </a:bodyPr>
          <a:lstStyle/>
          <a:p>
            <a:r>
              <a:rPr lang="en-US" sz="6000" dirty="0"/>
              <a:t>Global Challenges</a:t>
            </a:r>
          </a:p>
        </p:txBody>
      </p:sp>
      <p:sp>
        <p:nvSpPr>
          <p:cNvPr id="11" name="Rectangle 22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14992" y="1557877"/>
            <a:ext cx="18288" cy="3749040"/>
          </a:xfrm>
          <a:custGeom>
            <a:avLst/>
            <a:gdLst>
              <a:gd name="connsiteX0" fmla="*/ 0 w 18288"/>
              <a:gd name="connsiteY0" fmla="*/ 0 h 3749040"/>
              <a:gd name="connsiteX1" fmla="*/ 18288 w 18288"/>
              <a:gd name="connsiteY1" fmla="*/ 0 h 3749040"/>
              <a:gd name="connsiteX2" fmla="*/ 18288 w 18288"/>
              <a:gd name="connsiteY2" fmla="*/ 662330 h 3749040"/>
              <a:gd name="connsiteX3" fmla="*/ 18288 w 18288"/>
              <a:gd name="connsiteY3" fmla="*/ 1174699 h 3749040"/>
              <a:gd name="connsiteX4" fmla="*/ 18288 w 18288"/>
              <a:gd name="connsiteY4" fmla="*/ 1724558 h 3749040"/>
              <a:gd name="connsiteX5" fmla="*/ 18288 w 18288"/>
              <a:gd name="connsiteY5" fmla="*/ 2424379 h 3749040"/>
              <a:gd name="connsiteX6" fmla="*/ 18288 w 18288"/>
              <a:gd name="connsiteY6" fmla="*/ 3049219 h 3749040"/>
              <a:gd name="connsiteX7" fmla="*/ 18288 w 18288"/>
              <a:gd name="connsiteY7" fmla="*/ 3749040 h 3749040"/>
              <a:gd name="connsiteX8" fmla="*/ 0 w 18288"/>
              <a:gd name="connsiteY8" fmla="*/ 3749040 h 3749040"/>
              <a:gd name="connsiteX9" fmla="*/ 0 w 18288"/>
              <a:gd name="connsiteY9" fmla="*/ 3236671 h 3749040"/>
              <a:gd name="connsiteX10" fmla="*/ 0 w 18288"/>
              <a:gd name="connsiteY10" fmla="*/ 2536850 h 3749040"/>
              <a:gd name="connsiteX11" fmla="*/ 0 w 18288"/>
              <a:gd name="connsiteY11" fmla="*/ 1874520 h 3749040"/>
              <a:gd name="connsiteX12" fmla="*/ 0 w 18288"/>
              <a:gd name="connsiteY12" fmla="*/ 1362151 h 3749040"/>
              <a:gd name="connsiteX13" fmla="*/ 0 w 18288"/>
              <a:gd name="connsiteY13" fmla="*/ 774802 h 3749040"/>
              <a:gd name="connsiteX14" fmla="*/ 0 w 18288"/>
              <a:gd name="connsiteY14" fmla="*/ 0 h 3749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8288" h="3749040" fill="none" extrusionOk="0">
                <a:moveTo>
                  <a:pt x="0" y="0"/>
                </a:moveTo>
                <a:cubicBezTo>
                  <a:pt x="8690" y="407"/>
                  <a:pt x="14141" y="154"/>
                  <a:pt x="18288" y="0"/>
                </a:cubicBezTo>
                <a:cubicBezTo>
                  <a:pt x="34838" y="143586"/>
                  <a:pt x="-11860" y="333097"/>
                  <a:pt x="18288" y="662330"/>
                </a:cubicBezTo>
                <a:cubicBezTo>
                  <a:pt x="48436" y="991563"/>
                  <a:pt x="32813" y="1046681"/>
                  <a:pt x="18288" y="1174699"/>
                </a:cubicBezTo>
                <a:cubicBezTo>
                  <a:pt x="3763" y="1302717"/>
                  <a:pt x="40974" y="1467838"/>
                  <a:pt x="18288" y="1724558"/>
                </a:cubicBezTo>
                <a:cubicBezTo>
                  <a:pt x="-4398" y="1981278"/>
                  <a:pt x="36650" y="2215729"/>
                  <a:pt x="18288" y="2424379"/>
                </a:cubicBezTo>
                <a:cubicBezTo>
                  <a:pt x="-74" y="2633029"/>
                  <a:pt x="-9881" y="2874703"/>
                  <a:pt x="18288" y="3049219"/>
                </a:cubicBezTo>
                <a:cubicBezTo>
                  <a:pt x="46457" y="3223735"/>
                  <a:pt x="4078" y="3453850"/>
                  <a:pt x="18288" y="3749040"/>
                </a:cubicBezTo>
                <a:cubicBezTo>
                  <a:pt x="14465" y="3749751"/>
                  <a:pt x="7675" y="3748271"/>
                  <a:pt x="0" y="3749040"/>
                </a:cubicBezTo>
                <a:cubicBezTo>
                  <a:pt x="19669" y="3507959"/>
                  <a:pt x="-9883" y="3339386"/>
                  <a:pt x="0" y="3236671"/>
                </a:cubicBezTo>
                <a:cubicBezTo>
                  <a:pt x="9883" y="3133956"/>
                  <a:pt x="26871" y="2857214"/>
                  <a:pt x="0" y="2536850"/>
                </a:cubicBezTo>
                <a:cubicBezTo>
                  <a:pt x="-26871" y="2216486"/>
                  <a:pt x="4790" y="2156616"/>
                  <a:pt x="0" y="1874520"/>
                </a:cubicBezTo>
                <a:cubicBezTo>
                  <a:pt x="-4790" y="1592424"/>
                  <a:pt x="-3117" y="1558688"/>
                  <a:pt x="0" y="1362151"/>
                </a:cubicBezTo>
                <a:cubicBezTo>
                  <a:pt x="3117" y="1165614"/>
                  <a:pt x="16802" y="1045125"/>
                  <a:pt x="0" y="774802"/>
                </a:cubicBezTo>
                <a:cubicBezTo>
                  <a:pt x="-16802" y="504479"/>
                  <a:pt x="-29640" y="377701"/>
                  <a:pt x="0" y="0"/>
                </a:cubicBezTo>
                <a:close/>
              </a:path>
              <a:path w="18288" h="3749040" stroke="0" extrusionOk="0">
                <a:moveTo>
                  <a:pt x="0" y="0"/>
                </a:moveTo>
                <a:cubicBezTo>
                  <a:pt x="5341" y="9"/>
                  <a:pt x="11148" y="-611"/>
                  <a:pt x="18288" y="0"/>
                </a:cubicBezTo>
                <a:cubicBezTo>
                  <a:pt x="33352" y="227288"/>
                  <a:pt x="30894" y="278824"/>
                  <a:pt x="18288" y="512369"/>
                </a:cubicBezTo>
                <a:cubicBezTo>
                  <a:pt x="5682" y="745914"/>
                  <a:pt x="53060" y="998220"/>
                  <a:pt x="18288" y="1212190"/>
                </a:cubicBezTo>
                <a:cubicBezTo>
                  <a:pt x="-16484" y="1426160"/>
                  <a:pt x="35474" y="1585099"/>
                  <a:pt x="18288" y="1837030"/>
                </a:cubicBezTo>
                <a:cubicBezTo>
                  <a:pt x="1102" y="2088961"/>
                  <a:pt x="16704" y="2251948"/>
                  <a:pt x="18288" y="2386889"/>
                </a:cubicBezTo>
                <a:cubicBezTo>
                  <a:pt x="19872" y="2521830"/>
                  <a:pt x="5902" y="2679005"/>
                  <a:pt x="18288" y="2936748"/>
                </a:cubicBezTo>
                <a:cubicBezTo>
                  <a:pt x="30674" y="3194491"/>
                  <a:pt x="13809" y="3416052"/>
                  <a:pt x="18288" y="3749040"/>
                </a:cubicBezTo>
                <a:cubicBezTo>
                  <a:pt x="9729" y="3749861"/>
                  <a:pt x="3965" y="3749683"/>
                  <a:pt x="0" y="3749040"/>
                </a:cubicBezTo>
                <a:cubicBezTo>
                  <a:pt x="-10152" y="3632102"/>
                  <a:pt x="-5013" y="3340136"/>
                  <a:pt x="0" y="3236671"/>
                </a:cubicBezTo>
                <a:cubicBezTo>
                  <a:pt x="5013" y="3133206"/>
                  <a:pt x="-27249" y="2814766"/>
                  <a:pt x="0" y="2649322"/>
                </a:cubicBezTo>
                <a:cubicBezTo>
                  <a:pt x="27249" y="2483878"/>
                  <a:pt x="8506" y="2308131"/>
                  <a:pt x="0" y="2061972"/>
                </a:cubicBezTo>
                <a:cubicBezTo>
                  <a:pt x="-8506" y="1815813"/>
                  <a:pt x="-14267" y="1574470"/>
                  <a:pt x="0" y="1399642"/>
                </a:cubicBezTo>
                <a:cubicBezTo>
                  <a:pt x="14267" y="1224814"/>
                  <a:pt x="-24839" y="1011862"/>
                  <a:pt x="0" y="812292"/>
                </a:cubicBezTo>
                <a:cubicBezTo>
                  <a:pt x="24839" y="612722"/>
                  <a:pt x="20220" y="372179"/>
                  <a:pt x="0" y="0"/>
                </a:cubicBezTo>
                <a:close/>
              </a:path>
            </a:pathLst>
          </a:custGeom>
          <a:solidFill>
            <a:srgbClr val="87A4C7"/>
          </a:solidFill>
          <a:ln w="34925">
            <a:solidFill>
              <a:srgbClr val="87A4C7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11D1707-4BA4-48E7-9ABA-0B90AC1A31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60927342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354246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3DAA0EF-336D-4CDC-A9A2-8460363E27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D079A19-B31E-4129-A464-7547FF05AE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90556" cy="6858000"/>
          </a:xfrm>
          <a:custGeom>
            <a:avLst/>
            <a:gdLst>
              <a:gd name="connsiteX0" fmla="*/ 0 w 4090556"/>
              <a:gd name="connsiteY0" fmla="*/ 0 h 6858000"/>
              <a:gd name="connsiteX1" fmla="*/ 4077555 w 4090556"/>
              <a:gd name="connsiteY1" fmla="*/ 0 h 6858000"/>
              <a:gd name="connsiteX2" fmla="*/ 4077574 w 4090556"/>
              <a:gd name="connsiteY2" fmla="*/ 720 h 6858000"/>
              <a:gd name="connsiteX3" fmla="*/ 4075790 w 4090556"/>
              <a:gd name="connsiteY3" fmla="*/ 575485 h 6858000"/>
              <a:gd name="connsiteX4" fmla="*/ 4076555 w 4090556"/>
              <a:gd name="connsiteY4" fmla="*/ 932245 h 6858000"/>
              <a:gd name="connsiteX5" fmla="*/ 4076555 w 4090556"/>
              <a:gd name="connsiteY5" fmla="*/ 1286711 h 6858000"/>
              <a:gd name="connsiteX6" fmla="*/ 4082288 w 4090556"/>
              <a:gd name="connsiteY6" fmla="*/ 1595180 h 6858000"/>
              <a:gd name="connsiteX7" fmla="*/ 4078211 w 4090556"/>
              <a:gd name="connsiteY7" fmla="*/ 2133123 h 6858000"/>
              <a:gd name="connsiteX8" fmla="*/ 4071968 w 4090556"/>
              <a:gd name="connsiteY8" fmla="*/ 2946025 h 6858000"/>
              <a:gd name="connsiteX9" fmla="*/ 4068401 w 4090556"/>
              <a:gd name="connsiteY9" fmla="*/ 3502061 h 6858000"/>
              <a:gd name="connsiteX10" fmla="*/ 4087513 w 4090556"/>
              <a:gd name="connsiteY10" fmla="*/ 4076061 h 6858000"/>
              <a:gd name="connsiteX11" fmla="*/ 4076938 w 4090556"/>
              <a:gd name="connsiteY11" fmla="*/ 4442632 h 6858000"/>
              <a:gd name="connsiteX12" fmla="*/ 4071459 w 4090556"/>
              <a:gd name="connsiteY12" fmla="*/ 4827550 h 6858000"/>
              <a:gd name="connsiteX13" fmla="*/ 4071459 w 4090556"/>
              <a:gd name="connsiteY13" fmla="*/ 5019945 h 6858000"/>
              <a:gd name="connsiteX14" fmla="*/ 4084200 w 4090556"/>
              <a:gd name="connsiteY14" fmla="*/ 5490104 h 6858000"/>
              <a:gd name="connsiteX15" fmla="*/ 4077446 w 4090556"/>
              <a:gd name="connsiteY15" fmla="*/ 5844569 h 6858000"/>
              <a:gd name="connsiteX16" fmla="*/ 4082544 w 4090556"/>
              <a:gd name="connsiteY16" fmla="*/ 6260195 h 6858000"/>
              <a:gd name="connsiteX17" fmla="*/ 4086110 w 4090556"/>
              <a:gd name="connsiteY17" fmla="*/ 6706145 h 6858000"/>
              <a:gd name="connsiteX18" fmla="*/ 4086135 w 4090556"/>
              <a:gd name="connsiteY18" fmla="*/ 6794562 h 6858000"/>
              <a:gd name="connsiteX19" fmla="*/ 4080334 w 4090556"/>
              <a:gd name="connsiteY19" fmla="*/ 6858000 h 6858000"/>
              <a:gd name="connsiteX20" fmla="*/ 0 w 4090556"/>
              <a:gd name="connsiteY2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4090556" h="6858000">
                <a:moveTo>
                  <a:pt x="0" y="0"/>
                </a:moveTo>
                <a:lnTo>
                  <a:pt x="4077555" y="0"/>
                </a:lnTo>
                <a:lnTo>
                  <a:pt x="4077574" y="720"/>
                </a:lnTo>
                <a:cubicBezTo>
                  <a:pt x="4079358" y="192351"/>
                  <a:pt x="4064960" y="384364"/>
                  <a:pt x="4075790" y="575485"/>
                </a:cubicBezTo>
                <a:cubicBezTo>
                  <a:pt x="4082544" y="694108"/>
                  <a:pt x="4081269" y="814132"/>
                  <a:pt x="4076555" y="932245"/>
                </a:cubicBezTo>
                <a:cubicBezTo>
                  <a:pt x="4071840" y="1050357"/>
                  <a:pt x="4065470" y="1168597"/>
                  <a:pt x="4076555" y="1286711"/>
                </a:cubicBezTo>
                <a:cubicBezTo>
                  <a:pt x="4084710" y="1389317"/>
                  <a:pt x="4086621" y="1492332"/>
                  <a:pt x="4082288" y="1595180"/>
                </a:cubicBezTo>
                <a:cubicBezTo>
                  <a:pt x="4077319" y="1774452"/>
                  <a:pt x="4067637" y="1953851"/>
                  <a:pt x="4078211" y="2133123"/>
                </a:cubicBezTo>
                <a:cubicBezTo>
                  <a:pt x="4094393" y="2404260"/>
                  <a:pt x="4084710" y="2675143"/>
                  <a:pt x="4071968" y="2946025"/>
                </a:cubicBezTo>
                <a:cubicBezTo>
                  <a:pt x="4063049" y="3131413"/>
                  <a:pt x="4055659" y="3316673"/>
                  <a:pt x="4068401" y="3502061"/>
                </a:cubicBezTo>
                <a:cubicBezTo>
                  <a:pt x="4081396" y="3693182"/>
                  <a:pt x="4097323" y="3884176"/>
                  <a:pt x="4087513" y="4076061"/>
                </a:cubicBezTo>
                <a:cubicBezTo>
                  <a:pt x="4081142" y="4198251"/>
                  <a:pt x="4069037" y="4320315"/>
                  <a:pt x="4076938" y="4442632"/>
                </a:cubicBezTo>
                <a:cubicBezTo>
                  <a:pt x="4083270" y="4570925"/>
                  <a:pt x="4081435" y="4699486"/>
                  <a:pt x="4071459" y="4827550"/>
                </a:cubicBezTo>
                <a:cubicBezTo>
                  <a:pt x="4065725" y="4891550"/>
                  <a:pt x="4065725" y="4955945"/>
                  <a:pt x="4071459" y="5019945"/>
                </a:cubicBezTo>
                <a:cubicBezTo>
                  <a:pt x="4087742" y="5176105"/>
                  <a:pt x="4091997" y="5333296"/>
                  <a:pt x="4084200" y="5490104"/>
                </a:cubicBezTo>
                <a:cubicBezTo>
                  <a:pt x="4079740" y="5608217"/>
                  <a:pt x="4071968" y="5726202"/>
                  <a:pt x="4077446" y="5844569"/>
                </a:cubicBezTo>
                <a:cubicBezTo>
                  <a:pt x="4083944" y="5983069"/>
                  <a:pt x="4088914" y="6121696"/>
                  <a:pt x="4082544" y="6260195"/>
                </a:cubicBezTo>
                <a:cubicBezTo>
                  <a:pt x="4075841" y="6408803"/>
                  <a:pt x="4077026" y="6557662"/>
                  <a:pt x="4086110" y="6706145"/>
                </a:cubicBezTo>
                <a:cubicBezTo>
                  <a:pt x="4087467" y="6735616"/>
                  <a:pt x="4087474" y="6765120"/>
                  <a:pt x="4086135" y="6794562"/>
                </a:cubicBezTo>
                <a:lnTo>
                  <a:pt x="4080334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7A4C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218C5B-2EB6-884A-B2ED-763A495E15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1" y="640823"/>
            <a:ext cx="3103194" cy="2916765"/>
          </a:xfrm>
        </p:spPr>
        <p:txBody>
          <a:bodyPr anchor="ctr">
            <a:normAutofit/>
          </a:bodyPr>
          <a:lstStyle/>
          <a:p>
            <a:r>
              <a:rPr lang="en-US" sz="3000" dirty="0">
                <a:solidFill>
                  <a:schemeClr val="bg1"/>
                </a:solidFill>
              </a:rPr>
              <a:t>What is Environmental Education?</a:t>
            </a:r>
            <a:br>
              <a:rPr lang="en-US" sz="3000" dirty="0">
                <a:solidFill>
                  <a:schemeClr val="bg1"/>
                </a:solidFill>
              </a:rPr>
            </a:br>
            <a:br>
              <a:rPr lang="en-US" sz="3000" dirty="0">
                <a:solidFill>
                  <a:schemeClr val="bg1"/>
                </a:solidFill>
              </a:rPr>
            </a:br>
            <a:endParaRPr lang="en-US" sz="3000" dirty="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FB15DBA-7EE7-4398-B290-9E0296EF92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39974849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3" descr="Text&#10;&#10;Description automatically generated with medium confidence">
            <a:extLst>
              <a:ext uri="{FF2B5EF4-FFF2-40B4-BE49-F238E27FC236}">
                <a16:creationId xmlns:a16="http://schemas.microsoft.com/office/drawing/2014/main" id="{5497860E-8A86-3C40-B77D-5539D4B9A52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49708" y="3061704"/>
            <a:ext cx="2043112" cy="31554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43365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35DE53C-C50A-374C-95D7-04F03B8D46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2528329" y="-2403888"/>
            <a:ext cx="7176907" cy="1134687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0BAAA06-C96D-B049-94DF-96656B111D42}"/>
              </a:ext>
            </a:extLst>
          </p:cNvPr>
          <p:cNvSpPr txBox="1"/>
          <p:nvPr/>
        </p:nvSpPr>
        <p:spPr>
          <a:xfrm>
            <a:off x="6800850" y="6429375"/>
            <a:ext cx="38147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WWF Infographic from ‘</a:t>
            </a:r>
            <a:r>
              <a:rPr lang="en-US" dirty="0">
                <a:hlinkClick r:id="rId3"/>
              </a:rPr>
              <a:t>Living Planet Report (2020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5362672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9E7C0C-3352-2242-8E73-F94DE0BEEE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419540" cy="543153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200" dirty="0"/>
              <a:t>Wellbeing of Future Generations Act (2015)</a:t>
            </a:r>
          </a:p>
        </p:txBody>
      </p:sp>
      <p:sp>
        <p:nvSpPr>
          <p:cNvPr id="10" name="Rectangle 6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39411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87A4C7"/>
          </a:solidFill>
          <a:ln w="41275" cap="rnd">
            <a:solidFill>
              <a:srgbClr val="87A4C7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5" name="Content Placeholder 14" descr="Diagram&#10;&#10;Description automatically generated">
            <a:extLst>
              <a:ext uri="{FF2B5EF4-FFF2-40B4-BE49-F238E27FC236}">
                <a16:creationId xmlns:a16="http://schemas.microsoft.com/office/drawing/2014/main" id="{B12FB19E-0703-574B-9D36-C6F16F72B2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492306" y="696436"/>
            <a:ext cx="5465128" cy="5465128"/>
          </a:xfrm>
        </p:spPr>
      </p:pic>
    </p:spTree>
    <p:extLst>
      <p:ext uri="{BB962C8B-B14F-4D97-AF65-F5344CB8AC3E}">
        <p14:creationId xmlns:p14="http://schemas.microsoft.com/office/powerpoint/2010/main" val="15243926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02A26B-1ADF-A146-A9A3-BE23FCEBB8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Impact of OAE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4C178D-1FDD-7F4C-BAA7-540AD02C84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808018" cy="772252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marL="0" indent="0" algn="ctr">
              <a:buNone/>
            </a:pPr>
            <a:r>
              <a:rPr lang="en-US" sz="3200" dirty="0"/>
              <a:t>Social Media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8C68D7-7FF9-D54D-9EE3-0D25DC3AC8BB}"/>
              </a:ext>
            </a:extLst>
          </p:cNvPr>
          <p:cNvSpPr txBox="1"/>
          <p:nvPr/>
        </p:nvSpPr>
        <p:spPr>
          <a:xfrm>
            <a:off x="4308764" y="2125763"/>
            <a:ext cx="1274618" cy="1077218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dirty="0"/>
              <a:t>Nature Connection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33BB036-0566-9741-9158-A3CEA6C3374B}"/>
              </a:ext>
            </a:extLst>
          </p:cNvPr>
          <p:cNvSpPr txBox="1"/>
          <p:nvPr/>
        </p:nvSpPr>
        <p:spPr>
          <a:xfrm>
            <a:off x="2371989" y="3320020"/>
            <a:ext cx="1850186" cy="58477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pPr algn="ctr"/>
            <a:r>
              <a:rPr lang="en-US" sz="3200" dirty="0"/>
              <a:t>Behaviour Change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8948020-22F7-ED42-BAA8-496341B41BA7}"/>
              </a:ext>
            </a:extLst>
          </p:cNvPr>
          <p:cNvSpPr txBox="1"/>
          <p:nvPr/>
        </p:nvSpPr>
        <p:spPr>
          <a:xfrm>
            <a:off x="6366166" y="2738459"/>
            <a:ext cx="1537854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dirty="0"/>
              <a:t>Education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651ACC6-1FEF-C749-9BB2-AA6C1EC4747F}"/>
              </a:ext>
            </a:extLst>
          </p:cNvPr>
          <p:cNvSpPr txBox="1"/>
          <p:nvPr/>
        </p:nvSpPr>
        <p:spPr>
          <a:xfrm>
            <a:off x="5583383" y="3798332"/>
            <a:ext cx="1981200" cy="58477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dirty="0"/>
              <a:t>Experiential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89FF716-C081-B142-8E80-76AAB3E65877}"/>
              </a:ext>
            </a:extLst>
          </p:cNvPr>
          <p:cNvSpPr txBox="1"/>
          <p:nvPr/>
        </p:nvSpPr>
        <p:spPr>
          <a:xfrm>
            <a:off x="1316182" y="4447309"/>
            <a:ext cx="1205345" cy="584775"/>
          </a:xfrm>
          <a:prstGeom prst="rect">
            <a:avLst/>
          </a:prstGeom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dirty="0"/>
              <a:t>Erosion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842D547-5F30-CC49-87A2-65852A45B9CD}"/>
              </a:ext>
            </a:extLst>
          </p:cNvPr>
          <p:cNvSpPr txBox="1"/>
          <p:nvPr/>
        </p:nvSpPr>
        <p:spPr>
          <a:xfrm>
            <a:off x="8617527" y="2590800"/>
            <a:ext cx="2105891" cy="58477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dirty="0"/>
              <a:t>Responsible Use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46CEF23-91E9-CB44-9568-4A0518004686}"/>
              </a:ext>
            </a:extLst>
          </p:cNvPr>
          <p:cNvSpPr txBox="1"/>
          <p:nvPr/>
        </p:nvSpPr>
        <p:spPr>
          <a:xfrm>
            <a:off x="7969826" y="3744667"/>
            <a:ext cx="2452255" cy="58477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dirty="0"/>
              <a:t>Biophilia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77F22E6-E3D8-A942-A404-2BEE5F48B3AC}"/>
              </a:ext>
            </a:extLst>
          </p:cNvPr>
          <p:cNvSpPr txBox="1"/>
          <p:nvPr/>
        </p:nvSpPr>
        <p:spPr>
          <a:xfrm>
            <a:off x="3477491" y="5001491"/>
            <a:ext cx="2258291" cy="584775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dirty="0"/>
              <a:t>Ecosystems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19ABAC5-3FF0-6946-979F-22B670737036}"/>
              </a:ext>
            </a:extLst>
          </p:cNvPr>
          <p:cNvSpPr txBox="1"/>
          <p:nvPr/>
        </p:nvSpPr>
        <p:spPr>
          <a:xfrm>
            <a:off x="8711044" y="4937166"/>
            <a:ext cx="1918855" cy="584775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dirty="0"/>
              <a:t>Awareness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F648084-E209-E54E-B9C3-2DFB50683E7B}"/>
              </a:ext>
            </a:extLst>
          </p:cNvPr>
          <p:cNvSpPr txBox="1"/>
          <p:nvPr/>
        </p:nvSpPr>
        <p:spPr>
          <a:xfrm>
            <a:off x="6186054" y="5401416"/>
            <a:ext cx="1579418" cy="58477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dirty="0"/>
              <a:t>Fun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152B3D4-D49F-494A-AE5E-5348C6D77B8E}"/>
              </a:ext>
            </a:extLst>
          </p:cNvPr>
          <p:cNvSpPr txBox="1"/>
          <p:nvPr/>
        </p:nvSpPr>
        <p:spPr>
          <a:xfrm>
            <a:off x="415635" y="3454588"/>
            <a:ext cx="1551709" cy="584775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sz="3200" dirty="0"/>
              <a:t>Exciting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3FB5473-A6EF-D84C-B9EE-DB49C126B9DA}"/>
              </a:ext>
            </a:extLst>
          </p:cNvPr>
          <p:cNvSpPr txBox="1"/>
          <p:nvPr/>
        </p:nvSpPr>
        <p:spPr>
          <a:xfrm>
            <a:off x="96982" y="6252420"/>
            <a:ext cx="1194261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Do Adventurous outdoor activities promote pro-environmental behaviours OR exploit and damage the natural environment?</a:t>
            </a:r>
          </a:p>
        </p:txBody>
      </p:sp>
    </p:spTree>
    <p:extLst>
      <p:ext uri="{BB962C8B-B14F-4D97-AF65-F5344CB8AC3E}">
        <p14:creationId xmlns:p14="http://schemas.microsoft.com/office/powerpoint/2010/main" val="10289334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3F61F6-8DA1-0E4E-9139-815FDFD337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US" sz="7200"/>
              <a:t>Homework</a:t>
            </a:r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239572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87A4C7"/>
          </a:solidFill>
          <a:ln w="38100" cap="rnd">
            <a:solidFill>
              <a:srgbClr val="87A4C7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504470-B46A-1945-9246-A72323963D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Case Study Research</a:t>
            </a:r>
          </a:p>
          <a:p>
            <a:r>
              <a:rPr lang="en-US" dirty="0">
                <a:hlinkClick r:id="rId3"/>
              </a:rPr>
              <a:t>TYF Adventure </a:t>
            </a:r>
            <a:r>
              <a:rPr lang="en-US" dirty="0"/>
              <a:t>and </a:t>
            </a:r>
            <a:r>
              <a:rPr lang="en-US" dirty="0">
                <a:hlinkClick r:id="rId4"/>
              </a:rPr>
              <a:t>Down to Earth</a:t>
            </a:r>
            <a:endParaRPr lang="en-US" dirty="0"/>
          </a:p>
          <a:p>
            <a:r>
              <a:rPr lang="en-US" dirty="0"/>
              <a:t>What do they do, how do they measure/manage their impact,</a:t>
            </a:r>
          </a:p>
          <a:p>
            <a:r>
              <a:rPr lang="en-US" dirty="0"/>
              <a:t>Do they successfully integrate OAE and EE? – Is there </a:t>
            </a:r>
            <a:r>
              <a:rPr lang="en-US" b="1" dirty="0"/>
              <a:t>real</a:t>
            </a:r>
            <a:r>
              <a:rPr lang="en-US" dirty="0"/>
              <a:t> value in EE delivered within this setting/programme/activity</a:t>
            </a:r>
          </a:p>
          <a:p>
            <a:r>
              <a:rPr lang="en-US" dirty="0"/>
              <a:t>What are the conflicts/challenges of an EE agenda within an adventure programme? (Kit, transport, access place and people, environmental impact </a:t>
            </a:r>
            <a:r>
              <a:rPr lang="en-US" dirty="0" err="1"/>
              <a:t>etc</a:t>
            </a:r>
            <a:r>
              <a:rPr lang="en-US" dirty="0"/>
              <a:t>)</a:t>
            </a:r>
          </a:p>
        </p:txBody>
      </p:sp>
      <p:pic>
        <p:nvPicPr>
          <p:cNvPr id="5" name="Picture 4" descr="Light bulb on yellow background with sketched light beams and cord">
            <a:extLst>
              <a:ext uri="{FF2B5EF4-FFF2-40B4-BE49-F238E27FC236}">
                <a16:creationId xmlns:a16="http://schemas.microsoft.com/office/drawing/2014/main" id="{6788F800-68EB-4765-8752-C8604DDD827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1246" r="6988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832967395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AnalogousFromLightSeedRightStep">
      <a:dk1>
        <a:srgbClr val="000000"/>
      </a:dk1>
      <a:lt1>
        <a:srgbClr val="FFFFFF"/>
      </a:lt1>
      <a:dk2>
        <a:srgbClr val="333820"/>
      </a:dk2>
      <a:lt2>
        <a:srgbClr val="E8E5E2"/>
      </a:lt2>
      <a:accent1>
        <a:srgbClr val="87A4C7"/>
      </a:accent1>
      <a:accent2>
        <a:srgbClr val="787BC1"/>
      </a:accent2>
      <a:accent3>
        <a:srgbClr val="A791CC"/>
      </a:accent3>
      <a:accent4>
        <a:srgbClr val="B278C1"/>
      </a:accent4>
      <a:accent5>
        <a:srgbClr val="CC91BF"/>
      </a:accent5>
      <a:accent6>
        <a:srgbClr val="C17893"/>
      </a:accent6>
      <a:hlink>
        <a:srgbClr val="9A7E5D"/>
      </a:hlink>
      <a:folHlink>
        <a:srgbClr val="7F7F7F"/>
      </a:folHlink>
    </a:clrScheme>
    <a:fontScheme name="Custom 2">
      <a:majorFont>
        <a:latin typeface="Modern Love"/>
        <a:ea typeface=""/>
        <a:cs typeface=""/>
      </a:majorFont>
      <a:minorFont>
        <a:latin typeface="The Ha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607</TotalTime>
  <Words>285</Words>
  <Application>Microsoft Macintosh PowerPoint</Application>
  <PresentationFormat>Widescreen</PresentationFormat>
  <Paragraphs>55</Paragraphs>
  <Slides>9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Modern Love</vt:lpstr>
      <vt:lpstr>The Hand</vt:lpstr>
      <vt:lpstr>SketchyVTI</vt:lpstr>
      <vt:lpstr>Outdoor Education and the Natural Environment</vt:lpstr>
      <vt:lpstr>PowerPoint Presentation</vt:lpstr>
      <vt:lpstr>Big Picture Little Picture</vt:lpstr>
      <vt:lpstr>Global Challenges</vt:lpstr>
      <vt:lpstr>What is Environmental Education?  </vt:lpstr>
      <vt:lpstr>PowerPoint Presentation</vt:lpstr>
      <vt:lpstr>Wellbeing of Future Generations Act (2015)</vt:lpstr>
      <vt:lpstr>Impact of OAE</vt:lpstr>
      <vt:lpstr>Homework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Outdoor Education and the Natural Environment</dc:title>
  <dc:creator>Denise Leonard</dc:creator>
  <cp:lastModifiedBy>Denise Leonard</cp:lastModifiedBy>
  <cp:revision>4</cp:revision>
  <dcterms:created xsi:type="dcterms:W3CDTF">2021-10-18T13:18:37Z</dcterms:created>
  <dcterms:modified xsi:type="dcterms:W3CDTF">2021-10-22T09:54:52Z</dcterms:modified>
</cp:coreProperties>
</file>