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0"/>
  </p:notesMasterIdLst>
  <p:sldIdLst>
    <p:sldId id="258" r:id="rId2"/>
    <p:sldId id="266" r:id="rId3"/>
    <p:sldId id="272" r:id="rId4"/>
    <p:sldId id="273" r:id="rId5"/>
    <p:sldId id="274" r:id="rId6"/>
    <p:sldId id="275" r:id="rId7"/>
    <p:sldId id="276" r:id="rId8"/>
    <p:sldId id="277" r:id="rId9"/>
    <p:sldId id="278" r:id="rId10"/>
    <p:sldId id="279" r:id="rId11"/>
    <p:sldId id="280" r:id="rId12"/>
    <p:sldId id="281" r:id="rId13"/>
    <p:sldId id="282" r:id="rId14"/>
    <p:sldId id="283" r:id="rId15"/>
    <p:sldId id="284" r:id="rId16"/>
    <p:sldId id="285" r:id="rId17"/>
    <p:sldId id="286" r:id="rId18"/>
    <p:sldId id="287" r:id="rId19"/>
    <p:sldId id="288" r:id="rId20"/>
    <p:sldId id="289" r:id="rId21"/>
    <p:sldId id="290" r:id="rId22"/>
    <p:sldId id="291" r:id="rId23"/>
    <p:sldId id="292" r:id="rId24"/>
    <p:sldId id="293" r:id="rId25"/>
    <p:sldId id="294" r:id="rId26"/>
    <p:sldId id="295" r:id="rId27"/>
    <p:sldId id="296" r:id="rId28"/>
    <p:sldId id="297" r:id="rId29"/>
    <p:sldId id="298" r:id="rId30"/>
    <p:sldId id="299" r:id="rId31"/>
    <p:sldId id="267" r:id="rId32"/>
    <p:sldId id="268" r:id="rId33"/>
    <p:sldId id="270" r:id="rId34"/>
    <p:sldId id="271" r:id="rId35"/>
    <p:sldId id="301" r:id="rId36"/>
    <p:sldId id="302" r:id="rId37"/>
    <p:sldId id="303" r:id="rId38"/>
    <p:sldId id="26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D3F9D86-2129-7FAA-51CA-16F76A100EB9}" v="1" dt="2022-10-19T16:48:55.687"/>
    <p1510:client id="{EBA1945B-8A62-D3D9-F382-D6F2C64F2A54}" v="70" dt="2022-10-19T08:18:01.39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microsoft.com/office/2015/10/relationships/revisionInfo" Target="revisionInfo.xml"/><Relationship Id="rId20" Type="http://schemas.openxmlformats.org/officeDocument/2006/relationships/slide" Target="slides/slide19.xml"/><Relationship Id="rId4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on Cooke" userId="S::a.cooke@uwtsd.ac.uk::46c329c9-26b7-4eba-b77b-7474421bfd31" providerId="AD" clId="Web-{5D3F9D86-2129-7FAA-51CA-16F76A100EB9}"/>
    <pc:docChg chg="modSld">
      <pc:chgData name="Alison Cooke" userId="S::a.cooke@uwtsd.ac.uk::46c329c9-26b7-4eba-b77b-7474421bfd31" providerId="AD" clId="Web-{5D3F9D86-2129-7FAA-51CA-16F76A100EB9}" dt="2022-10-19T16:48:55.687" v="0" actId="1076"/>
      <pc:docMkLst>
        <pc:docMk/>
      </pc:docMkLst>
      <pc:sldChg chg="modSp">
        <pc:chgData name="Alison Cooke" userId="S::a.cooke@uwtsd.ac.uk::46c329c9-26b7-4eba-b77b-7474421bfd31" providerId="AD" clId="Web-{5D3F9D86-2129-7FAA-51CA-16F76A100EB9}" dt="2022-10-19T16:48:55.687" v="0" actId="1076"/>
        <pc:sldMkLst>
          <pc:docMk/>
          <pc:sldMk cId="1368668640" sldId="274"/>
        </pc:sldMkLst>
        <pc:picChg chg="mod">
          <ac:chgData name="Alison Cooke" userId="S::a.cooke@uwtsd.ac.uk::46c329c9-26b7-4eba-b77b-7474421bfd31" providerId="AD" clId="Web-{5D3F9D86-2129-7FAA-51CA-16F76A100EB9}" dt="2022-10-19T16:48:55.687" v="0" actId="1076"/>
          <ac:picMkLst>
            <pc:docMk/>
            <pc:sldMk cId="1368668640" sldId="274"/>
            <ac:picMk id="7" creationId="{6618E20D-3B9E-4290-80C9-7CA07CE86B76}"/>
          </ac:picMkLst>
        </pc:picChg>
      </pc:sldChg>
    </pc:docChg>
  </pc:docChgLst>
  <pc:docChgLst>
    <pc:chgData name="Alison Cooke" userId="S::a.cooke@uwtsd.ac.uk::46c329c9-26b7-4eba-b77b-7474421bfd31" providerId="AD" clId="Web-{EBA1945B-8A62-D3D9-F382-D6F2C64F2A54}"/>
    <pc:docChg chg="modSld">
      <pc:chgData name="Alison Cooke" userId="S::a.cooke@uwtsd.ac.uk::46c329c9-26b7-4eba-b77b-7474421bfd31" providerId="AD" clId="Web-{EBA1945B-8A62-D3D9-F382-D6F2C64F2A54}" dt="2022-10-19T08:18:01.390" v="65" actId="14100"/>
      <pc:docMkLst>
        <pc:docMk/>
      </pc:docMkLst>
      <pc:sldChg chg="modSp">
        <pc:chgData name="Alison Cooke" userId="S::a.cooke@uwtsd.ac.uk::46c329c9-26b7-4eba-b77b-7474421bfd31" providerId="AD" clId="Web-{EBA1945B-8A62-D3D9-F382-D6F2C64F2A54}" dt="2022-10-19T08:06:09.640" v="14" actId="20577"/>
        <pc:sldMkLst>
          <pc:docMk/>
          <pc:sldMk cId="1147549936" sldId="258"/>
        </pc:sldMkLst>
        <pc:spChg chg="mod">
          <ac:chgData name="Alison Cooke" userId="S::a.cooke@uwtsd.ac.uk::46c329c9-26b7-4eba-b77b-7474421bfd31" providerId="AD" clId="Web-{EBA1945B-8A62-D3D9-F382-D6F2C64F2A54}" dt="2022-10-19T08:06:09.640" v="14" actId="20577"/>
          <ac:spMkLst>
            <pc:docMk/>
            <pc:sldMk cId="1147549936" sldId="258"/>
            <ac:spMk id="5" creationId="{96FE8A07-45B3-4401-AEF2-C9368D14EA2F}"/>
          </ac:spMkLst>
        </pc:spChg>
      </pc:sldChg>
      <pc:sldChg chg="addSp modSp">
        <pc:chgData name="Alison Cooke" userId="S::a.cooke@uwtsd.ac.uk::46c329c9-26b7-4eba-b77b-7474421bfd31" providerId="AD" clId="Web-{EBA1945B-8A62-D3D9-F382-D6F2C64F2A54}" dt="2022-10-19T08:08:34.252" v="17" actId="1076"/>
        <pc:sldMkLst>
          <pc:docMk/>
          <pc:sldMk cId="1770069780" sldId="278"/>
        </pc:sldMkLst>
        <pc:picChg chg="add mod">
          <ac:chgData name="Alison Cooke" userId="S::a.cooke@uwtsd.ac.uk::46c329c9-26b7-4eba-b77b-7474421bfd31" providerId="AD" clId="Web-{EBA1945B-8A62-D3D9-F382-D6F2C64F2A54}" dt="2022-10-19T08:08:34.252" v="17" actId="1076"/>
          <ac:picMkLst>
            <pc:docMk/>
            <pc:sldMk cId="1770069780" sldId="278"/>
            <ac:picMk id="3" creationId="{63D3EA15-197F-0EE2-1858-20DAFCA7CB7E}"/>
          </ac:picMkLst>
        </pc:picChg>
      </pc:sldChg>
      <pc:sldChg chg="addSp delSp modSp">
        <pc:chgData name="Alison Cooke" userId="S::a.cooke@uwtsd.ac.uk::46c329c9-26b7-4eba-b77b-7474421bfd31" providerId="AD" clId="Web-{EBA1945B-8A62-D3D9-F382-D6F2C64F2A54}" dt="2022-10-19T08:09:55.942" v="27" actId="1076"/>
        <pc:sldMkLst>
          <pc:docMk/>
          <pc:sldMk cId="135937270" sldId="286"/>
        </pc:sldMkLst>
        <pc:spChg chg="mod">
          <ac:chgData name="Alison Cooke" userId="S::a.cooke@uwtsd.ac.uk::46c329c9-26b7-4eba-b77b-7474421bfd31" providerId="AD" clId="Web-{EBA1945B-8A62-D3D9-F382-D6F2C64F2A54}" dt="2022-10-19T08:09:31.269" v="20"/>
          <ac:spMkLst>
            <pc:docMk/>
            <pc:sldMk cId="135937270" sldId="286"/>
            <ac:spMk id="2" creationId="{B78AEC3B-2F7B-40A8-8BE0-B0E8C9DC6BC8}"/>
          </ac:spMkLst>
        </pc:spChg>
        <pc:spChg chg="mod">
          <ac:chgData name="Alison Cooke" userId="S::a.cooke@uwtsd.ac.uk::46c329c9-26b7-4eba-b77b-7474421bfd31" providerId="AD" clId="Web-{EBA1945B-8A62-D3D9-F382-D6F2C64F2A54}" dt="2022-10-19T08:09:31.269" v="20"/>
          <ac:spMkLst>
            <pc:docMk/>
            <pc:sldMk cId="135937270" sldId="286"/>
            <ac:spMk id="3" creationId="{F5929821-5648-4973-9A57-587B7CCB3E95}"/>
          </ac:spMkLst>
        </pc:spChg>
        <pc:spChg chg="add del">
          <ac:chgData name="Alison Cooke" userId="S::a.cooke@uwtsd.ac.uk::46c329c9-26b7-4eba-b77b-7474421bfd31" providerId="AD" clId="Web-{EBA1945B-8A62-D3D9-F382-D6F2C64F2A54}" dt="2022-10-19T08:09:31.269" v="20"/>
          <ac:spMkLst>
            <pc:docMk/>
            <pc:sldMk cId="135937270" sldId="286"/>
            <ac:spMk id="4" creationId="{61C4AB31-2724-438C-BB98-526002AC53C5}"/>
          </ac:spMkLst>
        </pc:spChg>
        <pc:picChg chg="add mod">
          <ac:chgData name="Alison Cooke" userId="S::a.cooke@uwtsd.ac.uk::46c329c9-26b7-4eba-b77b-7474421bfd31" providerId="AD" clId="Web-{EBA1945B-8A62-D3D9-F382-D6F2C64F2A54}" dt="2022-10-19T08:09:55.942" v="27" actId="1076"/>
          <ac:picMkLst>
            <pc:docMk/>
            <pc:sldMk cId="135937270" sldId="286"/>
            <ac:picMk id="6" creationId="{510B1322-4DA4-71EB-7D05-A2B4A5FC85AF}"/>
          </ac:picMkLst>
        </pc:picChg>
      </pc:sldChg>
      <pc:sldChg chg="addSp modSp mod modClrScheme chgLayout">
        <pc:chgData name="Alison Cooke" userId="S::a.cooke@uwtsd.ac.uk::46c329c9-26b7-4eba-b77b-7474421bfd31" providerId="AD" clId="Web-{EBA1945B-8A62-D3D9-F382-D6F2C64F2A54}" dt="2022-10-19T08:17:26.779" v="60" actId="1076"/>
        <pc:sldMkLst>
          <pc:docMk/>
          <pc:sldMk cId="876846305" sldId="287"/>
        </pc:sldMkLst>
        <pc:spChg chg="mod ord">
          <ac:chgData name="Alison Cooke" userId="S::a.cooke@uwtsd.ac.uk::46c329c9-26b7-4eba-b77b-7474421bfd31" providerId="AD" clId="Web-{EBA1945B-8A62-D3D9-F382-D6F2C64F2A54}" dt="2022-10-19T08:16:37.841" v="48"/>
          <ac:spMkLst>
            <pc:docMk/>
            <pc:sldMk cId="876846305" sldId="287"/>
            <ac:spMk id="2" creationId="{7798B276-D9D9-4FF2-A992-B95FB91E82E1}"/>
          </ac:spMkLst>
        </pc:spChg>
        <pc:spChg chg="mod ord">
          <ac:chgData name="Alison Cooke" userId="S::a.cooke@uwtsd.ac.uk::46c329c9-26b7-4eba-b77b-7474421bfd31" providerId="AD" clId="Web-{EBA1945B-8A62-D3D9-F382-D6F2C64F2A54}" dt="2022-10-19T08:17:19.186" v="58" actId="20577"/>
          <ac:spMkLst>
            <pc:docMk/>
            <pc:sldMk cId="876846305" sldId="287"/>
            <ac:spMk id="3" creationId="{7A28F820-C22D-483B-A798-4A6EC29E7BF8}"/>
          </ac:spMkLst>
        </pc:spChg>
        <pc:spChg chg="add mod ord">
          <ac:chgData name="Alison Cooke" userId="S::a.cooke@uwtsd.ac.uk::46c329c9-26b7-4eba-b77b-7474421bfd31" providerId="AD" clId="Web-{EBA1945B-8A62-D3D9-F382-D6F2C64F2A54}" dt="2022-10-19T08:17:15.826" v="57" actId="20577"/>
          <ac:spMkLst>
            <pc:docMk/>
            <pc:sldMk cId="876846305" sldId="287"/>
            <ac:spMk id="5" creationId="{77D772F5-8C87-5438-09E4-761FBEB7F58A}"/>
          </ac:spMkLst>
        </pc:spChg>
        <pc:picChg chg="mod">
          <ac:chgData name="Alison Cooke" userId="S::a.cooke@uwtsd.ac.uk::46c329c9-26b7-4eba-b77b-7474421bfd31" providerId="AD" clId="Web-{EBA1945B-8A62-D3D9-F382-D6F2C64F2A54}" dt="2022-10-19T08:17:26.779" v="60" actId="1076"/>
          <ac:picMkLst>
            <pc:docMk/>
            <pc:sldMk cId="876846305" sldId="287"/>
            <ac:picMk id="4" creationId="{B96FDA1B-1FC9-4763-8ABC-90A843AB6DBF}"/>
          </ac:picMkLst>
        </pc:picChg>
      </pc:sldChg>
      <pc:sldChg chg="modSp">
        <pc:chgData name="Alison Cooke" userId="S::a.cooke@uwtsd.ac.uk::46c329c9-26b7-4eba-b77b-7474421bfd31" providerId="AD" clId="Web-{EBA1945B-8A62-D3D9-F382-D6F2C64F2A54}" dt="2022-10-19T08:11:32.897" v="39" actId="20577"/>
        <pc:sldMkLst>
          <pc:docMk/>
          <pc:sldMk cId="3372372167" sldId="288"/>
        </pc:sldMkLst>
        <pc:spChg chg="mod">
          <ac:chgData name="Alison Cooke" userId="S::a.cooke@uwtsd.ac.uk::46c329c9-26b7-4eba-b77b-7474421bfd31" providerId="AD" clId="Web-{EBA1945B-8A62-D3D9-F382-D6F2C64F2A54}" dt="2022-10-19T08:11:24.256" v="37" actId="20577"/>
          <ac:spMkLst>
            <pc:docMk/>
            <pc:sldMk cId="3372372167" sldId="288"/>
            <ac:spMk id="3" creationId="{34C5C534-F25E-4417-9EDE-4FBDA0BD971B}"/>
          </ac:spMkLst>
        </pc:spChg>
        <pc:spChg chg="mod">
          <ac:chgData name="Alison Cooke" userId="S::a.cooke@uwtsd.ac.uk::46c329c9-26b7-4eba-b77b-7474421bfd31" providerId="AD" clId="Web-{EBA1945B-8A62-D3D9-F382-D6F2C64F2A54}" dt="2022-10-19T08:11:32.897" v="39" actId="20577"/>
          <ac:spMkLst>
            <pc:docMk/>
            <pc:sldMk cId="3372372167" sldId="288"/>
            <ac:spMk id="4" creationId="{30CEB057-DD23-4538-A343-CE417DC9B107}"/>
          </ac:spMkLst>
        </pc:spChg>
      </pc:sldChg>
      <pc:sldChg chg="addSp modSp">
        <pc:chgData name="Alison Cooke" userId="S::a.cooke@uwtsd.ac.uk::46c329c9-26b7-4eba-b77b-7474421bfd31" providerId="AD" clId="Web-{EBA1945B-8A62-D3D9-F382-D6F2C64F2A54}" dt="2022-10-19T08:15:49.746" v="47" actId="1076"/>
        <pc:sldMkLst>
          <pc:docMk/>
          <pc:sldMk cId="1053623149" sldId="289"/>
        </pc:sldMkLst>
        <pc:picChg chg="add mod">
          <ac:chgData name="Alison Cooke" userId="S::a.cooke@uwtsd.ac.uk::46c329c9-26b7-4eba-b77b-7474421bfd31" providerId="AD" clId="Web-{EBA1945B-8A62-D3D9-F382-D6F2C64F2A54}" dt="2022-10-19T08:15:49.746" v="47" actId="1076"/>
          <ac:picMkLst>
            <pc:docMk/>
            <pc:sldMk cId="1053623149" sldId="289"/>
            <ac:picMk id="2" creationId="{C250EEFA-D054-69E0-0893-F582363A598F}"/>
          </ac:picMkLst>
        </pc:picChg>
      </pc:sldChg>
      <pc:sldChg chg="addSp modSp">
        <pc:chgData name="Alison Cooke" userId="S::a.cooke@uwtsd.ac.uk::46c329c9-26b7-4eba-b77b-7474421bfd31" providerId="AD" clId="Web-{EBA1945B-8A62-D3D9-F382-D6F2C64F2A54}" dt="2022-10-19T08:13:10.711" v="43" actId="1076"/>
        <pc:sldMkLst>
          <pc:docMk/>
          <pc:sldMk cId="4193691028" sldId="291"/>
        </pc:sldMkLst>
        <pc:picChg chg="add mod">
          <ac:chgData name="Alison Cooke" userId="S::a.cooke@uwtsd.ac.uk::46c329c9-26b7-4eba-b77b-7474421bfd31" providerId="AD" clId="Web-{EBA1945B-8A62-D3D9-F382-D6F2C64F2A54}" dt="2022-10-19T08:13:10.711" v="43" actId="1076"/>
          <ac:picMkLst>
            <pc:docMk/>
            <pc:sldMk cId="4193691028" sldId="291"/>
            <ac:picMk id="4" creationId="{0FA75BC8-FB83-E998-05ED-F4839BD25711}"/>
          </ac:picMkLst>
        </pc:picChg>
      </pc:sldChg>
      <pc:sldChg chg="modSp">
        <pc:chgData name="Alison Cooke" userId="S::a.cooke@uwtsd.ac.uk::46c329c9-26b7-4eba-b77b-7474421bfd31" providerId="AD" clId="Web-{EBA1945B-8A62-D3D9-F382-D6F2C64F2A54}" dt="2022-10-19T08:18:01.390" v="65" actId="14100"/>
        <pc:sldMkLst>
          <pc:docMk/>
          <pc:sldMk cId="1127659476" sldId="294"/>
        </pc:sldMkLst>
        <pc:spChg chg="mod">
          <ac:chgData name="Alison Cooke" userId="S::a.cooke@uwtsd.ac.uk::46c329c9-26b7-4eba-b77b-7474421bfd31" providerId="AD" clId="Web-{EBA1945B-8A62-D3D9-F382-D6F2C64F2A54}" dt="2022-10-19T08:17:50.233" v="62" actId="14100"/>
          <ac:spMkLst>
            <pc:docMk/>
            <pc:sldMk cId="1127659476" sldId="294"/>
            <ac:spMk id="2" creationId="{13EAC6D4-C7B1-4574-AFE6-9BC649EF4D73}"/>
          </ac:spMkLst>
        </pc:spChg>
        <pc:picChg chg="mod">
          <ac:chgData name="Alison Cooke" userId="S::a.cooke@uwtsd.ac.uk::46c329c9-26b7-4eba-b77b-7474421bfd31" providerId="AD" clId="Web-{EBA1945B-8A62-D3D9-F382-D6F2C64F2A54}" dt="2022-10-19T08:18:01.390" v="65" actId="14100"/>
          <ac:picMkLst>
            <pc:docMk/>
            <pc:sldMk cId="1127659476" sldId="294"/>
            <ac:picMk id="8" creationId="{3CE1794F-A9F2-4BB9-AD47-9042ECEA9D6F}"/>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C87E17D-8498-4820-AEBE-A9D221D95CC6}" type="datetimeFigureOut">
              <a:rPr lang="en-GB" smtClean="0"/>
              <a:t>19/10/2022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E9A0E93-3C3A-4EFD-8771-40EFB653E409}" type="slidenum">
              <a:rPr lang="en-GB" smtClean="0"/>
              <a:t>‹#›</a:t>
            </a:fld>
            <a:endParaRPr lang="en-GB"/>
          </a:p>
        </p:txBody>
      </p:sp>
    </p:spTree>
    <p:extLst>
      <p:ext uri="{BB962C8B-B14F-4D97-AF65-F5344CB8AC3E}">
        <p14:creationId xmlns:p14="http://schemas.microsoft.com/office/powerpoint/2010/main" val="31013462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F3EC92-96C9-4E7E-A0F5-9B1CA54D168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27817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E9A0E93-3C3A-4EFD-8771-40EFB653E409}" type="slidenum">
              <a:rPr lang="en-GB" smtClean="0"/>
              <a:t>19</a:t>
            </a:fld>
            <a:endParaRPr lang="en-GB"/>
          </a:p>
        </p:txBody>
      </p:sp>
    </p:spTree>
    <p:extLst>
      <p:ext uri="{BB962C8B-B14F-4D97-AF65-F5344CB8AC3E}">
        <p14:creationId xmlns:p14="http://schemas.microsoft.com/office/powerpoint/2010/main" val="5830238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E9A0E93-3C3A-4EFD-8771-40EFB653E409}" type="slidenum">
              <a:rPr lang="en-GB" smtClean="0"/>
              <a:t>32</a:t>
            </a:fld>
            <a:endParaRPr lang="en-GB"/>
          </a:p>
        </p:txBody>
      </p:sp>
    </p:spTree>
    <p:extLst>
      <p:ext uri="{BB962C8B-B14F-4D97-AF65-F5344CB8AC3E}">
        <p14:creationId xmlns:p14="http://schemas.microsoft.com/office/powerpoint/2010/main" val="22236513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I’ve missed one directive word out – can you see where it is?</a:t>
            </a:r>
          </a:p>
        </p:txBody>
      </p:sp>
      <p:sp>
        <p:nvSpPr>
          <p:cNvPr id="4" name="Slide Number Placeholder 3"/>
          <p:cNvSpPr>
            <a:spLocks noGrp="1"/>
          </p:cNvSpPr>
          <p:nvPr>
            <p:ph type="sldNum" sz="quarter" idx="5"/>
          </p:nvPr>
        </p:nvSpPr>
        <p:spPr/>
        <p:txBody>
          <a:bodyPr/>
          <a:lstStyle/>
          <a:p>
            <a:fld id="{AE9A0E93-3C3A-4EFD-8771-40EFB653E409}" type="slidenum">
              <a:rPr lang="en-GB" smtClean="0"/>
              <a:t>34</a:t>
            </a:fld>
            <a:endParaRPr lang="en-GB"/>
          </a:p>
        </p:txBody>
      </p:sp>
    </p:spTree>
    <p:extLst>
      <p:ext uri="{BB962C8B-B14F-4D97-AF65-F5344CB8AC3E}">
        <p14:creationId xmlns:p14="http://schemas.microsoft.com/office/powerpoint/2010/main" val="10570758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E9A0E93-3C3A-4EFD-8771-40EFB653E409}" type="slidenum">
              <a:rPr lang="en-GB" smtClean="0"/>
              <a:t>35</a:t>
            </a:fld>
            <a:endParaRPr lang="en-GB"/>
          </a:p>
        </p:txBody>
      </p:sp>
    </p:spTree>
    <p:extLst>
      <p:ext uri="{BB962C8B-B14F-4D97-AF65-F5344CB8AC3E}">
        <p14:creationId xmlns:p14="http://schemas.microsoft.com/office/powerpoint/2010/main" val="264978090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19/10/2022</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0289673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19/10/2022</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2718971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19/10/2022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28300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19/10/2022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680437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19/10/2022</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2435003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19/10/2022</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2058501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19/10/2022</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599419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19/10/2022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5511081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19/10/2022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32143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19/10/2022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012624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19/10/2022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714405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19/10/2022</a:t>
            </a:fld>
            <a:endParaRPr lang="en-GB"/>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a:p>
        </p:txBody>
      </p:sp>
    </p:spTree>
    <p:extLst>
      <p:ext uri="{BB962C8B-B14F-4D97-AF65-F5344CB8AC3E}">
        <p14:creationId xmlns:p14="http://schemas.microsoft.com/office/powerpoint/2010/main" val="4640865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D8363A-E913-418E-A56C-63AB7772BA0E}"/>
              </a:ext>
            </a:extLst>
          </p:cNvPr>
          <p:cNvSpPr txBox="1"/>
          <p:nvPr/>
        </p:nvSpPr>
        <p:spPr>
          <a:xfrm>
            <a:off x="2194560" y="1733551"/>
            <a:ext cx="4130040" cy="861774"/>
          </a:xfrm>
          <a:prstGeom prst="rect">
            <a:avLst/>
          </a:prstGeom>
          <a:noFill/>
        </p:spPr>
        <p:txBody>
          <a:bodyPr wrap="square" rtlCol="0">
            <a:spAutoFit/>
          </a:bodyPr>
          <a:lstStyle/>
          <a:p>
            <a:endParaRPr lang="en-GB" sz="3200">
              <a:solidFill>
                <a:prstClr val="white"/>
              </a:solidFill>
              <a:latin typeface="Myriad Pro"/>
            </a:endParaRPr>
          </a:p>
          <a:p>
            <a:endParaRPr lang="en-GB">
              <a:solidFill>
                <a:prstClr val="black"/>
              </a:solidFill>
              <a:latin typeface="Myriad Pro"/>
            </a:endParaRPr>
          </a:p>
        </p:txBody>
      </p:sp>
      <p:sp>
        <p:nvSpPr>
          <p:cNvPr id="5" name="Title 4">
            <a:extLst>
              <a:ext uri="{FF2B5EF4-FFF2-40B4-BE49-F238E27FC236}">
                <a16:creationId xmlns:a16="http://schemas.microsoft.com/office/drawing/2014/main" id="{96FE8A07-45B3-4401-AEF2-C9368D14EA2F}"/>
              </a:ext>
            </a:extLst>
          </p:cNvPr>
          <p:cNvSpPr>
            <a:spLocks noGrp="1"/>
          </p:cNvSpPr>
          <p:nvPr>
            <p:ph type="ctrTitle"/>
          </p:nvPr>
        </p:nvSpPr>
        <p:spPr>
          <a:xfrm>
            <a:off x="911424" y="1988841"/>
            <a:ext cx="10363200" cy="3179507"/>
          </a:xfrm>
        </p:spPr>
        <p:txBody>
          <a:bodyPr>
            <a:normAutofit/>
          </a:bodyPr>
          <a:lstStyle/>
          <a:p>
            <a:r>
              <a:rPr lang="en-GB" b="1">
                <a:solidFill>
                  <a:schemeClr val="bg1"/>
                </a:solidFill>
              </a:rPr>
              <a:t>Critical Reading, Thinking &amp; Writing</a:t>
            </a:r>
            <a:br>
              <a:rPr lang="en-GB" b="1">
                <a:solidFill>
                  <a:schemeClr val="bg1"/>
                </a:solidFill>
              </a:rPr>
            </a:br>
            <a:r>
              <a:rPr lang="en-GB" b="1">
                <a:solidFill>
                  <a:schemeClr val="bg1"/>
                </a:solidFill>
              </a:rPr>
              <a:t>BSc Professional Investigation</a:t>
            </a:r>
            <a:br>
              <a:rPr lang="en-GB" b="1">
                <a:solidFill>
                  <a:schemeClr val="bg1"/>
                </a:solidFill>
              </a:rPr>
            </a:br>
            <a:r>
              <a:rPr lang="en-GB" b="1">
                <a:solidFill>
                  <a:schemeClr val="bg1"/>
                </a:solidFill>
              </a:rPr>
              <a:t>19.10.22</a:t>
            </a:r>
          </a:p>
        </p:txBody>
      </p:sp>
    </p:spTree>
    <p:extLst>
      <p:ext uri="{BB962C8B-B14F-4D97-AF65-F5344CB8AC3E}">
        <p14:creationId xmlns:p14="http://schemas.microsoft.com/office/powerpoint/2010/main" val="11475499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A0760C4-4803-4DF4-99F5-CF8A0369BA48}"/>
              </a:ext>
            </a:extLst>
          </p:cNvPr>
          <p:cNvSpPr>
            <a:spLocks noGrp="1"/>
          </p:cNvSpPr>
          <p:nvPr>
            <p:ph type="title"/>
          </p:nvPr>
        </p:nvSpPr>
        <p:spPr>
          <a:solidFill>
            <a:srgbClr val="002060"/>
          </a:solidFill>
        </p:spPr>
        <p:txBody>
          <a:bodyPr/>
          <a:lstStyle/>
          <a:p>
            <a:r>
              <a:rPr lang="en-GB">
                <a:solidFill>
                  <a:schemeClr val="bg1"/>
                </a:solidFill>
              </a:rPr>
              <a:t>Aim</a:t>
            </a:r>
          </a:p>
        </p:txBody>
      </p:sp>
      <p:sp>
        <p:nvSpPr>
          <p:cNvPr id="5" name="Content Placeholder 4">
            <a:extLst>
              <a:ext uri="{FF2B5EF4-FFF2-40B4-BE49-F238E27FC236}">
                <a16:creationId xmlns:a16="http://schemas.microsoft.com/office/drawing/2014/main" id="{84DE109C-A3CC-45B3-BFCF-D918E837ACBA}"/>
              </a:ext>
            </a:extLst>
          </p:cNvPr>
          <p:cNvSpPr>
            <a:spLocks noGrp="1"/>
          </p:cNvSpPr>
          <p:nvPr>
            <p:ph idx="1"/>
          </p:nvPr>
        </p:nvSpPr>
        <p:spPr/>
        <p:txBody>
          <a:bodyPr/>
          <a:lstStyle/>
          <a:p>
            <a:pPr marL="0" indent="0">
              <a:buNone/>
            </a:pPr>
            <a:r>
              <a:rPr lang="en-GB"/>
              <a:t>To introduce you to the following academic skills:</a:t>
            </a:r>
          </a:p>
          <a:p>
            <a:endParaRPr lang="en-GB"/>
          </a:p>
          <a:p>
            <a:r>
              <a:rPr lang="en-GB" i="1">
                <a:solidFill>
                  <a:srgbClr val="FF0000"/>
                </a:solidFill>
              </a:rPr>
              <a:t>Critical Reading</a:t>
            </a:r>
            <a:endParaRPr lang="en-GB"/>
          </a:p>
          <a:p>
            <a:r>
              <a:rPr lang="en-GB" i="1">
                <a:solidFill>
                  <a:srgbClr val="00B050"/>
                </a:solidFill>
              </a:rPr>
              <a:t>Critical thinking  </a:t>
            </a:r>
          </a:p>
          <a:p>
            <a:r>
              <a:rPr lang="en-GB" i="1">
                <a:solidFill>
                  <a:srgbClr val="0070C0"/>
                </a:solidFill>
              </a:rPr>
              <a:t>Academic writing</a:t>
            </a:r>
          </a:p>
          <a:p>
            <a:endParaRPr lang="en-GB"/>
          </a:p>
        </p:txBody>
      </p:sp>
      <p:pic>
        <p:nvPicPr>
          <p:cNvPr id="3" name="Picture 2">
            <a:extLst>
              <a:ext uri="{FF2B5EF4-FFF2-40B4-BE49-F238E27FC236}">
                <a16:creationId xmlns:a16="http://schemas.microsoft.com/office/drawing/2014/main" id="{BD9F28DE-F079-44AA-A39A-6A65334942F3}"/>
              </a:ext>
            </a:extLst>
          </p:cNvPr>
          <p:cNvPicPr>
            <a:picLocks noChangeAspect="1"/>
          </p:cNvPicPr>
          <p:nvPr/>
        </p:nvPicPr>
        <p:blipFill>
          <a:blip r:embed="rId2"/>
          <a:stretch>
            <a:fillRect/>
          </a:stretch>
        </p:blipFill>
        <p:spPr>
          <a:xfrm>
            <a:off x="7529066" y="2555076"/>
            <a:ext cx="2408564" cy="1945379"/>
          </a:xfrm>
          <a:prstGeom prst="rect">
            <a:avLst/>
          </a:prstGeom>
        </p:spPr>
      </p:pic>
    </p:spTree>
    <p:extLst>
      <p:ext uri="{BB962C8B-B14F-4D97-AF65-F5344CB8AC3E}">
        <p14:creationId xmlns:p14="http://schemas.microsoft.com/office/powerpoint/2010/main" val="34312961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9B73C0-5425-4B57-A0D6-C4BADC80C399}"/>
              </a:ext>
            </a:extLst>
          </p:cNvPr>
          <p:cNvSpPr>
            <a:spLocks noGrp="1"/>
          </p:cNvSpPr>
          <p:nvPr>
            <p:ph type="title"/>
          </p:nvPr>
        </p:nvSpPr>
        <p:spPr>
          <a:solidFill>
            <a:srgbClr val="002060"/>
          </a:solidFill>
        </p:spPr>
        <p:txBody>
          <a:bodyPr/>
          <a:lstStyle/>
          <a:p>
            <a:r>
              <a:rPr lang="en-GB">
                <a:solidFill>
                  <a:schemeClr val="bg1"/>
                </a:solidFill>
              </a:rPr>
              <a:t>Learning Outcomes</a:t>
            </a:r>
          </a:p>
        </p:txBody>
      </p:sp>
      <p:sp>
        <p:nvSpPr>
          <p:cNvPr id="3" name="Content Placeholder 2">
            <a:extLst>
              <a:ext uri="{FF2B5EF4-FFF2-40B4-BE49-F238E27FC236}">
                <a16:creationId xmlns:a16="http://schemas.microsoft.com/office/drawing/2014/main" id="{410A5C19-428B-4854-9052-8CE895B20A27}"/>
              </a:ext>
            </a:extLst>
          </p:cNvPr>
          <p:cNvSpPr>
            <a:spLocks noGrp="1"/>
          </p:cNvSpPr>
          <p:nvPr>
            <p:ph sz="half" idx="1"/>
          </p:nvPr>
        </p:nvSpPr>
        <p:spPr/>
        <p:txBody>
          <a:bodyPr>
            <a:normAutofit lnSpcReduction="10000"/>
          </a:bodyPr>
          <a:lstStyle/>
          <a:p>
            <a:pPr marL="0" indent="0">
              <a:buNone/>
            </a:pPr>
            <a:r>
              <a:rPr lang="en-GB" i="1">
                <a:solidFill>
                  <a:srgbClr val="FF0000"/>
                </a:solidFill>
              </a:rPr>
              <a:t>Critical Reading </a:t>
            </a:r>
            <a:r>
              <a:rPr lang="en-GB"/>
              <a:t>– </a:t>
            </a:r>
          </a:p>
          <a:p>
            <a:r>
              <a:rPr lang="en-GB" i="1"/>
              <a:t>Define ‘critical reading’</a:t>
            </a:r>
          </a:p>
          <a:p>
            <a:r>
              <a:rPr lang="en-GB" i="1"/>
              <a:t>Become a more selective reader</a:t>
            </a:r>
          </a:p>
          <a:p>
            <a:pPr marL="0" indent="0">
              <a:buNone/>
            </a:pPr>
            <a:endParaRPr lang="en-GB" i="1"/>
          </a:p>
          <a:p>
            <a:pPr marL="0" indent="0">
              <a:buNone/>
            </a:pPr>
            <a:r>
              <a:rPr lang="en-GB" i="1">
                <a:solidFill>
                  <a:srgbClr val="00B050"/>
                </a:solidFill>
              </a:rPr>
              <a:t>Critical Thinking</a:t>
            </a:r>
          </a:p>
          <a:p>
            <a:r>
              <a:rPr lang="en-GB" i="1"/>
              <a:t>Define ‘critical thinking’</a:t>
            </a:r>
          </a:p>
          <a:p>
            <a:r>
              <a:rPr lang="en-GB" i="1"/>
              <a:t>Apply critical thinking to</a:t>
            </a:r>
          </a:p>
          <a:p>
            <a:pPr marL="0" indent="0">
              <a:buNone/>
            </a:pPr>
            <a:r>
              <a:rPr lang="en-GB" i="1"/>
              <a:t> your own work</a:t>
            </a:r>
          </a:p>
          <a:p>
            <a:endParaRPr lang="en-GB"/>
          </a:p>
        </p:txBody>
      </p:sp>
      <p:sp>
        <p:nvSpPr>
          <p:cNvPr id="4" name="Content Placeholder 3">
            <a:extLst>
              <a:ext uri="{FF2B5EF4-FFF2-40B4-BE49-F238E27FC236}">
                <a16:creationId xmlns:a16="http://schemas.microsoft.com/office/drawing/2014/main" id="{07B58D35-6C25-44F6-A5BE-1B4463297264}"/>
              </a:ext>
            </a:extLst>
          </p:cNvPr>
          <p:cNvSpPr>
            <a:spLocks noGrp="1"/>
          </p:cNvSpPr>
          <p:nvPr>
            <p:ph sz="half" idx="2"/>
          </p:nvPr>
        </p:nvSpPr>
        <p:spPr/>
        <p:txBody>
          <a:bodyPr>
            <a:normAutofit lnSpcReduction="10000"/>
          </a:bodyPr>
          <a:lstStyle/>
          <a:p>
            <a:r>
              <a:rPr lang="en-GB">
                <a:solidFill>
                  <a:srgbClr val="0070C0"/>
                </a:solidFill>
              </a:rPr>
              <a:t>Identify 3 key parts of an assignment</a:t>
            </a:r>
          </a:p>
        </p:txBody>
      </p:sp>
      <p:pic>
        <p:nvPicPr>
          <p:cNvPr id="5" name="Picture 4">
            <a:extLst>
              <a:ext uri="{FF2B5EF4-FFF2-40B4-BE49-F238E27FC236}">
                <a16:creationId xmlns:a16="http://schemas.microsoft.com/office/drawing/2014/main" id="{30FF5182-C11D-42BF-9E28-F80982E53BBE}"/>
              </a:ext>
            </a:extLst>
          </p:cNvPr>
          <p:cNvPicPr>
            <a:picLocks noChangeAspect="1"/>
          </p:cNvPicPr>
          <p:nvPr/>
        </p:nvPicPr>
        <p:blipFill>
          <a:blip r:embed="rId2"/>
          <a:stretch>
            <a:fillRect/>
          </a:stretch>
        </p:blipFill>
        <p:spPr>
          <a:xfrm>
            <a:off x="8515030" y="3008694"/>
            <a:ext cx="2408129" cy="1944793"/>
          </a:xfrm>
          <a:prstGeom prst="rect">
            <a:avLst/>
          </a:prstGeom>
        </p:spPr>
      </p:pic>
    </p:spTree>
    <p:extLst>
      <p:ext uri="{BB962C8B-B14F-4D97-AF65-F5344CB8AC3E}">
        <p14:creationId xmlns:p14="http://schemas.microsoft.com/office/powerpoint/2010/main" val="39828784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EFDCB54-5011-417C-887B-B640F4F9826D}"/>
              </a:ext>
            </a:extLst>
          </p:cNvPr>
          <p:cNvSpPr>
            <a:spLocks noGrp="1"/>
          </p:cNvSpPr>
          <p:nvPr>
            <p:ph type="title"/>
          </p:nvPr>
        </p:nvSpPr>
        <p:spPr>
          <a:solidFill>
            <a:srgbClr val="002060"/>
          </a:solidFill>
        </p:spPr>
        <p:txBody>
          <a:bodyPr/>
          <a:lstStyle/>
          <a:p>
            <a:r>
              <a:rPr lang="en-GB">
                <a:solidFill>
                  <a:schemeClr val="bg1"/>
                </a:solidFill>
              </a:rPr>
              <a:t>Academic Reading</a:t>
            </a:r>
          </a:p>
        </p:txBody>
      </p:sp>
      <p:sp>
        <p:nvSpPr>
          <p:cNvPr id="5" name="Content Placeholder 4">
            <a:extLst>
              <a:ext uri="{FF2B5EF4-FFF2-40B4-BE49-F238E27FC236}">
                <a16:creationId xmlns:a16="http://schemas.microsoft.com/office/drawing/2014/main" id="{26DE7FE3-0066-4077-94FE-30D6342987BF}"/>
              </a:ext>
            </a:extLst>
          </p:cNvPr>
          <p:cNvSpPr>
            <a:spLocks noGrp="1"/>
          </p:cNvSpPr>
          <p:nvPr>
            <p:ph sz="half" idx="1"/>
          </p:nvPr>
        </p:nvSpPr>
        <p:spPr/>
        <p:txBody>
          <a:bodyPr>
            <a:normAutofit lnSpcReduction="10000"/>
          </a:bodyPr>
          <a:lstStyle/>
          <a:p>
            <a:pPr marL="0" indent="0">
              <a:buNone/>
            </a:pPr>
            <a:r>
              <a:rPr lang="en-GB"/>
              <a:t>Reading whilst studying for a degree IS different</a:t>
            </a:r>
          </a:p>
          <a:p>
            <a:r>
              <a:rPr lang="en-GB"/>
              <a:t>You have to read more</a:t>
            </a:r>
          </a:p>
          <a:p>
            <a:r>
              <a:rPr lang="en-GB"/>
              <a:t>Content is different</a:t>
            </a:r>
          </a:p>
          <a:p>
            <a:r>
              <a:rPr lang="en-GB"/>
              <a:t>Textbooks/journals are difficult to understand/use complex concepts</a:t>
            </a:r>
          </a:p>
          <a:p>
            <a:r>
              <a:rPr lang="en-GB"/>
              <a:t>You have to understand AND remember it!</a:t>
            </a:r>
          </a:p>
          <a:p>
            <a:endParaRPr lang="en-GB"/>
          </a:p>
        </p:txBody>
      </p:sp>
      <p:sp>
        <p:nvSpPr>
          <p:cNvPr id="6" name="Content Placeholder 5">
            <a:extLst>
              <a:ext uri="{FF2B5EF4-FFF2-40B4-BE49-F238E27FC236}">
                <a16:creationId xmlns:a16="http://schemas.microsoft.com/office/drawing/2014/main" id="{6FEF9A82-127F-432A-B92E-D90C4542FD97}"/>
              </a:ext>
            </a:extLst>
          </p:cNvPr>
          <p:cNvSpPr>
            <a:spLocks noGrp="1"/>
          </p:cNvSpPr>
          <p:nvPr>
            <p:ph sz="half" idx="2"/>
          </p:nvPr>
        </p:nvSpPr>
        <p:spPr/>
        <p:txBody>
          <a:bodyPr>
            <a:normAutofit lnSpcReduction="10000"/>
          </a:bodyPr>
          <a:lstStyle/>
          <a:p>
            <a:r>
              <a:rPr lang="en-GB">
                <a:solidFill>
                  <a:srgbClr val="0070C0"/>
                </a:solidFill>
              </a:rPr>
              <a:t>Do NOT get overwhelmed!</a:t>
            </a:r>
          </a:p>
          <a:p>
            <a:r>
              <a:rPr lang="en-GB">
                <a:solidFill>
                  <a:srgbClr val="0070C0"/>
                </a:solidFill>
              </a:rPr>
              <a:t>Reading lists provided</a:t>
            </a:r>
          </a:p>
          <a:p>
            <a:r>
              <a:rPr lang="en-GB">
                <a:solidFill>
                  <a:srgbClr val="0070C0"/>
                </a:solidFill>
              </a:rPr>
              <a:t>Essential reading/key texts</a:t>
            </a:r>
          </a:p>
          <a:p>
            <a:endParaRPr lang="en-GB"/>
          </a:p>
        </p:txBody>
      </p:sp>
      <p:pic>
        <p:nvPicPr>
          <p:cNvPr id="7" name="Picture 6">
            <a:extLst>
              <a:ext uri="{FF2B5EF4-FFF2-40B4-BE49-F238E27FC236}">
                <a16:creationId xmlns:a16="http://schemas.microsoft.com/office/drawing/2014/main" id="{AC99BD68-7A70-4EDD-8C8A-314A2CE8E955}"/>
              </a:ext>
            </a:extLst>
          </p:cNvPr>
          <p:cNvPicPr>
            <a:picLocks noChangeAspect="1"/>
          </p:cNvPicPr>
          <p:nvPr/>
        </p:nvPicPr>
        <p:blipFill>
          <a:blip r:embed="rId2"/>
          <a:stretch>
            <a:fillRect/>
          </a:stretch>
        </p:blipFill>
        <p:spPr>
          <a:xfrm>
            <a:off x="8890000" y="3019431"/>
            <a:ext cx="1821489" cy="2752373"/>
          </a:xfrm>
          <a:prstGeom prst="rect">
            <a:avLst/>
          </a:prstGeom>
        </p:spPr>
      </p:pic>
    </p:spTree>
    <p:extLst>
      <p:ext uri="{BB962C8B-B14F-4D97-AF65-F5344CB8AC3E}">
        <p14:creationId xmlns:p14="http://schemas.microsoft.com/office/powerpoint/2010/main" val="4113280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1000"/>
                                        <p:tgtEl>
                                          <p:spTgt spid="5">
                                            <p:txEl>
                                              <p:pRg st="1" end="1"/>
                                            </p:txEl>
                                          </p:spTgt>
                                        </p:tgtEl>
                                      </p:cBhvr>
                                    </p:animEffect>
                                    <p:anim calcmode="lin" valueType="num">
                                      <p:cBhvr>
                                        <p:cTn id="8"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1000"/>
                                        <p:tgtEl>
                                          <p:spTgt spid="5">
                                            <p:txEl>
                                              <p:pRg st="2" end="2"/>
                                            </p:txEl>
                                          </p:spTgt>
                                        </p:tgtEl>
                                      </p:cBhvr>
                                    </p:animEffect>
                                    <p:anim calcmode="lin" valueType="num">
                                      <p:cBhvr>
                                        <p:cTn id="13"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5">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fade">
                                      <p:cBhvr>
                                        <p:cTn id="17" dur="1000"/>
                                        <p:tgtEl>
                                          <p:spTgt spid="5">
                                            <p:txEl>
                                              <p:pRg st="3" end="3"/>
                                            </p:txEl>
                                          </p:spTgt>
                                        </p:tgtEl>
                                      </p:cBhvr>
                                    </p:animEffect>
                                    <p:anim calcmode="lin" valueType="num">
                                      <p:cBhvr>
                                        <p:cTn id="18"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5">
                                            <p:txEl>
                                              <p:pRg st="3" end="3"/>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fade">
                                      <p:cBhvr>
                                        <p:cTn id="22" dur="1000"/>
                                        <p:tgtEl>
                                          <p:spTgt spid="5">
                                            <p:txEl>
                                              <p:pRg st="4" end="4"/>
                                            </p:txEl>
                                          </p:spTgt>
                                        </p:tgtEl>
                                      </p:cBhvr>
                                    </p:animEffect>
                                    <p:anim calcmode="lin" valueType="num">
                                      <p:cBhvr>
                                        <p:cTn id="23"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6">
                                            <p:txEl>
                                              <p:pRg st="0" end="0"/>
                                            </p:txEl>
                                          </p:spTgt>
                                        </p:tgtEl>
                                        <p:attrNameLst>
                                          <p:attrName>style.visibility</p:attrName>
                                        </p:attrNameLst>
                                      </p:cBhvr>
                                      <p:to>
                                        <p:strVal val="visible"/>
                                      </p:to>
                                    </p:set>
                                    <p:animEffect transition="in" filter="fade">
                                      <p:cBhvr>
                                        <p:cTn id="29" dur="1000"/>
                                        <p:tgtEl>
                                          <p:spTgt spid="6">
                                            <p:txEl>
                                              <p:pRg st="0" end="0"/>
                                            </p:txEl>
                                          </p:spTgt>
                                        </p:tgtEl>
                                      </p:cBhvr>
                                    </p:animEffect>
                                    <p:anim calcmode="lin" valueType="num">
                                      <p:cBhvr>
                                        <p:cTn id="30"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31" dur="1000" fill="hold"/>
                                        <p:tgtEl>
                                          <p:spTgt spid="6">
                                            <p:txEl>
                                              <p:pRg st="0" end="0"/>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6">
                                            <p:txEl>
                                              <p:pRg st="1" end="1"/>
                                            </p:txEl>
                                          </p:spTgt>
                                        </p:tgtEl>
                                        <p:attrNameLst>
                                          <p:attrName>style.visibility</p:attrName>
                                        </p:attrNameLst>
                                      </p:cBhvr>
                                      <p:to>
                                        <p:strVal val="visible"/>
                                      </p:to>
                                    </p:set>
                                    <p:animEffect transition="in" filter="fade">
                                      <p:cBhvr>
                                        <p:cTn id="34" dur="1000"/>
                                        <p:tgtEl>
                                          <p:spTgt spid="6">
                                            <p:txEl>
                                              <p:pRg st="1" end="1"/>
                                            </p:txEl>
                                          </p:spTgt>
                                        </p:tgtEl>
                                      </p:cBhvr>
                                    </p:animEffect>
                                    <p:anim calcmode="lin" valueType="num">
                                      <p:cBhvr>
                                        <p:cTn id="35"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36" dur="1000" fill="hold"/>
                                        <p:tgtEl>
                                          <p:spTgt spid="6">
                                            <p:txEl>
                                              <p:pRg st="1" end="1"/>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6">
                                            <p:txEl>
                                              <p:pRg st="2" end="2"/>
                                            </p:txEl>
                                          </p:spTgt>
                                        </p:tgtEl>
                                        <p:attrNameLst>
                                          <p:attrName>style.visibility</p:attrName>
                                        </p:attrNameLst>
                                      </p:cBhvr>
                                      <p:to>
                                        <p:strVal val="visible"/>
                                      </p:to>
                                    </p:set>
                                    <p:animEffect transition="in" filter="fade">
                                      <p:cBhvr>
                                        <p:cTn id="39" dur="1000"/>
                                        <p:tgtEl>
                                          <p:spTgt spid="6">
                                            <p:txEl>
                                              <p:pRg st="2" end="2"/>
                                            </p:txEl>
                                          </p:spTgt>
                                        </p:tgtEl>
                                      </p:cBhvr>
                                    </p:animEffect>
                                    <p:anim calcmode="lin" valueType="num">
                                      <p:cBhvr>
                                        <p:cTn id="40"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41"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982816B-5C92-4B12-A997-ED95628F5150}"/>
              </a:ext>
            </a:extLst>
          </p:cNvPr>
          <p:cNvSpPr>
            <a:spLocks noGrp="1"/>
          </p:cNvSpPr>
          <p:nvPr>
            <p:ph type="title"/>
          </p:nvPr>
        </p:nvSpPr>
        <p:spPr>
          <a:solidFill>
            <a:srgbClr val="002060"/>
          </a:solidFill>
        </p:spPr>
        <p:txBody>
          <a:bodyPr/>
          <a:lstStyle/>
          <a:p>
            <a:r>
              <a:rPr lang="en-GB">
                <a:solidFill>
                  <a:schemeClr val="bg1"/>
                </a:solidFill>
              </a:rPr>
              <a:t>Stages &amp; Types of Reading</a:t>
            </a:r>
          </a:p>
        </p:txBody>
      </p:sp>
      <p:sp>
        <p:nvSpPr>
          <p:cNvPr id="5" name="Content Placeholder 4">
            <a:extLst>
              <a:ext uri="{FF2B5EF4-FFF2-40B4-BE49-F238E27FC236}">
                <a16:creationId xmlns:a16="http://schemas.microsoft.com/office/drawing/2014/main" id="{AA76695D-9F04-4D89-ADF5-4A5F43EF6782}"/>
              </a:ext>
            </a:extLst>
          </p:cNvPr>
          <p:cNvSpPr>
            <a:spLocks noGrp="1"/>
          </p:cNvSpPr>
          <p:nvPr>
            <p:ph sz="half" idx="1"/>
          </p:nvPr>
        </p:nvSpPr>
        <p:spPr/>
        <p:txBody>
          <a:bodyPr>
            <a:normAutofit fontScale="92500" lnSpcReduction="10000"/>
          </a:bodyPr>
          <a:lstStyle/>
          <a:p>
            <a:pPr marL="0" indent="0" algn="ctr">
              <a:buNone/>
            </a:pPr>
            <a:r>
              <a:rPr lang="en-GB">
                <a:solidFill>
                  <a:srgbClr val="00B0F0"/>
                </a:solidFill>
              </a:rPr>
              <a:t>3 stages of reading</a:t>
            </a:r>
          </a:p>
          <a:p>
            <a:pPr marL="0" indent="0">
              <a:buNone/>
            </a:pPr>
            <a:r>
              <a:rPr lang="en-GB"/>
              <a:t>1.</a:t>
            </a:r>
            <a:r>
              <a:rPr lang="en-GB">
                <a:solidFill>
                  <a:srgbClr val="00B0F0"/>
                </a:solidFill>
              </a:rPr>
              <a:t>Early stage </a:t>
            </a:r>
            <a:r>
              <a:rPr lang="en-GB"/>
              <a:t>– thorough &amp; slow</a:t>
            </a:r>
          </a:p>
          <a:p>
            <a:pPr marL="0" indent="0">
              <a:buNone/>
            </a:pPr>
            <a:r>
              <a:rPr lang="en-GB"/>
              <a:t>2. </a:t>
            </a:r>
            <a:r>
              <a:rPr lang="en-GB">
                <a:solidFill>
                  <a:srgbClr val="00B0F0"/>
                </a:solidFill>
              </a:rPr>
              <a:t>Middle stage </a:t>
            </a:r>
            <a:r>
              <a:rPr lang="en-GB"/>
              <a:t>– precise in selection of sources, faster</a:t>
            </a:r>
          </a:p>
          <a:p>
            <a:pPr marL="0" indent="0">
              <a:buNone/>
            </a:pPr>
            <a:r>
              <a:rPr lang="en-GB"/>
              <a:t>3.</a:t>
            </a:r>
            <a:r>
              <a:rPr lang="en-GB">
                <a:solidFill>
                  <a:srgbClr val="00B0F0"/>
                </a:solidFill>
              </a:rPr>
              <a:t>Final stage </a:t>
            </a:r>
            <a:r>
              <a:rPr lang="en-GB"/>
              <a:t>– check specific points or follow up ideas – fast </a:t>
            </a:r>
          </a:p>
          <a:p>
            <a:endParaRPr lang="en-GB"/>
          </a:p>
        </p:txBody>
      </p:sp>
      <p:sp>
        <p:nvSpPr>
          <p:cNvPr id="6" name="Content Placeholder 5">
            <a:extLst>
              <a:ext uri="{FF2B5EF4-FFF2-40B4-BE49-F238E27FC236}">
                <a16:creationId xmlns:a16="http://schemas.microsoft.com/office/drawing/2014/main" id="{CFEE3D2F-12B1-44F7-9E31-CD10C2CA8FFA}"/>
              </a:ext>
            </a:extLst>
          </p:cNvPr>
          <p:cNvSpPr>
            <a:spLocks noGrp="1"/>
          </p:cNvSpPr>
          <p:nvPr>
            <p:ph sz="half" idx="2"/>
          </p:nvPr>
        </p:nvSpPr>
        <p:spPr/>
        <p:txBody>
          <a:bodyPr>
            <a:normAutofit fontScale="92500" lnSpcReduction="10000"/>
          </a:bodyPr>
          <a:lstStyle/>
          <a:p>
            <a:pPr marL="0" indent="0" algn="ctr">
              <a:buNone/>
            </a:pPr>
            <a:r>
              <a:rPr lang="en-GB">
                <a:solidFill>
                  <a:srgbClr val="00B050"/>
                </a:solidFill>
              </a:rPr>
              <a:t>4 Types of reading</a:t>
            </a:r>
          </a:p>
          <a:p>
            <a:pPr marL="514350" indent="-514350">
              <a:buAutoNum type="arabicPeriod"/>
            </a:pPr>
            <a:r>
              <a:rPr lang="en-GB">
                <a:solidFill>
                  <a:srgbClr val="00B050"/>
                </a:solidFill>
              </a:rPr>
              <a:t>Systematic – </a:t>
            </a:r>
            <a:r>
              <a:rPr lang="en-GB"/>
              <a:t>slow &amp; careful – summarising, evaluating</a:t>
            </a:r>
          </a:p>
          <a:p>
            <a:pPr marL="514350" indent="-514350">
              <a:buAutoNum type="arabicPeriod"/>
            </a:pPr>
            <a:r>
              <a:rPr lang="en-GB">
                <a:solidFill>
                  <a:srgbClr val="00B050"/>
                </a:solidFill>
              </a:rPr>
              <a:t>Standard – </a:t>
            </a:r>
            <a:r>
              <a:rPr lang="en-GB"/>
              <a:t>answer specific questions, explain to someone else</a:t>
            </a:r>
          </a:p>
          <a:p>
            <a:pPr marL="514350" indent="-514350">
              <a:buAutoNum type="arabicPeriod"/>
            </a:pPr>
            <a:r>
              <a:rPr lang="en-GB">
                <a:solidFill>
                  <a:srgbClr val="00B050"/>
                </a:solidFill>
              </a:rPr>
              <a:t>Scanning – </a:t>
            </a:r>
            <a:r>
              <a:rPr lang="en-GB"/>
              <a:t>faster, general ideas, gist of topics</a:t>
            </a:r>
          </a:p>
          <a:p>
            <a:pPr marL="514350" indent="-514350">
              <a:buAutoNum type="arabicPeriod"/>
            </a:pPr>
            <a:r>
              <a:rPr lang="en-GB">
                <a:solidFill>
                  <a:srgbClr val="00B050"/>
                </a:solidFill>
              </a:rPr>
              <a:t>Skimming – </a:t>
            </a:r>
            <a:r>
              <a:rPr lang="en-GB"/>
              <a:t>faster, searching for something</a:t>
            </a:r>
          </a:p>
          <a:p>
            <a:endParaRPr lang="en-GB"/>
          </a:p>
        </p:txBody>
      </p:sp>
      <p:pic>
        <p:nvPicPr>
          <p:cNvPr id="7" name="Picture 6">
            <a:extLst>
              <a:ext uri="{FF2B5EF4-FFF2-40B4-BE49-F238E27FC236}">
                <a16:creationId xmlns:a16="http://schemas.microsoft.com/office/drawing/2014/main" id="{6618E20D-3B9E-4290-80C9-7CA07CE86B76}"/>
              </a:ext>
            </a:extLst>
          </p:cNvPr>
          <p:cNvPicPr>
            <a:picLocks noChangeAspect="1"/>
          </p:cNvPicPr>
          <p:nvPr/>
        </p:nvPicPr>
        <p:blipFill>
          <a:blip r:embed="rId2"/>
          <a:stretch>
            <a:fillRect/>
          </a:stretch>
        </p:blipFill>
        <p:spPr>
          <a:xfrm>
            <a:off x="2415355" y="2145392"/>
            <a:ext cx="2028991" cy="1365667"/>
          </a:xfrm>
          <a:prstGeom prst="rect">
            <a:avLst/>
          </a:prstGeom>
        </p:spPr>
      </p:pic>
    </p:spTree>
    <p:extLst>
      <p:ext uri="{BB962C8B-B14F-4D97-AF65-F5344CB8AC3E}">
        <p14:creationId xmlns:p14="http://schemas.microsoft.com/office/powerpoint/2010/main" val="1368668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Effect transition="in" filter="fade">
                                      <p:cBhvr>
                                        <p:cTn id="28" dur="1000"/>
                                        <p:tgtEl>
                                          <p:spTgt spid="5">
                                            <p:txEl>
                                              <p:pRg st="3" end="3"/>
                                            </p:txEl>
                                          </p:spTgt>
                                        </p:tgtEl>
                                      </p:cBhvr>
                                    </p:animEffect>
                                    <p:anim calcmode="lin" valueType="num">
                                      <p:cBhvr>
                                        <p:cTn id="29"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6">
                                            <p:txEl>
                                              <p:pRg st="0" end="0"/>
                                            </p:txEl>
                                          </p:spTgt>
                                        </p:tgtEl>
                                        <p:attrNameLst>
                                          <p:attrName>style.visibility</p:attrName>
                                        </p:attrNameLst>
                                      </p:cBhvr>
                                      <p:to>
                                        <p:strVal val="visible"/>
                                      </p:to>
                                    </p:set>
                                    <p:animEffect transition="in" filter="fade">
                                      <p:cBhvr>
                                        <p:cTn id="35" dur="1000"/>
                                        <p:tgtEl>
                                          <p:spTgt spid="6">
                                            <p:txEl>
                                              <p:pRg st="0" end="0"/>
                                            </p:txEl>
                                          </p:spTgt>
                                        </p:tgtEl>
                                      </p:cBhvr>
                                    </p:animEffect>
                                    <p:anim calcmode="lin" valueType="num">
                                      <p:cBhvr>
                                        <p:cTn id="36"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37"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6">
                                            <p:txEl>
                                              <p:pRg st="1" end="1"/>
                                            </p:txEl>
                                          </p:spTgt>
                                        </p:tgtEl>
                                        <p:attrNameLst>
                                          <p:attrName>style.visibility</p:attrName>
                                        </p:attrNameLst>
                                      </p:cBhvr>
                                      <p:to>
                                        <p:strVal val="visible"/>
                                      </p:to>
                                    </p:set>
                                    <p:animEffect transition="in" filter="fade">
                                      <p:cBhvr>
                                        <p:cTn id="42" dur="1000"/>
                                        <p:tgtEl>
                                          <p:spTgt spid="6">
                                            <p:txEl>
                                              <p:pRg st="1" end="1"/>
                                            </p:txEl>
                                          </p:spTgt>
                                        </p:tgtEl>
                                      </p:cBhvr>
                                    </p:animEffect>
                                    <p:anim calcmode="lin" valueType="num">
                                      <p:cBhvr>
                                        <p:cTn id="43"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44"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6">
                                            <p:txEl>
                                              <p:pRg st="2" end="2"/>
                                            </p:txEl>
                                          </p:spTgt>
                                        </p:tgtEl>
                                        <p:attrNameLst>
                                          <p:attrName>style.visibility</p:attrName>
                                        </p:attrNameLst>
                                      </p:cBhvr>
                                      <p:to>
                                        <p:strVal val="visible"/>
                                      </p:to>
                                    </p:set>
                                    <p:animEffect transition="in" filter="fade">
                                      <p:cBhvr>
                                        <p:cTn id="49" dur="1000"/>
                                        <p:tgtEl>
                                          <p:spTgt spid="6">
                                            <p:txEl>
                                              <p:pRg st="2" end="2"/>
                                            </p:txEl>
                                          </p:spTgt>
                                        </p:tgtEl>
                                      </p:cBhvr>
                                    </p:animEffect>
                                    <p:anim calcmode="lin" valueType="num">
                                      <p:cBhvr>
                                        <p:cTn id="50"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51"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6">
                                            <p:txEl>
                                              <p:pRg st="3" end="3"/>
                                            </p:txEl>
                                          </p:spTgt>
                                        </p:tgtEl>
                                        <p:attrNameLst>
                                          <p:attrName>style.visibility</p:attrName>
                                        </p:attrNameLst>
                                      </p:cBhvr>
                                      <p:to>
                                        <p:strVal val="visible"/>
                                      </p:to>
                                    </p:set>
                                    <p:animEffect transition="in" filter="fade">
                                      <p:cBhvr>
                                        <p:cTn id="56" dur="1000"/>
                                        <p:tgtEl>
                                          <p:spTgt spid="6">
                                            <p:txEl>
                                              <p:pRg st="3" end="3"/>
                                            </p:txEl>
                                          </p:spTgt>
                                        </p:tgtEl>
                                      </p:cBhvr>
                                    </p:animEffect>
                                    <p:anim calcmode="lin" valueType="num">
                                      <p:cBhvr>
                                        <p:cTn id="57"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58"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6">
                                            <p:txEl>
                                              <p:pRg st="4" end="4"/>
                                            </p:txEl>
                                          </p:spTgt>
                                        </p:tgtEl>
                                        <p:attrNameLst>
                                          <p:attrName>style.visibility</p:attrName>
                                        </p:attrNameLst>
                                      </p:cBhvr>
                                      <p:to>
                                        <p:strVal val="visible"/>
                                      </p:to>
                                    </p:set>
                                    <p:animEffect transition="in" filter="fade">
                                      <p:cBhvr>
                                        <p:cTn id="63" dur="1000"/>
                                        <p:tgtEl>
                                          <p:spTgt spid="6">
                                            <p:txEl>
                                              <p:pRg st="4" end="4"/>
                                            </p:txEl>
                                          </p:spTgt>
                                        </p:tgtEl>
                                      </p:cBhvr>
                                    </p:animEffect>
                                    <p:anim calcmode="lin" valueType="num">
                                      <p:cBhvr>
                                        <p:cTn id="64"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65"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C73504F-B321-4F60-B334-74DA7EA3610A}"/>
              </a:ext>
            </a:extLst>
          </p:cNvPr>
          <p:cNvSpPr>
            <a:spLocks noGrp="1"/>
          </p:cNvSpPr>
          <p:nvPr>
            <p:ph type="title"/>
          </p:nvPr>
        </p:nvSpPr>
        <p:spPr>
          <a:solidFill>
            <a:srgbClr val="002060"/>
          </a:solidFill>
        </p:spPr>
        <p:txBody>
          <a:bodyPr/>
          <a:lstStyle/>
          <a:p>
            <a:r>
              <a:rPr lang="en-GB">
                <a:solidFill>
                  <a:schemeClr val="bg1"/>
                </a:solidFill>
              </a:rPr>
              <a:t>Purpose of Academic Reading</a:t>
            </a:r>
          </a:p>
        </p:txBody>
      </p:sp>
      <p:sp>
        <p:nvSpPr>
          <p:cNvPr id="6" name="Content Placeholder 5">
            <a:extLst>
              <a:ext uri="{FF2B5EF4-FFF2-40B4-BE49-F238E27FC236}">
                <a16:creationId xmlns:a16="http://schemas.microsoft.com/office/drawing/2014/main" id="{10577B5A-6CBF-48F6-AF0A-CAD62442901A}"/>
              </a:ext>
            </a:extLst>
          </p:cNvPr>
          <p:cNvSpPr>
            <a:spLocks noGrp="1"/>
          </p:cNvSpPr>
          <p:nvPr>
            <p:ph idx="1"/>
          </p:nvPr>
        </p:nvSpPr>
        <p:spPr/>
        <p:txBody>
          <a:bodyPr>
            <a:normAutofit lnSpcReduction="10000"/>
          </a:bodyPr>
          <a:lstStyle/>
          <a:p>
            <a:pPr marL="0" indent="0">
              <a:buNone/>
            </a:pPr>
            <a:r>
              <a:rPr lang="en-GB"/>
              <a:t>The 3 main purposes of academic reading are:</a:t>
            </a:r>
          </a:p>
          <a:p>
            <a:pPr marL="0" indent="0">
              <a:buNone/>
            </a:pPr>
            <a:endParaRPr lang="en-GB"/>
          </a:p>
          <a:p>
            <a:r>
              <a:rPr lang="en-GB">
                <a:solidFill>
                  <a:srgbClr val="0070C0"/>
                </a:solidFill>
              </a:rPr>
              <a:t>Information</a:t>
            </a:r>
          </a:p>
          <a:p>
            <a:pPr marL="0" indent="0">
              <a:buNone/>
            </a:pPr>
            <a:endParaRPr lang="en-GB"/>
          </a:p>
          <a:p>
            <a:r>
              <a:rPr lang="en-GB">
                <a:solidFill>
                  <a:schemeClr val="accent5">
                    <a:lumMod val="75000"/>
                  </a:schemeClr>
                </a:solidFill>
              </a:rPr>
              <a:t>Understanding</a:t>
            </a:r>
          </a:p>
          <a:p>
            <a:pPr marL="0" indent="0">
              <a:buNone/>
            </a:pPr>
            <a:endParaRPr lang="en-GB"/>
          </a:p>
          <a:p>
            <a:r>
              <a:rPr lang="en-GB">
                <a:solidFill>
                  <a:srgbClr val="002060"/>
                </a:solidFill>
              </a:rPr>
              <a:t>Analysis</a:t>
            </a:r>
          </a:p>
          <a:p>
            <a:endParaRPr lang="en-GB"/>
          </a:p>
        </p:txBody>
      </p:sp>
      <p:pic>
        <p:nvPicPr>
          <p:cNvPr id="7" name="Picture 6">
            <a:extLst>
              <a:ext uri="{FF2B5EF4-FFF2-40B4-BE49-F238E27FC236}">
                <a16:creationId xmlns:a16="http://schemas.microsoft.com/office/drawing/2014/main" id="{453499D3-A6A9-4A69-856F-DA75060F899A}"/>
              </a:ext>
            </a:extLst>
          </p:cNvPr>
          <p:cNvPicPr>
            <a:picLocks noChangeAspect="1"/>
          </p:cNvPicPr>
          <p:nvPr/>
        </p:nvPicPr>
        <p:blipFill>
          <a:blip r:embed="rId2"/>
          <a:stretch>
            <a:fillRect/>
          </a:stretch>
        </p:blipFill>
        <p:spPr>
          <a:xfrm>
            <a:off x="5464355" y="2374141"/>
            <a:ext cx="5749026" cy="2883658"/>
          </a:xfrm>
          <a:prstGeom prst="rect">
            <a:avLst/>
          </a:prstGeom>
        </p:spPr>
      </p:pic>
    </p:spTree>
    <p:extLst>
      <p:ext uri="{BB962C8B-B14F-4D97-AF65-F5344CB8AC3E}">
        <p14:creationId xmlns:p14="http://schemas.microsoft.com/office/powerpoint/2010/main" val="1230468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xEl>
                                              <p:pRg st="2" end="2"/>
                                            </p:txEl>
                                          </p:spTgt>
                                        </p:tgtEl>
                                        <p:attrNameLst>
                                          <p:attrName>style.visibility</p:attrName>
                                        </p:attrNameLst>
                                      </p:cBhvr>
                                      <p:to>
                                        <p:strVal val="visible"/>
                                      </p:to>
                                    </p:set>
                                    <p:animEffect transition="in" filter="fade">
                                      <p:cBhvr>
                                        <p:cTn id="14" dur="1000"/>
                                        <p:tgtEl>
                                          <p:spTgt spid="6">
                                            <p:txEl>
                                              <p:pRg st="2" end="2"/>
                                            </p:txEl>
                                          </p:spTgt>
                                        </p:tgtEl>
                                      </p:cBhvr>
                                    </p:animEffect>
                                    <p:anim calcmode="lin" valueType="num">
                                      <p:cBhvr>
                                        <p:cTn id="1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xEl>
                                              <p:pRg st="4" end="4"/>
                                            </p:txEl>
                                          </p:spTgt>
                                        </p:tgtEl>
                                        <p:attrNameLst>
                                          <p:attrName>style.visibility</p:attrName>
                                        </p:attrNameLst>
                                      </p:cBhvr>
                                      <p:to>
                                        <p:strVal val="visible"/>
                                      </p:to>
                                    </p:set>
                                    <p:animEffect transition="in" filter="fade">
                                      <p:cBhvr>
                                        <p:cTn id="21" dur="1000"/>
                                        <p:tgtEl>
                                          <p:spTgt spid="6">
                                            <p:txEl>
                                              <p:pRg st="4" end="4"/>
                                            </p:txEl>
                                          </p:spTgt>
                                        </p:tgtEl>
                                      </p:cBhvr>
                                    </p:animEffect>
                                    <p:anim calcmode="lin" valueType="num">
                                      <p:cBhvr>
                                        <p:cTn id="22"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
                                            <p:txEl>
                                              <p:pRg st="6" end="6"/>
                                            </p:txEl>
                                          </p:spTgt>
                                        </p:tgtEl>
                                        <p:attrNameLst>
                                          <p:attrName>style.visibility</p:attrName>
                                        </p:attrNameLst>
                                      </p:cBhvr>
                                      <p:to>
                                        <p:strVal val="visible"/>
                                      </p:to>
                                    </p:set>
                                    <p:animEffect transition="in" filter="fade">
                                      <p:cBhvr>
                                        <p:cTn id="28" dur="1000"/>
                                        <p:tgtEl>
                                          <p:spTgt spid="6">
                                            <p:txEl>
                                              <p:pRg st="6" end="6"/>
                                            </p:txEl>
                                          </p:spTgt>
                                        </p:tgtEl>
                                      </p:cBhvr>
                                    </p:animEffect>
                                    <p:anim calcmode="lin" valueType="num">
                                      <p:cBhvr>
                                        <p:cTn id="29" dur="1000" fill="hold"/>
                                        <p:tgtEl>
                                          <p:spTgt spid="6">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FC27F17-6958-45A8-90CE-E9DBB9F0024E}"/>
              </a:ext>
            </a:extLst>
          </p:cNvPr>
          <p:cNvSpPr>
            <a:spLocks noGrp="1"/>
          </p:cNvSpPr>
          <p:nvPr>
            <p:ph type="title"/>
          </p:nvPr>
        </p:nvSpPr>
        <p:spPr>
          <a:solidFill>
            <a:srgbClr val="002060"/>
          </a:solidFill>
        </p:spPr>
        <p:txBody>
          <a:bodyPr/>
          <a:lstStyle/>
          <a:p>
            <a:r>
              <a:rPr lang="en-GB">
                <a:solidFill>
                  <a:schemeClr val="bg1"/>
                </a:solidFill>
              </a:rPr>
              <a:t>Reasons for Academic Reading</a:t>
            </a:r>
          </a:p>
        </p:txBody>
      </p:sp>
      <p:sp>
        <p:nvSpPr>
          <p:cNvPr id="5" name="Content Placeholder 4">
            <a:extLst>
              <a:ext uri="{FF2B5EF4-FFF2-40B4-BE49-F238E27FC236}">
                <a16:creationId xmlns:a16="http://schemas.microsoft.com/office/drawing/2014/main" id="{16D431C2-B3CB-4FDD-8998-509EAFDADAFD}"/>
              </a:ext>
            </a:extLst>
          </p:cNvPr>
          <p:cNvSpPr>
            <a:spLocks noGrp="1"/>
          </p:cNvSpPr>
          <p:nvPr>
            <p:ph sz="half" idx="1"/>
          </p:nvPr>
        </p:nvSpPr>
        <p:spPr/>
        <p:txBody>
          <a:bodyPr>
            <a:normAutofit fontScale="92500" lnSpcReduction="10000"/>
          </a:bodyPr>
          <a:lstStyle/>
          <a:p>
            <a:pPr marL="0" indent="0" algn="ctr">
              <a:buNone/>
            </a:pPr>
            <a:r>
              <a:rPr lang="en-GB" b="1">
                <a:solidFill>
                  <a:srgbClr val="0070C0"/>
                </a:solidFill>
              </a:rPr>
              <a:t>Reading for INFORMATION</a:t>
            </a:r>
          </a:p>
          <a:p>
            <a:pPr marL="0" indent="0">
              <a:buNone/>
            </a:pPr>
            <a:r>
              <a:rPr lang="en-GB" sz="2800">
                <a:solidFill>
                  <a:srgbClr val="0070C0"/>
                </a:solidFill>
              </a:rPr>
              <a:t>Overview</a:t>
            </a:r>
            <a:r>
              <a:rPr lang="en-GB" sz="2800"/>
              <a:t>: </a:t>
            </a:r>
            <a:r>
              <a:rPr lang="en-GB" sz="2800" i="1"/>
              <a:t>Looking for specific pieces of data</a:t>
            </a:r>
          </a:p>
          <a:p>
            <a:pPr marL="0" indent="0">
              <a:buNone/>
            </a:pPr>
            <a:r>
              <a:rPr lang="en-GB" sz="2800">
                <a:solidFill>
                  <a:srgbClr val="0070C0"/>
                </a:solidFill>
              </a:rPr>
              <a:t>Example</a:t>
            </a:r>
            <a:r>
              <a:rPr lang="en-GB" sz="2800"/>
              <a:t>: </a:t>
            </a:r>
            <a:r>
              <a:rPr lang="en-GB" sz="2800" i="1"/>
              <a:t>getting directions, finding specific information about drink/drive limits, age limits for certain activities etc.</a:t>
            </a:r>
          </a:p>
          <a:p>
            <a:pPr marL="0" indent="0">
              <a:buNone/>
            </a:pPr>
            <a:r>
              <a:rPr lang="en-GB" sz="2800">
                <a:solidFill>
                  <a:srgbClr val="0070C0"/>
                </a:solidFill>
              </a:rPr>
              <a:t>Technique</a:t>
            </a:r>
            <a:r>
              <a:rPr lang="en-GB" sz="2800"/>
              <a:t>: </a:t>
            </a:r>
            <a:r>
              <a:rPr lang="en-GB" sz="2800" i="1"/>
              <a:t>scanning a text to look for keywords or phrases that answer your question then moving on</a:t>
            </a:r>
          </a:p>
          <a:p>
            <a:endParaRPr lang="en-GB"/>
          </a:p>
        </p:txBody>
      </p:sp>
      <p:sp>
        <p:nvSpPr>
          <p:cNvPr id="6" name="Content Placeholder 5">
            <a:extLst>
              <a:ext uri="{FF2B5EF4-FFF2-40B4-BE49-F238E27FC236}">
                <a16:creationId xmlns:a16="http://schemas.microsoft.com/office/drawing/2014/main" id="{D982AD27-6114-4B42-9EEC-6631DDCA7DAB}"/>
              </a:ext>
            </a:extLst>
          </p:cNvPr>
          <p:cNvSpPr>
            <a:spLocks noGrp="1"/>
          </p:cNvSpPr>
          <p:nvPr>
            <p:ph sz="half" idx="2"/>
          </p:nvPr>
        </p:nvSpPr>
        <p:spPr/>
        <p:txBody>
          <a:bodyPr>
            <a:normAutofit fontScale="92500" lnSpcReduction="10000"/>
          </a:bodyPr>
          <a:lstStyle/>
          <a:p>
            <a:pPr marL="0" indent="0" algn="ctr">
              <a:buNone/>
            </a:pPr>
            <a:r>
              <a:rPr lang="en-GB" b="1">
                <a:solidFill>
                  <a:schemeClr val="accent5">
                    <a:lumMod val="75000"/>
                  </a:schemeClr>
                </a:solidFill>
              </a:rPr>
              <a:t>Reading for UNDERSTANDING</a:t>
            </a:r>
          </a:p>
          <a:p>
            <a:pPr marL="0" indent="0">
              <a:buNone/>
            </a:pPr>
            <a:r>
              <a:rPr lang="en-GB" sz="2800">
                <a:solidFill>
                  <a:schemeClr val="accent5">
                    <a:lumMod val="75000"/>
                  </a:schemeClr>
                </a:solidFill>
              </a:rPr>
              <a:t>Overview: </a:t>
            </a:r>
            <a:r>
              <a:rPr lang="en-GB" sz="2800" i="1"/>
              <a:t>gaining a general overview of a topic, area of study</a:t>
            </a:r>
          </a:p>
          <a:p>
            <a:pPr marL="0" indent="0">
              <a:buNone/>
            </a:pPr>
            <a:r>
              <a:rPr lang="en-GB" sz="2800">
                <a:solidFill>
                  <a:schemeClr val="accent5">
                    <a:lumMod val="75000"/>
                  </a:schemeClr>
                </a:solidFill>
              </a:rPr>
              <a:t>Example</a:t>
            </a:r>
            <a:r>
              <a:rPr lang="en-GB" sz="2800"/>
              <a:t>: </a:t>
            </a:r>
            <a:r>
              <a:rPr lang="en-GB" sz="2800" i="1"/>
              <a:t>background reading into a specific topic, pre-reads</a:t>
            </a:r>
          </a:p>
          <a:p>
            <a:pPr marL="0" indent="0">
              <a:buNone/>
            </a:pPr>
            <a:r>
              <a:rPr lang="en-GB" sz="2800">
                <a:solidFill>
                  <a:schemeClr val="accent5">
                    <a:lumMod val="75000"/>
                  </a:schemeClr>
                </a:solidFill>
              </a:rPr>
              <a:t>Technique</a:t>
            </a:r>
            <a:r>
              <a:rPr lang="en-GB" sz="2800"/>
              <a:t>: </a:t>
            </a:r>
            <a:r>
              <a:rPr lang="en-GB" sz="2800" i="1"/>
              <a:t>reading a text once from start to finish, often passively</a:t>
            </a:r>
          </a:p>
          <a:p>
            <a:endParaRPr lang="en-GB"/>
          </a:p>
        </p:txBody>
      </p:sp>
      <p:pic>
        <p:nvPicPr>
          <p:cNvPr id="7" name="Picture 6">
            <a:extLst>
              <a:ext uri="{FF2B5EF4-FFF2-40B4-BE49-F238E27FC236}">
                <a16:creationId xmlns:a16="http://schemas.microsoft.com/office/drawing/2014/main" id="{72A8BB55-DE05-4C5D-A40B-A21F1E6BBE09}"/>
              </a:ext>
            </a:extLst>
          </p:cNvPr>
          <p:cNvPicPr>
            <a:picLocks noChangeAspect="1"/>
          </p:cNvPicPr>
          <p:nvPr/>
        </p:nvPicPr>
        <p:blipFill>
          <a:blip r:embed="rId2"/>
          <a:stretch>
            <a:fillRect/>
          </a:stretch>
        </p:blipFill>
        <p:spPr>
          <a:xfrm>
            <a:off x="8938521" y="4479269"/>
            <a:ext cx="2847079" cy="1902117"/>
          </a:xfrm>
          <a:prstGeom prst="rect">
            <a:avLst/>
          </a:prstGeom>
        </p:spPr>
      </p:pic>
    </p:spTree>
    <p:extLst>
      <p:ext uri="{BB962C8B-B14F-4D97-AF65-F5344CB8AC3E}">
        <p14:creationId xmlns:p14="http://schemas.microsoft.com/office/powerpoint/2010/main" val="3529625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1000"/>
                                        <p:tgtEl>
                                          <p:spTgt spid="5">
                                            <p:txEl>
                                              <p:pRg st="1" end="1"/>
                                            </p:txEl>
                                          </p:spTgt>
                                        </p:tgtEl>
                                      </p:cBhvr>
                                    </p:animEffect>
                                    <p:anim calcmode="lin" valueType="num">
                                      <p:cBhvr>
                                        <p:cTn id="13"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5">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1000"/>
                                        <p:tgtEl>
                                          <p:spTgt spid="5">
                                            <p:txEl>
                                              <p:pRg st="2" end="2"/>
                                            </p:txEl>
                                          </p:spTgt>
                                        </p:tgtEl>
                                      </p:cBhvr>
                                    </p:animEffect>
                                    <p:anim calcmode="lin" valueType="num">
                                      <p:cBhvr>
                                        <p:cTn id="18"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5">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1000"/>
                                        <p:tgtEl>
                                          <p:spTgt spid="5">
                                            <p:txEl>
                                              <p:pRg st="3" end="3"/>
                                            </p:txEl>
                                          </p:spTgt>
                                        </p:tgtEl>
                                      </p:cBhvr>
                                    </p:animEffect>
                                    <p:anim calcmode="lin" valueType="num">
                                      <p:cBhvr>
                                        <p:cTn id="23"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6">
                                            <p:txEl>
                                              <p:pRg st="0" end="0"/>
                                            </p:txEl>
                                          </p:spTgt>
                                        </p:tgtEl>
                                        <p:attrNameLst>
                                          <p:attrName>style.visibility</p:attrName>
                                        </p:attrNameLst>
                                      </p:cBhvr>
                                      <p:to>
                                        <p:strVal val="visible"/>
                                      </p:to>
                                    </p:set>
                                    <p:animEffect transition="in" filter="fade">
                                      <p:cBhvr>
                                        <p:cTn id="29" dur="1000"/>
                                        <p:tgtEl>
                                          <p:spTgt spid="6">
                                            <p:txEl>
                                              <p:pRg st="0" end="0"/>
                                            </p:txEl>
                                          </p:spTgt>
                                        </p:tgtEl>
                                      </p:cBhvr>
                                    </p:animEffect>
                                    <p:anim calcmode="lin" valueType="num">
                                      <p:cBhvr>
                                        <p:cTn id="30"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31" dur="1000" fill="hold"/>
                                        <p:tgtEl>
                                          <p:spTgt spid="6">
                                            <p:txEl>
                                              <p:pRg st="0" end="0"/>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6">
                                            <p:txEl>
                                              <p:pRg st="1" end="1"/>
                                            </p:txEl>
                                          </p:spTgt>
                                        </p:tgtEl>
                                        <p:attrNameLst>
                                          <p:attrName>style.visibility</p:attrName>
                                        </p:attrNameLst>
                                      </p:cBhvr>
                                      <p:to>
                                        <p:strVal val="visible"/>
                                      </p:to>
                                    </p:set>
                                    <p:animEffect transition="in" filter="fade">
                                      <p:cBhvr>
                                        <p:cTn id="34" dur="1000"/>
                                        <p:tgtEl>
                                          <p:spTgt spid="6">
                                            <p:txEl>
                                              <p:pRg st="1" end="1"/>
                                            </p:txEl>
                                          </p:spTgt>
                                        </p:tgtEl>
                                      </p:cBhvr>
                                    </p:animEffect>
                                    <p:anim calcmode="lin" valueType="num">
                                      <p:cBhvr>
                                        <p:cTn id="35"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36" dur="1000" fill="hold"/>
                                        <p:tgtEl>
                                          <p:spTgt spid="6">
                                            <p:txEl>
                                              <p:pRg st="1" end="1"/>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6">
                                            <p:txEl>
                                              <p:pRg st="2" end="2"/>
                                            </p:txEl>
                                          </p:spTgt>
                                        </p:tgtEl>
                                        <p:attrNameLst>
                                          <p:attrName>style.visibility</p:attrName>
                                        </p:attrNameLst>
                                      </p:cBhvr>
                                      <p:to>
                                        <p:strVal val="visible"/>
                                      </p:to>
                                    </p:set>
                                    <p:animEffect transition="in" filter="fade">
                                      <p:cBhvr>
                                        <p:cTn id="39" dur="1000"/>
                                        <p:tgtEl>
                                          <p:spTgt spid="6">
                                            <p:txEl>
                                              <p:pRg st="2" end="2"/>
                                            </p:txEl>
                                          </p:spTgt>
                                        </p:tgtEl>
                                      </p:cBhvr>
                                    </p:animEffect>
                                    <p:anim calcmode="lin" valueType="num">
                                      <p:cBhvr>
                                        <p:cTn id="40"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41" dur="1000" fill="hold"/>
                                        <p:tgtEl>
                                          <p:spTgt spid="6">
                                            <p:txEl>
                                              <p:pRg st="2" end="2"/>
                                            </p:txEl>
                                          </p:spTgt>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6">
                                            <p:txEl>
                                              <p:pRg st="3" end="3"/>
                                            </p:txEl>
                                          </p:spTgt>
                                        </p:tgtEl>
                                        <p:attrNameLst>
                                          <p:attrName>style.visibility</p:attrName>
                                        </p:attrNameLst>
                                      </p:cBhvr>
                                      <p:to>
                                        <p:strVal val="visible"/>
                                      </p:to>
                                    </p:set>
                                    <p:animEffect transition="in" filter="fade">
                                      <p:cBhvr>
                                        <p:cTn id="44" dur="1000"/>
                                        <p:tgtEl>
                                          <p:spTgt spid="6">
                                            <p:txEl>
                                              <p:pRg st="3" end="3"/>
                                            </p:txEl>
                                          </p:spTgt>
                                        </p:tgtEl>
                                      </p:cBhvr>
                                    </p:animEffect>
                                    <p:anim calcmode="lin" valueType="num">
                                      <p:cBhvr>
                                        <p:cTn id="45"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46"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C2E534-7EA6-44C7-878C-03B4321C746A}"/>
              </a:ext>
            </a:extLst>
          </p:cNvPr>
          <p:cNvSpPr>
            <a:spLocks noGrp="1"/>
          </p:cNvSpPr>
          <p:nvPr>
            <p:ph type="title"/>
          </p:nvPr>
        </p:nvSpPr>
        <p:spPr>
          <a:solidFill>
            <a:srgbClr val="002060"/>
          </a:solidFill>
        </p:spPr>
        <p:txBody>
          <a:bodyPr/>
          <a:lstStyle/>
          <a:p>
            <a:r>
              <a:rPr lang="en-GB">
                <a:solidFill>
                  <a:schemeClr val="bg1"/>
                </a:solidFill>
              </a:rPr>
              <a:t>Reasons for Academic Reading 3</a:t>
            </a:r>
          </a:p>
        </p:txBody>
      </p:sp>
      <p:sp>
        <p:nvSpPr>
          <p:cNvPr id="3" name="Content Placeholder 2">
            <a:extLst>
              <a:ext uri="{FF2B5EF4-FFF2-40B4-BE49-F238E27FC236}">
                <a16:creationId xmlns:a16="http://schemas.microsoft.com/office/drawing/2014/main" id="{FD73145B-E896-4381-BF72-06AC3F748F34}"/>
              </a:ext>
            </a:extLst>
          </p:cNvPr>
          <p:cNvSpPr>
            <a:spLocks noGrp="1"/>
          </p:cNvSpPr>
          <p:nvPr>
            <p:ph sz="half" idx="1"/>
          </p:nvPr>
        </p:nvSpPr>
        <p:spPr/>
        <p:txBody>
          <a:bodyPr>
            <a:normAutofit fontScale="92500" lnSpcReduction="20000"/>
          </a:bodyPr>
          <a:lstStyle/>
          <a:p>
            <a:pPr marL="0" indent="0" algn="ctr">
              <a:buNone/>
            </a:pPr>
            <a:r>
              <a:rPr lang="en-GB" b="1">
                <a:solidFill>
                  <a:srgbClr val="002060"/>
                </a:solidFill>
              </a:rPr>
              <a:t>Reading for ANALYSIS</a:t>
            </a:r>
          </a:p>
          <a:p>
            <a:pPr marL="0" indent="0">
              <a:buNone/>
            </a:pPr>
            <a:r>
              <a:rPr lang="en-GB" sz="2800">
                <a:solidFill>
                  <a:srgbClr val="002060"/>
                </a:solidFill>
              </a:rPr>
              <a:t>Overview</a:t>
            </a:r>
            <a:r>
              <a:rPr lang="en-GB" sz="2800"/>
              <a:t>: </a:t>
            </a:r>
            <a:r>
              <a:rPr lang="en-GB" sz="2800" i="1"/>
              <a:t>using your prior knowledge and applying it to what you are reading</a:t>
            </a:r>
          </a:p>
          <a:p>
            <a:pPr marL="0" indent="0">
              <a:buNone/>
            </a:pPr>
            <a:endParaRPr lang="en-GB" sz="2800"/>
          </a:p>
          <a:p>
            <a:pPr marL="0" indent="0">
              <a:buNone/>
            </a:pPr>
            <a:r>
              <a:rPr lang="en-GB" sz="2800">
                <a:solidFill>
                  <a:srgbClr val="002060"/>
                </a:solidFill>
              </a:rPr>
              <a:t>Example</a:t>
            </a:r>
            <a:r>
              <a:rPr lang="en-GB" sz="2800"/>
              <a:t>: </a:t>
            </a:r>
            <a:r>
              <a:rPr lang="en-GB" sz="2800" i="1"/>
              <a:t>reading for an assignment, dissertation, literature review etc.</a:t>
            </a:r>
          </a:p>
          <a:p>
            <a:pPr marL="0" indent="0">
              <a:buNone/>
            </a:pPr>
            <a:endParaRPr lang="en-GB" sz="2800"/>
          </a:p>
          <a:p>
            <a:pPr marL="0" indent="0">
              <a:buNone/>
            </a:pPr>
            <a:r>
              <a:rPr lang="en-GB" sz="2800">
                <a:solidFill>
                  <a:srgbClr val="002060"/>
                </a:solidFill>
              </a:rPr>
              <a:t>Technique</a:t>
            </a:r>
            <a:r>
              <a:rPr lang="en-GB" sz="2800"/>
              <a:t>: </a:t>
            </a:r>
            <a:r>
              <a:rPr lang="en-GB" sz="2800" i="1"/>
              <a:t>reading a text actively multiple times, asking questions of the text</a:t>
            </a:r>
          </a:p>
          <a:p>
            <a:endParaRPr lang="en-GB"/>
          </a:p>
        </p:txBody>
      </p:sp>
      <p:pic>
        <p:nvPicPr>
          <p:cNvPr id="5" name="Content Placeholder 4">
            <a:extLst>
              <a:ext uri="{FF2B5EF4-FFF2-40B4-BE49-F238E27FC236}">
                <a16:creationId xmlns:a16="http://schemas.microsoft.com/office/drawing/2014/main" id="{01A7BB56-6BA3-46BF-AF03-88105CEA9767}"/>
              </a:ext>
            </a:extLst>
          </p:cNvPr>
          <p:cNvPicPr>
            <a:picLocks noGrp="1" noChangeAspect="1"/>
          </p:cNvPicPr>
          <p:nvPr>
            <p:ph sz="half" idx="2"/>
          </p:nvPr>
        </p:nvPicPr>
        <p:blipFill>
          <a:blip r:embed="rId2"/>
          <a:stretch>
            <a:fillRect/>
          </a:stretch>
        </p:blipFill>
        <p:spPr>
          <a:xfrm>
            <a:off x="7143345" y="2312473"/>
            <a:ext cx="3035826" cy="3019931"/>
          </a:xfrm>
          <a:prstGeom prst="rect">
            <a:avLst/>
          </a:prstGeom>
        </p:spPr>
      </p:pic>
    </p:spTree>
    <p:extLst>
      <p:ext uri="{BB962C8B-B14F-4D97-AF65-F5344CB8AC3E}">
        <p14:creationId xmlns:p14="http://schemas.microsoft.com/office/powerpoint/2010/main" val="30847217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A3572BA-36EF-4144-A258-A343B3755F8A}"/>
              </a:ext>
            </a:extLst>
          </p:cNvPr>
          <p:cNvSpPr>
            <a:spLocks noGrp="1"/>
          </p:cNvSpPr>
          <p:nvPr>
            <p:ph type="title"/>
          </p:nvPr>
        </p:nvSpPr>
        <p:spPr>
          <a:solidFill>
            <a:srgbClr val="002060"/>
          </a:solidFill>
        </p:spPr>
        <p:txBody>
          <a:bodyPr/>
          <a:lstStyle/>
          <a:p>
            <a:r>
              <a:rPr lang="en-GB">
                <a:solidFill>
                  <a:schemeClr val="bg1"/>
                </a:solidFill>
              </a:rPr>
              <a:t>What is ‘Critical reading’?</a:t>
            </a:r>
          </a:p>
        </p:txBody>
      </p:sp>
      <p:sp>
        <p:nvSpPr>
          <p:cNvPr id="6" name="Content Placeholder 5">
            <a:extLst>
              <a:ext uri="{FF2B5EF4-FFF2-40B4-BE49-F238E27FC236}">
                <a16:creationId xmlns:a16="http://schemas.microsoft.com/office/drawing/2014/main" id="{73BF16DD-A452-49E7-976E-610EDCAA20C0}"/>
              </a:ext>
            </a:extLst>
          </p:cNvPr>
          <p:cNvSpPr>
            <a:spLocks noGrp="1"/>
          </p:cNvSpPr>
          <p:nvPr>
            <p:ph idx="1"/>
          </p:nvPr>
        </p:nvSpPr>
        <p:spPr/>
        <p:txBody>
          <a:bodyPr>
            <a:normAutofit fontScale="85000" lnSpcReduction="20000"/>
          </a:bodyPr>
          <a:lstStyle/>
          <a:p>
            <a:r>
              <a:rPr lang="en-GB" sz="2800"/>
              <a:t>Analyse what you are reading</a:t>
            </a:r>
          </a:p>
          <a:p>
            <a:r>
              <a:rPr lang="en-GB" sz="2800"/>
              <a:t>Establishing validity and significance of the text</a:t>
            </a:r>
          </a:p>
          <a:p>
            <a:pPr lvl="1"/>
            <a:r>
              <a:rPr lang="en-GB" sz="2400" i="1"/>
              <a:t>What is it claiming?</a:t>
            </a:r>
          </a:p>
          <a:p>
            <a:pPr lvl="1"/>
            <a:r>
              <a:rPr lang="en-GB" sz="2400" i="1"/>
              <a:t>What are the reasons for the author to make that claim?</a:t>
            </a:r>
          </a:p>
          <a:p>
            <a:pPr lvl="1"/>
            <a:r>
              <a:rPr lang="en-GB" sz="2400" i="1"/>
              <a:t>Do any other authors support that text?</a:t>
            </a:r>
          </a:p>
          <a:p>
            <a:pPr marL="457200" lvl="1" indent="0">
              <a:buNone/>
            </a:pPr>
            <a:r>
              <a:rPr lang="en-GB" sz="2400" i="1"/>
              <a:t>How does that text relate to other available texts?</a:t>
            </a:r>
          </a:p>
          <a:p>
            <a:r>
              <a:rPr lang="en-GB" sz="2800"/>
              <a:t>Distinguish between </a:t>
            </a:r>
            <a:r>
              <a:rPr lang="en-GB" sz="2800" b="1">
                <a:solidFill>
                  <a:srgbClr val="0070C0"/>
                </a:solidFill>
              </a:rPr>
              <a:t>FACT</a:t>
            </a:r>
            <a:r>
              <a:rPr lang="en-GB" sz="2800"/>
              <a:t> and </a:t>
            </a:r>
            <a:r>
              <a:rPr lang="en-GB" sz="2800" b="1">
                <a:solidFill>
                  <a:srgbClr val="0070C0"/>
                </a:solidFill>
              </a:rPr>
              <a:t>OPINION</a:t>
            </a:r>
            <a:r>
              <a:rPr lang="en-GB" sz="2800"/>
              <a:t> of the author</a:t>
            </a:r>
          </a:p>
          <a:p>
            <a:r>
              <a:rPr lang="en-GB" sz="2800"/>
              <a:t>Fact = can be verified/checked for accuracy</a:t>
            </a:r>
          </a:p>
          <a:p>
            <a:r>
              <a:rPr lang="en-GB" sz="2800"/>
              <a:t>Opinion = cannot!</a:t>
            </a:r>
          </a:p>
          <a:p>
            <a:r>
              <a:rPr lang="en-GB" sz="2800"/>
              <a:t>Academic opinion – evidence, fact and reason to convince reader that it is a valid opinion</a:t>
            </a:r>
          </a:p>
          <a:p>
            <a:endParaRPr lang="en-GB"/>
          </a:p>
        </p:txBody>
      </p:sp>
      <p:pic>
        <p:nvPicPr>
          <p:cNvPr id="3" name="Picture 2">
            <a:extLst>
              <a:ext uri="{FF2B5EF4-FFF2-40B4-BE49-F238E27FC236}">
                <a16:creationId xmlns:a16="http://schemas.microsoft.com/office/drawing/2014/main" id="{63D3EA15-197F-0EE2-1858-20DAFCA7CB7E}"/>
              </a:ext>
            </a:extLst>
          </p:cNvPr>
          <p:cNvPicPr>
            <a:picLocks noChangeAspect="1"/>
          </p:cNvPicPr>
          <p:nvPr/>
        </p:nvPicPr>
        <p:blipFill>
          <a:blip r:embed="rId2"/>
          <a:stretch>
            <a:fillRect/>
          </a:stretch>
        </p:blipFill>
        <p:spPr>
          <a:xfrm>
            <a:off x="8171043" y="1723266"/>
            <a:ext cx="3399526" cy="1708908"/>
          </a:xfrm>
          <a:prstGeom prst="rect">
            <a:avLst/>
          </a:prstGeom>
        </p:spPr>
      </p:pic>
    </p:spTree>
    <p:extLst>
      <p:ext uri="{BB962C8B-B14F-4D97-AF65-F5344CB8AC3E}">
        <p14:creationId xmlns:p14="http://schemas.microsoft.com/office/powerpoint/2010/main" val="1770069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Effect transition="in" filter="fade">
                                      <p:cBhvr>
                                        <p:cTn id="14" dur="1000"/>
                                        <p:tgtEl>
                                          <p:spTgt spid="6">
                                            <p:txEl>
                                              <p:pRg st="1" end="1"/>
                                            </p:txEl>
                                          </p:spTgt>
                                        </p:tgtEl>
                                      </p:cBhvr>
                                    </p:animEffect>
                                    <p:anim calcmode="lin" valueType="num">
                                      <p:cBhvr>
                                        <p:cTn id="15"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Effect transition="in" filter="fade">
                                      <p:cBhvr>
                                        <p:cTn id="19" dur="1000"/>
                                        <p:tgtEl>
                                          <p:spTgt spid="6">
                                            <p:txEl>
                                              <p:pRg st="2" end="2"/>
                                            </p:txEl>
                                          </p:spTgt>
                                        </p:tgtEl>
                                      </p:cBhvr>
                                    </p:animEffect>
                                    <p:anim calcmode="lin" valueType="num">
                                      <p:cBhvr>
                                        <p:cTn id="20"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6">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6">
                                            <p:txEl>
                                              <p:pRg st="3" end="3"/>
                                            </p:txEl>
                                          </p:spTgt>
                                        </p:tgtEl>
                                        <p:attrNameLst>
                                          <p:attrName>style.visibility</p:attrName>
                                        </p:attrNameLst>
                                      </p:cBhvr>
                                      <p:to>
                                        <p:strVal val="visible"/>
                                      </p:to>
                                    </p:set>
                                    <p:animEffect transition="in" filter="fade">
                                      <p:cBhvr>
                                        <p:cTn id="24" dur="1000"/>
                                        <p:tgtEl>
                                          <p:spTgt spid="6">
                                            <p:txEl>
                                              <p:pRg st="3" end="3"/>
                                            </p:txEl>
                                          </p:spTgt>
                                        </p:tgtEl>
                                      </p:cBhvr>
                                    </p:animEffect>
                                    <p:anim calcmode="lin" valueType="num">
                                      <p:cBhvr>
                                        <p:cTn id="25"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6">
                                            <p:txEl>
                                              <p:pRg st="3" end="3"/>
                                            </p:tx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6">
                                            <p:txEl>
                                              <p:pRg st="4" end="4"/>
                                            </p:txEl>
                                          </p:spTgt>
                                        </p:tgtEl>
                                        <p:attrNameLst>
                                          <p:attrName>style.visibility</p:attrName>
                                        </p:attrNameLst>
                                      </p:cBhvr>
                                      <p:to>
                                        <p:strVal val="visible"/>
                                      </p:to>
                                    </p:set>
                                    <p:animEffect transition="in" filter="fade">
                                      <p:cBhvr>
                                        <p:cTn id="29" dur="1000"/>
                                        <p:tgtEl>
                                          <p:spTgt spid="6">
                                            <p:txEl>
                                              <p:pRg st="4" end="4"/>
                                            </p:txEl>
                                          </p:spTgt>
                                        </p:tgtEl>
                                      </p:cBhvr>
                                    </p:animEffect>
                                    <p:anim calcmode="lin" valueType="num">
                                      <p:cBhvr>
                                        <p:cTn id="30"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6">
                                            <p:txEl>
                                              <p:pRg st="4" end="4"/>
                                            </p:txEl>
                                          </p:spTgt>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6">
                                            <p:txEl>
                                              <p:pRg st="5" end="5"/>
                                            </p:txEl>
                                          </p:spTgt>
                                        </p:tgtEl>
                                        <p:attrNameLst>
                                          <p:attrName>style.visibility</p:attrName>
                                        </p:attrNameLst>
                                      </p:cBhvr>
                                      <p:to>
                                        <p:strVal val="visible"/>
                                      </p:to>
                                    </p:set>
                                    <p:animEffect transition="in" filter="fade">
                                      <p:cBhvr>
                                        <p:cTn id="34" dur="1000"/>
                                        <p:tgtEl>
                                          <p:spTgt spid="6">
                                            <p:txEl>
                                              <p:pRg st="5" end="5"/>
                                            </p:txEl>
                                          </p:spTgt>
                                        </p:tgtEl>
                                      </p:cBhvr>
                                    </p:animEffect>
                                    <p:anim calcmode="lin" valueType="num">
                                      <p:cBhvr>
                                        <p:cTn id="35" dur="10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6">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6">
                                            <p:txEl>
                                              <p:pRg st="6" end="6"/>
                                            </p:txEl>
                                          </p:spTgt>
                                        </p:tgtEl>
                                        <p:attrNameLst>
                                          <p:attrName>style.visibility</p:attrName>
                                        </p:attrNameLst>
                                      </p:cBhvr>
                                      <p:to>
                                        <p:strVal val="visible"/>
                                      </p:to>
                                    </p:set>
                                    <p:animEffect transition="in" filter="fade">
                                      <p:cBhvr>
                                        <p:cTn id="41" dur="1000"/>
                                        <p:tgtEl>
                                          <p:spTgt spid="6">
                                            <p:txEl>
                                              <p:pRg st="6" end="6"/>
                                            </p:txEl>
                                          </p:spTgt>
                                        </p:tgtEl>
                                      </p:cBhvr>
                                    </p:animEffect>
                                    <p:anim calcmode="lin" valueType="num">
                                      <p:cBhvr>
                                        <p:cTn id="42" dur="1000" fill="hold"/>
                                        <p:tgtEl>
                                          <p:spTgt spid="6">
                                            <p:txEl>
                                              <p:pRg st="6" end="6"/>
                                            </p:txEl>
                                          </p:spTgt>
                                        </p:tgtEl>
                                        <p:attrNameLst>
                                          <p:attrName>ppt_x</p:attrName>
                                        </p:attrNameLst>
                                      </p:cBhvr>
                                      <p:tavLst>
                                        <p:tav tm="0">
                                          <p:val>
                                            <p:strVal val="#ppt_x"/>
                                          </p:val>
                                        </p:tav>
                                        <p:tav tm="100000">
                                          <p:val>
                                            <p:strVal val="#ppt_x"/>
                                          </p:val>
                                        </p:tav>
                                      </p:tavLst>
                                    </p:anim>
                                    <p:anim calcmode="lin" valueType="num">
                                      <p:cBhvr>
                                        <p:cTn id="43" dur="1000" fill="hold"/>
                                        <p:tgtEl>
                                          <p:spTgt spid="6">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6">
                                            <p:txEl>
                                              <p:pRg st="7" end="7"/>
                                            </p:txEl>
                                          </p:spTgt>
                                        </p:tgtEl>
                                        <p:attrNameLst>
                                          <p:attrName>style.visibility</p:attrName>
                                        </p:attrNameLst>
                                      </p:cBhvr>
                                      <p:to>
                                        <p:strVal val="visible"/>
                                      </p:to>
                                    </p:set>
                                    <p:animEffect transition="in" filter="fade">
                                      <p:cBhvr>
                                        <p:cTn id="48" dur="1000"/>
                                        <p:tgtEl>
                                          <p:spTgt spid="6">
                                            <p:txEl>
                                              <p:pRg st="7" end="7"/>
                                            </p:txEl>
                                          </p:spTgt>
                                        </p:tgtEl>
                                      </p:cBhvr>
                                    </p:animEffect>
                                    <p:anim calcmode="lin" valueType="num">
                                      <p:cBhvr>
                                        <p:cTn id="49" dur="1000" fill="hold"/>
                                        <p:tgtEl>
                                          <p:spTgt spid="6">
                                            <p:txEl>
                                              <p:pRg st="7" end="7"/>
                                            </p:txEl>
                                          </p:spTgt>
                                        </p:tgtEl>
                                        <p:attrNameLst>
                                          <p:attrName>ppt_x</p:attrName>
                                        </p:attrNameLst>
                                      </p:cBhvr>
                                      <p:tavLst>
                                        <p:tav tm="0">
                                          <p:val>
                                            <p:strVal val="#ppt_x"/>
                                          </p:val>
                                        </p:tav>
                                        <p:tav tm="100000">
                                          <p:val>
                                            <p:strVal val="#ppt_x"/>
                                          </p:val>
                                        </p:tav>
                                      </p:tavLst>
                                    </p:anim>
                                    <p:anim calcmode="lin" valueType="num">
                                      <p:cBhvr>
                                        <p:cTn id="50" dur="1000" fill="hold"/>
                                        <p:tgtEl>
                                          <p:spTgt spid="6">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6">
                                            <p:txEl>
                                              <p:pRg st="8" end="8"/>
                                            </p:txEl>
                                          </p:spTgt>
                                        </p:tgtEl>
                                        <p:attrNameLst>
                                          <p:attrName>style.visibility</p:attrName>
                                        </p:attrNameLst>
                                      </p:cBhvr>
                                      <p:to>
                                        <p:strVal val="visible"/>
                                      </p:to>
                                    </p:set>
                                    <p:animEffect transition="in" filter="fade">
                                      <p:cBhvr>
                                        <p:cTn id="55" dur="1000"/>
                                        <p:tgtEl>
                                          <p:spTgt spid="6">
                                            <p:txEl>
                                              <p:pRg st="8" end="8"/>
                                            </p:txEl>
                                          </p:spTgt>
                                        </p:tgtEl>
                                      </p:cBhvr>
                                    </p:animEffect>
                                    <p:anim calcmode="lin" valueType="num">
                                      <p:cBhvr>
                                        <p:cTn id="56" dur="1000" fill="hold"/>
                                        <p:tgtEl>
                                          <p:spTgt spid="6">
                                            <p:txEl>
                                              <p:pRg st="8" end="8"/>
                                            </p:txEl>
                                          </p:spTgt>
                                        </p:tgtEl>
                                        <p:attrNameLst>
                                          <p:attrName>ppt_x</p:attrName>
                                        </p:attrNameLst>
                                      </p:cBhvr>
                                      <p:tavLst>
                                        <p:tav tm="0">
                                          <p:val>
                                            <p:strVal val="#ppt_x"/>
                                          </p:val>
                                        </p:tav>
                                        <p:tav tm="100000">
                                          <p:val>
                                            <p:strVal val="#ppt_x"/>
                                          </p:val>
                                        </p:tav>
                                      </p:tavLst>
                                    </p:anim>
                                    <p:anim calcmode="lin" valueType="num">
                                      <p:cBhvr>
                                        <p:cTn id="57" dur="1000" fill="hold"/>
                                        <p:tgtEl>
                                          <p:spTgt spid="6">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grpId="0" nodeType="clickEffect">
                                  <p:stCondLst>
                                    <p:cond delay="0"/>
                                  </p:stCondLst>
                                  <p:childTnLst>
                                    <p:set>
                                      <p:cBhvr>
                                        <p:cTn id="61" dur="1" fill="hold">
                                          <p:stCondLst>
                                            <p:cond delay="0"/>
                                          </p:stCondLst>
                                        </p:cTn>
                                        <p:tgtEl>
                                          <p:spTgt spid="6">
                                            <p:txEl>
                                              <p:pRg st="9" end="9"/>
                                            </p:txEl>
                                          </p:spTgt>
                                        </p:tgtEl>
                                        <p:attrNameLst>
                                          <p:attrName>style.visibility</p:attrName>
                                        </p:attrNameLst>
                                      </p:cBhvr>
                                      <p:to>
                                        <p:strVal val="visible"/>
                                      </p:to>
                                    </p:set>
                                    <p:animEffect transition="in" filter="fade">
                                      <p:cBhvr>
                                        <p:cTn id="62" dur="1000"/>
                                        <p:tgtEl>
                                          <p:spTgt spid="6">
                                            <p:txEl>
                                              <p:pRg st="9" end="9"/>
                                            </p:txEl>
                                          </p:spTgt>
                                        </p:tgtEl>
                                      </p:cBhvr>
                                    </p:animEffect>
                                    <p:anim calcmode="lin" valueType="num">
                                      <p:cBhvr>
                                        <p:cTn id="63" dur="1000" fill="hold"/>
                                        <p:tgtEl>
                                          <p:spTgt spid="6">
                                            <p:txEl>
                                              <p:pRg st="9" end="9"/>
                                            </p:txEl>
                                          </p:spTgt>
                                        </p:tgtEl>
                                        <p:attrNameLst>
                                          <p:attrName>ppt_x</p:attrName>
                                        </p:attrNameLst>
                                      </p:cBhvr>
                                      <p:tavLst>
                                        <p:tav tm="0">
                                          <p:val>
                                            <p:strVal val="#ppt_x"/>
                                          </p:val>
                                        </p:tav>
                                        <p:tav tm="100000">
                                          <p:val>
                                            <p:strVal val="#ppt_x"/>
                                          </p:val>
                                        </p:tav>
                                      </p:tavLst>
                                    </p:anim>
                                    <p:anim calcmode="lin" valueType="num">
                                      <p:cBhvr>
                                        <p:cTn id="64" dur="1000" fill="hold"/>
                                        <p:tgtEl>
                                          <p:spTgt spid="6">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EEA73C-16A3-4011-9AD4-0CC0C46C2994}"/>
              </a:ext>
            </a:extLst>
          </p:cNvPr>
          <p:cNvSpPr>
            <a:spLocks noGrp="1"/>
          </p:cNvSpPr>
          <p:nvPr>
            <p:ph type="title"/>
          </p:nvPr>
        </p:nvSpPr>
        <p:spPr>
          <a:solidFill>
            <a:srgbClr val="002060"/>
          </a:solidFill>
        </p:spPr>
        <p:txBody>
          <a:bodyPr/>
          <a:lstStyle/>
          <a:p>
            <a:r>
              <a:rPr lang="en-GB">
                <a:solidFill>
                  <a:schemeClr val="bg1"/>
                </a:solidFill>
              </a:rPr>
              <a:t>Critical Reading Strategies</a:t>
            </a:r>
          </a:p>
        </p:txBody>
      </p:sp>
      <p:sp>
        <p:nvSpPr>
          <p:cNvPr id="3" name="Content Placeholder 2">
            <a:extLst>
              <a:ext uri="{FF2B5EF4-FFF2-40B4-BE49-F238E27FC236}">
                <a16:creationId xmlns:a16="http://schemas.microsoft.com/office/drawing/2014/main" id="{D0EF43EC-C9F1-46A2-873B-1B5B30F9A6FA}"/>
              </a:ext>
            </a:extLst>
          </p:cNvPr>
          <p:cNvSpPr>
            <a:spLocks noGrp="1"/>
          </p:cNvSpPr>
          <p:nvPr>
            <p:ph idx="1"/>
          </p:nvPr>
        </p:nvSpPr>
        <p:spPr/>
        <p:txBody>
          <a:bodyPr/>
          <a:lstStyle/>
          <a:p>
            <a:pPr marL="0" indent="0">
              <a:buNone/>
            </a:pPr>
            <a:r>
              <a:rPr lang="en-GB"/>
              <a:t>5 step tool to aid you – there are others out there!</a:t>
            </a:r>
          </a:p>
          <a:p>
            <a:pPr marL="0" indent="0">
              <a:buNone/>
            </a:pPr>
            <a:r>
              <a:rPr lang="en-GB">
                <a:solidFill>
                  <a:srgbClr val="FF0000"/>
                </a:solidFill>
              </a:rPr>
              <a:t>1.Predict</a:t>
            </a:r>
          </a:p>
          <a:p>
            <a:pPr marL="0" indent="0">
              <a:buNone/>
            </a:pPr>
            <a:r>
              <a:rPr lang="en-GB">
                <a:solidFill>
                  <a:srgbClr val="FFC000"/>
                </a:solidFill>
              </a:rPr>
              <a:t>2. Identify</a:t>
            </a:r>
          </a:p>
          <a:p>
            <a:pPr marL="0" indent="0">
              <a:buNone/>
            </a:pPr>
            <a:r>
              <a:rPr lang="en-GB">
                <a:solidFill>
                  <a:srgbClr val="00B050"/>
                </a:solidFill>
              </a:rPr>
              <a:t>3. Question</a:t>
            </a:r>
          </a:p>
          <a:p>
            <a:pPr marL="0" indent="0">
              <a:buNone/>
            </a:pPr>
            <a:r>
              <a:rPr lang="en-GB">
                <a:solidFill>
                  <a:srgbClr val="0070C0"/>
                </a:solidFill>
              </a:rPr>
              <a:t>4. Clarify</a:t>
            </a:r>
          </a:p>
          <a:p>
            <a:pPr marL="0" indent="0">
              <a:buNone/>
            </a:pPr>
            <a:r>
              <a:rPr lang="en-GB">
                <a:solidFill>
                  <a:srgbClr val="7030A0"/>
                </a:solidFill>
              </a:rPr>
              <a:t>5. Summarise</a:t>
            </a:r>
          </a:p>
          <a:p>
            <a:endParaRPr lang="en-GB"/>
          </a:p>
        </p:txBody>
      </p:sp>
      <p:pic>
        <p:nvPicPr>
          <p:cNvPr id="4" name="Picture 3">
            <a:extLst>
              <a:ext uri="{FF2B5EF4-FFF2-40B4-BE49-F238E27FC236}">
                <a16:creationId xmlns:a16="http://schemas.microsoft.com/office/drawing/2014/main" id="{0818C3FD-94FC-43BD-97D4-8C75239FCBEA}"/>
              </a:ext>
            </a:extLst>
          </p:cNvPr>
          <p:cNvPicPr>
            <a:picLocks noChangeAspect="1"/>
          </p:cNvPicPr>
          <p:nvPr/>
        </p:nvPicPr>
        <p:blipFill>
          <a:blip r:embed="rId2"/>
          <a:stretch>
            <a:fillRect/>
          </a:stretch>
        </p:blipFill>
        <p:spPr>
          <a:xfrm>
            <a:off x="5184188" y="3529760"/>
            <a:ext cx="2188654" cy="1432684"/>
          </a:xfrm>
          <a:prstGeom prst="rect">
            <a:avLst/>
          </a:prstGeom>
        </p:spPr>
      </p:pic>
      <p:pic>
        <p:nvPicPr>
          <p:cNvPr id="5" name="Picture 4">
            <a:extLst>
              <a:ext uri="{FF2B5EF4-FFF2-40B4-BE49-F238E27FC236}">
                <a16:creationId xmlns:a16="http://schemas.microsoft.com/office/drawing/2014/main" id="{D096F102-6AE5-49F5-8D27-531C6F7015B1}"/>
              </a:ext>
            </a:extLst>
          </p:cNvPr>
          <p:cNvPicPr>
            <a:picLocks noChangeAspect="1"/>
          </p:cNvPicPr>
          <p:nvPr/>
        </p:nvPicPr>
        <p:blipFill>
          <a:blip r:embed="rId3"/>
          <a:stretch>
            <a:fillRect/>
          </a:stretch>
        </p:blipFill>
        <p:spPr>
          <a:xfrm>
            <a:off x="7404627" y="2119936"/>
            <a:ext cx="1804572" cy="1438781"/>
          </a:xfrm>
          <a:prstGeom prst="rect">
            <a:avLst/>
          </a:prstGeom>
        </p:spPr>
      </p:pic>
      <p:pic>
        <p:nvPicPr>
          <p:cNvPr id="6" name="Picture 5">
            <a:extLst>
              <a:ext uri="{FF2B5EF4-FFF2-40B4-BE49-F238E27FC236}">
                <a16:creationId xmlns:a16="http://schemas.microsoft.com/office/drawing/2014/main" id="{5A3FBE65-87C1-40D2-805E-3C5BEFA41361}"/>
              </a:ext>
            </a:extLst>
          </p:cNvPr>
          <p:cNvPicPr>
            <a:picLocks noChangeAspect="1"/>
          </p:cNvPicPr>
          <p:nvPr/>
        </p:nvPicPr>
        <p:blipFill>
          <a:blip r:embed="rId4"/>
          <a:stretch>
            <a:fillRect/>
          </a:stretch>
        </p:blipFill>
        <p:spPr>
          <a:xfrm>
            <a:off x="9209199" y="3429000"/>
            <a:ext cx="2220439" cy="1977325"/>
          </a:xfrm>
          <a:prstGeom prst="rect">
            <a:avLst/>
          </a:prstGeom>
        </p:spPr>
      </p:pic>
    </p:spTree>
    <p:extLst>
      <p:ext uri="{BB962C8B-B14F-4D97-AF65-F5344CB8AC3E}">
        <p14:creationId xmlns:p14="http://schemas.microsoft.com/office/powerpoint/2010/main" val="14444630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8308027-BDFD-461B-AB42-939ADBDEF9DB}"/>
              </a:ext>
            </a:extLst>
          </p:cNvPr>
          <p:cNvSpPr>
            <a:spLocks noGrp="1"/>
          </p:cNvSpPr>
          <p:nvPr>
            <p:ph type="title"/>
          </p:nvPr>
        </p:nvSpPr>
        <p:spPr>
          <a:solidFill>
            <a:srgbClr val="002060"/>
          </a:solidFill>
        </p:spPr>
        <p:txBody>
          <a:bodyPr/>
          <a:lstStyle/>
          <a:p>
            <a:r>
              <a:rPr lang="en-GB">
                <a:solidFill>
                  <a:schemeClr val="bg1"/>
                </a:solidFill>
              </a:rPr>
              <a:t>Critical Reading Strategy</a:t>
            </a:r>
          </a:p>
        </p:txBody>
      </p:sp>
      <p:sp>
        <p:nvSpPr>
          <p:cNvPr id="5" name="Content Placeholder 4">
            <a:extLst>
              <a:ext uri="{FF2B5EF4-FFF2-40B4-BE49-F238E27FC236}">
                <a16:creationId xmlns:a16="http://schemas.microsoft.com/office/drawing/2014/main" id="{2E0F6575-19E1-43B5-9198-EE711FCFAE14}"/>
              </a:ext>
            </a:extLst>
          </p:cNvPr>
          <p:cNvSpPr>
            <a:spLocks noGrp="1"/>
          </p:cNvSpPr>
          <p:nvPr>
            <p:ph sz="half" idx="1"/>
          </p:nvPr>
        </p:nvSpPr>
        <p:spPr/>
        <p:txBody>
          <a:bodyPr>
            <a:normAutofit fontScale="77500" lnSpcReduction="20000"/>
          </a:bodyPr>
          <a:lstStyle/>
          <a:p>
            <a:pPr algn="ctr"/>
            <a:r>
              <a:rPr lang="en-GB" b="1">
                <a:solidFill>
                  <a:srgbClr val="FF0000"/>
                </a:solidFill>
              </a:rPr>
              <a:t>PREDICT</a:t>
            </a:r>
          </a:p>
          <a:p>
            <a:pPr marL="0" indent="0">
              <a:buNone/>
            </a:pPr>
            <a:r>
              <a:rPr lang="en-GB"/>
              <a:t>Guides your reading in a purposeful way and creates links</a:t>
            </a:r>
          </a:p>
          <a:p>
            <a:pPr marL="0" indent="0">
              <a:buNone/>
            </a:pPr>
            <a:endParaRPr lang="en-GB"/>
          </a:p>
          <a:p>
            <a:pPr marL="0" indent="0">
              <a:buNone/>
            </a:pPr>
            <a:r>
              <a:rPr lang="en-GB"/>
              <a:t>Ask:</a:t>
            </a:r>
          </a:p>
          <a:p>
            <a:pPr marL="0" indent="0">
              <a:buNone/>
            </a:pPr>
            <a:r>
              <a:rPr lang="en-GB" sz="2800"/>
              <a:t>What do you want to get out of reading it?</a:t>
            </a:r>
          </a:p>
          <a:p>
            <a:pPr marL="0" indent="0">
              <a:buNone/>
            </a:pPr>
            <a:r>
              <a:rPr lang="en-GB" sz="2800"/>
              <a:t>What are your expectations?</a:t>
            </a:r>
          </a:p>
          <a:p>
            <a:pPr marL="0" indent="0">
              <a:buNone/>
            </a:pPr>
            <a:r>
              <a:rPr lang="en-GB" sz="2800"/>
              <a:t>What is your goal?</a:t>
            </a:r>
          </a:p>
          <a:p>
            <a:pPr marL="0" indent="0">
              <a:buNone/>
            </a:pPr>
            <a:r>
              <a:rPr lang="en-GB" sz="2800"/>
              <a:t>What are your limits?</a:t>
            </a:r>
          </a:p>
          <a:p>
            <a:pPr marL="0" indent="0">
              <a:buNone/>
            </a:pPr>
            <a:r>
              <a:rPr lang="en-GB" sz="2800"/>
              <a:t>What do you think the main arguments of the text will be?</a:t>
            </a:r>
          </a:p>
          <a:p>
            <a:endParaRPr lang="en-GB"/>
          </a:p>
        </p:txBody>
      </p:sp>
      <p:sp>
        <p:nvSpPr>
          <p:cNvPr id="6" name="Content Placeholder 5">
            <a:extLst>
              <a:ext uri="{FF2B5EF4-FFF2-40B4-BE49-F238E27FC236}">
                <a16:creationId xmlns:a16="http://schemas.microsoft.com/office/drawing/2014/main" id="{0EB8FCA3-507B-4D14-9976-43F914E4A0C2}"/>
              </a:ext>
            </a:extLst>
          </p:cNvPr>
          <p:cNvSpPr>
            <a:spLocks noGrp="1"/>
          </p:cNvSpPr>
          <p:nvPr>
            <p:ph sz="half" idx="2"/>
          </p:nvPr>
        </p:nvSpPr>
        <p:spPr/>
        <p:txBody>
          <a:bodyPr>
            <a:normAutofit fontScale="77500" lnSpcReduction="20000"/>
          </a:bodyPr>
          <a:lstStyle/>
          <a:p>
            <a:pPr algn="ctr"/>
            <a:r>
              <a:rPr lang="en-GB" b="1">
                <a:solidFill>
                  <a:srgbClr val="FFC000"/>
                </a:solidFill>
              </a:rPr>
              <a:t>IDENTIFY</a:t>
            </a:r>
          </a:p>
          <a:p>
            <a:pPr marL="0" indent="0">
              <a:buNone/>
            </a:pPr>
            <a:r>
              <a:rPr lang="en-GB"/>
              <a:t>Focus on understanding the text by identifying main themes/ideas</a:t>
            </a:r>
          </a:p>
          <a:p>
            <a:pPr marL="0" indent="0">
              <a:buNone/>
            </a:pPr>
            <a:endParaRPr lang="en-GB"/>
          </a:p>
          <a:p>
            <a:pPr marL="0" indent="0">
              <a:buNone/>
            </a:pPr>
            <a:r>
              <a:rPr lang="en-GB"/>
              <a:t>Ask:</a:t>
            </a:r>
          </a:p>
          <a:p>
            <a:pPr marL="0" indent="0">
              <a:buNone/>
            </a:pPr>
            <a:r>
              <a:rPr lang="en-GB" sz="2800"/>
              <a:t>What are the main ideas/themes in the text?</a:t>
            </a:r>
          </a:p>
          <a:p>
            <a:pPr marL="0" indent="0">
              <a:buNone/>
            </a:pPr>
            <a:r>
              <a:rPr lang="en-GB" sz="2800"/>
              <a:t>What are the key pieces of information?</a:t>
            </a:r>
          </a:p>
          <a:p>
            <a:pPr marL="0" indent="0">
              <a:buNone/>
            </a:pPr>
            <a:r>
              <a:rPr lang="en-GB" sz="2800"/>
              <a:t>What links these together?</a:t>
            </a:r>
          </a:p>
          <a:p>
            <a:pPr marL="0" indent="0">
              <a:buNone/>
            </a:pPr>
            <a:r>
              <a:rPr lang="en-GB" sz="2800"/>
              <a:t>How do these ideas link with others you’ve read?</a:t>
            </a:r>
          </a:p>
          <a:p>
            <a:endParaRPr lang="en-GB"/>
          </a:p>
        </p:txBody>
      </p:sp>
    </p:spTree>
    <p:extLst>
      <p:ext uri="{BB962C8B-B14F-4D97-AF65-F5344CB8AC3E}">
        <p14:creationId xmlns:p14="http://schemas.microsoft.com/office/powerpoint/2010/main" val="1836169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1000"/>
                                        <p:tgtEl>
                                          <p:spTgt spid="5">
                                            <p:txEl>
                                              <p:pRg st="1" end="1"/>
                                            </p:txEl>
                                          </p:spTgt>
                                        </p:tgtEl>
                                      </p:cBhvr>
                                    </p:animEffect>
                                    <p:anim calcmode="lin" valueType="num">
                                      <p:cBhvr>
                                        <p:cTn id="13"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5">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fade">
                                      <p:cBhvr>
                                        <p:cTn id="17" dur="1000"/>
                                        <p:tgtEl>
                                          <p:spTgt spid="5">
                                            <p:txEl>
                                              <p:pRg st="3" end="3"/>
                                            </p:txEl>
                                          </p:spTgt>
                                        </p:tgtEl>
                                      </p:cBhvr>
                                    </p:animEffect>
                                    <p:anim calcmode="lin" valueType="num">
                                      <p:cBhvr>
                                        <p:cTn id="18"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5">
                                            <p:txEl>
                                              <p:pRg st="3" end="3"/>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fade">
                                      <p:cBhvr>
                                        <p:cTn id="22" dur="1000"/>
                                        <p:tgtEl>
                                          <p:spTgt spid="5">
                                            <p:txEl>
                                              <p:pRg st="4" end="4"/>
                                            </p:txEl>
                                          </p:spTgt>
                                        </p:tgtEl>
                                      </p:cBhvr>
                                    </p:animEffect>
                                    <p:anim calcmode="lin" valueType="num">
                                      <p:cBhvr>
                                        <p:cTn id="23"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5">
                                            <p:txEl>
                                              <p:pRg st="4" end="4"/>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animEffect transition="in" filter="fade">
                                      <p:cBhvr>
                                        <p:cTn id="27" dur="1000"/>
                                        <p:tgtEl>
                                          <p:spTgt spid="5">
                                            <p:txEl>
                                              <p:pRg st="5" end="5"/>
                                            </p:txEl>
                                          </p:spTgt>
                                        </p:tgtEl>
                                      </p:cBhvr>
                                    </p:animEffect>
                                    <p:anim calcmode="lin" valueType="num">
                                      <p:cBhvr>
                                        <p:cTn id="28"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29" dur="1000" fill="hold"/>
                                        <p:tgtEl>
                                          <p:spTgt spid="5">
                                            <p:txEl>
                                              <p:pRg st="5" end="5"/>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5">
                                            <p:txEl>
                                              <p:pRg st="6" end="6"/>
                                            </p:txEl>
                                          </p:spTgt>
                                        </p:tgtEl>
                                        <p:attrNameLst>
                                          <p:attrName>style.visibility</p:attrName>
                                        </p:attrNameLst>
                                      </p:cBhvr>
                                      <p:to>
                                        <p:strVal val="visible"/>
                                      </p:to>
                                    </p:set>
                                    <p:animEffect transition="in" filter="fade">
                                      <p:cBhvr>
                                        <p:cTn id="32" dur="1000"/>
                                        <p:tgtEl>
                                          <p:spTgt spid="5">
                                            <p:txEl>
                                              <p:pRg st="6" end="6"/>
                                            </p:txEl>
                                          </p:spTgt>
                                        </p:tgtEl>
                                      </p:cBhvr>
                                    </p:animEffect>
                                    <p:anim calcmode="lin" valueType="num">
                                      <p:cBhvr>
                                        <p:cTn id="33"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34" dur="1000" fill="hold"/>
                                        <p:tgtEl>
                                          <p:spTgt spid="5">
                                            <p:txEl>
                                              <p:pRg st="6" end="6"/>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5">
                                            <p:txEl>
                                              <p:pRg st="7" end="7"/>
                                            </p:txEl>
                                          </p:spTgt>
                                        </p:tgtEl>
                                        <p:attrNameLst>
                                          <p:attrName>style.visibility</p:attrName>
                                        </p:attrNameLst>
                                      </p:cBhvr>
                                      <p:to>
                                        <p:strVal val="visible"/>
                                      </p:to>
                                    </p:set>
                                    <p:animEffect transition="in" filter="fade">
                                      <p:cBhvr>
                                        <p:cTn id="37" dur="1000"/>
                                        <p:tgtEl>
                                          <p:spTgt spid="5">
                                            <p:txEl>
                                              <p:pRg st="7" end="7"/>
                                            </p:txEl>
                                          </p:spTgt>
                                        </p:tgtEl>
                                      </p:cBhvr>
                                    </p:animEffect>
                                    <p:anim calcmode="lin" valueType="num">
                                      <p:cBhvr>
                                        <p:cTn id="38" dur="1000" fill="hold"/>
                                        <p:tgtEl>
                                          <p:spTgt spid="5">
                                            <p:txEl>
                                              <p:pRg st="7" end="7"/>
                                            </p:txEl>
                                          </p:spTgt>
                                        </p:tgtEl>
                                        <p:attrNameLst>
                                          <p:attrName>ppt_x</p:attrName>
                                        </p:attrNameLst>
                                      </p:cBhvr>
                                      <p:tavLst>
                                        <p:tav tm="0">
                                          <p:val>
                                            <p:strVal val="#ppt_x"/>
                                          </p:val>
                                        </p:tav>
                                        <p:tav tm="100000">
                                          <p:val>
                                            <p:strVal val="#ppt_x"/>
                                          </p:val>
                                        </p:tav>
                                      </p:tavLst>
                                    </p:anim>
                                    <p:anim calcmode="lin" valueType="num">
                                      <p:cBhvr>
                                        <p:cTn id="39" dur="1000" fill="hold"/>
                                        <p:tgtEl>
                                          <p:spTgt spid="5">
                                            <p:txEl>
                                              <p:pRg st="7" end="7"/>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5">
                                            <p:txEl>
                                              <p:pRg st="8" end="8"/>
                                            </p:txEl>
                                          </p:spTgt>
                                        </p:tgtEl>
                                        <p:attrNameLst>
                                          <p:attrName>style.visibility</p:attrName>
                                        </p:attrNameLst>
                                      </p:cBhvr>
                                      <p:to>
                                        <p:strVal val="visible"/>
                                      </p:to>
                                    </p:set>
                                    <p:animEffect transition="in" filter="fade">
                                      <p:cBhvr>
                                        <p:cTn id="42" dur="1000"/>
                                        <p:tgtEl>
                                          <p:spTgt spid="5">
                                            <p:txEl>
                                              <p:pRg st="8" end="8"/>
                                            </p:txEl>
                                          </p:spTgt>
                                        </p:tgtEl>
                                      </p:cBhvr>
                                    </p:animEffect>
                                    <p:anim calcmode="lin" valueType="num">
                                      <p:cBhvr>
                                        <p:cTn id="43" dur="1000" fill="hold"/>
                                        <p:tgtEl>
                                          <p:spTgt spid="5">
                                            <p:txEl>
                                              <p:pRg st="8" end="8"/>
                                            </p:txEl>
                                          </p:spTgt>
                                        </p:tgtEl>
                                        <p:attrNameLst>
                                          <p:attrName>ppt_x</p:attrName>
                                        </p:attrNameLst>
                                      </p:cBhvr>
                                      <p:tavLst>
                                        <p:tav tm="0">
                                          <p:val>
                                            <p:strVal val="#ppt_x"/>
                                          </p:val>
                                        </p:tav>
                                        <p:tav tm="100000">
                                          <p:val>
                                            <p:strVal val="#ppt_x"/>
                                          </p:val>
                                        </p:tav>
                                      </p:tavLst>
                                    </p:anim>
                                    <p:anim calcmode="lin" valueType="num">
                                      <p:cBhvr>
                                        <p:cTn id="44" dur="1000" fill="hold"/>
                                        <p:tgtEl>
                                          <p:spTgt spid="5">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6">
                                            <p:txEl>
                                              <p:pRg st="0" end="0"/>
                                            </p:txEl>
                                          </p:spTgt>
                                        </p:tgtEl>
                                        <p:attrNameLst>
                                          <p:attrName>style.visibility</p:attrName>
                                        </p:attrNameLst>
                                      </p:cBhvr>
                                      <p:to>
                                        <p:strVal val="visible"/>
                                      </p:to>
                                    </p:set>
                                    <p:animEffect transition="in" filter="fade">
                                      <p:cBhvr>
                                        <p:cTn id="49" dur="1000"/>
                                        <p:tgtEl>
                                          <p:spTgt spid="6">
                                            <p:txEl>
                                              <p:pRg st="0" end="0"/>
                                            </p:txEl>
                                          </p:spTgt>
                                        </p:tgtEl>
                                      </p:cBhvr>
                                    </p:animEffect>
                                    <p:anim calcmode="lin" valueType="num">
                                      <p:cBhvr>
                                        <p:cTn id="50"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51" dur="1000" fill="hold"/>
                                        <p:tgtEl>
                                          <p:spTgt spid="6">
                                            <p:txEl>
                                              <p:pRg st="0" end="0"/>
                                            </p:txEl>
                                          </p:spTgt>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6">
                                            <p:txEl>
                                              <p:pRg st="1" end="1"/>
                                            </p:txEl>
                                          </p:spTgt>
                                        </p:tgtEl>
                                        <p:attrNameLst>
                                          <p:attrName>style.visibility</p:attrName>
                                        </p:attrNameLst>
                                      </p:cBhvr>
                                      <p:to>
                                        <p:strVal val="visible"/>
                                      </p:to>
                                    </p:set>
                                    <p:animEffect transition="in" filter="fade">
                                      <p:cBhvr>
                                        <p:cTn id="54" dur="1000"/>
                                        <p:tgtEl>
                                          <p:spTgt spid="6">
                                            <p:txEl>
                                              <p:pRg st="1" end="1"/>
                                            </p:txEl>
                                          </p:spTgt>
                                        </p:tgtEl>
                                      </p:cBhvr>
                                    </p:animEffect>
                                    <p:anim calcmode="lin" valueType="num">
                                      <p:cBhvr>
                                        <p:cTn id="55"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56" dur="1000" fill="hold"/>
                                        <p:tgtEl>
                                          <p:spTgt spid="6">
                                            <p:txEl>
                                              <p:pRg st="1" end="1"/>
                                            </p:txEl>
                                          </p:spTgt>
                                        </p:tgtEl>
                                        <p:attrNameLst>
                                          <p:attrName>ppt_y</p:attrName>
                                        </p:attrNameLst>
                                      </p:cBhvr>
                                      <p:tavLst>
                                        <p:tav tm="0">
                                          <p:val>
                                            <p:strVal val="#ppt_y+.1"/>
                                          </p:val>
                                        </p:tav>
                                        <p:tav tm="100000">
                                          <p:val>
                                            <p:strVal val="#ppt_y"/>
                                          </p:val>
                                        </p:tav>
                                      </p:tavLst>
                                    </p:anim>
                                  </p:childTnLst>
                                </p:cTn>
                              </p:par>
                              <p:par>
                                <p:cTn id="57" presetID="42" presetClass="entr" presetSubtype="0" fill="hold" nodeType="withEffect">
                                  <p:stCondLst>
                                    <p:cond delay="0"/>
                                  </p:stCondLst>
                                  <p:childTnLst>
                                    <p:set>
                                      <p:cBhvr>
                                        <p:cTn id="58" dur="1" fill="hold">
                                          <p:stCondLst>
                                            <p:cond delay="0"/>
                                          </p:stCondLst>
                                        </p:cTn>
                                        <p:tgtEl>
                                          <p:spTgt spid="6">
                                            <p:txEl>
                                              <p:pRg st="3" end="3"/>
                                            </p:txEl>
                                          </p:spTgt>
                                        </p:tgtEl>
                                        <p:attrNameLst>
                                          <p:attrName>style.visibility</p:attrName>
                                        </p:attrNameLst>
                                      </p:cBhvr>
                                      <p:to>
                                        <p:strVal val="visible"/>
                                      </p:to>
                                    </p:set>
                                    <p:animEffect transition="in" filter="fade">
                                      <p:cBhvr>
                                        <p:cTn id="59" dur="1000"/>
                                        <p:tgtEl>
                                          <p:spTgt spid="6">
                                            <p:txEl>
                                              <p:pRg st="3" end="3"/>
                                            </p:txEl>
                                          </p:spTgt>
                                        </p:tgtEl>
                                      </p:cBhvr>
                                    </p:animEffect>
                                    <p:anim calcmode="lin" valueType="num">
                                      <p:cBhvr>
                                        <p:cTn id="60"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61" dur="1000" fill="hold"/>
                                        <p:tgtEl>
                                          <p:spTgt spid="6">
                                            <p:txEl>
                                              <p:pRg st="3" end="3"/>
                                            </p:txEl>
                                          </p:spTgt>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6">
                                            <p:txEl>
                                              <p:pRg st="4" end="4"/>
                                            </p:txEl>
                                          </p:spTgt>
                                        </p:tgtEl>
                                        <p:attrNameLst>
                                          <p:attrName>style.visibility</p:attrName>
                                        </p:attrNameLst>
                                      </p:cBhvr>
                                      <p:to>
                                        <p:strVal val="visible"/>
                                      </p:to>
                                    </p:set>
                                    <p:animEffect transition="in" filter="fade">
                                      <p:cBhvr>
                                        <p:cTn id="64" dur="1000"/>
                                        <p:tgtEl>
                                          <p:spTgt spid="6">
                                            <p:txEl>
                                              <p:pRg st="4" end="4"/>
                                            </p:txEl>
                                          </p:spTgt>
                                        </p:tgtEl>
                                      </p:cBhvr>
                                    </p:animEffect>
                                    <p:anim calcmode="lin" valueType="num">
                                      <p:cBhvr>
                                        <p:cTn id="65"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66" dur="1000" fill="hold"/>
                                        <p:tgtEl>
                                          <p:spTgt spid="6">
                                            <p:txEl>
                                              <p:pRg st="4" end="4"/>
                                            </p:txEl>
                                          </p:spTgt>
                                        </p:tgtEl>
                                        <p:attrNameLst>
                                          <p:attrName>ppt_y</p:attrName>
                                        </p:attrNameLst>
                                      </p:cBhvr>
                                      <p:tavLst>
                                        <p:tav tm="0">
                                          <p:val>
                                            <p:strVal val="#ppt_y+.1"/>
                                          </p:val>
                                        </p:tav>
                                        <p:tav tm="100000">
                                          <p:val>
                                            <p:strVal val="#ppt_y"/>
                                          </p:val>
                                        </p:tav>
                                      </p:tavLst>
                                    </p:anim>
                                  </p:childTnLst>
                                </p:cTn>
                              </p:par>
                              <p:par>
                                <p:cTn id="67" presetID="42" presetClass="entr" presetSubtype="0" fill="hold" nodeType="withEffect">
                                  <p:stCondLst>
                                    <p:cond delay="0"/>
                                  </p:stCondLst>
                                  <p:childTnLst>
                                    <p:set>
                                      <p:cBhvr>
                                        <p:cTn id="68" dur="1" fill="hold">
                                          <p:stCondLst>
                                            <p:cond delay="0"/>
                                          </p:stCondLst>
                                        </p:cTn>
                                        <p:tgtEl>
                                          <p:spTgt spid="6">
                                            <p:txEl>
                                              <p:pRg st="5" end="5"/>
                                            </p:txEl>
                                          </p:spTgt>
                                        </p:tgtEl>
                                        <p:attrNameLst>
                                          <p:attrName>style.visibility</p:attrName>
                                        </p:attrNameLst>
                                      </p:cBhvr>
                                      <p:to>
                                        <p:strVal val="visible"/>
                                      </p:to>
                                    </p:set>
                                    <p:animEffect transition="in" filter="fade">
                                      <p:cBhvr>
                                        <p:cTn id="69" dur="1000"/>
                                        <p:tgtEl>
                                          <p:spTgt spid="6">
                                            <p:txEl>
                                              <p:pRg st="5" end="5"/>
                                            </p:txEl>
                                          </p:spTgt>
                                        </p:tgtEl>
                                      </p:cBhvr>
                                    </p:animEffect>
                                    <p:anim calcmode="lin" valueType="num">
                                      <p:cBhvr>
                                        <p:cTn id="70" dur="10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71" dur="1000" fill="hold"/>
                                        <p:tgtEl>
                                          <p:spTgt spid="6">
                                            <p:txEl>
                                              <p:pRg st="5" end="5"/>
                                            </p:txEl>
                                          </p:spTgt>
                                        </p:tgtEl>
                                        <p:attrNameLst>
                                          <p:attrName>ppt_y</p:attrName>
                                        </p:attrNameLst>
                                      </p:cBhvr>
                                      <p:tavLst>
                                        <p:tav tm="0">
                                          <p:val>
                                            <p:strVal val="#ppt_y+.1"/>
                                          </p:val>
                                        </p:tav>
                                        <p:tav tm="100000">
                                          <p:val>
                                            <p:strVal val="#ppt_y"/>
                                          </p:val>
                                        </p:tav>
                                      </p:tavLst>
                                    </p:anim>
                                  </p:childTnLst>
                                </p:cTn>
                              </p:par>
                              <p:par>
                                <p:cTn id="72" presetID="42" presetClass="entr" presetSubtype="0" fill="hold" nodeType="withEffect">
                                  <p:stCondLst>
                                    <p:cond delay="0"/>
                                  </p:stCondLst>
                                  <p:childTnLst>
                                    <p:set>
                                      <p:cBhvr>
                                        <p:cTn id="73" dur="1" fill="hold">
                                          <p:stCondLst>
                                            <p:cond delay="0"/>
                                          </p:stCondLst>
                                        </p:cTn>
                                        <p:tgtEl>
                                          <p:spTgt spid="6">
                                            <p:txEl>
                                              <p:pRg st="6" end="6"/>
                                            </p:txEl>
                                          </p:spTgt>
                                        </p:tgtEl>
                                        <p:attrNameLst>
                                          <p:attrName>style.visibility</p:attrName>
                                        </p:attrNameLst>
                                      </p:cBhvr>
                                      <p:to>
                                        <p:strVal val="visible"/>
                                      </p:to>
                                    </p:set>
                                    <p:animEffect transition="in" filter="fade">
                                      <p:cBhvr>
                                        <p:cTn id="74" dur="1000"/>
                                        <p:tgtEl>
                                          <p:spTgt spid="6">
                                            <p:txEl>
                                              <p:pRg st="6" end="6"/>
                                            </p:txEl>
                                          </p:spTgt>
                                        </p:tgtEl>
                                      </p:cBhvr>
                                    </p:animEffect>
                                    <p:anim calcmode="lin" valueType="num">
                                      <p:cBhvr>
                                        <p:cTn id="75" dur="1000" fill="hold"/>
                                        <p:tgtEl>
                                          <p:spTgt spid="6">
                                            <p:txEl>
                                              <p:pRg st="6" end="6"/>
                                            </p:txEl>
                                          </p:spTgt>
                                        </p:tgtEl>
                                        <p:attrNameLst>
                                          <p:attrName>ppt_x</p:attrName>
                                        </p:attrNameLst>
                                      </p:cBhvr>
                                      <p:tavLst>
                                        <p:tav tm="0">
                                          <p:val>
                                            <p:strVal val="#ppt_x"/>
                                          </p:val>
                                        </p:tav>
                                        <p:tav tm="100000">
                                          <p:val>
                                            <p:strVal val="#ppt_x"/>
                                          </p:val>
                                        </p:tav>
                                      </p:tavLst>
                                    </p:anim>
                                    <p:anim calcmode="lin" valueType="num">
                                      <p:cBhvr>
                                        <p:cTn id="76" dur="1000" fill="hold"/>
                                        <p:tgtEl>
                                          <p:spTgt spid="6">
                                            <p:txEl>
                                              <p:pRg st="6" end="6"/>
                                            </p:txEl>
                                          </p:spTgt>
                                        </p:tgtEl>
                                        <p:attrNameLst>
                                          <p:attrName>ppt_y</p:attrName>
                                        </p:attrNameLst>
                                      </p:cBhvr>
                                      <p:tavLst>
                                        <p:tav tm="0">
                                          <p:val>
                                            <p:strVal val="#ppt_y+.1"/>
                                          </p:val>
                                        </p:tav>
                                        <p:tav tm="100000">
                                          <p:val>
                                            <p:strVal val="#ppt_y"/>
                                          </p:val>
                                        </p:tav>
                                      </p:tavLst>
                                    </p:anim>
                                  </p:childTnLst>
                                </p:cTn>
                              </p:par>
                              <p:par>
                                <p:cTn id="77" presetID="42" presetClass="entr" presetSubtype="0" fill="hold" nodeType="withEffect">
                                  <p:stCondLst>
                                    <p:cond delay="0"/>
                                  </p:stCondLst>
                                  <p:childTnLst>
                                    <p:set>
                                      <p:cBhvr>
                                        <p:cTn id="78" dur="1" fill="hold">
                                          <p:stCondLst>
                                            <p:cond delay="0"/>
                                          </p:stCondLst>
                                        </p:cTn>
                                        <p:tgtEl>
                                          <p:spTgt spid="6">
                                            <p:txEl>
                                              <p:pRg st="7" end="7"/>
                                            </p:txEl>
                                          </p:spTgt>
                                        </p:tgtEl>
                                        <p:attrNameLst>
                                          <p:attrName>style.visibility</p:attrName>
                                        </p:attrNameLst>
                                      </p:cBhvr>
                                      <p:to>
                                        <p:strVal val="visible"/>
                                      </p:to>
                                    </p:set>
                                    <p:animEffect transition="in" filter="fade">
                                      <p:cBhvr>
                                        <p:cTn id="79" dur="1000"/>
                                        <p:tgtEl>
                                          <p:spTgt spid="6">
                                            <p:txEl>
                                              <p:pRg st="7" end="7"/>
                                            </p:txEl>
                                          </p:spTgt>
                                        </p:tgtEl>
                                      </p:cBhvr>
                                    </p:animEffect>
                                    <p:anim calcmode="lin" valueType="num">
                                      <p:cBhvr>
                                        <p:cTn id="80" dur="1000" fill="hold"/>
                                        <p:tgtEl>
                                          <p:spTgt spid="6">
                                            <p:txEl>
                                              <p:pRg st="7" end="7"/>
                                            </p:txEl>
                                          </p:spTgt>
                                        </p:tgtEl>
                                        <p:attrNameLst>
                                          <p:attrName>ppt_x</p:attrName>
                                        </p:attrNameLst>
                                      </p:cBhvr>
                                      <p:tavLst>
                                        <p:tav tm="0">
                                          <p:val>
                                            <p:strVal val="#ppt_x"/>
                                          </p:val>
                                        </p:tav>
                                        <p:tav tm="100000">
                                          <p:val>
                                            <p:strVal val="#ppt_x"/>
                                          </p:val>
                                        </p:tav>
                                      </p:tavLst>
                                    </p:anim>
                                    <p:anim calcmode="lin" valueType="num">
                                      <p:cBhvr>
                                        <p:cTn id="81" dur="1000" fill="hold"/>
                                        <p:tgtEl>
                                          <p:spTgt spid="6">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CA48A9-7159-4082-A339-31B80139AD8C}"/>
              </a:ext>
            </a:extLst>
          </p:cNvPr>
          <p:cNvSpPr>
            <a:spLocks noGrp="1"/>
          </p:cNvSpPr>
          <p:nvPr>
            <p:ph type="title"/>
          </p:nvPr>
        </p:nvSpPr>
        <p:spPr>
          <a:solidFill>
            <a:srgbClr val="002060"/>
          </a:solidFill>
        </p:spPr>
        <p:txBody>
          <a:bodyPr/>
          <a:lstStyle/>
          <a:p>
            <a:r>
              <a:rPr lang="en-GB">
                <a:solidFill>
                  <a:schemeClr val="bg1"/>
                </a:solidFill>
              </a:rPr>
              <a:t>Critical Reading Strategy</a:t>
            </a:r>
          </a:p>
        </p:txBody>
      </p:sp>
      <p:sp>
        <p:nvSpPr>
          <p:cNvPr id="3" name="Content Placeholder 2">
            <a:extLst>
              <a:ext uri="{FF2B5EF4-FFF2-40B4-BE49-F238E27FC236}">
                <a16:creationId xmlns:a16="http://schemas.microsoft.com/office/drawing/2014/main" id="{2A21BD20-60FD-456D-B755-6FDBAF419FA5}"/>
              </a:ext>
            </a:extLst>
          </p:cNvPr>
          <p:cNvSpPr>
            <a:spLocks noGrp="1"/>
          </p:cNvSpPr>
          <p:nvPr>
            <p:ph sz="half" idx="1"/>
          </p:nvPr>
        </p:nvSpPr>
        <p:spPr/>
        <p:txBody>
          <a:bodyPr>
            <a:normAutofit fontScale="70000" lnSpcReduction="20000"/>
          </a:bodyPr>
          <a:lstStyle/>
          <a:p>
            <a:pPr algn="ctr"/>
            <a:r>
              <a:rPr lang="en-GB" b="1">
                <a:solidFill>
                  <a:srgbClr val="00B050"/>
                </a:solidFill>
              </a:rPr>
              <a:t>Question</a:t>
            </a:r>
          </a:p>
          <a:p>
            <a:r>
              <a:rPr lang="en-GB" sz="3200"/>
              <a:t>This is where your analysis begins</a:t>
            </a:r>
          </a:p>
          <a:p>
            <a:r>
              <a:rPr lang="en-GB" sz="3200"/>
              <a:t>Look for weaknesses or limitations in the arguments, discussions etc</a:t>
            </a:r>
            <a:endParaRPr lang="en-GB"/>
          </a:p>
          <a:p>
            <a:r>
              <a:rPr lang="en-GB"/>
              <a:t>Ask:</a:t>
            </a:r>
          </a:p>
          <a:p>
            <a:r>
              <a:rPr lang="en-GB" sz="2800"/>
              <a:t>Is there any information missing?</a:t>
            </a:r>
          </a:p>
          <a:p>
            <a:r>
              <a:rPr lang="en-GB" sz="2800"/>
              <a:t>Are the arguments valid?</a:t>
            </a:r>
          </a:p>
          <a:p>
            <a:r>
              <a:rPr lang="en-GB" sz="2800"/>
              <a:t>Is the data reliable?</a:t>
            </a:r>
          </a:p>
          <a:p>
            <a:r>
              <a:rPr lang="en-GB" sz="2800"/>
              <a:t>What is the author’s position?</a:t>
            </a:r>
          </a:p>
          <a:p>
            <a:r>
              <a:rPr lang="en-GB" sz="2800"/>
              <a:t>Any bias? </a:t>
            </a:r>
          </a:p>
          <a:p>
            <a:r>
              <a:rPr lang="en-GB" sz="2800"/>
              <a:t>How does it fit with other evidence/what you already know about topic?</a:t>
            </a:r>
          </a:p>
          <a:p>
            <a:endParaRPr lang="en-GB"/>
          </a:p>
        </p:txBody>
      </p:sp>
      <p:sp>
        <p:nvSpPr>
          <p:cNvPr id="4" name="Content Placeholder 3">
            <a:extLst>
              <a:ext uri="{FF2B5EF4-FFF2-40B4-BE49-F238E27FC236}">
                <a16:creationId xmlns:a16="http://schemas.microsoft.com/office/drawing/2014/main" id="{613363CE-1896-47AC-93A3-0CB34F41694A}"/>
              </a:ext>
            </a:extLst>
          </p:cNvPr>
          <p:cNvSpPr>
            <a:spLocks noGrp="1"/>
          </p:cNvSpPr>
          <p:nvPr>
            <p:ph sz="half" idx="2"/>
          </p:nvPr>
        </p:nvSpPr>
        <p:spPr/>
        <p:txBody>
          <a:bodyPr>
            <a:normAutofit fontScale="70000" lnSpcReduction="20000"/>
          </a:bodyPr>
          <a:lstStyle/>
          <a:p>
            <a:pPr algn="ctr"/>
            <a:r>
              <a:rPr lang="en-GB" b="1">
                <a:solidFill>
                  <a:srgbClr val="0070C0"/>
                </a:solidFill>
              </a:rPr>
              <a:t>Clarify</a:t>
            </a:r>
          </a:p>
          <a:p>
            <a:r>
              <a:rPr lang="en-GB" sz="3200"/>
              <a:t>Developing your understanding of the text</a:t>
            </a:r>
          </a:p>
          <a:p>
            <a:r>
              <a:rPr lang="en-GB" sz="3200"/>
              <a:t>Ensure you understand terminology</a:t>
            </a:r>
          </a:p>
          <a:p>
            <a:pPr marL="0" indent="0">
              <a:buNone/>
            </a:pPr>
            <a:endParaRPr lang="en-GB"/>
          </a:p>
          <a:p>
            <a:pPr marL="0" indent="0">
              <a:buNone/>
            </a:pPr>
            <a:r>
              <a:rPr lang="en-GB"/>
              <a:t>Ask:</a:t>
            </a:r>
          </a:p>
          <a:p>
            <a:r>
              <a:rPr lang="en-GB" sz="2800"/>
              <a:t>Are words/phrases or sentences unclear?</a:t>
            </a:r>
          </a:p>
          <a:p>
            <a:r>
              <a:rPr lang="en-GB" sz="2800"/>
              <a:t>Terminology?</a:t>
            </a:r>
          </a:p>
          <a:p>
            <a:r>
              <a:rPr lang="en-GB" sz="2800"/>
              <a:t>Are there any other authors/theories referred to that are relevant to your reading?</a:t>
            </a:r>
          </a:p>
          <a:p>
            <a:endParaRPr lang="en-GB"/>
          </a:p>
        </p:txBody>
      </p:sp>
    </p:spTree>
    <p:extLst>
      <p:ext uri="{BB962C8B-B14F-4D97-AF65-F5344CB8AC3E}">
        <p14:creationId xmlns:p14="http://schemas.microsoft.com/office/powerpoint/2010/main" val="1108973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anim calcmode="lin" valueType="num">
                                      <p:cBhvr>
                                        <p:cTn id="3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1000"/>
                                        <p:tgtEl>
                                          <p:spTgt spid="3">
                                            <p:txEl>
                                              <p:pRg st="6" end="6"/>
                                            </p:txEl>
                                          </p:spTgt>
                                        </p:tgtEl>
                                      </p:cBhvr>
                                    </p:animEffect>
                                    <p:anim calcmode="lin" valueType="num">
                                      <p:cBhvr>
                                        <p:cTn id="3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1000"/>
                                        <p:tgtEl>
                                          <p:spTgt spid="3">
                                            <p:txEl>
                                              <p:pRg st="7" end="7"/>
                                            </p:txEl>
                                          </p:spTgt>
                                        </p:tgtEl>
                                      </p:cBhvr>
                                    </p:animEffect>
                                    <p:anim calcmode="lin" valueType="num">
                                      <p:cBhvr>
                                        <p:cTn id="4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7" end="7"/>
                                            </p:txEl>
                                          </p:spTgt>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1000"/>
                                        <p:tgtEl>
                                          <p:spTgt spid="3">
                                            <p:txEl>
                                              <p:pRg st="8" end="8"/>
                                            </p:txEl>
                                          </p:spTgt>
                                        </p:tgtEl>
                                      </p:cBhvr>
                                    </p:animEffect>
                                    <p:anim calcmode="lin" valueType="num">
                                      <p:cBhvr>
                                        <p:cTn id="48"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8" end="8"/>
                                            </p:txEl>
                                          </p:spTgt>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fade">
                                      <p:cBhvr>
                                        <p:cTn id="52" dur="1000"/>
                                        <p:tgtEl>
                                          <p:spTgt spid="3">
                                            <p:txEl>
                                              <p:pRg st="9" end="9"/>
                                            </p:txEl>
                                          </p:spTgt>
                                        </p:tgtEl>
                                      </p:cBhvr>
                                    </p:animEffect>
                                    <p:anim calcmode="lin" valueType="num">
                                      <p:cBhvr>
                                        <p:cTn id="53"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4"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nodeType="clickEffect">
                                  <p:stCondLst>
                                    <p:cond delay="0"/>
                                  </p:stCondLst>
                                  <p:childTnLst>
                                    <p:set>
                                      <p:cBhvr>
                                        <p:cTn id="58" dur="1" fill="hold">
                                          <p:stCondLst>
                                            <p:cond delay="0"/>
                                          </p:stCondLst>
                                        </p:cTn>
                                        <p:tgtEl>
                                          <p:spTgt spid="4">
                                            <p:txEl>
                                              <p:pRg st="0" end="0"/>
                                            </p:txEl>
                                          </p:spTgt>
                                        </p:tgtEl>
                                        <p:attrNameLst>
                                          <p:attrName>style.visibility</p:attrName>
                                        </p:attrNameLst>
                                      </p:cBhvr>
                                      <p:to>
                                        <p:strVal val="visible"/>
                                      </p:to>
                                    </p:set>
                                    <p:animEffect transition="in" filter="fade">
                                      <p:cBhvr>
                                        <p:cTn id="59" dur="1000"/>
                                        <p:tgtEl>
                                          <p:spTgt spid="4">
                                            <p:txEl>
                                              <p:pRg st="0" end="0"/>
                                            </p:txEl>
                                          </p:spTgt>
                                        </p:tgtEl>
                                      </p:cBhvr>
                                    </p:animEffect>
                                    <p:anim calcmode="lin" valueType="num">
                                      <p:cBhvr>
                                        <p:cTn id="60"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61" dur="1000" fill="hold"/>
                                        <p:tgtEl>
                                          <p:spTgt spid="4">
                                            <p:txEl>
                                              <p:pRg st="0" end="0"/>
                                            </p:txEl>
                                          </p:spTgt>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4">
                                            <p:txEl>
                                              <p:pRg st="1" end="1"/>
                                            </p:txEl>
                                          </p:spTgt>
                                        </p:tgtEl>
                                        <p:attrNameLst>
                                          <p:attrName>style.visibility</p:attrName>
                                        </p:attrNameLst>
                                      </p:cBhvr>
                                      <p:to>
                                        <p:strVal val="visible"/>
                                      </p:to>
                                    </p:set>
                                    <p:animEffect transition="in" filter="fade">
                                      <p:cBhvr>
                                        <p:cTn id="64" dur="1000"/>
                                        <p:tgtEl>
                                          <p:spTgt spid="4">
                                            <p:txEl>
                                              <p:pRg st="1" end="1"/>
                                            </p:txEl>
                                          </p:spTgt>
                                        </p:tgtEl>
                                      </p:cBhvr>
                                    </p:animEffect>
                                    <p:anim calcmode="lin" valueType="num">
                                      <p:cBhvr>
                                        <p:cTn id="6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66" dur="1000" fill="hold"/>
                                        <p:tgtEl>
                                          <p:spTgt spid="4">
                                            <p:txEl>
                                              <p:pRg st="1" end="1"/>
                                            </p:txEl>
                                          </p:spTgt>
                                        </p:tgtEl>
                                        <p:attrNameLst>
                                          <p:attrName>ppt_y</p:attrName>
                                        </p:attrNameLst>
                                      </p:cBhvr>
                                      <p:tavLst>
                                        <p:tav tm="0">
                                          <p:val>
                                            <p:strVal val="#ppt_y+.1"/>
                                          </p:val>
                                        </p:tav>
                                        <p:tav tm="100000">
                                          <p:val>
                                            <p:strVal val="#ppt_y"/>
                                          </p:val>
                                        </p:tav>
                                      </p:tavLst>
                                    </p:anim>
                                  </p:childTnLst>
                                </p:cTn>
                              </p:par>
                              <p:par>
                                <p:cTn id="67" presetID="42" presetClass="entr" presetSubtype="0" fill="hold" nodeType="withEffect">
                                  <p:stCondLst>
                                    <p:cond delay="0"/>
                                  </p:stCondLst>
                                  <p:childTnLst>
                                    <p:set>
                                      <p:cBhvr>
                                        <p:cTn id="68" dur="1" fill="hold">
                                          <p:stCondLst>
                                            <p:cond delay="0"/>
                                          </p:stCondLst>
                                        </p:cTn>
                                        <p:tgtEl>
                                          <p:spTgt spid="4">
                                            <p:txEl>
                                              <p:pRg st="2" end="2"/>
                                            </p:txEl>
                                          </p:spTgt>
                                        </p:tgtEl>
                                        <p:attrNameLst>
                                          <p:attrName>style.visibility</p:attrName>
                                        </p:attrNameLst>
                                      </p:cBhvr>
                                      <p:to>
                                        <p:strVal val="visible"/>
                                      </p:to>
                                    </p:set>
                                    <p:animEffect transition="in" filter="fade">
                                      <p:cBhvr>
                                        <p:cTn id="69" dur="1000"/>
                                        <p:tgtEl>
                                          <p:spTgt spid="4">
                                            <p:txEl>
                                              <p:pRg st="2" end="2"/>
                                            </p:txEl>
                                          </p:spTgt>
                                        </p:tgtEl>
                                      </p:cBhvr>
                                    </p:animEffect>
                                    <p:anim calcmode="lin" valueType="num">
                                      <p:cBhvr>
                                        <p:cTn id="70"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71" dur="1000" fill="hold"/>
                                        <p:tgtEl>
                                          <p:spTgt spid="4">
                                            <p:txEl>
                                              <p:pRg st="2" end="2"/>
                                            </p:txEl>
                                          </p:spTgt>
                                        </p:tgtEl>
                                        <p:attrNameLst>
                                          <p:attrName>ppt_y</p:attrName>
                                        </p:attrNameLst>
                                      </p:cBhvr>
                                      <p:tavLst>
                                        <p:tav tm="0">
                                          <p:val>
                                            <p:strVal val="#ppt_y+.1"/>
                                          </p:val>
                                        </p:tav>
                                        <p:tav tm="100000">
                                          <p:val>
                                            <p:strVal val="#ppt_y"/>
                                          </p:val>
                                        </p:tav>
                                      </p:tavLst>
                                    </p:anim>
                                  </p:childTnLst>
                                </p:cTn>
                              </p:par>
                              <p:par>
                                <p:cTn id="72" presetID="42" presetClass="entr" presetSubtype="0" fill="hold" nodeType="withEffect">
                                  <p:stCondLst>
                                    <p:cond delay="0"/>
                                  </p:stCondLst>
                                  <p:childTnLst>
                                    <p:set>
                                      <p:cBhvr>
                                        <p:cTn id="73" dur="1" fill="hold">
                                          <p:stCondLst>
                                            <p:cond delay="0"/>
                                          </p:stCondLst>
                                        </p:cTn>
                                        <p:tgtEl>
                                          <p:spTgt spid="4">
                                            <p:txEl>
                                              <p:pRg st="4" end="4"/>
                                            </p:txEl>
                                          </p:spTgt>
                                        </p:tgtEl>
                                        <p:attrNameLst>
                                          <p:attrName>style.visibility</p:attrName>
                                        </p:attrNameLst>
                                      </p:cBhvr>
                                      <p:to>
                                        <p:strVal val="visible"/>
                                      </p:to>
                                    </p:set>
                                    <p:animEffect transition="in" filter="fade">
                                      <p:cBhvr>
                                        <p:cTn id="74" dur="1000"/>
                                        <p:tgtEl>
                                          <p:spTgt spid="4">
                                            <p:txEl>
                                              <p:pRg st="4" end="4"/>
                                            </p:txEl>
                                          </p:spTgt>
                                        </p:tgtEl>
                                      </p:cBhvr>
                                    </p:animEffect>
                                    <p:anim calcmode="lin" valueType="num">
                                      <p:cBhvr>
                                        <p:cTn id="75"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76" dur="1000" fill="hold"/>
                                        <p:tgtEl>
                                          <p:spTgt spid="4">
                                            <p:txEl>
                                              <p:pRg st="4" end="4"/>
                                            </p:txEl>
                                          </p:spTgt>
                                        </p:tgtEl>
                                        <p:attrNameLst>
                                          <p:attrName>ppt_y</p:attrName>
                                        </p:attrNameLst>
                                      </p:cBhvr>
                                      <p:tavLst>
                                        <p:tav tm="0">
                                          <p:val>
                                            <p:strVal val="#ppt_y+.1"/>
                                          </p:val>
                                        </p:tav>
                                        <p:tav tm="100000">
                                          <p:val>
                                            <p:strVal val="#ppt_y"/>
                                          </p:val>
                                        </p:tav>
                                      </p:tavLst>
                                    </p:anim>
                                  </p:childTnLst>
                                </p:cTn>
                              </p:par>
                              <p:par>
                                <p:cTn id="77" presetID="42" presetClass="entr" presetSubtype="0" fill="hold" nodeType="withEffect">
                                  <p:stCondLst>
                                    <p:cond delay="0"/>
                                  </p:stCondLst>
                                  <p:childTnLst>
                                    <p:set>
                                      <p:cBhvr>
                                        <p:cTn id="78" dur="1" fill="hold">
                                          <p:stCondLst>
                                            <p:cond delay="0"/>
                                          </p:stCondLst>
                                        </p:cTn>
                                        <p:tgtEl>
                                          <p:spTgt spid="4">
                                            <p:txEl>
                                              <p:pRg st="5" end="5"/>
                                            </p:txEl>
                                          </p:spTgt>
                                        </p:tgtEl>
                                        <p:attrNameLst>
                                          <p:attrName>style.visibility</p:attrName>
                                        </p:attrNameLst>
                                      </p:cBhvr>
                                      <p:to>
                                        <p:strVal val="visible"/>
                                      </p:to>
                                    </p:set>
                                    <p:animEffect transition="in" filter="fade">
                                      <p:cBhvr>
                                        <p:cTn id="79" dur="1000"/>
                                        <p:tgtEl>
                                          <p:spTgt spid="4">
                                            <p:txEl>
                                              <p:pRg st="5" end="5"/>
                                            </p:txEl>
                                          </p:spTgt>
                                        </p:tgtEl>
                                      </p:cBhvr>
                                    </p:animEffect>
                                    <p:anim calcmode="lin" valueType="num">
                                      <p:cBhvr>
                                        <p:cTn id="80"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81" dur="1000" fill="hold"/>
                                        <p:tgtEl>
                                          <p:spTgt spid="4">
                                            <p:txEl>
                                              <p:pRg st="5" end="5"/>
                                            </p:txEl>
                                          </p:spTgt>
                                        </p:tgtEl>
                                        <p:attrNameLst>
                                          <p:attrName>ppt_y</p:attrName>
                                        </p:attrNameLst>
                                      </p:cBhvr>
                                      <p:tavLst>
                                        <p:tav tm="0">
                                          <p:val>
                                            <p:strVal val="#ppt_y+.1"/>
                                          </p:val>
                                        </p:tav>
                                        <p:tav tm="100000">
                                          <p:val>
                                            <p:strVal val="#ppt_y"/>
                                          </p:val>
                                        </p:tav>
                                      </p:tavLst>
                                    </p:anim>
                                  </p:childTnLst>
                                </p:cTn>
                              </p:par>
                              <p:par>
                                <p:cTn id="82" presetID="42" presetClass="entr" presetSubtype="0" fill="hold" nodeType="withEffect">
                                  <p:stCondLst>
                                    <p:cond delay="0"/>
                                  </p:stCondLst>
                                  <p:childTnLst>
                                    <p:set>
                                      <p:cBhvr>
                                        <p:cTn id="83" dur="1" fill="hold">
                                          <p:stCondLst>
                                            <p:cond delay="0"/>
                                          </p:stCondLst>
                                        </p:cTn>
                                        <p:tgtEl>
                                          <p:spTgt spid="4">
                                            <p:txEl>
                                              <p:pRg st="6" end="6"/>
                                            </p:txEl>
                                          </p:spTgt>
                                        </p:tgtEl>
                                        <p:attrNameLst>
                                          <p:attrName>style.visibility</p:attrName>
                                        </p:attrNameLst>
                                      </p:cBhvr>
                                      <p:to>
                                        <p:strVal val="visible"/>
                                      </p:to>
                                    </p:set>
                                    <p:animEffect transition="in" filter="fade">
                                      <p:cBhvr>
                                        <p:cTn id="84" dur="1000"/>
                                        <p:tgtEl>
                                          <p:spTgt spid="4">
                                            <p:txEl>
                                              <p:pRg st="6" end="6"/>
                                            </p:txEl>
                                          </p:spTgt>
                                        </p:tgtEl>
                                      </p:cBhvr>
                                    </p:animEffect>
                                    <p:anim calcmode="lin" valueType="num">
                                      <p:cBhvr>
                                        <p:cTn id="85"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86" dur="1000" fill="hold"/>
                                        <p:tgtEl>
                                          <p:spTgt spid="4">
                                            <p:txEl>
                                              <p:pRg st="6" end="6"/>
                                            </p:txEl>
                                          </p:spTgt>
                                        </p:tgtEl>
                                        <p:attrNameLst>
                                          <p:attrName>ppt_y</p:attrName>
                                        </p:attrNameLst>
                                      </p:cBhvr>
                                      <p:tavLst>
                                        <p:tav tm="0">
                                          <p:val>
                                            <p:strVal val="#ppt_y+.1"/>
                                          </p:val>
                                        </p:tav>
                                        <p:tav tm="100000">
                                          <p:val>
                                            <p:strVal val="#ppt_y"/>
                                          </p:val>
                                        </p:tav>
                                      </p:tavLst>
                                    </p:anim>
                                  </p:childTnLst>
                                </p:cTn>
                              </p:par>
                              <p:par>
                                <p:cTn id="87" presetID="42" presetClass="entr" presetSubtype="0" fill="hold" nodeType="withEffect">
                                  <p:stCondLst>
                                    <p:cond delay="0"/>
                                  </p:stCondLst>
                                  <p:childTnLst>
                                    <p:set>
                                      <p:cBhvr>
                                        <p:cTn id="88" dur="1" fill="hold">
                                          <p:stCondLst>
                                            <p:cond delay="0"/>
                                          </p:stCondLst>
                                        </p:cTn>
                                        <p:tgtEl>
                                          <p:spTgt spid="4">
                                            <p:txEl>
                                              <p:pRg st="7" end="7"/>
                                            </p:txEl>
                                          </p:spTgt>
                                        </p:tgtEl>
                                        <p:attrNameLst>
                                          <p:attrName>style.visibility</p:attrName>
                                        </p:attrNameLst>
                                      </p:cBhvr>
                                      <p:to>
                                        <p:strVal val="visible"/>
                                      </p:to>
                                    </p:set>
                                    <p:animEffect transition="in" filter="fade">
                                      <p:cBhvr>
                                        <p:cTn id="89" dur="1000"/>
                                        <p:tgtEl>
                                          <p:spTgt spid="4">
                                            <p:txEl>
                                              <p:pRg st="7" end="7"/>
                                            </p:txEl>
                                          </p:spTgt>
                                        </p:tgtEl>
                                      </p:cBhvr>
                                    </p:animEffect>
                                    <p:anim calcmode="lin" valueType="num">
                                      <p:cBhvr>
                                        <p:cTn id="90"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91" dur="1000" fill="hold"/>
                                        <p:tgtEl>
                                          <p:spTgt spid="4">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83DCB4-B955-47F1-ABD7-51BF24963062}"/>
              </a:ext>
            </a:extLst>
          </p:cNvPr>
          <p:cNvSpPr>
            <a:spLocks noGrp="1"/>
          </p:cNvSpPr>
          <p:nvPr>
            <p:ph type="title"/>
          </p:nvPr>
        </p:nvSpPr>
        <p:spPr>
          <a:solidFill>
            <a:srgbClr val="002060"/>
          </a:solidFill>
        </p:spPr>
        <p:txBody>
          <a:bodyPr/>
          <a:lstStyle/>
          <a:p>
            <a:r>
              <a:rPr lang="en-GB">
                <a:solidFill>
                  <a:schemeClr val="bg1"/>
                </a:solidFill>
              </a:rPr>
              <a:t>Critical Reading Strategy</a:t>
            </a:r>
          </a:p>
        </p:txBody>
      </p:sp>
      <p:sp>
        <p:nvSpPr>
          <p:cNvPr id="3" name="Content Placeholder 2">
            <a:extLst>
              <a:ext uri="{FF2B5EF4-FFF2-40B4-BE49-F238E27FC236}">
                <a16:creationId xmlns:a16="http://schemas.microsoft.com/office/drawing/2014/main" id="{3A17A1C0-19C0-412A-A2BC-784E9B143FE3}"/>
              </a:ext>
            </a:extLst>
          </p:cNvPr>
          <p:cNvSpPr>
            <a:spLocks noGrp="1"/>
          </p:cNvSpPr>
          <p:nvPr>
            <p:ph sz="half" idx="1"/>
          </p:nvPr>
        </p:nvSpPr>
        <p:spPr/>
        <p:txBody>
          <a:bodyPr>
            <a:normAutofit fontScale="85000" lnSpcReduction="20000"/>
          </a:bodyPr>
          <a:lstStyle/>
          <a:p>
            <a:pPr algn="ctr"/>
            <a:r>
              <a:rPr lang="en-GB" b="1">
                <a:solidFill>
                  <a:srgbClr val="7030A0"/>
                </a:solidFill>
              </a:rPr>
              <a:t>Summarise</a:t>
            </a:r>
          </a:p>
          <a:p>
            <a:endParaRPr lang="en-GB"/>
          </a:p>
          <a:p>
            <a:r>
              <a:rPr lang="en-GB" sz="2800"/>
              <a:t>Vital to cement your understanding, grasped important concepts &amp; can explain in your own words</a:t>
            </a:r>
          </a:p>
          <a:p>
            <a:r>
              <a:rPr lang="en-GB" sz="2800"/>
              <a:t>Summarise key arguments of text in your own words</a:t>
            </a:r>
          </a:p>
          <a:p>
            <a:pPr marL="0" indent="0">
              <a:buNone/>
            </a:pPr>
            <a:endParaRPr lang="en-GB" sz="2800"/>
          </a:p>
          <a:p>
            <a:pPr marL="0" indent="0">
              <a:buNone/>
            </a:pPr>
            <a:r>
              <a:rPr lang="en-GB" sz="2800"/>
              <a:t>* </a:t>
            </a:r>
            <a:r>
              <a:rPr lang="en-GB" sz="2800" i="1"/>
              <a:t>If you cannot summarise the text you’ve just read – you haven’t understood it!*</a:t>
            </a:r>
          </a:p>
          <a:p>
            <a:endParaRPr lang="en-GB"/>
          </a:p>
        </p:txBody>
      </p:sp>
      <p:pic>
        <p:nvPicPr>
          <p:cNvPr id="5" name="Content Placeholder 4">
            <a:extLst>
              <a:ext uri="{FF2B5EF4-FFF2-40B4-BE49-F238E27FC236}">
                <a16:creationId xmlns:a16="http://schemas.microsoft.com/office/drawing/2014/main" id="{58AC5AF4-C851-40FC-9C4C-2D94A16EB2E0}"/>
              </a:ext>
            </a:extLst>
          </p:cNvPr>
          <p:cNvPicPr>
            <a:picLocks noGrp="1" noChangeAspect="1"/>
          </p:cNvPicPr>
          <p:nvPr>
            <p:ph sz="half" idx="2"/>
          </p:nvPr>
        </p:nvPicPr>
        <p:blipFill>
          <a:blip r:embed="rId2"/>
          <a:stretch>
            <a:fillRect/>
          </a:stretch>
        </p:blipFill>
        <p:spPr>
          <a:xfrm>
            <a:off x="7158586" y="2052472"/>
            <a:ext cx="3462828" cy="3084843"/>
          </a:xfrm>
          <a:prstGeom prst="rect">
            <a:avLst/>
          </a:prstGeom>
        </p:spPr>
      </p:pic>
    </p:spTree>
    <p:extLst>
      <p:ext uri="{BB962C8B-B14F-4D97-AF65-F5344CB8AC3E}">
        <p14:creationId xmlns:p14="http://schemas.microsoft.com/office/powerpoint/2010/main" val="1266112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fade">
                                      <p:cBhvr>
                                        <p:cTn id="28" dur="1000"/>
                                        <p:tgtEl>
                                          <p:spTgt spid="3">
                                            <p:txEl>
                                              <p:pRg st="5" end="5"/>
                                            </p:txEl>
                                          </p:spTgt>
                                        </p:tgtEl>
                                      </p:cBhvr>
                                    </p:animEffect>
                                    <p:anim calcmode="lin" valueType="num">
                                      <p:cBhvr>
                                        <p:cTn id="29"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57E5DB8-DCAE-4CDA-9A00-F2F2B6BD19B3}"/>
              </a:ext>
            </a:extLst>
          </p:cNvPr>
          <p:cNvSpPr>
            <a:spLocks noGrp="1"/>
          </p:cNvSpPr>
          <p:nvPr>
            <p:ph type="title"/>
          </p:nvPr>
        </p:nvSpPr>
        <p:spPr>
          <a:solidFill>
            <a:srgbClr val="002060"/>
          </a:solidFill>
        </p:spPr>
        <p:txBody>
          <a:bodyPr/>
          <a:lstStyle/>
          <a:p>
            <a:r>
              <a:rPr lang="en-GB">
                <a:solidFill>
                  <a:schemeClr val="bg1"/>
                </a:solidFill>
              </a:rPr>
              <a:t>Critical Thinking</a:t>
            </a:r>
          </a:p>
        </p:txBody>
      </p:sp>
      <p:sp>
        <p:nvSpPr>
          <p:cNvPr id="6" name="Content Placeholder 5">
            <a:extLst>
              <a:ext uri="{FF2B5EF4-FFF2-40B4-BE49-F238E27FC236}">
                <a16:creationId xmlns:a16="http://schemas.microsoft.com/office/drawing/2014/main" id="{3A4DFD65-D8F4-4C68-B1C0-A2A6A5C8DA4B}"/>
              </a:ext>
            </a:extLst>
          </p:cNvPr>
          <p:cNvSpPr>
            <a:spLocks noGrp="1"/>
          </p:cNvSpPr>
          <p:nvPr>
            <p:ph idx="1"/>
          </p:nvPr>
        </p:nvSpPr>
        <p:spPr/>
        <p:txBody>
          <a:bodyPr>
            <a:normAutofit fontScale="77500" lnSpcReduction="20000"/>
          </a:bodyPr>
          <a:lstStyle/>
          <a:p>
            <a:r>
              <a:rPr lang="en-GB" sz="3600"/>
              <a:t>Not a new concept</a:t>
            </a:r>
          </a:p>
          <a:p>
            <a:pPr marL="0" indent="0">
              <a:buNone/>
            </a:pPr>
            <a:r>
              <a:rPr lang="en-GB" sz="3200"/>
              <a:t>1930’s - </a:t>
            </a:r>
            <a:r>
              <a:rPr lang="en-GB" sz="3200" b="1"/>
              <a:t>Dewey</a:t>
            </a:r>
            <a:r>
              <a:rPr lang="en-GB" sz="3200"/>
              <a:t> defined as:</a:t>
            </a:r>
          </a:p>
          <a:p>
            <a:pPr marL="0" indent="0" algn="ctr">
              <a:buNone/>
            </a:pPr>
            <a:r>
              <a:rPr lang="en-GB" sz="3200" i="1"/>
              <a:t>“Active, persistent and careful consideration of any belief or supposed form of knowledge in the light of the grounds that support it and the further conclusions to which it tends” (1933, p118)</a:t>
            </a:r>
          </a:p>
          <a:p>
            <a:pPr marL="0" indent="0">
              <a:buNone/>
            </a:pPr>
            <a:endParaRPr lang="en-GB" sz="3200" i="1"/>
          </a:p>
          <a:p>
            <a:pPr marL="0" indent="0">
              <a:buNone/>
            </a:pPr>
            <a:r>
              <a:rPr lang="en-GB" sz="3200"/>
              <a:t>2009 – </a:t>
            </a:r>
            <a:r>
              <a:rPr lang="en-GB" sz="3200" b="1"/>
              <a:t>Judge et al </a:t>
            </a:r>
            <a:r>
              <a:rPr lang="en-GB" sz="3200"/>
              <a:t>defined as:</a:t>
            </a:r>
          </a:p>
          <a:p>
            <a:pPr marL="0" indent="0">
              <a:buNone/>
            </a:pPr>
            <a:r>
              <a:rPr lang="en-GB" sz="3200" i="1"/>
              <a:t>“questioning, challenging approach to knowledge and perceived wisdom which involves examining ideas and information from an objective position and then questioning this information in the light of our own values, attitudes and personal philosophy” (2009, p2)</a:t>
            </a:r>
          </a:p>
          <a:p>
            <a:endParaRPr lang="en-GB"/>
          </a:p>
        </p:txBody>
      </p:sp>
      <p:pic>
        <p:nvPicPr>
          <p:cNvPr id="7" name="Picture 6">
            <a:extLst>
              <a:ext uri="{FF2B5EF4-FFF2-40B4-BE49-F238E27FC236}">
                <a16:creationId xmlns:a16="http://schemas.microsoft.com/office/drawing/2014/main" id="{8789A1C3-1A94-4B7F-89A4-11536522E909}"/>
              </a:ext>
            </a:extLst>
          </p:cNvPr>
          <p:cNvPicPr>
            <a:picLocks noChangeAspect="1"/>
          </p:cNvPicPr>
          <p:nvPr/>
        </p:nvPicPr>
        <p:blipFill>
          <a:blip r:embed="rId2"/>
          <a:stretch>
            <a:fillRect/>
          </a:stretch>
        </p:blipFill>
        <p:spPr>
          <a:xfrm>
            <a:off x="9701177" y="5257799"/>
            <a:ext cx="2274368" cy="1340767"/>
          </a:xfrm>
          <a:prstGeom prst="rect">
            <a:avLst/>
          </a:prstGeom>
        </p:spPr>
      </p:pic>
    </p:spTree>
    <p:extLst>
      <p:ext uri="{BB962C8B-B14F-4D97-AF65-F5344CB8AC3E}">
        <p14:creationId xmlns:p14="http://schemas.microsoft.com/office/powerpoint/2010/main" val="3436112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1000"/>
                                        <p:tgtEl>
                                          <p:spTgt spid="6">
                                            <p:txEl>
                                              <p:pRg st="1" end="1"/>
                                            </p:txEl>
                                          </p:spTgt>
                                        </p:tgtEl>
                                      </p:cBhvr>
                                    </p:animEffect>
                                    <p:anim calcmode="lin" valueType="num">
                                      <p:cBhvr>
                                        <p:cTn id="8"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1000"/>
                                        <p:tgtEl>
                                          <p:spTgt spid="6">
                                            <p:txEl>
                                              <p:pRg st="2" end="2"/>
                                            </p:txEl>
                                          </p:spTgt>
                                        </p:tgtEl>
                                      </p:cBhvr>
                                    </p:animEffect>
                                    <p:anim calcmode="lin" valueType="num">
                                      <p:cBhvr>
                                        <p:cTn id="13"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animEffect transition="in" filter="fade">
                                      <p:cBhvr>
                                        <p:cTn id="19" dur="1000"/>
                                        <p:tgtEl>
                                          <p:spTgt spid="6">
                                            <p:txEl>
                                              <p:pRg st="4" end="4"/>
                                            </p:txEl>
                                          </p:spTgt>
                                        </p:tgtEl>
                                      </p:cBhvr>
                                    </p:animEffect>
                                    <p:anim calcmode="lin" valueType="num">
                                      <p:cBhvr>
                                        <p:cTn id="20"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21" dur="1000" fill="hold"/>
                                        <p:tgtEl>
                                          <p:spTgt spid="6">
                                            <p:txEl>
                                              <p:pRg st="4" end="4"/>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6">
                                            <p:txEl>
                                              <p:pRg st="5" end="5"/>
                                            </p:txEl>
                                          </p:spTgt>
                                        </p:tgtEl>
                                        <p:attrNameLst>
                                          <p:attrName>style.visibility</p:attrName>
                                        </p:attrNameLst>
                                      </p:cBhvr>
                                      <p:to>
                                        <p:strVal val="visible"/>
                                      </p:to>
                                    </p:set>
                                    <p:animEffect transition="in" filter="fade">
                                      <p:cBhvr>
                                        <p:cTn id="24" dur="1000"/>
                                        <p:tgtEl>
                                          <p:spTgt spid="6">
                                            <p:txEl>
                                              <p:pRg st="5" end="5"/>
                                            </p:txEl>
                                          </p:spTgt>
                                        </p:tgtEl>
                                      </p:cBhvr>
                                    </p:animEffect>
                                    <p:anim calcmode="lin" valueType="num">
                                      <p:cBhvr>
                                        <p:cTn id="25" dur="10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26" dur="1000" fill="hold"/>
                                        <p:tgtEl>
                                          <p:spTgt spid="6">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5E4CE8-541D-4BE3-86BC-BBFFE5E59778}"/>
              </a:ext>
            </a:extLst>
          </p:cNvPr>
          <p:cNvSpPr>
            <a:spLocks noGrp="1"/>
          </p:cNvSpPr>
          <p:nvPr>
            <p:ph type="title"/>
          </p:nvPr>
        </p:nvSpPr>
        <p:spPr>
          <a:solidFill>
            <a:srgbClr val="002060"/>
          </a:solidFill>
        </p:spPr>
        <p:txBody>
          <a:bodyPr/>
          <a:lstStyle/>
          <a:p>
            <a:r>
              <a:rPr lang="en-GB">
                <a:solidFill>
                  <a:schemeClr val="bg1"/>
                </a:solidFill>
              </a:rPr>
              <a:t>Cottrell (2005)  - Critical thinking</a:t>
            </a:r>
          </a:p>
        </p:txBody>
      </p:sp>
      <p:sp>
        <p:nvSpPr>
          <p:cNvPr id="3" name="Content Placeholder 2">
            <a:extLst>
              <a:ext uri="{FF2B5EF4-FFF2-40B4-BE49-F238E27FC236}">
                <a16:creationId xmlns:a16="http://schemas.microsoft.com/office/drawing/2014/main" id="{7301EB3C-A333-4613-A756-8A3990963954}"/>
              </a:ext>
            </a:extLst>
          </p:cNvPr>
          <p:cNvSpPr>
            <a:spLocks noGrp="1"/>
          </p:cNvSpPr>
          <p:nvPr>
            <p:ph idx="1"/>
          </p:nvPr>
        </p:nvSpPr>
        <p:spPr/>
        <p:txBody>
          <a:bodyPr>
            <a:normAutofit fontScale="62500" lnSpcReduction="20000"/>
          </a:bodyPr>
          <a:lstStyle/>
          <a:p>
            <a:pPr marL="0" indent="0">
              <a:buNone/>
            </a:pPr>
            <a:r>
              <a:rPr lang="en-GB" sz="3200"/>
              <a:t>Identifies range of skills and attitudes that constitute critical thinking:</a:t>
            </a:r>
          </a:p>
          <a:p>
            <a:pPr marL="457200" indent="-457200">
              <a:buAutoNum type="arabicPeriod"/>
            </a:pPr>
            <a:r>
              <a:rPr lang="en-GB" sz="3200"/>
              <a:t>Identifying other people’s positions, arguments and conclusions</a:t>
            </a:r>
          </a:p>
          <a:p>
            <a:pPr marL="457200" indent="-457200">
              <a:buAutoNum type="arabicPeriod"/>
            </a:pPr>
            <a:r>
              <a:rPr lang="en-GB" sz="3200"/>
              <a:t>Evaluating the evidence for alternative points of view</a:t>
            </a:r>
          </a:p>
          <a:p>
            <a:pPr marL="457200" indent="-457200">
              <a:buAutoNum type="arabicPeriod"/>
            </a:pPr>
            <a:r>
              <a:rPr lang="en-GB" sz="3200"/>
              <a:t>Weighing up opposing arguments and evidence fairly</a:t>
            </a:r>
          </a:p>
          <a:p>
            <a:pPr marL="457200" indent="-457200">
              <a:buAutoNum type="arabicPeriod"/>
            </a:pPr>
            <a:r>
              <a:rPr lang="en-GB" sz="3200"/>
              <a:t>Being able to read between the lines, seeing behind surfaces and identifying false or unfair assumptions</a:t>
            </a:r>
          </a:p>
          <a:p>
            <a:pPr marL="457200" indent="-457200">
              <a:buAutoNum type="arabicPeriod"/>
            </a:pPr>
            <a:r>
              <a:rPr lang="en-GB" sz="3200"/>
              <a:t>Recognising techniques used to make certain positions more appealing than others, i.e. false logic </a:t>
            </a:r>
          </a:p>
          <a:p>
            <a:pPr marL="457200" indent="-457200">
              <a:buAutoNum type="arabicPeriod"/>
            </a:pPr>
            <a:r>
              <a:rPr lang="en-GB" sz="3200"/>
              <a:t>Reflecting on issues in a structured way, bringing logic and insight to bear</a:t>
            </a:r>
          </a:p>
          <a:p>
            <a:pPr marL="457200" indent="-457200">
              <a:buAutoNum type="arabicPeriod"/>
            </a:pPr>
            <a:r>
              <a:rPr lang="en-GB" sz="3200"/>
              <a:t>Drawing conclusions about whether arguments are valid and justifiable, based on good evidence and sensible assumptions</a:t>
            </a:r>
          </a:p>
          <a:p>
            <a:pPr marL="457200" indent="-457200">
              <a:buAutoNum type="arabicPeriod"/>
            </a:pPr>
            <a:r>
              <a:rPr lang="en-GB" sz="3200"/>
              <a:t>Presenting a point of view in a structured, clear, well reasoned way that convinces others</a:t>
            </a:r>
            <a:endParaRPr lang="en-GB"/>
          </a:p>
        </p:txBody>
      </p:sp>
    </p:spTree>
    <p:extLst>
      <p:ext uri="{BB962C8B-B14F-4D97-AF65-F5344CB8AC3E}">
        <p14:creationId xmlns:p14="http://schemas.microsoft.com/office/powerpoint/2010/main" val="4264701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00"/>
                                        <p:tgtEl>
                                          <p:spTgt spid="3">
                                            <p:txEl>
                                              <p:pRg st="3" end="3"/>
                                            </p:txEl>
                                          </p:spTgt>
                                        </p:tgtEl>
                                      </p:cBhvr>
                                    </p:animEffect>
                                    <p:anim calcmode="lin" valueType="num">
                                      <p:cBhvr>
                                        <p:cTn id="1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1000"/>
                                        <p:tgtEl>
                                          <p:spTgt spid="3">
                                            <p:txEl>
                                              <p:pRg st="4" end="4"/>
                                            </p:txEl>
                                          </p:spTgt>
                                        </p:tgtEl>
                                      </p:cBhvr>
                                    </p:animEffect>
                                    <p:anim calcmode="lin" valueType="num">
                                      <p:cBhvr>
                                        <p:cTn id="2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1000"/>
                                        <p:tgtEl>
                                          <p:spTgt spid="3">
                                            <p:txEl>
                                              <p:pRg st="5" end="5"/>
                                            </p:txEl>
                                          </p:spTgt>
                                        </p:tgtEl>
                                      </p:cBhvr>
                                    </p:animEffect>
                                    <p:anim calcmode="lin" valueType="num">
                                      <p:cBhvr>
                                        <p:cTn id="2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1000"/>
                                        <p:tgtEl>
                                          <p:spTgt spid="3">
                                            <p:txEl>
                                              <p:pRg st="6" end="6"/>
                                            </p:txEl>
                                          </p:spTgt>
                                        </p:tgtEl>
                                      </p:cBhvr>
                                    </p:animEffect>
                                    <p:anim calcmode="lin" valueType="num">
                                      <p:cBhvr>
                                        <p:cTn id="3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6" end="6"/>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1000"/>
                                        <p:tgtEl>
                                          <p:spTgt spid="3">
                                            <p:txEl>
                                              <p:pRg st="7" end="7"/>
                                            </p:txEl>
                                          </p:spTgt>
                                        </p:tgtEl>
                                      </p:cBhvr>
                                    </p:animEffect>
                                    <p:anim calcmode="lin" valueType="num">
                                      <p:cBhvr>
                                        <p:cTn id="38"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7" end="7"/>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fade">
                                      <p:cBhvr>
                                        <p:cTn id="42" dur="1000"/>
                                        <p:tgtEl>
                                          <p:spTgt spid="3">
                                            <p:txEl>
                                              <p:pRg st="8" end="8"/>
                                            </p:txEl>
                                          </p:spTgt>
                                        </p:tgtEl>
                                      </p:cBhvr>
                                    </p:animEffect>
                                    <p:anim calcmode="lin" valueType="num">
                                      <p:cBhvr>
                                        <p:cTn id="43"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A74C15E-4E28-4EED-874F-5E0404ADE08E}"/>
              </a:ext>
            </a:extLst>
          </p:cNvPr>
          <p:cNvSpPr>
            <a:spLocks noGrp="1"/>
          </p:cNvSpPr>
          <p:nvPr>
            <p:ph type="title"/>
          </p:nvPr>
        </p:nvSpPr>
        <p:spPr>
          <a:solidFill>
            <a:srgbClr val="002060"/>
          </a:solidFill>
        </p:spPr>
        <p:txBody>
          <a:bodyPr/>
          <a:lstStyle/>
          <a:p>
            <a:r>
              <a:rPr lang="en-GB">
                <a:solidFill>
                  <a:schemeClr val="bg1"/>
                </a:solidFill>
              </a:rPr>
              <a:t>Identifying and analysing an argument</a:t>
            </a:r>
          </a:p>
        </p:txBody>
      </p:sp>
      <p:sp>
        <p:nvSpPr>
          <p:cNvPr id="5" name="Content Placeholder 4">
            <a:extLst>
              <a:ext uri="{FF2B5EF4-FFF2-40B4-BE49-F238E27FC236}">
                <a16:creationId xmlns:a16="http://schemas.microsoft.com/office/drawing/2014/main" id="{6F352896-A019-4713-9271-C773267E213C}"/>
              </a:ext>
            </a:extLst>
          </p:cNvPr>
          <p:cNvSpPr>
            <a:spLocks noGrp="1"/>
          </p:cNvSpPr>
          <p:nvPr>
            <p:ph sz="half" idx="1"/>
          </p:nvPr>
        </p:nvSpPr>
        <p:spPr/>
        <p:txBody>
          <a:bodyPr>
            <a:normAutofit fontScale="92500" lnSpcReduction="20000"/>
          </a:bodyPr>
          <a:lstStyle/>
          <a:p>
            <a:r>
              <a:rPr lang="en-GB" b="1" i="1"/>
              <a:t>What is an argument?</a:t>
            </a:r>
          </a:p>
          <a:p>
            <a:pPr marL="0" indent="0">
              <a:buNone/>
            </a:pPr>
            <a:endParaRPr lang="en-GB"/>
          </a:p>
          <a:p>
            <a:pPr marL="0" indent="0">
              <a:buNone/>
            </a:pPr>
            <a:r>
              <a:rPr lang="en-GB"/>
              <a:t>Disagreement or dispute</a:t>
            </a:r>
          </a:p>
          <a:p>
            <a:endParaRPr lang="en-GB"/>
          </a:p>
        </p:txBody>
      </p:sp>
      <p:sp>
        <p:nvSpPr>
          <p:cNvPr id="6" name="Content Placeholder 5">
            <a:extLst>
              <a:ext uri="{FF2B5EF4-FFF2-40B4-BE49-F238E27FC236}">
                <a16:creationId xmlns:a16="http://schemas.microsoft.com/office/drawing/2014/main" id="{53A18B29-2442-47F7-BDEF-29553EE7C58D}"/>
              </a:ext>
            </a:extLst>
          </p:cNvPr>
          <p:cNvSpPr>
            <a:spLocks noGrp="1"/>
          </p:cNvSpPr>
          <p:nvPr>
            <p:ph sz="half" idx="2"/>
          </p:nvPr>
        </p:nvSpPr>
        <p:spPr/>
        <p:txBody>
          <a:bodyPr>
            <a:normAutofit fontScale="92500" lnSpcReduction="20000"/>
          </a:bodyPr>
          <a:lstStyle/>
          <a:p>
            <a:r>
              <a:rPr lang="en-GB" b="1" i="1"/>
              <a:t>What is an academic argument?</a:t>
            </a:r>
          </a:p>
          <a:p>
            <a:pPr marL="0" indent="0">
              <a:buNone/>
            </a:pPr>
            <a:endParaRPr lang="en-GB"/>
          </a:p>
          <a:p>
            <a:pPr marL="0" indent="0">
              <a:buNone/>
            </a:pPr>
            <a:r>
              <a:rPr lang="en-GB"/>
              <a:t>An attempt to persuade others (of the validity of a conclusion) by offering at least one reason that supports that conclusion.</a:t>
            </a:r>
          </a:p>
          <a:p>
            <a:pPr marL="0" indent="0">
              <a:buNone/>
            </a:pPr>
            <a:endParaRPr lang="en-GB"/>
          </a:p>
          <a:p>
            <a:pPr marL="0" indent="0">
              <a:buNone/>
            </a:pPr>
            <a:r>
              <a:rPr lang="en-GB" sz="2000" i="1"/>
              <a:t>i.e. an argument begins with an issue, which is followed by a line of thinking/reasoning, leads to a conclusion</a:t>
            </a:r>
          </a:p>
          <a:p>
            <a:endParaRPr lang="en-GB"/>
          </a:p>
        </p:txBody>
      </p:sp>
      <p:pic>
        <p:nvPicPr>
          <p:cNvPr id="7" name="Picture 2">
            <a:extLst>
              <a:ext uri="{FF2B5EF4-FFF2-40B4-BE49-F238E27FC236}">
                <a16:creationId xmlns:a16="http://schemas.microsoft.com/office/drawing/2014/main" id="{9548B1EB-E240-4AB6-B2D3-E3FE181A20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7504" y="2945921"/>
            <a:ext cx="3095625" cy="24820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7386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xEl>
                                              <p:pRg st="2" end="2"/>
                                            </p:txEl>
                                          </p:spTgt>
                                        </p:tgtEl>
                                        <p:attrNameLst>
                                          <p:attrName>style.visibility</p:attrName>
                                        </p:attrNameLst>
                                      </p:cBhvr>
                                      <p:to>
                                        <p:strVal val="visible"/>
                                      </p:to>
                                    </p:set>
                                    <p:animEffect transition="in" filter="fade">
                                      <p:cBhvr>
                                        <p:cTn id="14" dur="1000"/>
                                        <p:tgtEl>
                                          <p:spTgt spid="5">
                                            <p:txEl>
                                              <p:pRg st="2" end="2"/>
                                            </p:txEl>
                                          </p:spTgt>
                                        </p:tgtEl>
                                      </p:cBhvr>
                                    </p:animEffect>
                                    <p:anim calcmode="lin" valueType="num">
                                      <p:cBhvr>
                                        <p:cTn id="15"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xEl>
                                              <p:pRg st="0" end="0"/>
                                            </p:txEl>
                                          </p:spTgt>
                                        </p:tgtEl>
                                        <p:attrNameLst>
                                          <p:attrName>style.visibility</p:attrName>
                                        </p:attrNameLst>
                                      </p:cBhvr>
                                      <p:to>
                                        <p:strVal val="visible"/>
                                      </p:to>
                                    </p:set>
                                    <p:animEffect transition="in" filter="fade">
                                      <p:cBhvr>
                                        <p:cTn id="21" dur="1000"/>
                                        <p:tgtEl>
                                          <p:spTgt spid="6">
                                            <p:txEl>
                                              <p:pRg st="0" end="0"/>
                                            </p:txEl>
                                          </p:spTgt>
                                        </p:tgtEl>
                                      </p:cBhvr>
                                    </p:animEffect>
                                    <p:anim calcmode="lin" valueType="num">
                                      <p:cBhvr>
                                        <p:cTn id="2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fade">
                                      <p:cBhvr>
                                        <p:cTn id="28" dur="1000"/>
                                        <p:tgtEl>
                                          <p:spTgt spid="6">
                                            <p:txEl>
                                              <p:pRg st="2" end="2"/>
                                            </p:txEl>
                                          </p:spTgt>
                                        </p:tgtEl>
                                      </p:cBhvr>
                                    </p:animEffect>
                                    <p:anim calcmode="lin" valueType="num">
                                      <p:cBhvr>
                                        <p:cTn id="29"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6">
                                            <p:txEl>
                                              <p:pRg st="4" end="4"/>
                                            </p:txEl>
                                          </p:spTgt>
                                        </p:tgtEl>
                                        <p:attrNameLst>
                                          <p:attrName>style.visibility</p:attrName>
                                        </p:attrNameLst>
                                      </p:cBhvr>
                                      <p:to>
                                        <p:strVal val="visible"/>
                                      </p:to>
                                    </p:set>
                                    <p:animEffect transition="in" filter="fade">
                                      <p:cBhvr>
                                        <p:cTn id="35" dur="1000"/>
                                        <p:tgtEl>
                                          <p:spTgt spid="6">
                                            <p:txEl>
                                              <p:pRg st="4" end="4"/>
                                            </p:txEl>
                                          </p:spTgt>
                                        </p:tgtEl>
                                      </p:cBhvr>
                                    </p:animEffect>
                                    <p:anim calcmode="lin" valueType="num">
                                      <p:cBhvr>
                                        <p:cTn id="36"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8AEC3B-2F7B-40A8-8BE0-B0E8C9DC6BC8}"/>
              </a:ext>
            </a:extLst>
          </p:cNvPr>
          <p:cNvSpPr>
            <a:spLocks noGrp="1"/>
          </p:cNvSpPr>
          <p:nvPr>
            <p:ph type="title"/>
          </p:nvPr>
        </p:nvSpPr>
        <p:spPr>
          <a:solidFill>
            <a:srgbClr val="002060"/>
          </a:solidFill>
        </p:spPr>
        <p:txBody>
          <a:bodyPr/>
          <a:lstStyle/>
          <a:p>
            <a:r>
              <a:rPr lang="en-GB">
                <a:solidFill>
                  <a:schemeClr val="bg1"/>
                </a:solidFill>
              </a:rPr>
              <a:t>Evaluating the evidence of an argument</a:t>
            </a:r>
          </a:p>
        </p:txBody>
      </p:sp>
      <p:sp>
        <p:nvSpPr>
          <p:cNvPr id="3" name="Content Placeholder 2">
            <a:extLst>
              <a:ext uri="{FF2B5EF4-FFF2-40B4-BE49-F238E27FC236}">
                <a16:creationId xmlns:a16="http://schemas.microsoft.com/office/drawing/2014/main" id="{F5929821-5648-4973-9A57-587B7CCB3E95}"/>
              </a:ext>
            </a:extLst>
          </p:cNvPr>
          <p:cNvSpPr>
            <a:spLocks noGrp="1"/>
          </p:cNvSpPr>
          <p:nvPr>
            <p:ph sz="half" idx="1"/>
          </p:nvPr>
        </p:nvSpPr>
        <p:spPr/>
        <p:txBody>
          <a:bodyPr/>
          <a:lstStyle/>
          <a:p>
            <a:r>
              <a:rPr lang="en-GB"/>
              <a:t>The author</a:t>
            </a:r>
          </a:p>
          <a:p>
            <a:r>
              <a:rPr lang="en-GB"/>
              <a:t>Specialist knowledge</a:t>
            </a:r>
          </a:p>
          <a:p>
            <a:r>
              <a:rPr lang="en-GB"/>
              <a:t>Bias and hidden agendas</a:t>
            </a:r>
          </a:p>
          <a:p>
            <a:r>
              <a:rPr lang="en-GB"/>
              <a:t>Ambiguity</a:t>
            </a:r>
          </a:p>
          <a:p>
            <a:r>
              <a:rPr lang="en-GB"/>
              <a:t>Inconsistency</a:t>
            </a:r>
          </a:p>
          <a:p>
            <a:r>
              <a:rPr lang="en-GB"/>
              <a:t>Fact or opinion</a:t>
            </a:r>
          </a:p>
          <a:p>
            <a:endParaRPr lang="en-GB"/>
          </a:p>
        </p:txBody>
      </p:sp>
      <p:sp>
        <p:nvSpPr>
          <p:cNvPr id="4" name="Content Placeholder 3">
            <a:extLst>
              <a:ext uri="{FF2B5EF4-FFF2-40B4-BE49-F238E27FC236}">
                <a16:creationId xmlns:a16="http://schemas.microsoft.com/office/drawing/2014/main" id="{61C4AB31-2724-438C-BB98-526002AC53C5}"/>
              </a:ext>
            </a:extLst>
          </p:cNvPr>
          <p:cNvSpPr>
            <a:spLocks noGrp="1"/>
          </p:cNvSpPr>
          <p:nvPr>
            <p:ph sz="half" idx="2"/>
          </p:nvPr>
        </p:nvSpPr>
        <p:spPr/>
        <p:txBody>
          <a:bodyPr/>
          <a:lstStyle/>
          <a:p>
            <a:endParaRPr lang="en-GB"/>
          </a:p>
        </p:txBody>
      </p:sp>
      <p:pic>
        <p:nvPicPr>
          <p:cNvPr id="6" name="Picture 2" descr="A picture containing text&#10;&#10;Description automatically generated">
            <a:extLst>
              <a:ext uri="{FF2B5EF4-FFF2-40B4-BE49-F238E27FC236}">
                <a16:creationId xmlns:a16="http://schemas.microsoft.com/office/drawing/2014/main" id="{510B1322-4DA4-71EB-7D05-A2B4A5FC85A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7129" y="1628297"/>
            <a:ext cx="4603750" cy="36647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9372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98B276-D9D9-4FF2-A992-B95FB91E82E1}"/>
              </a:ext>
            </a:extLst>
          </p:cNvPr>
          <p:cNvSpPr>
            <a:spLocks noGrp="1"/>
          </p:cNvSpPr>
          <p:nvPr>
            <p:ph type="title"/>
          </p:nvPr>
        </p:nvSpPr>
        <p:spPr>
          <a:solidFill>
            <a:srgbClr val="002060"/>
          </a:solidFill>
        </p:spPr>
        <p:txBody>
          <a:bodyPr/>
          <a:lstStyle/>
          <a:p>
            <a:r>
              <a:rPr lang="en-GB">
                <a:solidFill>
                  <a:schemeClr val="bg1"/>
                </a:solidFill>
              </a:rPr>
              <a:t>Group Task</a:t>
            </a:r>
          </a:p>
        </p:txBody>
      </p:sp>
      <p:sp>
        <p:nvSpPr>
          <p:cNvPr id="3" name="Content Placeholder 2">
            <a:extLst>
              <a:ext uri="{FF2B5EF4-FFF2-40B4-BE49-F238E27FC236}">
                <a16:creationId xmlns:a16="http://schemas.microsoft.com/office/drawing/2014/main" id="{7A28F820-C22D-483B-A798-4A6EC29E7BF8}"/>
              </a:ext>
            </a:extLst>
          </p:cNvPr>
          <p:cNvSpPr>
            <a:spLocks noGrp="1"/>
          </p:cNvSpPr>
          <p:nvPr>
            <p:ph sz="half" idx="1"/>
          </p:nvPr>
        </p:nvSpPr>
        <p:spPr/>
        <p:txBody>
          <a:bodyPr vert="horz" lIns="91440" tIns="45720" rIns="91440" bIns="45720" rtlCol="0" anchor="t">
            <a:normAutofit/>
          </a:bodyPr>
          <a:lstStyle/>
          <a:p>
            <a:pPr marL="0" indent="0">
              <a:buNone/>
            </a:pPr>
            <a:r>
              <a:rPr lang="en-GB"/>
              <a:t>How would you critically question the following claim:</a:t>
            </a:r>
            <a:endParaRPr lang="en-US"/>
          </a:p>
          <a:p>
            <a:pPr marL="0" indent="0">
              <a:buNone/>
            </a:pPr>
            <a:endParaRPr lang="en-GB"/>
          </a:p>
          <a:p>
            <a:pPr marL="0" indent="0" algn="ctr">
              <a:buNone/>
            </a:pPr>
            <a:endParaRPr lang="en-GB" b="1" i="1">
              <a:solidFill>
                <a:srgbClr val="7030A0"/>
              </a:solidFill>
            </a:endParaRPr>
          </a:p>
          <a:p>
            <a:endParaRPr lang="en-GB"/>
          </a:p>
        </p:txBody>
      </p:sp>
      <p:sp>
        <p:nvSpPr>
          <p:cNvPr id="5" name="Content Placeholder 4">
            <a:extLst>
              <a:ext uri="{FF2B5EF4-FFF2-40B4-BE49-F238E27FC236}">
                <a16:creationId xmlns:a16="http://schemas.microsoft.com/office/drawing/2014/main" id="{77D772F5-8C87-5438-09E4-761FBEB7F58A}"/>
              </a:ext>
            </a:extLst>
          </p:cNvPr>
          <p:cNvSpPr>
            <a:spLocks noGrp="1"/>
          </p:cNvSpPr>
          <p:nvPr>
            <p:ph sz="half" idx="2"/>
          </p:nvPr>
        </p:nvSpPr>
        <p:spPr/>
        <p:txBody>
          <a:bodyPr vert="horz" lIns="91440" tIns="45720" rIns="91440" bIns="45720" rtlCol="0" anchor="t">
            <a:normAutofit/>
          </a:bodyPr>
          <a:lstStyle/>
          <a:p>
            <a:pPr marL="0" indent="0">
              <a:buNone/>
            </a:pPr>
            <a:endParaRPr lang="en-GB" b="1">
              <a:ea typeface="+mn-lt"/>
              <a:cs typeface="+mn-lt"/>
            </a:endParaRPr>
          </a:p>
          <a:p>
            <a:pPr marL="0" indent="0">
              <a:buNone/>
            </a:pPr>
            <a:endParaRPr lang="en-GB" b="1">
              <a:ea typeface="+mn-lt"/>
              <a:cs typeface="+mn-lt"/>
            </a:endParaRPr>
          </a:p>
          <a:p>
            <a:pPr marL="0" indent="0" algn="ctr">
              <a:buNone/>
            </a:pPr>
            <a:r>
              <a:rPr lang="en-GB" b="1">
                <a:ea typeface="+mn-lt"/>
                <a:cs typeface="+mn-lt"/>
              </a:rPr>
              <a:t>‘</a:t>
            </a:r>
            <a:r>
              <a:rPr lang="en-GB" b="1" i="1">
                <a:solidFill>
                  <a:srgbClr val="7030A0"/>
                </a:solidFill>
                <a:ea typeface="+mn-lt"/>
                <a:cs typeface="+mn-lt"/>
              </a:rPr>
              <a:t>In the last year crime figures have dropped by 10 per cent’.</a:t>
            </a:r>
            <a:endParaRPr lang="en-GB"/>
          </a:p>
        </p:txBody>
      </p:sp>
      <p:pic>
        <p:nvPicPr>
          <p:cNvPr id="4" name="Picture 3">
            <a:extLst>
              <a:ext uri="{FF2B5EF4-FFF2-40B4-BE49-F238E27FC236}">
                <a16:creationId xmlns:a16="http://schemas.microsoft.com/office/drawing/2014/main" id="{B96FDA1B-1FC9-4763-8ABC-90A843AB6DBF}"/>
              </a:ext>
            </a:extLst>
          </p:cNvPr>
          <p:cNvPicPr>
            <a:picLocks noChangeAspect="1"/>
          </p:cNvPicPr>
          <p:nvPr/>
        </p:nvPicPr>
        <p:blipFill>
          <a:blip r:embed="rId2"/>
          <a:stretch>
            <a:fillRect/>
          </a:stretch>
        </p:blipFill>
        <p:spPr>
          <a:xfrm>
            <a:off x="1554025" y="3000375"/>
            <a:ext cx="2543449" cy="2295856"/>
          </a:xfrm>
          <a:prstGeom prst="rect">
            <a:avLst/>
          </a:prstGeom>
        </p:spPr>
      </p:pic>
    </p:spTree>
    <p:extLst>
      <p:ext uri="{BB962C8B-B14F-4D97-AF65-F5344CB8AC3E}">
        <p14:creationId xmlns:p14="http://schemas.microsoft.com/office/powerpoint/2010/main" val="8768463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AB2498-6ED5-4EC4-8879-C196BD8CAB5D}"/>
              </a:ext>
            </a:extLst>
          </p:cNvPr>
          <p:cNvSpPr>
            <a:spLocks noGrp="1"/>
          </p:cNvSpPr>
          <p:nvPr>
            <p:ph type="title"/>
          </p:nvPr>
        </p:nvSpPr>
        <p:spPr>
          <a:solidFill>
            <a:srgbClr val="002060"/>
          </a:solidFill>
        </p:spPr>
        <p:txBody>
          <a:bodyPr/>
          <a:lstStyle/>
          <a:p>
            <a:r>
              <a:rPr lang="en-GB">
                <a:solidFill>
                  <a:schemeClr val="bg1"/>
                </a:solidFill>
              </a:rPr>
              <a:t>Suggestions…</a:t>
            </a:r>
          </a:p>
        </p:txBody>
      </p:sp>
      <p:sp>
        <p:nvSpPr>
          <p:cNvPr id="3" name="Content Placeholder 2">
            <a:extLst>
              <a:ext uri="{FF2B5EF4-FFF2-40B4-BE49-F238E27FC236}">
                <a16:creationId xmlns:a16="http://schemas.microsoft.com/office/drawing/2014/main" id="{34C5C534-F25E-4417-9EDE-4FBDA0BD971B}"/>
              </a:ext>
            </a:extLst>
          </p:cNvPr>
          <p:cNvSpPr>
            <a:spLocks noGrp="1"/>
          </p:cNvSpPr>
          <p:nvPr>
            <p:ph sz="half" idx="1"/>
          </p:nvPr>
        </p:nvSpPr>
        <p:spPr/>
        <p:txBody>
          <a:bodyPr vert="horz" lIns="91440" tIns="45720" rIns="91440" bIns="45720" rtlCol="0" anchor="t">
            <a:normAutofit fontScale="40000" lnSpcReduction="20000"/>
          </a:bodyPr>
          <a:lstStyle/>
          <a:p>
            <a:endParaRPr lang="en-GB" sz="5100"/>
          </a:p>
          <a:p>
            <a:r>
              <a:rPr lang="en-GB" sz="5100"/>
              <a:t>What is meant by CRIME? It could be that certain acts, previously considered as a crime are no longer so</a:t>
            </a:r>
            <a:endParaRPr lang="en-GB"/>
          </a:p>
          <a:p>
            <a:r>
              <a:rPr lang="en-GB" sz="5100"/>
              <a:t>HAS there been a drop in reported crime? Or is it still going on but we don’t know about it</a:t>
            </a:r>
          </a:p>
          <a:p>
            <a:r>
              <a:rPr lang="en-GB" sz="5100"/>
              <a:t>What does 10% mean? Is it likely to have an impact? Is 10% just an average drop – which means some may go up?</a:t>
            </a:r>
          </a:p>
          <a:p>
            <a:r>
              <a:rPr lang="en-GB" sz="5100"/>
              <a:t>Who made the claim? Newspaper or H.O</a:t>
            </a:r>
            <a:r>
              <a:rPr lang="en-GB" sz="3800"/>
              <a:t>.</a:t>
            </a:r>
          </a:p>
          <a:p>
            <a:endParaRPr lang="en-GB"/>
          </a:p>
        </p:txBody>
      </p:sp>
      <p:sp>
        <p:nvSpPr>
          <p:cNvPr id="4" name="Content Placeholder 3">
            <a:extLst>
              <a:ext uri="{FF2B5EF4-FFF2-40B4-BE49-F238E27FC236}">
                <a16:creationId xmlns:a16="http://schemas.microsoft.com/office/drawing/2014/main" id="{30CEB057-DD23-4538-A343-CE417DC9B107}"/>
              </a:ext>
            </a:extLst>
          </p:cNvPr>
          <p:cNvSpPr>
            <a:spLocks noGrp="1"/>
          </p:cNvSpPr>
          <p:nvPr>
            <p:ph sz="half" idx="2"/>
          </p:nvPr>
        </p:nvSpPr>
        <p:spPr/>
        <p:txBody>
          <a:bodyPr vert="horz" lIns="91440" tIns="45720" rIns="91440" bIns="45720" rtlCol="0" anchor="t">
            <a:normAutofit fontScale="40000" lnSpcReduction="20000"/>
          </a:bodyPr>
          <a:lstStyle/>
          <a:p>
            <a:endParaRPr lang="en-GB" sz="5000"/>
          </a:p>
          <a:p>
            <a:r>
              <a:rPr lang="en-GB" sz="5000"/>
              <a:t>Was the drop in crime nationwide or just within one particular area?</a:t>
            </a:r>
            <a:endParaRPr lang="en-GB"/>
          </a:p>
          <a:p>
            <a:r>
              <a:rPr lang="en-GB" sz="5000"/>
              <a:t>How recent is the claim and/or statistics? Always look for up to date figures/data</a:t>
            </a:r>
          </a:p>
          <a:p>
            <a:r>
              <a:rPr lang="en-GB" sz="5000"/>
              <a:t>Are there other reports that support the claim or claim other stats</a:t>
            </a:r>
          </a:p>
          <a:p>
            <a:r>
              <a:rPr lang="en-GB" sz="5000">
                <a:solidFill>
                  <a:srgbClr val="FF0000"/>
                </a:solidFill>
              </a:rPr>
              <a:t>DON’T just accept what you are told….QUESTION IT!</a:t>
            </a:r>
          </a:p>
          <a:p>
            <a:endParaRPr lang="en-GB"/>
          </a:p>
        </p:txBody>
      </p:sp>
    </p:spTree>
    <p:extLst>
      <p:ext uri="{BB962C8B-B14F-4D97-AF65-F5344CB8AC3E}">
        <p14:creationId xmlns:p14="http://schemas.microsoft.com/office/powerpoint/2010/main" val="3372372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txEl>
                                              <p:pRg st="1" end="1"/>
                                            </p:txEl>
                                          </p:spTgt>
                                        </p:tgtEl>
                                        <p:attrNameLst>
                                          <p:attrName>style.visibility</p:attrName>
                                        </p:attrNameLst>
                                      </p:cBhvr>
                                      <p:to>
                                        <p:strVal val="visible"/>
                                      </p:to>
                                    </p:set>
                                    <p:animEffect transition="in" filter="fade">
                                      <p:cBhvr>
                                        <p:cTn id="35" dur="1000"/>
                                        <p:tgtEl>
                                          <p:spTgt spid="4">
                                            <p:txEl>
                                              <p:pRg st="1" end="1"/>
                                            </p:txEl>
                                          </p:spTgt>
                                        </p:tgtEl>
                                      </p:cBhvr>
                                    </p:animEffect>
                                    <p:anim calcmode="lin" valueType="num">
                                      <p:cBhvr>
                                        <p:cTn id="36"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4">
                                            <p:txEl>
                                              <p:pRg st="2" end="2"/>
                                            </p:txEl>
                                          </p:spTgt>
                                        </p:tgtEl>
                                        <p:attrNameLst>
                                          <p:attrName>style.visibility</p:attrName>
                                        </p:attrNameLst>
                                      </p:cBhvr>
                                      <p:to>
                                        <p:strVal val="visible"/>
                                      </p:to>
                                    </p:set>
                                    <p:animEffect transition="in" filter="fade">
                                      <p:cBhvr>
                                        <p:cTn id="42" dur="1000"/>
                                        <p:tgtEl>
                                          <p:spTgt spid="4">
                                            <p:txEl>
                                              <p:pRg st="2" end="2"/>
                                            </p:txEl>
                                          </p:spTgt>
                                        </p:tgtEl>
                                      </p:cBhvr>
                                    </p:animEffect>
                                    <p:anim calcmode="lin" valueType="num">
                                      <p:cBhvr>
                                        <p:cTn id="43"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4">
                                            <p:txEl>
                                              <p:pRg st="3" end="3"/>
                                            </p:txEl>
                                          </p:spTgt>
                                        </p:tgtEl>
                                        <p:attrNameLst>
                                          <p:attrName>style.visibility</p:attrName>
                                        </p:attrNameLst>
                                      </p:cBhvr>
                                      <p:to>
                                        <p:strVal val="visible"/>
                                      </p:to>
                                    </p:set>
                                    <p:animEffect transition="in" filter="fade">
                                      <p:cBhvr>
                                        <p:cTn id="49" dur="1000"/>
                                        <p:tgtEl>
                                          <p:spTgt spid="4">
                                            <p:txEl>
                                              <p:pRg st="3" end="3"/>
                                            </p:txEl>
                                          </p:spTgt>
                                        </p:tgtEl>
                                      </p:cBhvr>
                                    </p:animEffect>
                                    <p:anim calcmode="lin" valueType="num">
                                      <p:cBhvr>
                                        <p:cTn id="50"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51"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4">
                                            <p:txEl>
                                              <p:pRg st="4" end="4"/>
                                            </p:txEl>
                                          </p:spTgt>
                                        </p:tgtEl>
                                        <p:attrNameLst>
                                          <p:attrName>style.visibility</p:attrName>
                                        </p:attrNameLst>
                                      </p:cBhvr>
                                      <p:to>
                                        <p:strVal val="visible"/>
                                      </p:to>
                                    </p:set>
                                    <p:animEffect transition="in" filter="fade">
                                      <p:cBhvr>
                                        <p:cTn id="56" dur="1000"/>
                                        <p:tgtEl>
                                          <p:spTgt spid="4">
                                            <p:txEl>
                                              <p:pRg st="4" end="4"/>
                                            </p:txEl>
                                          </p:spTgt>
                                        </p:tgtEl>
                                      </p:cBhvr>
                                    </p:animEffect>
                                    <p:anim calcmode="lin" valueType="num">
                                      <p:cBhvr>
                                        <p:cTn id="57"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58"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C9A69DF-F69D-42BB-BE29-246AA8A97878}"/>
              </a:ext>
            </a:extLst>
          </p:cNvPr>
          <p:cNvSpPr>
            <a:spLocks noGrp="1"/>
          </p:cNvSpPr>
          <p:nvPr>
            <p:ph type="title"/>
          </p:nvPr>
        </p:nvSpPr>
        <p:spPr>
          <a:solidFill>
            <a:srgbClr val="002060"/>
          </a:solidFill>
        </p:spPr>
        <p:txBody>
          <a:bodyPr/>
          <a:lstStyle/>
          <a:p>
            <a:r>
              <a:rPr lang="en-GB">
                <a:solidFill>
                  <a:schemeClr val="bg1"/>
                </a:solidFill>
              </a:rPr>
              <a:t>Applying critical thinking to your work</a:t>
            </a:r>
          </a:p>
        </p:txBody>
      </p:sp>
      <p:sp>
        <p:nvSpPr>
          <p:cNvPr id="5" name="Content Placeholder 4">
            <a:extLst>
              <a:ext uri="{FF2B5EF4-FFF2-40B4-BE49-F238E27FC236}">
                <a16:creationId xmlns:a16="http://schemas.microsoft.com/office/drawing/2014/main" id="{0440635A-5EC5-4CB2-BBBD-90BB11AD8265}"/>
              </a:ext>
            </a:extLst>
          </p:cNvPr>
          <p:cNvSpPr>
            <a:spLocks noGrp="1"/>
          </p:cNvSpPr>
          <p:nvPr>
            <p:ph sz="half" idx="1"/>
          </p:nvPr>
        </p:nvSpPr>
        <p:spPr/>
        <p:txBody>
          <a:bodyPr>
            <a:normAutofit fontScale="92500" lnSpcReduction="20000"/>
          </a:bodyPr>
          <a:lstStyle/>
          <a:p>
            <a:r>
              <a:rPr lang="en-GB" sz="2400"/>
              <a:t>Try to convince your readers of your view/conclusion by offering appropriate, logical reasoning</a:t>
            </a:r>
          </a:p>
          <a:p>
            <a:r>
              <a:rPr lang="en-GB" sz="2400"/>
              <a:t>Take a step back from your work – pretend to disagree with the conclusion –</a:t>
            </a:r>
          </a:p>
          <a:p>
            <a:pPr lvl="1"/>
            <a:r>
              <a:rPr lang="en-GB" sz="2000"/>
              <a:t>Where can you see the gaps in your argument, which elements are weak/not supported well</a:t>
            </a:r>
          </a:p>
          <a:p>
            <a:pPr lvl="1"/>
            <a:r>
              <a:rPr lang="en-GB" sz="2000"/>
              <a:t>List all the reasons leading to your conclusion – adequate/sufficient?</a:t>
            </a:r>
          </a:p>
          <a:p>
            <a:r>
              <a:rPr lang="en-GB" sz="2400"/>
              <a:t>Be careful using general statements – ‘all, every, never, always’ – do you have the evidence to make the claim?</a:t>
            </a:r>
          </a:p>
          <a:p>
            <a:endParaRPr lang="en-GB"/>
          </a:p>
        </p:txBody>
      </p:sp>
      <p:sp>
        <p:nvSpPr>
          <p:cNvPr id="6" name="Content Placeholder 5">
            <a:extLst>
              <a:ext uri="{FF2B5EF4-FFF2-40B4-BE49-F238E27FC236}">
                <a16:creationId xmlns:a16="http://schemas.microsoft.com/office/drawing/2014/main" id="{710AA79F-D7AC-4229-B508-20A3D08B399E}"/>
              </a:ext>
            </a:extLst>
          </p:cNvPr>
          <p:cNvSpPr>
            <a:spLocks noGrp="1"/>
          </p:cNvSpPr>
          <p:nvPr>
            <p:ph sz="half" idx="2"/>
          </p:nvPr>
        </p:nvSpPr>
        <p:spPr/>
        <p:txBody>
          <a:bodyPr>
            <a:normAutofit fontScale="92500" lnSpcReduction="20000"/>
          </a:bodyPr>
          <a:lstStyle/>
          <a:p>
            <a:r>
              <a:rPr lang="en-GB"/>
              <a:t>Keep your argument factual</a:t>
            </a:r>
          </a:p>
          <a:p>
            <a:endParaRPr lang="en-GB"/>
          </a:p>
        </p:txBody>
      </p:sp>
      <p:pic>
        <p:nvPicPr>
          <p:cNvPr id="2" name="Picture 2">
            <a:extLst>
              <a:ext uri="{FF2B5EF4-FFF2-40B4-BE49-F238E27FC236}">
                <a16:creationId xmlns:a16="http://schemas.microsoft.com/office/drawing/2014/main" id="{C250EEFA-D054-69E0-0893-F582363A598F}"/>
              </a:ext>
            </a:extLst>
          </p:cNvPr>
          <p:cNvPicPr>
            <a:picLocks noChangeAspect="1"/>
          </p:cNvPicPr>
          <p:nvPr/>
        </p:nvPicPr>
        <p:blipFill>
          <a:blip r:embed="rId2"/>
          <a:stretch>
            <a:fillRect/>
          </a:stretch>
        </p:blipFill>
        <p:spPr>
          <a:xfrm>
            <a:off x="7167563" y="2581276"/>
            <a:ext cx="3825875" cy="2544762"/>
          </a:xfrm>
          <a:prstGeom prst="rect">
            <a:avLst/>
          </a:prstGeom>
        </p:spPr>
      </p:pic>
    </p:spTree>
    <p:extLst>
      <p:ext uri="{BB962C8B-B14F-4D97-AF65-F5344CB8AC3E}">
        <p14:creationId xmlns:p14="http://schemas.microsoft.com/office/powerpoint/2010/main" val="1053623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Effect transition="in" filter="fade">
                                      <p:cBhvr>
                                        <p:cTn id="19" dur="1000"/>
                                        <p:tgtEl>
                                          <p:spTgt spid="5">
                                            <p:txEl>
                                              <p:pRg st="2" end="2"/>
                                            </p:txEl>
                                          </p:spTgt>
                                        </p:tgtEl>
                                      </p:cBhvr>
                                    </p:animEffect>
                                    <p:anim calcmode="lin" valueType="num">
                                      <p:cBhvr>
                                        <p:cTn id="20"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5">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5">
                                            <p:txEl>
                                              <p:pRg st="3" end="3"/>
                                            </p:txEl>
                                          </p:spTgt>
                                        </p:tgtEl>
                                        <p:attrNameLst>
                                          <p:attrName>style.visibility</p:attrName>
                                        </p:attrNameLst>
                                      </p:cBhvr>
                                      <p:to>
                                        <p:strVal val="visible"/>
                                      </p:to>
                                    </p:set>
                                    <p:animEffect transition="in" filter="fade">
                                      <p:cBhvr>
                                        <p:cTn id="24" dur="1000"/>
                                        <p:tgtEl>
                                          <p:spTgt spid="5">
                                            <p:txEl>
                                              <p:pRg st="3" end="3"/>
                                            </p:txEl>
                                          </p:spTgt>
                                        </p:tgtEl>
                                      </p:cBhvr>
                                    </p:animEffect>
                                    <p:anim calcmode="lin" valueType="num">
                                      <p:cBhvr>
                                        <p:cTn id="25"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Effect transition="in" filter="fade">
                                      <p:cBhvr>
                                        <p:cTn id="31" dur="1000"/>
                                        <p:tgtEl>
                                          <p:spTgt spid="5">
                                            <p:txEl>
                                              <p:pRg st="4" end="4"/>
                                            </p:txEl>
                                          </p:spTgt>
                                        </p:tgtEl>
                                      </p:cBhvr>
                                    </p:animEffect>
                                    <p:anim calcmode="lin" valueType="num">
                                      <p:cBhvr>
                                        <p:cTn id="32"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6">
                                            <p:txEl>
                                              <p:pRg st="0" end="0"/>
                                            </p:txEl>
                                          </p:spTgt>
                                        </p:tgtEl>
                                        <p:attrNameLst>
                                          <p:attrName>style.visibility</p:attrName>
                                        </p:attrNameLst>
                                      </p:cBhvr>
                                      <p:to>
                                        <p:strVal val="visible"/>
                                      </p:to>
                                    </p:set>
                                    <p:animEffect transition="in" filter="fade">
                                      <p:cBhvr>
                                        <p:cTn id="38" dur="1000"/>
                                        <p:tgtEl>
                                          <p:spTgt spid="6">
                                            <p:txEl>
                                              <p:pRg st="0" end="0"/>
                                            </p:txEl>
                                          </p:spTgt>
                                        </p:tgtEl>
                                      </p:cBhvr>
                                    </p:animEffect>
                                    <p:anim calcmode="lin" valueType="num">
                                      <p:cBhvr>
                                        <p:cTn id="39"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40"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A2F7CA-BA7B-4672-9ABD-EC3AA0F1FD93}"/>
              </a:ext>
            </a:extLst>
          </p:cNvPr>
          <p:cNvSpPr>
            <a:spLocks noGrp="1"/>
          </p:cNvSpPr>
          <p:nvPr>
            <p:ph type="title"/>
          </p:nvPr>
        </p:nvSpPr>
        <p:spPr>
          <a:solidFill>
            <a:srgbClr val="002060"/>
          </a:solidFill>
        </p:spPr>
        <p:txBody>
          <a:bodyPr/>
          <a:lstStyle/>
          <a:p>
            <a:r>
              <a:rPr lang="en-GB">
                <a:solidFill>
                  <a:schemeClr val="bg1"/>
                </a:solidFill>
              </a:rPr>
              <a:t>If in doubt – question it!</a:t>
            </a:r>
          </a:p>
        </p:txBody>
      </p:sp>
      <p:pic>
        <p:nvPicPr>
          <p:cNvPr id="6" name="Content Placeholder 5">
            <a:extLst>
              <a:ext uri="{FF2B5EF4-FFF2-40B4-BE49-F238E27FC236}">
                <a16:creationId xmlns:a16="http://schemas.microsoft.com/office/drawing/2014/main" id="{1F2A262D-87C7-4ADE-9A9B-2E8AEAB18CC6}"/>
              </a:ext>
            </a:extLst>
          </p:cNvPr>
          <p:cNvPicPr>
            <a:picLocks noGrp="1" noChangeAspect="1"/>
          </p:cNvPicPr>
          <p:nvPr>
            <p:ph idx="1"/>
          </p:nvPr>
        </p:nvPicPr>
        <p:blipFill>
          <a:blip r:embed="rId2"/>
          <a:stretch>
            <a:fillRect/>
          </a:stretch>
        </p:blipFill>
        <p:spPr>
          <a:xfrm>
            <a:off x="3526313" y="1900126"/>
            <a:ext cx="5139373" cy="3316511"/>
          </a:xfrm>
          <a:prstGeom prst="rect">
            <a:avLst/>
          </a:prstGeom>
        </p:spPr>
      </p:pic>
    </p:spTree>
    <p:extLst>
      <p:ext uri="{BB962C8B-B14F-4D97-AF65-F5344CB8AC3E}">
        <p14:creationId xmlns:p14="http://schemas.microsoft.com/office/powerpoint/2010/main" val="10519509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1BB03E-F0B2-4E15-BE7D-6A052195EE75}"/>
              </a:ext>
            </a:extLst>
          </p:cNvPr>
          <p:cNvSpPr>
            <a:spLocks noGrp="1"/>
          </p:cNvSpPr>
          <p:nvPr>
            <p:ph type="title"/>
          </p:nvPr>
        </p:nvSpPr>
        <p:spPr>
          <a:solidFill>
            <a:srgbClr val="002060"/>
          </a:solidFill>
        </p:spPr>
        <p:txBody>
          <a:bodyPr/>
          <a:lstStyle/>
          <a:p>
            <a:r>
              <a:rPr lang="en-GB">
                <a:solidFill>
                  <a:schemeClr val="bg1"/>
                </a:solidFill>
              </a:rPr>
              <a:t>Academic Writing</a:t>
            </a:r>
          </a:p>
        </p:txBody>
      </p:sp>
      <p:sp>
        <p:nvSpPr>
          <p:cNvPr id="3" name="Content Placeholder 2">
            <a:extLst>
              <a:ext uri="{FF2B5EF4-FFF2-40B4-BE49-F238E27FC236}">
                <a16:creationId xmlns:a16="http://schemas.microsoft.com/office/drawing/2014/main" id="{DF062305-86B4-4BEA-B8AD-C9D189E314E6}"/>
              </a:ext>
            </a:extLst>
          </p:cNvPr>
          <p:cNvSpPr>
            <a:spLocks noGrp="1"/>
          </p:cNvSpPr>
          <p:nvPr>
            <p:ph idx="1"/>
          </p:nvPr>
        </p:nvSpPr>
        <p:spPr/>
        <p:txBody>
          <a:bodyPr/>
          <a:lstStyle/>
          <a:p>
            <a:r>
              <a:rPr lang="en-GB"/>
              <a:t>Differentiate between four different writing styles</a:t>
            </a:r>
          </a:p>
          <a:p>
            <a:r>
              <a:rPr lang="en-GB"/>
              <a:t>Able to identify process/content/limiting words</a:t>
            </a:r>
          </a:p>
          <a:p>
            <a:r>
              <a:rPr lang="en-GB"/>
              <a:t>Structure an essay/assignment</a:t>
            </a:r>
          </a:p>
          <a:p>
            <a:pPr marL="0" indent="0">
              <a:buNone/>
            </a:pPr>
            <a:endParaRPr lang="en-GB"/>
          </a:p>
        </p:txBody>
      </p:sp>
      <p:pic>
        <p:nvPicPr>
          <p:cNvPr id="4" name="Picture 4" descr="Text, whiteboard&#10;&#10;Description automatically generated">
            <a:extLst>
              <a:ext uri="{FF2B5EF4-FFF2-40B4-BE49-F238E27FC236}">
                <a16:creationId xmlns:a16="http://schemas.microsoft.com/office/drawing/2014/main" id="{0FA75BC8-FB83-E998-05ED-F4839BD25711}"/>
              </a:ext>
            </a:extLst>
          </p:cNvPr>
          <p:cNvPicPr>
            <a:picLocks noChangeAspect="1"/>
          </p:cNvPicPr>
          <p:nvPr/>
        </p:nvPicPr>
        <p:blipFill>
          <a:blip r:embed="rId2"/>
          <a:stretch>
            <a:fillRect/>
          </a:stretch>
        </p:blipFill>
        <p:spPr>
          <a:xfrm>
            <a:off x="8056563" y="2674938"/>
            <a:ext cx="3524250" cy="2952750"/>
          </a:xfrm>
          <a:prstGeom prst="rect">
            <a:avLst/>
          </a:prstGeom>
        </p:spPr>
      </p:pic>
    </p:spTree>
    <p:extLst>
      <p:ext uri="{BB962C8B-B14F-4D97-AF65-F5344CB8AC3E}">
        <p14:creationId xmlns:p14="http://schemas.microsoft.com/office/powerpoint/2010/main" val="41936910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413A47-CC61-4811-B87C-C23E33FAF170}"/>
              </a:ext>
            </a:extLst>
          </p:cNvPr>
          <p:cNvSpPr>
            <a:spLocks noGrp="1"/>
          </p:cNvSpPr>
          <p:nvPr>
            <p:ph type="title"/>
          </p:nvPr>
        </p:nvSpPr>
        <p:spPr>
          <a:solidFill>
            <a:srgbClr val="002060"/>
          </a:solidFill>
        </p:spPr>
        <p:txBody>
          <a:bodyPr/>
          <a:lstStyle/>
          <a:p>
            <a:r>
              <a:rPr lang="en-GB">
                <a:solidFill>
                  <a:schemeClr val="bg1"/>
                </a:solidFill>
              </a:rPr>
              <a:t>The 4 Types of Academic Writing</a:t>
            </a:r>
          </a:p>
        </p:txBody>
      </p:sp>
      <p:sp>
        <p:nvSpPr>
          <p:cNvPr id="3" name="Content Placeholder 2">
            <a:extLst>
              <a:ext uri="{FF2B5EF4-FFF2-40B4-BE49-F238E27FC236}">
                <a16:creationId xmlns:a16="http://schemas.microsoft.com/office/drawing/2014/main" id="{546945C4-9FC8-4825-8268-DAB6E85A9172}"/>
              </a:ext>
            </a:extLst>
          </p:cNvPr>
          <p:cNvSpPr>
            <a:spLocks noGrp="1"/>
          </p:cNvSpPr>
          <p:nvPr>
            <p:ph sz="half" idx="1"/>
          </p:nvPr>
        </p:nvSpPr>
        <p:spPr/>
        <p:txBody>
          <a:bodyPr>
            <a:normAutofit fontScale="55000" lnSpcReduction="20000"/>
          </a:bodyPr>
          <a:lstStyle/>
          <a:p>
            <a:pPr marL="514350" indent="-514350">
              <a:buAutoNum type="arabicPeriod"/>
            </a:pPr>
            <a:r>
              <a:rPr lang="en-GB" sz="3600">
                <a:solidFill>
                  <a:srgbClr val="FF0000"/>
                </a:solidFill>
              </a:rPr>
              <a:t>Descriptive</a:t>
            </a:r>
          </a:p>
          <a:p>
            <a:pPr marL="0" indent="0">
              <a:buNone/>
            </a:pPr>
            <a:r>
              <a:rPr lang="en-GB" sz="2800" i="1"/>
              <a:t>Describe the facts.</a:t>
            </a:r>
          </a:p>
          <a:p>
            <a:pPr marL="0" indent="0">
              <a:buNone/>
            </a:pPr>
            <a:r>
              <a:rPr lang="en-GB" sz="2800" i="1"/>
              <a:t>Precise and accurate – what happened, what someone said or describe key features.</a:t>
            </a:r>
          </a:p>
          <a:p>
            <a:pPr marL="0" indent="0">
              <a:buNone/>
            </a:pPr>
            <a:r>
              <a:rPr lang="en-GB" sz="2800" i="1"/>
              <a:t>Associated with report writing.</a:t>
            </a:r>
          </a:p>
          <a:p>
            <a:pPr marL="0" indent="0">
              <a:buNone/>
            </a:pPr>
            <a:r>
              <a:rPr lang="en-GB" sz="2800" i="1"/>
              <a:t>Ok to use if giving background information</a:t>
            </a:r>
          </a:p>
          <a:p>
            <a:pPr marL="0" indent="0">
              <a:buNone/>
            </a:pPr>
            <a:endParaRPr lang="en-GB" sz="3600" i="1"/>
          </a:p>
          <a:p>
            <a:pPr marL="457200" indent="-457200">
              <a:buAutoNum type="arabicPeriod" startAt="2"/>
            </a:pPr>
            <a:r>
              <a:rPr lang="en-GB" sz="3600" i="1">
                <a:solidFill>
                  <a:srgbClr val="FF0000"/>
                </a:solidFill>
              </a:rPr>
              <a:t>Analytical/argumentative</a:t>
            </a:r>
          </a:p>
          <a:p>
            <a:pPr marL="0" indent="0">
              <a:buNone/>
            </a:pPr>
            <a:r>
              <a:rPr lang="en-GB" sz="2800" i="1"/>
              <a:t>Your opinion about the subject with evidence to support your opinion</a:t>
            </a:r>
          </a:p>
          <a:p>
            <a:pPr marL="0" indent="0">
              <a:buNone/>
            </a:pPr>
            <a:r>
              <a:rPr lang="en-GB" sz="2800" i="1"/>
              <a:t>State your point of view</a:t>
            </a:r>
          </a:p>
          <a:p>
            <a:pPr marL="0" indent="0">
              <a:buNone/>
            </a:pPr>
            <a:r>
              <a:rPr lang="en-GB" sz="2800" i="1"/>
              <a:t>Validity of position supported by evidence or examples</a:t>
            </a:r>
          </a:p>
          <a:p>
            <a:pPr marL="0" indent="0">
              <a:buNone/>
            </a:pPr>
            <a:r>
              <a:rPr lang="en-GB" sz="2800" i="1"/>
              <a:t>Consideration of counter-argument, including evidence</a:t>
            </a:r>
          </a:p>
          <a:p>
            <a:pPr marL="0" indent="0">
              <a:buNone/>
            </a:pPr>
            <a:r>
              <a:rPr lang="en-GB" sz="2800" i="1"/>
              <a:t>Persuades others that your position is the strongest</a:t>
            </a:r>
          </a:p>
          <a:p>
            <a:endParaRPr lang="en-GB"/>
          </a:p>
        </p:txBody>
      </p:sp>
      <p:sp>
        <p:nvSpPr>
          <p:cNvPr id="4" name="Content Placeholder 3">
            <a:extLst>
              <a:ext uri="{FF2B5EF4-FFF2-40B4-BE49-F238E27FC236}">
                <a16:creationId xmlns:a16="http://schemas.microsoft.com/office/drawing/2014/main" id="{D9E592EB-2AFE-4136-A4CB-89CED09F25D1}"/>
              </a:ext>
            </a:extLst>
          </p:cNvPr>
          <p:cNvSpPr>
            <a:spLocks noGrp="1"/>
          </p:cNvSpPr>
          <p:nvPr>
            <p:ph sz="half" idx="2"/>
          </p:nvPr>
        </p:nvSpPr>
        <p:spPr/>
        <p:txBody>
          <a:bodyPr>
            <a:normAutofit fontScale="55000" lnSpcReduction="20000"/>
          </a:bodyPr>
          <a:lstStyle/>
          <a:p>
            <a:pPr marL="457200" indent="-457200">
              <a:buAutoNum type="arabicPeriod" startAt="3"/>
            </a:pPr>
            <a:r>
              <a:rPr lang="en-GB" sz="3600">
                <a:solidFill>
                  <a:srgbClr val="FF0000"/>
                </a:solidFill>
              </a:rPr>
              <a:t>Analytical/Evaluative</a:t>
            </a:r>
          </a:p>
          <a:p>
            <a:pPr marL="0" indent="0">
              <a:buNone/>
            </a:pPr>
            <a:r>
              <a:rPr lang="en-GB" sz="2800" i="1"/>
              <a:t>Always consider two or more theories/beliefs/ideas that you compare and contrast</a:t>
            </a:r>
          </a:p>
          <a:p>
            <a:pPr marL="0" indent="0">
              <a:buNone/>
            </a:pPr>
            <a:r>
              <a:rPr lang="en-GB" sz="2800" i="1"/>
              <a:t>By comparing you bring out similarities</a:t>
            </a:r>
          </a:p>
          <a:p>
            <a:pPr marL="0" indent="0">
              <a:buNone/>
            </a:pPr>
            <a:r>
              <a:rPr lang="en-GB" sz="2800" i="1"/>
              <a:t>By contrasting you focus on the differences</a:t>
            </a:r>
          </a:p>
          <a:p>
            <a:pPr marL="0" indent="0">
              <a:buNone/>
            </a:pPr>
            <a:r>
              <a:rPr lang="en-GB" sz="2800" i="1"/>
              <a:t>You evaluate your findings – strengths/limitations/implications </a:t>
            </a:r>
          </a:p>
          <a:p>
            <a:pPr marL="0" indent="0">
              <a:buNone/>
            </a:pPr>
            <a:r>
              <a:rPr lang="en-GB" sz="2800" i="1"/>
              <a:t>Make a judgement on the findings – justify your choice</a:t>
            </a:r>
          </a:p>
          <a:p>
            <a:pPr marL="0" indent="0">
              <a:buNone/>
            </a:pPr>
            <a:r>
              <a:rPr lang="en-GB" sz="2800" i="1"/>
              <a:t>Must be balanced</a:t>
            </a:r>
          </a:p>
          <a:p>
            <a:pPr marL="0" indent="0">
              <a:buNone/>
            </a:pPr>
            <a:endParaRPr lang="en-GB" sz="2800"/>
          </a:p>
          <a:p>
            <a:pPr marL="0" indent="0">
              <a:buNone/>
            </a:pPr>
            <a:r>
              <a:rPr lang="en-GB" sz="3600">
                <a:solidFill>
                  <a:srgbClr val="FF0000"/>
                </a:solidFill>
              </a:rPr>
              <a:t>4. Personal/experiential</a:t>
            </a:r>
          </a:p>
          <a:p>
            <a:pPr marL="0" indent="0">
              <a:buNone/>
            </a:pPr>
            <a:r>
              <a:rPr lang="en-GB" sz="2800" i="1"/>
              <a:t>Where you relate theory to your practice/experience</a:t>
            </a:r>
          </a:p>
          <a:p>
            <a:pPr marL="0" indent="0">
              <a:buNone/>
            </a:pPr>
            <a:r>
              <a:rPr lang="en-GB" sz="2800" i="1"/>
              <a:t>Supportive or contradictory</a:t>
            </a:r>
          </a:p>
          <a:p>
            <a:pPr marL="0" indent="0">
              <a:buNone/>
            </a:pPr>
            <a:r>
              <a:rPr lang="en-GB" sz="2800" i="1"/>
              <a:t>Does NOT usually form part of essay</a:t>
            </a:r>
          </a:p>
          <a:p>
            <a:endParaRPr lang="en-GB"/>
          </a:p>
        </p:txBody>
      </p:sp>
    </p:spTree>
    <p:extLst>
      <p:ext uri="{BB962C8B-B14F-4D97-AF65-F5344CB8AC3E}">
        <p14:creationId xmlns:p14="http://schemas.microsoft.com/office/powerpoint/2010/main" val="3053366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1000"/>
                                        <p:tgtEl>
                                          <p:spTgt spid="3">
                                            <p:txEl>
                                              <p:pRg st="6" end="6"/>
                                            </p:txEl>
                                          </p:spTgt>
                                        </p:tgtEl>
                                      </p:cBhvr>
                                    </p:animEffect>
                                    <p:anim calcmode="lin" valueType="num">
                                      <p:cBhvr>
                                        <p:cTn id="4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fade">
                                      <p:cBhvr>
                                        <p:cTn id="49" dur="1000"/>
                                        <p:tgtEl>
                                          <p:spTgt spid="3">
                                            <p:txEl>
                                              <p:pRg st="7" end="7"/>
                                            </p:txEl>
                                          </p:spTgt>
                                        </p:tgtEl>
                                      </p:cBhvr>
                                    </p:animEffect>
                                    <p:anim calcmode="lin" valueType="num">
                                      <p:cBhvr>
                                        <p:cTn id="5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3">
                                            <p:txEl>
                                              <p:pRg st="8" end="8"/>
                                            </p:txEl>
                                          </p:spTgt>
                                        </p:tgtEl>
                                        <p:attrNameLst>
                                          <p:attrName>style.visibility</p:attrName>
                                        </p:attrNameLst>
                                      </p:cBhvr>
                                      <p:to>
                                        <p:strVal val="visible"/>
                                      </p:to>
                                    </p:set>
                                    <p:animEffect transition="in" filter="fade">
                                      <p:cBhvr>
                                        <p:cTn id="56" dur="1000"/>
                                        <p:tgtEl>
                                          <p:spTgt spid="3">
                                            <p:txEl>
                                              <p:pRg st="8" end="8"/>
                                            </p:txEl>
                                          </p:spTgt>
                                        </p:tgtEl>
                                      </p:cBhvr>
                                    </p:animEffect>
                                    <p:anim calcmode="lin" valueType="num">
                                      <p:cBhvr>
                                        <p:cTn id="57"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3">
                                            <p:txEl>
                                              <p:pRg st="9" end="9"/>
                                            </p:txEl>
                                          </p:spTgt>
                                        </p:tgtEl>
                                        <p:attrNameLst>
                                          <p:attrName>style.visibility</p:attrName>
                                        </p:attrNameLst>
                                      </p:cBhvr>
                                      <p:to>
                                        <p:strVal val="visible"/>
                                      </p:to>
                                    </p:set>
                                    <p:animEffect transition="in" filter="fade">
                                      <p:cBhvr>
                                        <p:cTn id="63" dur="1000"/>
                                        <p:tgtEl>
                                          <p:spTgt spid="3">
                                            <p:txEl>
                                              <p:pRg st="9" end="9"/>
                                            </p:txEl>
                                          </p:spTgt>
                                        </p:tgtEl>
                                      </p:cBhvr>
                                    </p:animEffect>
                                    <p:anim calcmode="lin" valueType="num">
                                      <p:cBhvr>
                                        <p:cTn id="64"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3">
                                            <p:txEl>
                                              <p:pRg st="10" end="10"/>
                                            </p:txEl>
                                          </p:spTgt>
                                        </p:tgtEl>
                                        <p:attrNameLst>
                                          <p:attrName>style.visibility</p:attrName>
                                        </p:attrNameLst>
                                      </p:cBhvr>
                                      <p:to>
                                        <p:strVal val="visible"/>
                                      </p:to>
                                    </p:set>
                                    <p:animEffect transition="in" filter="fade">
                                      <p:cBhvr>
                                        <p:cTn id="70" dur="1000"/>
                                        <p:tgtEl>
                                          <p:spTgt spid="3">
                                            <p:txEl>
                                              <p:pRg st="10" end="10"/>
                                            </p:txEl>
                                          </p:spTgt>
                                        </p:tgtEl>
                                      </p:cBhvr>
                                    </p:animEffect>
                                    <p:anim calcmode="lin" valueType="num">
                                      <p:cBhvr>
                                        <p:cTn id="71"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72"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grpId="0" nodeType="clickEffect">
                                  <p:stCondLst>
                                    <p:cond delay="0"/>
                                  </p:stCondLst>
                                  <p:childTnLst>
                                    <p:set>
                                      <p:cBhvr>
                                        <p:cTn id="76" dur="1" fill="hold">
                                          <p:stCondLst>
                                            <p:cond delay="0"/>
                                          </p:stCondLst>
                                        </p:cTn>
                                        <p:tgtEl>
                                          <p:spTgt spid="3">
                                            <p:txEl>
                                              <p:pRg st="11" end="11"/>
                                            </p:txEl>
                                          </p:spTgt>
                                        </p:tgtEl>
                                        <p:attrNameLst>
                                          <p:attrName>style.visibility</p:attrName>
                                        </p:attrNameLst>
                                      </p:cBhvr>
                                      <p:to>
                                        <p:strVal val="visible"/>
                                      </p:to>
                                    </p:set>
                                    <p:animEffect transition="in" filter="fade">
                                      <p:cBhvr>
                                        <p:cTn id="77" dur="1000"/>
                                        <p:tgtEl>
                                          <p:spTgt spid="3">
                                            <p:txEl>
                                              <p:pRg st="11" end="11"/>
                                            </p:txEl>
                                          </p:spTgt>
                                        </p:tgtEl>
                                      </p:cBhvr>
                                    </p:animEffect>
                                    <p:anim calcmode="lin" valueType="num">
                                      <p:cBhvr>
                                        <p:cTn id="78"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79" dur="1000" fill="hold"/>
                                        <p:tgtEl>
                                          <p:spTgt spid="3">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grpId="0" nodeType="clickEffect">
                                  <p:stCondLst>
                                    <p:cond delay="0"/>
                                  </p:stCondLst>
                                  <p:childTnLst>
                                    <p:set>
                                      <p:cBhvr>
                                        <p:cTn id="83" dur="1" fill="hold">
                                          <p:stCondLst>
                                            <p:cond delay="0"/>
                                          </p:stCondLst>
                                        </p:cTn>
                                        <p:tgtEl>
                                          <p:spTgt spid="4">
                                            <p:txEl>
                                              <p:pRg st="0" end="0"/>
                                            </p:txEl>
                                          </p:spTgt>
                                        </p:tgtEl>
                                        <p:attrNameLst>
                                          <p:attrName>style.visibility</p:attrName>
                                        </p:attrNameLst>
                                      </p:cBhvr>
                                      <p:to>
                                        <p:strVal val="visible"/>
                                      </p:to>
                                    </p:set>
                                    <p:animEffect transition="in" filter="fade">
                                      <p:cBhvr>
                                        <p:cTn id="84" dur="1000"/>
                                        <p:tgtEl>
                                          <p:spTgt spid="4">
                                            <p:txEl>
                                              <p:pRg st="0" end="0"/>
                                            </p:txEl>
                                          </p:spTgt>
                                        </p:tgtEl>
                                      </p:cBhvr>
                                    </p:animEffect>
                                    <p:anim calcmode="lin" valueType="num">
                                      <p:cBhvr>
                                        <p:cTn id="85"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86"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grpId="0" nodeType="clickEffect">
                                  <p:stCondLst>
                                    <p:cond delay="0"/>
                                  </p:stCondLst>
                                  <p:childTnLst>
                                    <p:set>
                                      <p:cBhvr>
                                        <p:cTn id="90" dur="1" fill="hold">
                                          <p:stCondLst>
                                            <p:cond delay="0"/>
                                          </p:stCondLst>
                                        </p:cTn>
                                        <p:tgtEl>
                                          <p:spTgt spid="4">
                                            <p:txEl>
                                              <p:pRg st="1" end="1"/>
                                            </p:txEl>
                                          </p:spTgt>
                                        </p:tgtEl>
                                        <p:attrNameLst>
                                          <p:attrName>style.visibility</p:attrName>
                                        </p:attrNameLst>
                                      </p:cBhvr>
                                      <p:to>
                                        <p:strVal val="visible"/>
                                      </p:to>
                                    </p:set>
                                    <p:animEffect transition="in" filter="fade">
                                      <p:cBhvr>
                                        <p:cTn id="91" dur="1000"/>
                                        <p:tgtEl>
                                          <p:spTgt spid="4">
                                            <p:txEl>
                                              <p:pRg st="1" end="1"/>
                                            </p:txEl>
                                          </p:spTgt>
                                        </p:tgtEl>
                                      </p:cBhvr>
                                    </p:animEffect>
                                    <p:anim calcmode="lin" valueType="num">
                                      <p:cBhvr>
                                        <p:cTn id="92"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93"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42" presetClass="entr" presetSubtype="0" fill="hold" grpId="0" nodeType="clickEffect">
                                  <p:stCondLst>
                                    <p:cond delay="0"/>
                                  </p:stCondLst>
                                  <p:childTnLst>
                                    <p:set>
                                      <p:cBhvr>
                                        <p:cTn id="97" dur="1" fill="hold">
                                          <p:stCondLst>
                                            <p:cond delay="0"/>
                                          </p:stCondLst>
                                        </p:cTn>
                                        <p:tgtEl>
                                          <p:spTgt spid="4">
                                            <p:txEl>
                                              <p:pRg st="2" end="2"/>
                                            </p:txEl>
                                          </p:spTgt>
                                        </p:tgtEl>
                                        <p:attrNameLst>
                                          <p:attrName>style.visibility</p:attrName>
                                        </p:attrNameLst>
                                      </p:cBhvr>
                                      <p:to>
                                        <p:strVal val="visible"/>
                                      </p:to>
                                    </p:set>
                                    <p:animEffect transition="in" filter="fade">
                                      <p:cBhvr>
                                        <p:cTn id="98" dur="1000"/>
                                        <p:tgtEl>
                                          <p:spTgt spid="4">
                                            <p:txEl>
                                              <p:pRg st="2" end="2"/>
                                            </p:txEl>
                                          </p:spTgt>
                                        </p:tgtEl>
                                      </p:cBhvr>
                                    </p:animEffect>
                                    <p:anim calcmode="lin" valueType="num">
                                      <p:cBhvr>
                                        <p:cTn id="99"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00"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42" presetClass="entr" presetSubtype="0" fill="hold" grpId="0" nodeType="clickEffect">
                                  <p:stCondLst>
                                    <p:cond delay="0"/>
                                  </p:stCondLst>
                                  <p:childTnLst>
                                    <p:set>
                                      <p:cBhvr>
                                        <p:cTn id="104" dur="1" fill="hold">
                                          <p:stCondLst>
                                            <p:cond delay="0"/>
                                          </p:stCondLst>
                                        </p:cTn>
                                        <p:tgtEl>
                                          <p:spTgt spid="4">
                                            <p:txEl>
                                              <p:pRg st="3" end="3"/>
                                            </p:txEl>
                                          </p:spTgt>
                                        </p:tgtEl>
                                        <p:attrNameLst>
                                          <p:attrName>style.visibility</p:attrName>
                                        </p:attrNameLst>
                                      </p:cBhvr>
                                      <p:to>
                                        <p:strVal val="visible"/>
                                      </p:to>
                                    </p:set>
                                    <p:animEffect transition="in" filter="fade">
                                      <p:cBhvr>
                                        <p:cTn id="105" dur="1000"/>
                                        <p:tgtEl>
                                          <p:spTgt spid="4">
                                            <p:txEl>
                                              <p:pRg st="3" end="3"/>
                                            </p:txEl>
                                          </p:spTgt>
                                        </p:tgtEl>
                                      </p:cBhvr>
                                    </p:animEffect>
                                    <p:anim calcmode="lin" valueType="num">
                                      <p:cBhvr>
                                        <p:cTn id="106"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107"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08" fill="hold">
                      <p:stCondLst>
                        <p:cond delay="indefinite"/>
                      </p:stCondLst>
                      <p:childTnLst>
                        <p:par>
                          <p:cTn id="109" fill="hold">
                            <p:stCondLst>
                              <p:cond delay="0"/>
                            </p:stCondLst>
                            <p:childTnLst>
                              <p:par>
                                <p:cTn id="110" presetID="42" presetClass="entr" presetSubtype="0" fill="hold" grpId="0" nodeType="clickEffect">
                                  <p:stCondLst>
                                    <p:cond delay="0"/>
                                  </p:stCondLst>
                                  <p:childTnLst>
                                    <p:set>
                                      <p:cBhvr>
                                        <p:cTn id="111" dur="1" fill="hold">
                                          <p:stCondLst>
                                            <p:cond delay="0"/>
                                          </p:stCondLst>
                                        </p:cTn>
                                        <p:tgtEl>
                                          <p:spTgt spid="4">
                                            <p:txEl>
                                              <p:pRg st="4" end="4"/>
                                            </p:txEl>
                                          </p:spTgt>
                                        </p:tgtEl>
                                        <p:attrNameLst>
                                          <p:attrName>style.visibility</p:attrName>
                                        </p:attrNameLst>
                                      </p:cBhvr>
                                      <p:to>
                                        <p:strVal val="visible"/>
                                      </p:to>
                                    </p:set>
                                    <p:animEffect transition="in" filter="fade">
                                      <p:cBhvr>
                                        <p:cTn id="112" dur="1000"/>
                                        <p:tgtEl>
                                          <p:spTgt spid="4">
                                            <p:txEl>
                                              <p:pRg st="4" end="4"/>
                                            </p:txEl>
                                          </p:spTgt>
                                        </p:tgtEl>
                                      </p:cBhvr>
                                    </p:animEffect>
                                    <p:anim calcmode="lin" valueType="num">
                                      <p:cBhvr>
                                        <p:cTn id="113"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114"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15" fill="hold">
                      <p:stCondLst>
                        <p:cond delay="indefinite"/>
                      </p:stCondLst>
                      <p:childTnLst>
                        <p:par>
                          <p:cTn id="116" fill="hold">
                            <p:stCondLst>
                              <p:cond delay="0"/>
                            </p:stCondLst>
                            <p:childTnLst>
                              <p:par>
                                <p:cTn id="117" presetID="42" presetClass="entr" presetSubtype="0" fill="hold" grpId="0" nodeType="clickEffect">
                                  <p:stCondLst>
                                    <p:cond delay="0"/>
                                  </p:stCondLst>
                                  <p:childTnLst>
                                    <p:set>
                                      <p:cBhvr>
                                        <p:cTn id="118" dur="1" fill="hold">
                                          <p:stCondLst>
                                            <p:cond delay="0"/>
                                          </p:stCondLst>
                                        </p:cTn>
                                        <p:tgtEl>
                                          <p:spTgt spid="4">
                                            <p:txEl>
                                              <p:pRg st="5" end="5"/>
                                            </p:txEl>
                                          </p:spTgt>
                                        </p:tgtEl>
                                        <p:attrNameLst>
                                          <p:attrName>style.visibility</p:attrName>
                                        </p:attrNameLst>
                                      </p:cBhvr>
                                      <p:to>
                                        <p:strVal val="visible"/>
                                      </p:to>
                                    </p:set>
                                    <p:animEffect transition="in" filter="fade">
                                      <p:cBhvr>
                                        <p:cTn id="119" dur="1000"/>
                                        <p:tgtEl>
                                          <p:spTgt spid="4">
                                            <p:txEl>
                                              <p:pRg st="5" end="5"/>
                                            </p:txEl>
                                          </p:spTgt>
                                        </p:tgtEl>
                                      </p:cBhvr>
                                    </p:animEffect>
                                    <p:anim calcmode="lin" valueType="num">
                                      <p:cBhvr>
                                        <p:cTn id="120"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121"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122" fill="hold">
                      <p:stCondLst>
                        <p:cond delay="indefinite"/>
                      </p:stCondLst>
                      <p:childTnLst>
                        <p:par>
                          <p:cTn id="123" fill="hold">
                            <p:stCondLst>
                              <p:cond delay="0"/>
                            </p:stCondLst>
                            <p:childTnLst>
                              <p:par>
                                <p:cTn id="124" presetID="42" presetClass="entr" presetSubtype="0" fill="hold" grpId="0" nodeType="clickEffect">
                                  <p:stCondLst>
                                    <p:cond delay="0"/>
                                  </p:stCondLst>
                                  <p:childTnLst>
                                    <p:set>
                                      <p:cBhvr>
                                        <p:cTn id="125" dur="1" fill="hold">
                                          <p:stCondLst>
                                            <p:cond delay="0"/>
                                          </p:stCondLst>
                                        </p:cTn>
                                        <p:tgtEl>
                                          <p:spTgt spid="4">
                                            <p:txEl>
                                              <p:pRg st="6" end="6"/>
                                            </p:txEl>
                                          </p:spTgt>
                                        </p:tgtEl>
                                        <p:attrNameLst>
                                          <p:attrName>style.visibility</p:attrName>
                                        </p:attrNameLst>
                                      </p:cBhvr>
                                      <p:to>
                                        <p:strVal val="visible"/>
                                      </p:to>
                                    </p:set>
                                    <p:animEffect transition="in" filter="fade">
                                      <p:cBhvr>
                                        <p:cTn id="126" dur="1000"/>
                                        <p:tgtEl>
                                          <p:spTgt spid="4">
                                            <p:txEl>
                                              <p:pRg st="6" end="6"/>
                                            </p:txEl>
                                          </p:spTgt>
                                        </p:tgtEl>
                                      </p:cBhvr>
                                    </p:animEffect>
                                    <p:anim calcmode="lin" valueType="num">
                                      <p:cBhvr>
                                        <p:cTn id="127"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128"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129" fill="hold">
                      <p:stCondLst>
                        <p:cond delay="indefinite"/>
                      </p:stCondLst>
                      <p:childTnLst>
                        <p:par>
                          <p:cTn id="130" fill="hold">
                            <p:stCondLst>
                              <p:cond delay="0"/>
                            </p:stCondLst>
                            <p:childTnLst>
                              <p:par>
                                <p:cTn id="131" presetID="42" presetClass="entr" presetSubtype="0" fill="hold" grpId="0" nodeType="clickEffect">
                                  <p:stCondLst>
                                    <p:cond delay="0"/>
                                  </p:stCondLst>
                                  <p:childTnLst>
                                    <p:set>
                                      <p:cBhvr>
                                        <p:cTn id="132" dur="1" fill="hold">
                                          <p:stCondLst>
                                            <p:cond delay="0"/>
                                          </p:stCondLst>
                                        </p:cTn>
                                        <p:tgtEl>
                                          <p:spTgt spid="4">
                                            <p:txEl>
                                              <p:pRg st="8" end="8"/>
                                            </p:txEl>
                                          </p:spTgt>
                                        </p:tgtEl>
                                        <p:attrNameLst>
                                          <p:attrName>style.visibility</p:attrName>
                                        </p:attrNameLst>
                                      </p:cBhvr>
                                      <p:to>
                                        <p:strVal val="visible"/>
                                      </p:to>
                                    </p:set>
                                    <p:animEffect transition="in" filter="fade">
                                      <p:cBhvr>
                                        <p:cTn id="133" dur="1000"/>
                                        <p:tgtEl>
                                          <p:spTgt spid="4">
                                            <p:txEl>
                                              <p:pRg st="8" end="8"/>
                                            </p:txEl>
                                          </p:spTgt>
                                        </p:tgtEl>
                                      </p:cBhvr>
                                    </p:animEffect>
                                    <p:anim calcmode="lin" valueType="num">
                                      <p:cBhvr>
                                        <p:cTn id="134"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135" dur="1000" fill="hold"/>
                                        <p:tgtEl>
                                          <p:spTgt spid="4">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136" fill="hold">
                      <p:stCondLst>
                        <p:cond delay="indefinite"/>
                      </p:stCondLst>
                      <p:childTnLst>
                        <p:par>
                          <p:cTn id="137" fill="hold">
                            <p:stCondLst>
                              <p:cond delay="0"/>
                            </p:stCondLst>
                            <p:childTnLst>
                              <p:par>
                                <p:cTn id="138" presetID="42" presetClass="entr" presetSubtype="0" fill="hold" grpId="0" nodeType="clickEffect">
                                  <p:stCondLst>
                                    <p:cond delay="0"/>
                                  </p:stCondLst>
                                  <p:childTnLst>
                                    <p:set>
                                      <p:cBhvr>
                                        <p:cTn id="139" dur="1" fill="hold">
                                          <p:stCondLst>
                                            <p:cond delay="0"/>
                                          </p:stCondLst>
                                        </p:cTn>
                                        <p:tgtEl>
                                          <p:spTgt spid="4">
                                            <p:txEl>
                                              <p:pRg st="9" end="9"/>
                                            </p:txEl>
                                          </p:spTgt>
                                        </p:tgtEl>
                                        <p:attrNameLst>
                                          <p:attrName>style.visibility</p:attrName>
                                        </p:attrNameLst>
                                      </p:cBhvr>
                                      <p:to>
                                        <p:strVal val="visible"/>
                                      </p:to>
                                    </p:set>
                                    <p:animEffect transition="in" filter="fade">
                                      <p:cBhvr>
                                        <p:cTn id="140" dur="1000"/>
                                        <p:tgtEl>
                                          <p:spTgt spid="4">
                                            <p:txEl>
                                              <p:pRg st="9" end="9"/>
                                            </p:txEl>
                                          </p:spTgt>
                                        </p:tgtEl>
                                      </p:cBhvr>
                                    </p:animEffect>
                                    <p:anim calcmode="lin" valueType="num">
                                      <p:cBhvr>
                                        <p:cTn id="141" dur="1000" fill="hold"/>
                                        <p:tgtEl>
                                          <p:spTgt spid="4">
                                            <p:txEl>
                                              <p:pRg st="9" end="9"/>
                                            </p:txEl>
                                          </p:spTgt>
                                        </p:tgtEl>
                                        <p:attrNameLst>
                                          <p:attrName>ppt_x</p:attrName>
                                        </p:attrNameLst>
                                      </p:cBhvr>
                                      <p:tavLst>
                                        <p:tav tm="0">
                                          <p:val>
                                            <p:strVal val="#ppt_x"/>
                                          </p:val>
                                        </p:tav>
                                        <p:tav tm="100000">
                                          <p:val>
                                            <p:strVal val="#ppt_x"/>
                                          </p:val>
                                        </p:tav>
                                      </p:tavLst>
                                    </p:anim>
                                    <p:anim calcmode="lin" valueType="num">
                                      <p:cBhvr>
                                        <p:cTn id="142" dur="1000" fill="hold"/>
                                        <p:tgtEl>
                                          <p:spTgt spid="4">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143" fill="hold">
                      <p:stCondLst>
                        <p:cond delay="indefinite"/>
                      </p:stCondLst>
                      <p:childTnLst>
                        <p:par>
                          <p:cTn id="144" fill="hold">
                            <p:stCondLst>
                              <p:cond delay="0"/>
                            </p:stCondLst>
                            <p:childTnLst>
                              <p:par>
                                <p:cTn id="145" presetID="42" presetClass="entr" presetSubtype="0" fill="hold" grpId="0" nodeType="clickEffect">
                                  <p:stCondLst>
                                    <p:cond delay="0"/>
                                  </p:stCondLst>
                                  <p:childTnLst>
                                    <p:set>
                                      <p:cBhvr>
                                        <p:cTn id="146" dur="1" fill="hold">
                                          <p:stCondLst>
                                            <p:cond delay="0"/>
                                          </p:stCondLst>
                                        </p:cTn>
                                        <p:tgtEl>
                                          <p:spTgt spid="4">
                                            <p:txEl>
                                              <p:pRg st="10" end="10"/>
                                            </p:txEl>
                                          </p:spTgt>
                                        </p:tgtEl>
                                        <p:attrNameLst>
                                          <p:attrName>style.visibility</p:attrName>
                                        </p:attrNameLst>
                                      </p:cBhvr>
                                      <p:to>
                                        <p:strVal val="visible"/>
                                      </p:to>
                                    </p:set>
                                    <p:animEffect transition="in" filter="fade">
                                      <p:cBhvr>
                                        <p:cTn id="147" dur="1000"/>
                                        <p:tgtEl>
                                          <p:spTgt spid="4">
                                            <p:txEl>
                                              <p:pRg st="10" end="10"/>
                                            </p:txEl>
                                          </p:spTgt>
                                        </p:tgtEl>
                                      </p:cBhvr>
                                    </p:animEffect>
                                    <p:anim calcmode="lin" valueType="num">
                                      <p:cBhvr>
                                        <p:cTn id="148" dur="1000" fill="hold"/>
                                        <p:tgtEl>
                                          <p:spTgt spid="4">
                                            <p:txEl>
                                              <p:pRg st="10" end="10"/>
                                            </p:txEl>
                                          </p:spTgt>
                                        </p:tgtEl>
                                        <p:attrNameLst>
                                          <p:attrName>ppt_x</p:attrName>
                                        </p:attrNameLst>
                                      </p:cBhvr>
                                      <p:tavLst>
                                        <p:tav tm="0">
                                          <p:val>
                                            <p:strVal val="#ppt_x"/>
                                          </p:val>
                                        </p:tav>
                                        <p:tav tm="100000">
                                          <p:val>
                                            <p:strVal val="#ppt_x"/>
                                          </p:val>
                                        </p:tav>
                                      </p:tavLst>
                                    </p:anim>
                                    <p:anim calcmode="lin" valueType="num">
                                      <p:cBhvr>
                                        <p:cTn id="149" dur="1000" fill="hold"/>
                                        <p:tgtEl>
                                          <p:spTgt spid="4">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150" fill="hold">
                      <p:stCondLst>
                        <p:cond delay="indefinite"/>
                      </p:stCondLst>
                      <p:childTnLst>
                        <p:par>
                          <p:cTn id="151" fill="hold">
                            <p:stCondLst>
                              <p:cond delay="0"/>
                            </p:stCondLst>
                            <p:childTnLst>
                              <p:par>
                                <p:cTn id="152" presetID="42" presetClass="entr" presetSubtype="0" fill="hold" grpId="0" nodeType="clickEffect">
                                  <p:stCondLst>
                                    <p:cond delay="0"/>
                                  </p:stCondLst>
                                  <p:childTnLst>
                                    <p:set>
                                      <p:cBhvr>
                                        <p:cTn id="153" dur="1" fill="hold">
                                          <p:stCondLst>
                                            <p:cond delay="0"/>
                                          </p:stCondLst>
                                        </p:cTn>
                                        <p:tgtEl>
                                          <p:spTgt spid="4">
                                            <p:txEl>
                                              <p:pRg st="11" end="11"/>
                                            </p:txEl>
                                          </p:spTgt>
                                        </p:tgtEl>
                                        <p:attrNameLst>
                                          <p:attrName>style.visibility</p:attrName>
                                        </p:attrNameLst>
                                      </p:cBhvr>
                                      <p:to>
                                        <p:strVal val="visible"/>
                                      </p:to>
                                    </p:set>
                                    <p:animEffect transition="in" filter="fade">
                                      <p:cBhvr>
                                        <p:cTn id="154" dur="1000"/>
                                        <p:tgtEl>
                                          <p:spTgt spid="4">
                                            <p:txEl>
                                              <p:pRg st="11" end="11"/>
                                            </p:txEl>
                                          </p:spTgt>
                                        </p:tgtEl>
                                      </p:cBhvr>
                                    </p:animEffect>
                                    <p:anim calcmode="lin" valueType="num">
                                      <p:cBhvr>
                                        <p:cTn id="155" dur="1000" fill="hold"/>
                                        <p:tgtEl>
                                          <p:spTgt spid="4">
                                            <p:txEl>
                                              <p:pRg st="11" end="11"/>
                                            </p:txEl>
                                          </p:spTgt>
                                        </p:tgtEl>
                                        <p:attrNameLst>
                                          <p:attrName>ppt_x</p:attrName>
                                        </p:attrNameLst>
                                      </p:cBhvr>
                                      <p:tavLst>
                                        <p:tav tm="0">
                                          <p:val>
                                            <p:strVal val="#ppt_x"/>
                                          </p:val>
                                        </p:tav>
                                        <p:tav tm="100000">
                                          <p:val>
                                            <p:strVal val="#ppt_x"/>
                                          </p:val>
                                        </p:tav>
                                      </p:tavLst>
                                    </p:anim>
                                    <p:anim calcmode="lin" valueType="num">
                                      <p:cBhvr>
                                        <p:cTn id="156" dur="1000" fill="hold"/>
                                        <p:tgtEl>
                                          <p:spTgt spid="4">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00B1AD-E80D-4B5E-A626-E3EEB691B3A9}"/>
              </a:ext>
            </a:extLst>
          </p:cNvPr>
          <p:cNvSpPr>
            <a:spLocks noGrp="1"/>
          </p:cNvSpPr>
          <p:nvPr>
            <p:ph type="title"/>
          </p:nvPr>
        </p:nvSpPr>
        <p:spPr>
          <a:solidFill>
            <a:srgbClr val="002060"/>
          </a:solidFill>
        </p:spPr>
        <p:txBody>
          <a:bodyPr/>
          <a:lstStyle/>
          <a:p>
            <a:r>
              <a:rPr lang="en-GB">
                <a:solidFill>
                  <a:schemeClr val="bg1"/>
                </a:solidFill>
              </a:rPr>
              <a:t>Academic Writing</a:t>
            </a:r>
          </a:p>
        </p:txBody>
      </p:sp>
      <p:sp>
        <p:nvSpPr>
          <p:cNvPr id="3" name="Content Placeholder 2">
            <a:extLst>
              <a:ext uri="{FF2B5EF4-FFF2-40B4-BE49-F238E27FC236}">
                <a16:creationId xmlns:a16="http://schemas.microsoft.com/office/drawing/2014/main" id="{08965797-B391-43FB-B488-75FC7475F8E3}"/>
              </a:ext>
            </a:extLst>
          </p:cNvPr>
          <p:cNvSpPr>
            <a:spLocks noGrp="1"/>
          </p:cNvSpPr>
          <p:nvPr>
            <p:ph sz="half" idx="1"/>
          </p:nvPr>
        </p:nvSpPr>
        <p:spPr/>
        <p:txBody>
          <a:bodyPr>
            <a:normAutofit lnSpcReduction="10000"/>
          </a:bodyPr>
          <a:lstStyle/>
          <a:p>
            <a:pPr marL="0" indent="0" algn="ctr">
              <a:buNone/>
            </a:pPr>
            <a:r>
              <a:rPr lang="en-GB">
                <a:solidFill>
                  <a:schemeClr val="accent5">
                    <a:lumMod val="75000"/>
                  </a:schemeClr>
                </a:solidFill>
              </a:rPr>
              <a:t>Purpose</a:t>
            </a:r>
          </a:p>
          <a:p>
            <a:r>
              <a:rPr lang="en-GB">
                <a:solidFill>
                  <a:srgbClr val="0070C0"/>
                </a:solidFill>
              </a:rPr>
              <a:t>To demonstrate-</a:t>
            </a:r>
          </a:p>
          <a:p>
            <a:pPr lvl="1"/>
            <a:r>
              <a:rPr lang="en-GB">
                <a:solidFill>
                  <a:srgbClr val="00B0F0"/>
                </a:solidFill>
              </a:rPr>
              <a:t>Knowledge and understanding of a topic</a:t>
            </a:r>
          </a:p>
          <a:p>
            <a:pPr lvl="1"/>
            <a:r>
              <a:rPr lang="en-GB">
                <a:solidFill>
                  <a:srgbClr val="00B0F0"/>
                </a:solidFill>
              </a:rPr>
              <a:t>Ability to research specific aspect of topic set in the assignment and</a:t>
            </a:r>
          </a:p>
          <a:p>
            <a:pPr lvl="1"/>
            <a:r>
              <a:rPr lang="en-GB">
                <a:solidFill>
                  <a:srgbClr val="00B0F0"/>
                </a:solidFill>
              </a:rPr>
              <a:t>Ability to organise supporting information/evidence within a structured piece of writing</a:t>
            </a:r>
          </a:p>
          <a:p>
            <a:endParaRPr lang="en-GB"/>
          </a:p>
        </p:txBody>
      </p:sp>
      <p:sp>
        <p:nvSpPr>
          <p:cNvPr id="4" name="Content Placeholder 3">
            <a:extLst>
              <a:ext uri="{FF2B5EF4-FFF2-40B4-BE49-F238E27FC236}">
                <a16:creationId xmlns:a16="http://schemas.microsoft.com/office/drawing/2014/main" id="{634B710D-2AF8-4FB2-A622-37CF89A693E0}"/>
              </a:ext>
            </a:extLst>
          </p:cNvPr>
          <p:cNvSpPr>
            <a:spLocks noGrp="1"/>
          </p:cNvSpPr>
          <p:nvPr>
            <p:ph sz="half" idx="2"/>
          </p:nvPr>
        </p:nvSpPr>
        <p:spPr/>
        <p:txBody>
          <a:bodyPr>
            <a:normAutofit lnSpcReduction="10000"/>
          </a:bodyPr>
          <a:lstStyle/>
          <a:p>
            <a:pPr marL="0" indent="0" algn="ctr">
              <a:buNone/>
            </a:pPr>
            <a:r>
              <a:rPr lang="en-GB">
                <a:solidFill>
                  <a:schemeClr val="accent5">
                    <a:lumMod val="75000"/>
                  </a:schemeClr>
                </a:solidFill>
              </a:rPr>
              <a:t>What is an essay?</a:t>
            </a:r>
          </a:p>
          <a:p>
            <a:pPr marL="514350" indent="-514350">
              <a:buAutoNum type="arabicPeriod"/>
            </a:pPr>
            <a:r>
              <a:rPr lang="en-GB" sz="2800" b="1">
                <a:solidFill>
                  <a:srgbClr val="0070C0"/>
                </a:solidFill>
              </a:rPr>
              <a:t>‘a short piece of writing on a set topic’ </a:t>
            </a:r>
            <a:r>
              <a:rPr lang="en-GB" sz="1800" i="1"/>
              <a:t>(Chambers and </a:t>
            </a:r>
            <a:r>
              <a:rPr lang="en-GB" sz="1800" i="1" err="1"/>
              <a:t>Northedge</a:t>
            </a:r>
            <a:r>
              <a:rPr lang="en-GB" sz="1800" i="1"/>
              <a:t>, 2008 . P.153)</a:t>
            </a:r>
          </a:p>
          <a:p>
            <a:pPr marL="0" indent="0">
              <a:buNone/>
            </a:pPr>
            <a:r>
              <a:rPr lang="en-GB" sz="2400" b="1">
                <a:solidFill>
                  <a:srgbClr val="0070C0"/>
                </a:solidFill>
              </a:rPr>
              <a:t>2.    </a:t>
            </a:r>
            <a:r>
              <a:rPr lang="en-GB" sz="2400"/>
              <a:t>‘</a:t>
            </a:r>
            <a:r>
              <a:rPr lang="en-GB" sz="2800" b="1">
                <a:solidFill>
                  <a:srgbClr val="0070C0"/>
                </a:solidFill>
              </a:rPr>
              <a:t>your opinion about a little bit of a subject, in which you use evidence to support your opinion</a:t>
            </a:r>
            <a:r>
              <a:rPr lang="en-GB" sz="2800" b="1"/>
              <a:t>’ </a:t>
            </a:r>
            <a:r>
              <a:rPr lang="en-GB" sz="1800" i="1"/>
              <a:t>(</a:t>
            </a:r>
            <a:r>
              <a:rPr lang="en-GB" sz="1800" i="1" err="1"/>
              <a:t>Mounsey</a:t>
            </a:r>
            <a:r>
              <a:rPr lang="en-GB" sz="1800" i="1"/>
              <a:t>, 2002. p10)</a:t>
            </a:r>
          </a:p>
          <a:p>
            <a:endParaRPr lang="en-GB"/>
          </a:p>
        </p:txBody>
      </p:sp>
    </p:spTree>
    <p:extLst>
      <p:ext uri="{BB962C8B-B14F-4D97-AF65-F5344CB8AC3E}">
        <p14:creationId xmlns:p14="http://schemas.microsoft.com/office/powerpoint/2010/main" val="63166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1000"/>
                                        <p:tgtEl>
                                          <p:spTgt spid="3">
                                            <p:txEl>
                                              <p:pRg st="4" end="4"/>
                                            </p:txEl>
                                          </p:spTgt>
                                        </p:tgtEl>
                                      </p:cBhvr>
                                    </p:animEffect>
                                    <p:anim calcmode="lin" valueType="num">
                                      <p:cBhvr>
                                        <p:cTn id="3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4">
                                            <p:txEl>
                                              <p:pRg st="0" end="0"/>
                                            </p:txEl>
                                          </p:spTgt>
                                        </p:tgtEl>
                                        <p:attrNameLst>
                                          <p:attrName>style.visibility</p:attrName>
                                        </p:attrNameLst>
                                      </p:cBhvr>
                                      <p:to>
                                        <p:strVal val="visible"/>
                                      </p:to>
                                    </p:set>
                                    <p:animEffect transition="in" filter="fade">
                                      <p:cBhvr>
                                        <p:cTn id="36" dur="1000"/>
                                        <p:tgtEl>
                                          <p:spTgt spid="4">
                                            <p:txEl>
                                              <p:pRg st="0" end="0"/>
                                            </p:txEl>
                                          </p:spTgt>
                                        </p:tgtEl>
                                      </p:cBhvr>
                                    </p:animEffect>
                                    <p:anim calcmode="lin" valueType="num">
                                      <p:cBhvr>
                                        <p:cTn id="37"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38"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4">
                                            <p:txEl>
                                              <p:pRg st="1" end="1"/>
                                            </p:txEl>
                                          </p:spTgt>
                                        </p:tgtEl>
                                        <p:attrNameLst>
                                          <p:attrName>style.visibility</p:attrName>
                                        </p:attrNameLst>
                                      </p:cBhvr>
                                      <p:to>
                                        <p:strVal val="visible"/>
                                      </p:to>
                                    </p:set>
                                    <p:animEffect transition="in" filter="fade">
                                      <p:cBhvr>
                                        <p:cTn id="43" dur="1000"/>
                                        <p:tgtEl>
                                          <p:spTgt spid="4">
                                            <p:txEl>
                                              <p:pRg st="1" end="1"/>
                                            </p:txEl>
                                          </p:spTgt>
                                        </p:tgtEl>
                                      </p:cBhvr>
                                    </p:animEffect>
                                    <p:anim calcmode="lin" valueType="num">
                                      <p:cBhvr>
                                        <p:cTn id="44"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45"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4">
                                            <p:txEl>
                                              <p:pRg st="2" end="2"/>
                                            </p:txEl>
                                          </p:spTgt>
                                        </p:tgtEl>
                                        <p:attrNameLst>
                                          <p:attrName>style.visibility</p:attrName>
                                        </p:attrNameLst>
                                      </p:cBhvr>
                                      <p:to>
                                        <p:strVal val="visible"/>
                                      </p:to>
                                    </p:set>
                                    <p:animEffect transition="in" filter="fade">
                                      <p:cBhvr>
                                        <p:cTn id="50" dur="1000"/>
                                        <p:tgtEl>
                                          <p:spTgt spid="4">
                                            <p:txEl>
                                              <p:pRg st="2" end="2"/>
                                            </p:txEl>
                                          </p:spTgt>
                                        </p:tgtEl>
                                      </p:cBhvr>
                                    </p:animEffect>
                                    <p:anim calcmode="lin" valueType="num">
                                      <p:cBhvr>
                                        <p:cTn id="51"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52"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EAC6D4-C7B1-4574-AFE6-9BC649EF4D73}"/>
              </a:ext>
            </a:extLst>
          </p:cNvPr>
          <p:cNvSpPr>
            <a:spLocks noGrp="1"/>
          </p:cNvSpPr>
          <p:nvPr>
            <p:ph type="title"/>
          </p:nvPr>
        </p:nvSpPr>
        <p:spPr>
          <a:xfrm>
            <a:off x="609600" y="274638"/>
            <a:ext cx="3130550" cy="2825750"/>
          </a:xfrm>
          <a:solidFill>
            <a:srgbClr val="002060"/>
          </a:solidFill>
        </p:spPr>
        <p:txBody>
          <a:bodyPr>
            <a:normAutofit/>
          </a:bodyPr>
          <a:lstStyle/>
          <a:p>
            <a:r>
              <a:rPr lang="en-GB">
                <a:solidFill>
                  <a:schemeClr val="bg1"/>
                </a:solidFill>
              </a:rPr>
              <a:t>Ingredients of a Good Essay</a:t>
            </a:r>
          </a:p>
        </p:txBody>
      </p:sp>
      <p:pic>
        <p:nvPicPr>
          <p:cNvPr id="8" name="Content Placeholder 7">
            <a:extLst>
              <a:ext uri="{FF2B5EF4-FFF2-40B4-BE49-F238E27FC236}">
                <a16:creationId xmlns:a16="http://schemas.microsoft.com/office/drawing/2014/main" id="{3CE1794F-A9F2-4BB9-AD47-9042ECEA9D6F}"/>
              </a:ext>
            </a:extLst>
          </p:cNvPr>
          <p:cNvPicPr>
            <a:picLocks noGrp="1" noChangeAspect="1"/>
          </p:cNvPicPr>
          <p:nvPr>
            <p:ph idx="1"/>
          </p:nvPr>
        </p:nvPicPr>
        <p:blipFill>
          <a:blip r:embed="rId2"/>
          <a:stretch>
            <a:fillRect/>
          </a:stretch>
        </p:blipFill>
        <p:spPr>
          <a:xfrm>
            <a:off x="3869314" y="195263"/>
            <a:ext cx="8405086" cy="5380245"/>
          </a:xfrm>
          <a:prstGeom prst="rect">
            <a:avLst/>
          </a:prstGeom>
        </p:spPr>
      </p:pic>
    </p:spTree>
    <p:extLst>
      <p:ext uri="{BB962C8B-B14F-4D97-AF65-F5344CB8AC3E}">
        <p14:creationId xmlns:p14="http://schemas.microsoft.com/office/powerpoint/2010/main" val="11276594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4E0AC9-0294-4E1A-86AB-4DBD033C4FD1}"/>
              </a:ext>
            </a:extLst>
          </p:cNvPr>
          <p:cNvSpPr>
            <a:spLocks noGrp="1"/>
          </p:cNvSpPr>
          <p:nvPr>
            <p:ph type="title"/>
          </p:nvPr>
        </p:nvSpPr>
        <p:spPr>
          <a:solidFill>
            <a:srgbClr val="002060"/>
          </a:solidFill>
        </p:spPr>
        <p:txBody>
          <a:bodyPr/>
          <a:lstStyle/>
          <a:p>
            <a:r>
              <a:rPr lang="en-GB">
                <a:solidFill>
                  <a:schemeClr val="bg1"/>
                </a:solidFill>
              </a:rPr>
              <a:t>Understanding the  Assignment</a:t>
            </a:r>
          </a:p>
        </p:txBody>
      </p:sp>
      <p:sp>
        <p:nvSpPr>
          <p:cNvPr id="3" name="Content Placeholder 2">
            <a:extLst>
              <a:ext uri="{FF2B5EF4-FFF2-40B4-BE49-F238E27FC236}">
                <a16:creationId xmlns:a16="http://schemas.microsoft.com/office/drawing/2014/main" id="{09E8398E-21AA-422F-A82A-8CE904BC3780}"/>
              </a:ext>
            </a:extLst>
          </p:cNvPr>
          <p:cNvSpPr>
            <a:spLocks noGrp="1"/>
          </p:cNvSpPr>
          <p:nvPr>
            <p:ph idx="1"/>
          </p:nvPr>
        </p:nvSpPr>
        <p:spPr/>
        <p:txBody>
          <a:bodyPr>
            <a:normAutofit fontScale="92500" lnSpcReduction="10000"/>
          </a:bodyPr>
          <a:lstStyle/>
          <a:p>
            <a:r>
              <a:rPr lang="en-GB"/>
              <a:t>Read the assignment brief</a:t>
            </a:r>
          </a:p>
          <a:p>
            <a:r>
              <a:rPr lang="en-GB"/>
              <a:t>Underline words that guide you on the </a:t>
            </a:r>
            <a:r>
              <a:rPr lang="en-GB" b="1">
                <a:solidFill>
                  <a:srgbClr val="00B050"/>
                </a:solidFill>
              </a:rPr>
              <a:t>subject/topic</a:t>
            </a:r>
            <a:r>
              <a:rPr lang="en-GB">
                <a:solidFill>
                  <a:srgbClr val="00B050"/>
                </a:solidFill>
              </a:rPr>
              <a:t> </a:t>
            </a:r>
            <a:r>
              <a:rPr lang="en-GB"/>
              <a:t>information you need ( i.e. content related)</a:t>
            </a:r>
          </a:p>
          <a:p>
            <a:r>
              <a:rPr lang="en-GB"/>
              <a:t>Underline words that are </a:t>
            </a:r>
            <a:r>
              <a:rPr lang="en-GB" b="1">
                <a:solidFill>
                  <a:srgbClr val="0070C0"/>
                </a:solidFill>
              </a:rPr>
              <a:t>process</a:t>
            </a:r>
            <a:r>
              <a:rPr lang="en-GB">
                <a:solidFill>
                  <a:srgbClr val="0070C0"/>
                </a:solidFill>
              </a:rPr>
              <a:t> </a:t>
            </a:r>
            <a:r>
              <a:rPr lang="en-GB"/>
              <a:t>related known as </a:t>
            </a:r>
            <a:r>
              <a:rPr lang="en-GB" b="1">
                <a:solidFill>
                  <a:srgbClr val="0070C0"/>
                </a:solidFill>
              </a:rPr>
              <a:t>Directive</a:t>
            </a:r>
            <a:r>
              <a:rPr lang="en-GB">
                <a:solidFill>
                  <a:srgbClr val="0070C0"/>
                </a:solidFill>
              </a:rPr>
              <a:t> </a:t>
            </a:r>
            <a:r>
              <a:rPr lang="en-GB" b="1">
                <a:solidFill>
                  <a:srgbClr val="0070C0"/>
                </a:solidFill>
              </a:rPr>
              <a:t>Words</a:t>
            </a:r>
            <a:r>
              <a:rPr lang="en-GB">
                <a:solidFill>
                  <a:srgbClr val="0070C0"/>
                </a:solidFill>
              </a:rPr>
              <a:t> </a:t>
            </a:r>
            <a:r>
              <a:rPr lang="en-GB"/>
              <a:t>(i.e. what to do with the subject - instructions)</a:t>
            </a:r>
          </a:p>
          <a:p>
            <a:r>
              <a:rPr lang="en-GB"/>
              <a:t>Underline </a:t>
            </a:r>
            <a:r>
              <a:rPr lang="en-GB" b="1">
                <a:solidFill>
                  <a:srgbClr val="FF0000"/>
                </a:solidFill>
              </a:rPr>
              <a:t>limiting</a:t>
            </a:r>
            <a:r>
              <a:rPr lang="en-GB"/>
              <a:t> words (i.e. word count, specific instruction)</a:t>
            </a:r>
          </a:p>
          <a:p>
            <a:r>
              <a:rPr lang="en-GB"/>
              <a:t>Content words – are specific to the module</a:t>
            </a:r>
          </a:p>
          <a:p>
            <a:r>
              <a:rPr lang="en-GB"/>
              <a:t>Process/instruction words – may be used in any module</a:t>
            </a:r>
          </a:p>
          <a:p>
            <a:endParaRPr lang="en-GB"/>
          </a:p>
        </p:txBody>
      </p:sp>
    </p:spTree>
    <p:extLst>
      <p:ext uri="{BB962C8B-B14F-4D97-AF65-F5344CB8AC3E}">
        <p14:creationId xmlns:p14="http://schemas.microsoft.com/office/powerpoint/2010/main" val="3505449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F29A6E-5C65-41F2-9F8B-D1BB1C34809F}"/>
              </a:ext>
            </a:extLst>
          </p:cNvPr>
          <p:cNvSpPr>
            <a:spLocks noGrp="1"/>
          </p:cNvSpPr>
          <p:nvPr>
            <p:ph type="title"/>
          </p:nvPr>
        </p:nvSpPr>
        <p:spPr>
          <a:solidFill>
            <a:srgbClr val="002060"/>
          </a:solidFill>
        </p:spPr>
        <p:txBody>
          <a:bodyPr/>
          <a:lstStyle/>
          <a:p>
            <a:r>
              <a:rPr lang="en-GB">
                <a:solidFill>
                  <a:schemeClr val="bg1"/>
                </a:solidFill>
              </a:rPr>
              <a:t>Directive Words</a:t>
            </a:r>
          </a:p>
        </p:txBody>
      </p:sp>
      <p:pic>
        <p:nvPicPr>
          <p:cNvPr id="5" name="Picture 4">
            <a:extLst>
              <a:ext uri="{FF2B5EF4-FFF2-40B4-BE49-F238E27FC236}">
                <a16:creationId xmlns:a16="http://schemas.microsoft.com/office/drawing/2014/main" id="{E8DD6B40-74F8-4668-B0EB-4CE0A309F41E}"/>
              </a:ext>
            </a:extLst>
          </p:cNvPr>
          <p:cNvPicPr>
            <a:picLocks noChangeAspect="1"/>
          </p:cNvPicPr>
          <p:nvPr/>
        </p:nvPicPr>
        <p:blipFill>
          <a:blip r:embed="rId2"/>
          <a:stretch>
            <a:fillRect/>
          </a:stretch>
        </p:blipFill>
        <p:spPr>
          <a:xfrm>
            <a:off x="5072332" y="1757193"/>
            <a:ext cx="6090432" cy="3603048"/>
          </a:xfrm>
          <a:prstGeom prst="rect">
            <a:avLst/>
          </a:prstGeom>
        </p:spPr>
      </p:pic>
      <p:sp>
        <p:nvSpPr>
          <p:cNvPr id="7" name="Content Placeholder 6">
            <a:extLst>
              <a:ext uri="{FF2B5EF4-FFF2-40B4-BE49-F238E27FC236}">
                <a16:creationId xmlns:a16="http://schemas.microsoft.com/office/drawing/2014/main" id="{CF5B7689-45E0-4142-B006-090D7317831D}"/>
              </a:ext>
            </a:extLst>
          </p:cNvPr>
          <p:cNvSpPr>
            <a:spLocks noGrp="1"/>
          </p:cNvSpPr>
          <p:nvPr>
            <p:ph idx="1"/>
          </p:nvPr>
        </p:nvSpPr>
        <p:spPr>
          <a:xfrm>
            <a:off x="609600" y="1600201"/>
            <a:ext cx="4462732" cy="3917032"/>
          </a:xfrm>
        </p:spPr>
        <p:txBody>
          <a:bodyPr/>
          <a:lstStyle/>
          <a:p>
            <a:r>
              <a:rPr lang="en-GB"/>
              <a:t>Directive words – </a:t>
            </a:r>
          </a:p>
          <a:p>
            <a:pPr marL="0" indent="0">
              <a:buNone/>
            </a:pPr>
            <a:r>
              <a:rPr lang="en-GB"/>
              <a:t>tell you what to do</a:t>
            </a:r>
          </a:p>
        </p:txBody>
      </p:sp>
    </p:spTree>
    <p:extLst>
      <p:ext uri="{BB962C8B-B14F-4D97-AF65-F5344CB8AC3E}">
        <p14:creationId xmlns:p14="http://schemas.microsoft.com/office/powerpoint/2010/main" val="16515678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E4500EA-1801-46D5-A1E1-251B382DA841}"/>
              </a:ext>
            </a:extLst>
          </p:cNvPr>
          <p:cNvSpPr>
            <a:spLocks noGrp="1"/>
          </p:cNvSpPr>
          <p:nvPr>
            <p:ph type="title"/>
          </p:nvPr>
        </p:nvSpPr>
        <p:spPr>
          <a:solidFill>
            <a:srgbClr val="002060"/>
          </a:solidFill>
        </p:spPr>
        <p:txBody>
          <a:bodyPr/>
          <a:lstStyle/>
          <a:p>
            <a:r>
              <a:rPr lang="en-GB">
                <a:solidFill>
                  <a:schemeClr val="bg1"/>
                </a:solidFill>
              </a:rPr>
              <a:t>Directive Words (2)</a:t>
            </a:r>
          </a:p>
        </p:txBody>
      </p:sp>
      <p:sp>
        <p:nvSpPr>
          <p:cNvPr id="5" name="Content Placeholder 4">
            <a:extLst>
              <a:ext uri="{FF2B5EF4-FFF2-40B4-BE49-F238E27FC236}">
                <a16:creationId xmlns:a16="http://schemas.microsoft.com/office/drawing/2014/main" id="{83AAFF1B-CF8F-41C1-88B1-C83AABE7B202}"/>
              </a:ext>
            </a:extLst>
          </p:cNvPr>
          <p:cNvSpPr>
            <a:spLocks noGrp="1"/>
          </p:cNvSpPr>
          <p:nvPr>
            <p:ph sz="half" idx="1"/>
          </p:nvPr>
        </p:nvSpPr>
        <p:spPr/>
        <p:txBody>
          <a:bodyPr/>
          <a:lstStyle/>
          <a:p>
            <a:pPr marL="0" indent="0" algn="ctr">
              <a:buNone/>
            </a:pPr>
            <a:r>
              <a:rPr lang="en-GB" sz="3600" b="1">
                <a:solidFill>
                  <a:srgbClr val="0070C0"/>
                </a:solidFill>
              </a:rPr>
              <a:t>Description</a:t>
            </a:r>
          </a:p>
          <a:p>
            <a:pPr marL="0" indent="0">
              <a:buNone/>
            </a:pPr>
            <a:r>
              <a:rPr lang="en-GB"/>
              <a:t>Give the main information on a topic without comment</a:t>
            </a:r>
          </a:p>
          <a:p>
            <a:pPr marL="0" indent="0">
              <a:buNone/>
            </a:pPr>
            <a:r>
              <a:rPr lang="en-GB"/>
              <a:t>Evidence and specific examples are sometimes needed to support these main facts</a:t>
            </a:r>
          </a:p>
          <a:p>
            <a:endParaRPr lang="en-GB"/>
          </a:p>
        </p:txBody>
      </p:sp>
      <p:sp>
        <p:nvSpPr>
          <p:cNvPr id="6" name="Content Placeholder 5">
            <a:extLst>
              <a:ext uri="{FF2B5EF4-FFF2-40B4-BE49-F238E27FC236}">
                <a16:creationId xmlns:a16="http://schemas.microsoft.com/office/drawing/2014/main" id="{2B200F89-6519-4838-AECC-F822D71B46AC}"/>
              </a:ext>
            </a:extLst>
          </p:cNvPr>
          <p:cNvSpPr>
            <a:spLocks noGrp="1"/>
          </p:cNvSpPr>
          <p:nvPr>
            <p:ph sz="half" idx="2"/>
          </p:nvPr>
        </p:nvSpPr>
        <p:spPr/>
        <p:txBody>
          <a:bodyPr/>
          <a:lstStyle/>
          <a:p>
            <a:pPr marL="0" indent="0" algn="ctr">
              <a:buNone/>
            </a:pPr>
            <a:r>
              <a:rPr lang="en-GB" sz="3600" b="1">
                <a:solidFill>
                  <a:srgbClr val="0070C0"/>
                </a:solidFill>
              </a:rPr>
              <a:t>Discussion</a:t>
            </a:r>
          </a:p>
          <a:p>
            <a:r>
              <a:rPr lang="en-GB"/>
              <a:t>Give main points of topic then examine each point and look at different arguments</a:t>
            </a:r>
          </a:p>
          <a:p>
            <a:r>
              <a:rPr lang="en-GB"/>
              <a:t>Requires more ‘critical thinking’ and organising</a:t>
            </a:r>
          </a:p>
          <a:p>
            <a:r>
              <a:rPr lang="en-GB"/>
              <a:t>Select material and discuss it – support with evidence</a:t>
            </a:r>
          </a:p>
          <a:p>
            <a:endParaRPr lang="en-GB"/>
          </a:p>
        </p:txBody>
      </p:sp>
    </p:spTree>
    <p:extLst>
      <p:ext uri="{BB962C8B-B14F-4D97-AF65-F5344CB8AC3E}">
        <p14:creationId xmlns:p14="http://schemas.microsoft.com/office/powerpoint/2010/main" val="1458485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1000"/>
                                        <p:tgtEl>
                                          <p:spTgt spid="5">
                                            <p:txEl>
                                              <p:pRg st="1" end="1"/>
                                            </p:txEl>
                                          </p:spTgt>
                                        </p:tgtEl>
                                      </p:cBhvr>
                                    </p:animEffect>
                                    <p:anim calcmode="lin" valueType="num">
                                      <p:cBhvr>
                                        <p:cTn id="13"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5">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1000"/>
                                        <p:tgtEl>
                                          <p:spTgt spid="5">
                                            <p:txEl>
                                              <p:pRg st="2" end="2"/>
                                            </p:txEl>
                                          </p:spTgt>
                                        </p:tgtEl>
                                      </p:cBhvr>
                                    </p:animEffect>
                                    <p:anim calcmode="lin" valueType="num">
                                      <p:cBhvr>
                                        <p:cTn id="18"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6">
                                            <p:txEl>
                                              <p:pRg st="0" end="0"/>
                                            </p:txEl>
                                          </p:spTgt>
                                        </p:tgtEl>
                                        <p:attrNameLst>
                                          <p:attrName>style.visibility</p:attrName>
                                        </p:attrNameLst>
                                      </p:cBhvr>
                                      <p:to>
                                        <p:strVal val="visible"/>
                                      </p:to>
                                    </p:set>
                                    <p:animEffect transition="in" filter="fade">
                                      <p:cBhvr>
                                        <p:cTn id="24" dur="1000"/>
                                        <p:tgtEl>
                                          <p:spTgt spid="6">
                                            <p:txEl>
                                              <p:pRg st="0" end="0"/>
                                            </p:txEl>
                                          </p:spTgt>
                                        </p:tgtEl>
                                      </p:cBhvr>
                                    </p:animEffect>
                                    <p:anim calcmode="lin" valueType="num">
                                      <p:cBhvr>
                                        <p:cTn id="25"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26" dur="1000" fill="hold"/>
                                        <p:tgtEl>
                                          <p:spTgt spid="6">
                                            <p:txEl>
                                              <p:pRg st="0" end="0"/>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6">
                                            <p:txEl>
                                              <p:pRg st="1" end="1"/>
                                            </p:txEl>
                                          </p:spTgt>
                                        </p:tgtEl>
                                        <p:attrNameLst>
                                          <p:attrName>style.visibility</p:attrName>
                                        </p:attrNameLst>
                                      </p:cBhvr>
                                      <p:to>
                                        <p:strVal val="visible"/>
                                      </p:to>
                                    </p:set>
                                    <p:animEffect transition="in" filter="fade">
                                      <p:cBhvr>
                                        <p:cTn id="29" dur="1000"/>
                                        <p:tgtEl>
                                          <p:spTgt spid="6">
                                            <p:txEl>
                                              <p:pRg st="1" end="1"/>
                                            </p:txEl>
                                          </p:spTgt>
                                        </p:tgtEl>
                                      </p:cBhvr>
                                    </p:animEffect>
                                    <p:anim calcmode="lin" valueType="num">
                                      <p:cBhvr>
                                        <p:cTn id="30"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31" dur="1000" fill="hold"/>
                                        <p:tgtEl>
                                          <p:spTgt spid="6">
                                            <p:txEl>
                                              <p:pRg st="1" end="1"/>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6">
                                            <p:txEl>
                                              <p:pRg st="2" end="2"/>
                                            </p:txEl>
                                          </p:spTgt>
                                        </p:tgtEl>
                                        <p:attrNameLst>
                                          <p:attrName>style.visibility</p:attrName>
                                        </p:attrNameLst>
                                      </p:cBhvr>
                                      <p:to>
                                        <p:strVal val="visible"/>
                                      </p:to>
                                    </p:set>
                                    <p:animEffect transition="in" filter="fade">
                                      <p:cBhvr>
                                        <p:cTn id="34" dur="1000"/>
                                        <p:tgtEl>
                                          <p:spTgt spid="6">
                                            <p:txEl>
                                              <p:pRg st="2" end="2"/>
                                            </p:txEl>
                                          </p:spTgt>
                                        </p:tgtEl>
                                      </p:cBhvr>
                                    </p:animEffect>
                                    <p:anim calcmode="lin" valueType="num">
                                      <p:cBhvr>
                                        <p:cTn id="3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36" dur="1000" fill="hold"/>
                                        <p:tgtEl>
                                          <p:spTgt spid="6">
                                            <p:txEl>
                                              <p:pRg st="2" end="2"/>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6">
                                            <p:txEl>
                                              <p:pRg st="3" end="3"/>
                                            </p:txEl>
                                          </p:spTgt>
                                        </p:tgtEl>
                                        <p:attrNameLst>
                                          <p:attrName>style.visibility</p:attrName>
                                        </p:attrNameLst>
                                      </p:cBhvr>
                                      <p:to>
                                        <p:strVal val="visible"/>
                                      </p:to>
                                    </p:set>
                                    <p:animEffect transition="in" filter="fade">
                                      <p:cBhvr>
                                        <p:cTn id="39" dur="1000"/>
                                        <p:tgtEl>
                                          <p:spTgt spid="6">
                                            <p:txEl>
                                              <p:pRg st="3" end="3"/>
                                            </p:txEl>
                                          </p:spTgt>
                                        </p:tgtEl>
                                      </p:cBhvr>
                                    </p:animEffect>
                                    <p:anim calcmode="lin" valueType="num">
                                      <p:cBhvr>
                                        <p:cTn id="40"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41"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BC8BA-A116-4F60-A255-1D7C2526F191}"/>
              </a:ext>
            </a:extLst>
          </p:cNvPr>
          <p:cNvSpPr>
            <a:spLocks noGrp="1"/>
          </p:cNvSpPr>
          <p:nvPr>
            <p:ph type="title"/>
          </p:nvPr>
        </p:nvSpPr>
        <p:spPr>
          <a:solidFill>
            <a:srgbClr val="002060"/>
          </a:solidFill>
        </p:spPr>
        <p:txBody>
          <a:bodyPr/>
          <a:lstStyle/>
          <a:p>
            <a:r>
              <a:rPr lang="en-GB">
                <a:solidFill>
                  <a:schemeClr val="bg1"/>
                </a:solidFill>
              </a:rPr>
              <a:t>Directive Words (3)</a:t>
            </a:r>
          </a:p>
        </p:txBody>
      </p:sp>
      <p:sp>
        <p:nvSpPr>
          <p:cNvPr id="3" name="Content Placeholder 2">
            <a:extLst>
              <a:ext uri="{FF2B5EF4-FFF2-40B4-BE49-F238E27FC236}">
                <a16:creationId xmlns:a16="http://schemas.microsoft.com/office/drawing/2014/main" id="{568675D2-84E4-4A1A-9C29-B98B6877D689}"/>
              </a:ext>
            </a:extLst>
          </p:cNvPr>
          <p:cNvSpPr>
            <a:spLocks noGrp="1"/>
          </p:cNvSpPr>
          <p:nvPr>
            <p:ph sz="half" idx="1"/>
          </p:nvPr>
        </p:nvSpPr>
        <p:spPr/>
        <p:txBody>
          <a:bodyPr/>
          <a:lstStyle/>
          <a:p>
            <a:pPr marL="0" indent="0" algn="ctr">
              <a:buNone/>
            </a:pPr>
            <a:r>
              <a:rPr lang="en-GB" sz="3600">
                <a:solidFill>
                  <a:srgbClr val="0070C0"/>
                </a:solidFill>
              </a:rPr>
              <a:t>Evaluation</a:t>
            </a:r>
          </a:p>
          <a:p>
            <a:r>
              <a:rPr lang="en-GB"/>
              <a:t>Most challenging essay type</a:t>
            </a:r>
          </a:p>
          <a:p>
            <a:r>
              <a:rPr lang="en-GB"/>
              <a:t>Present selected facts, discuss them in way to direct reader to a conclusion</a:t>
            </a:r>
          </a:p>
          <a:p>
            <a:r>
              <a:rPr lang="en-GB"/>
              <a:t>Back up your view – discuss evidence or reasoning involved</a:t>
            </a:r>
          </a:p>
          <a:p>
            <a:endParaRPr lang="en-GB"/>
          </a:p>
        </p:txBody>
      </p:sp>
      <p:sp>
        <p:nvSpPr>
          <p:cNvPr id="4" name="Content Placeholder 3">
            <a:extLst>
              <a:ext uri="{FF2B5EF4-FFF2-40B4-BE49-F238E27FC236}">
                <a16:creationId xmlns:a16="http://schemas.microsoft.com/office/drawing/2014/main" id="{141BB8BC-1273-4D60-8559-388D3A049C0B}"/>
              </a:ext>
            </a:extLst>
          </p:cNvPr>
          <p:cNvSpPr>
            <a:spLocks noGrp="1"/>
          </p:cNvSpPr>
          <p:nvPr>
            <p:ph sz="half" idx="2"/>
          </p:nvPr>
        </p:nvSpPr>
        <p:spPr/>
        <p:txBody>
          <a:bodyPr/>
          <a:lstStyle/>
          <a:p>
            <a:pPr marL="0" indent="0" algn="ctr">
              <a:buNone/>
            </a:pPr>
            <a:r>
              <a:rPr lang="en-GB" sz="3600">
                <a:solidFill>
                  <a:srgbClr val="0070C0"/>
                </a:solidFill>
              </a:rPr>
              <a:t>Comparison</a:t>
            </a:r>
          </a:p>
          <a:p>
            <a:pPr marL="0" indent="0">
              <a:buNone/>
            </a:pPr>
            <a:r>
              <a:rPr lang="en-GB"/>
              <a:t>Requires you to find similarities and/or differences between evidence/facts/viewpoints</a:t>
            </a:r>
          </a:p>
          <a:p>
            <a:pPr marL="0" indent="0">
              <a:buNone/>
            </a:pPr>
            <a:r>
              <a:rPr lang="en-GB"/>
              <a:t>Clear structure to essay</a:t>
            </a:r>
          </a:p>
          <a:p>
            <a:pPr marL="0" indent="0">
              <a:buNone/>
            </a:pPr>
            <a:r>
              <a:rPr lang="en-GB"/>
              <a:t>Can require description, discussion or evaluation depending on what asked</a:t>
            </a:r>
          </a:p>
          <a:p>
            <a:endParaRPr lang="en-GB"/>
          </a:p>
        </p:txBody>
      </p:sp>
    </p:spTree>
    <p:extLst>
      <p:ext uri="{BB962C8B-B14F-4D97-AF65-F5344CB8AC3E}">
        <p14:creationId xmlns:p14="http://schemas.microsoft.com/office/powerpoint/2010/main" val="2023274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4">
                                            <p:txEl>
                                              <p:pRg st="0" end="0"/>
                                            </p:txEl>
                                          </p:spTgt>
                                        </p:tgtEl>
                                        <p:attrNameLst>
                                          <p:attrName>style.visibility</p:attrName>
                                        </p:attrNameLst>
                                      </p:cBhvr>
                                      <p:to>
                                        <p:strVal val="visible"/>
                                      </p:to>
                                    </p:set>
                                    <p:animEffect transition="in" filter="fade">
                                      <p:cBhvr>
                                        <p:cTn id="29" dur="1000"/>
                                        <p:tgtEl>
                                          <p:spTgt spid="4">
                                            <p:txEl>
                                              <p:pRg st="0" end="0"/>
                                            </p:txEl>
                                          </p:spTgt>
                                        </p:tgtEl>
                                      </p:cBhvr>
                                    </p:animEffect>
                                    <p:anim calcmode="lin" valueType="num">
                                      <p:cBhvr>
                                        <p:cTn id="30"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31" dur="1000" fill="hold"/>
                                        <p:tgtEl>
                                          <p:spTgt spid="4">
                                            <p:txEl>
                                              <p:pRg st="0" end="0"/>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4">
                                            <p:txEl>
                                              <p:pRg st="1" end="1"/>
                                            </p:txEl>
                                          </p:spTgt>
                                        </p:tgtEl>
                                        <p:attrNameLst>
                                          <p:attrName>style.visibility</p:attrName>
                                        </p:attrNameLst>
                                      </p:cBhvr>
                                      <p:to>
                                        <p:strVal val="visible"/>
                                      </p:to>
                                    </p:set>
                                    <p:animEffect transition="in" filter="fade">
                                      <p:cBhvr>
                                        <p:cTn id="34" dur="1000"/>
                                        <p:tgtEl>
                                          <p:spTgt spid="4">
                                            <p:txEl>
                                              <p:pRg st="1" end="1"/>
                                            </p:txEl>
                                          </p:spTgt>
                                        </p:tgtEl>
                                      </p:cBhvr>
                                    </p:animEffect>
                                    <p:anim calcmode="lin" valueType="num">
                                      <p:cBhvr>
                                        <p:cTn id="3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36" dur="1000" fill="hold"/>
                                        <p:tgtEl>
                                          <p:spTgt spid="4">
                                            <p:txEl>
                                              <p:pRg st="1" end="1"/>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4">
                                            <p:txEl>
                                              <p:pRg st="2" end="2"/>
                                            </p:txEl>
                                          </p:spTgt>
                                        </p:tgtEl>
                                        <p:attrNameLst>
                                          <p:attrName>style.visibility</p:attrName>
                                        </p:attrNameLst>
                                      </p:cBhvr>
                                      <p:to>
                                        <p:strVal val="visible"/>
                                      </p:to>
                                    </p:set>
                                    <p:animEffect transition="in" filter="fade">
                                      <p:cBhvr>
                                        <p:cTn id="39" dur="1000"/>
                                        <p:tgtEl>
                                          <p:spTgt spid="4">
                                            <p:txEl>
                                              <p:pRg st="2" end="2"/>
                                            </p:txEl>
                                          </p:spTgt>
                                        </p:tgtEl>
                                      </p:cBhvr>
                                    </p:animEffect>
                                    <p:anim calcmode="lin" valueType="num">
                                      <p:cBhvr>
                                        <p:cTn id="40"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41" dur="1000" fill="hold"/>
                                        <p:tgtEl>
                                          <p:spTgt spid="4">
                                            <p:txEl>
                                              <p:pRg st="2" end="2"/>
                                            </p:txEl>
                                          </p:spTgt>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4">
                                            <p:txEl>
                                              <p:pRg st="3" end="3"/>
                                            </p:txEl>
                                          </p:spTgt>
                                        </p:tgtEl>
                                        <p:attrNameLst>
                                          <p:attrName>style.visibility</p:attrName>
                                        </p:attrNameLst>
                                      </p:cBhvr>
                                      <p:to>
                                        <p:strVal val="visible"/>
                                      </p:to>
                                    </p:set>
                                    <p:animEffect transition="in" filter="fade">
                                      <p:cBhvr>
                                        <p:cTn id="44" dur="1000"/>
                                        <p:tgtEl>
                                          <p:spTgt spid="4">
                                            <p:txEl>
                                              <p:pRg st="3" end="3"/>
                                            </p:txEl>
                                          </p:spTgt>
                                        </p:tgtEl>
                                      </p:cBhvr>
                                    </p:animEffect>
                                    <p:anim calcmode="lin" valueType="num">
                                      <p:cBhvr>
                                        <p:cTn id="45"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46"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E3621D-D226-40B9-A404-C97B026D18E1}"/>
              </a:ext>
            </a:extLst>
          </p:cNvPr>
          <p:cNvSpPr>
            <a:spLocks noGrp="1"/>
          </p:cNvSpPr>
          <p:nvPr>
            <p:ph type="title"/>
          </p:nvPr>
        </p:nvSpPr>
        <p:spPr>
          <a:solidFill>
            <a:srgbClr val="002060"/>
          </a:solidFill>
        </p:spPr>
        <p:txBody>
          <a:bodyPr/>
          <a:lstStyle/>
          <a:p>
            <a:r>
              <a:rPr lang="en-GB">
                <a:solidFill>
                  <a:schemeClr val="bg1"/>
                </a:solidFill>
              </a:rPr>
              <a:t>Limiting words</a:t>
            </a:r>
          </a:p>
        </p:txBody>
      </p:sp>
      <p:sp>
        <p:nvSpPr>
          <p:cNvPr id="3" name="Content Placeholder 2">
            <a:extLst>
              <a:ext uri="{FF2B5EF4-FFF2-40B4-BE49-F238E27FC236}">
                <a16:creationId xmlns:a16="http://schemas.microsoft.com/office/drawing/2014/main" id="{0FC15841-370A-4F84-A8F7-A3CAAC809434}"/>
              </a:ext>
            </a:extLst>
          </p:cNvPr>
          <p:cNvSpPr>
            <a:spLocks noGrp="1"/>
          </p:cNvSpPr>
          <p:nvPr>
            <p:ph idx="1"/>
          </p:nvPr>
        </p:nvSpPr>
        <p:spPr/>
        <p:txBody>
          <a:bodyPr/>
          <a:lstStyle/>
          <a:p>
            <a:pPr marL="0" indent="0" algn="ctr">
              <a:buNone/>
            </a:pPr>
            <a:r>
              <a:rPr lang="en-GB" b="1" i="1">
                <a:solidFill>
                  <a:srgbClr val="00B050"/>
                </a:solidFill>
              </a:rPr>
              <a:t>Words which provide boundaries or constrains for your assignment</a:t>
            </a:r>
          </a:p>
          <a:p>
            <a:pPr marL="0" indent="0" algn="ctr">
              <a:buNone/>
            </a:pPr>
            <a:r>
              <a:rPr lang="en-GB" b="1" i="1">
                <a:solidFill>
                  <a:srgbClr val="00B050"/>
                </a:solidFill>
              </a:rPr>
              <a:t>e.g. word count or subject specific</a:t>
            </a:r>
            <a:endParaRPr lang="en-GB"/>
          </a:p>
          <a:p>
            <a:endParaRPr lang="en-GB"/>
          </a:p>
        </p:txBody>
      </p:sp>
      <p:pic>
        <p:nvPicPr>
          <p:cNvPr id="4" name="Picture 3">
            <a:extLst>
              <a:ext uri="{FF2B5EF4-FFF2-40B4-BE49-F238E27FC236}">
                <a16:creationId xmlns:a16="http://schemas.microsoft.com/office/drawing/2014/main" id="{467859D7-3577-41D6-B35A-DABCA9D903DB}"/>
              </a:ext>
            </a:extLst>
          </p:cNvPr>
          <p:cNvPicPr>
            <a:picLocks noChangeAspect="1"/>
          </p:cNvPicPr>
          <p:nvPr/>
        </p:nvPicPr>
        <p:blipFill>
          <a:blip r:embed="rId2"/>
          <a:stretch>
            <a:fillRect/>
          </a:stretch>
        </p:blipFill>
        <p:spPr>
          <a:xfrm>
            <a:off x="4657117" y="3751344"/>
            <a:ext cx="2877766" cy="1775156"/>
          </a:xfrm>
          <a:prstGeom prst="rect">
            <a:avLst/>
          </a:prstGeom>
        </p:spPr>
      </p:pic>
    </p:spTree>
    <p:extLst>
      <p:ext uri="{BB962C8B-B14F-4D97-AF65-F5344CB8AC3E}">
        <p14:creationId xmlns:p14="http://schemas.microsoft.com/office/powerpoint/2010/main" val="2505136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76C98B-C642-4D1B-B9C3-867BA75A425E}"/>
              </a:ext>
            </a:extLst>
          </p:cNvPr>
          <p:cNvSpPr>
            <a:spLocks noGrp="1"/>
          </p:cNvSpPr>
          <p:nvPr>
            <p:ph type="title"/>
          </p:nvPr>
        </p:nvSpPr>
        <p:spPr>
          <a:solidFill>
            <a:srgbClr val="002060"/>
          </a:solidFill>
        </p:spPr>
        <p:txBody>
          <a:bodyPr/>
          <a:lstStyle/>
          <a:p>
            <a:r>
              <a:rPr lang="en-GB">
                <a:solidFill>
                  <a:schemeClr val="bg1"/>
                </a:solidFill>
              </a:rPr>
              <a:t>Workbook 1 – Identifying key words</a:t>
            </a:r>
          </a:p>
        </p:txBody>
      </p:sp>
      <p:pic>
        <p:nvPicPr>
          <p:cNvPr id="4" name="Picture 3" descr="Graphical user interface, text, application&#10;&#10;Description automatically generated">
            <a:extLst>
              <a:ext uri="{FF2B5EF4-FFF2-40B4-BE49-F238E27FC236}">
                <a16:creationId xmlns:a16="http://schemas.microsoft.com/office/drawing/2014/main" id="{F8949B8C-D992-4516-BA5F-24C82D442C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 y="1417638"/>
            <a:ext cx="3010320" cy="2629267"/>
          </a:xfrm>
          <a:prstGeom prst="rect">
            <a:avLst/>
          </a:prstGeom>
        </p:spPr>
      </p:pic>
      <p:pic>
        <p:nvPicPr>
          <p:cNvPr id="3" name="Picture 2">
            <a:extLst>
              <a:ext uri="{FF2B5EF4-FFF2-40B4-BE49-F238E27FC236}">
                <a16:creationId xmlns:a16="http://schemas.microsoft.com/office/drawing/2014/main" id="{2AC5D5CC-E8A7-4157-A647-C176ADA7DAEB}"/>
              </a:ext>
            </a:extLst>
          </p:cNvPr>
          <p:cNvPicPr>
            <a:picLocks noChangeAspect="1"/>
          </p:cNvPicPr>
          <p:nvPr/>
        </p:nvPicPr>
        <p:blipFill>
          <a:blip r:embed="rId3"/>
          <a:stretch>
            <a:fillRect/>
          </a:stretch>
        </p:blipFill>
        <p:spPr>
          <a:xfrm>
            <a:off x="7463193" y="1883950"/>
            <a:ext cx="3423343" cy="3090097"/>
          </a:xfrm>
          <a:prstGeom prst="rect">
            <a:avLst/>
          </a:prstGeom>
        </p:spPr>
      </p:pic>
      <p:sp>
        <p:nvSpPr>
          <p:cNvPr id="5" name="Arrow: Right 4">
            <a:extLst>
              <a:ext uri="{FF2B5EF4-FFF2-40B4-BE49-F238E27FC236}">
                <a16:creationId xmlns:a16="http://schemas.microsoft.com/office/drawing/2014/main" id="{A576CAF0-0FA5-433A-90C5-57E76951DCC5}"/>
              </a:ext>
            </a:extLst>
          </p:cNvPr>
          <p:cNvSpPr/>
          <p:nvPr/>
        </p:nvSpPr>
        <p:spPr>
          <a:xfrm>
            <a:off x="4589253" y="2449902"/>
            <a:ext cx="2242868" cy="86419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rPr>
              <a:t>Directive Words</a:t>
            </a:r>
          </a:p>
        </p:txBody>
      </p:sp>
      <p:sp>
        <p:nvSpPr>
          <p:cNvPr id="6" name="Arrow: Right 5">
            <a:extLst>
              <a:ext uri="{FF2B5EF4-FFF2-40B4-BE49-F238E27FC236}">
                <a16:creationId xmlns:a16="http://schemas.microsoft.com/office/drawing/2014/main" id="{429C8704-FD09-4F4F-B32E-F534B74EAE94}"/>
              </a:ext>
            </a:extLst>
          </p:cNvPr>
          <p:cNvSpPr/>
          <p:nvPr/>
        </p:nvSpPr>
        <p:spPr>
          <a:xfrm>
            <a:off x="4589252" y="3425027"/>
            <a:ext cx="2242868" cy="864194"/>
          </a:xfrm>
          <a:prstGeom prst="rightArrow">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rPr>
              <a:t>Topic</a:t>
            </a:r>
          </a:p>
        </p:txBody>
      </p:sp>
      <p:sp>
        <p:nvSpPr>
          <p:cNvPr id="7" name="Arrow: Right 6">
            <a:extLst>
              <a:ext uri="{FF2B5EF4-FFF2-40B4-BE49-F238E27FC236}">
                <a16:creationId xmlns:a16="http://schemas.microsoft.com/office/drawing/2014/main" id="{D99EB2EC-FDD3-4E4F-BBD7-942CB1A56E1A}"/>
              </a:ext>
            </a:extLst>
          </p:cNvPr>
          <p:cNvSpPr/>
          <p:nvPr/>
        </p:nvSpPr>
        <p:spPr>
          <a:xfrm>
            <a:off x="4589252" y="4416725"/>
            <a:ext cx="2242868" cy="864194"/>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rPr>
              <a:t>Limiting words</a:t>
            </a:r>
          </a:p>
        </p:txBody>
      </p:sp>
    </p:spTree>
    <p:extLst>
      <p:ext uri="{BB962C8B-B14F-4D97-AF65-F5344CB8AC3E}">
        <p14:creationId xmlns:p14="http://schemas.microsoft.com/office/powerpoint/2010/main" val="12350794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AF535A-2C2D-4604-B5FC-82983DB8EB53}"/>
              </a:ext>
            </a:extLst>
          </p:cNvPr>
          <p:cNvSpPr>
            <a:spLocks noGrp="1"/>
          </p:cNvSpPr>
          <p:nvPr>
            <p:ph type="title"/>
          </p:nvPr>
        </p:nvSpPr>
        <p:spPr>
          <a:solidFill>
            <a:srgbClr val="002060"/>
          </a:solidFill>
        </p:spPr>
        <p:txBody>
          <a:bodyPr/>
          <a:lstStyle/>
          <a:p>
            <a:r>
              <a:rPr lang="en-GB" b="1">
                <a:solidFill>
                  <a:schemeClr val="bg1"/>
                </a:solidFill>
              </a:rPr>
              <a:t>Workbook 1 - Task 1</a:t>
            </a:r>
          </a:p>
        </p:txBody>
      </p:sp>
      <p:sp>
        <p:nvSpPr>
          <p:cNvPr id="3" name="Content Placeholder 2">
            <a:extLst>
              <a:ext uri="{FF2B5EF4-FFF2-40B4-BE49-F238E27FC236}">
                <a16:creationId xmlns:a16="http://schemas.microsoft.com/office/drawing/2014/main" id="{C769B17D-9702-4619-B7CD-F194D2777624}"/>
              </a:ext>
            </a:extLst>
          </p:cNvPr>
          <p:cNvSpPr>
            <a:spLocks noGrp="1"/>
          </p:cNvSpPr>
          <p:nvPr>
            <p:ph idx="1"/>
          </p:nvPr>
        </p:nvSpPr>
        <p:spPr/>
        <p:txBody>
          <a:bodyPr>
            <a:normAutofit/>
          </a:bodyPr>
          <a:lstStyle/>
          <a:p>
            <a:pPr marL="0" indent="0">
              <a:buNone/>
            </a:pPr>
            <a:r>
              <a:rPr lang="en-GB" sz="2400"/>
              <a:t>Focussing upon the last 12 months of your career, critically evaluate your own performance using principles of reflection ( e.g., skills development, academic achievements, CPD and training).</a:t>
            </a:r>
          </a:p>
          <a:p>
            <a:pPr marL="0" indent="0">
              <a:buNone/>
            </a:pPr>
            <a:endParaRPr lang="en-GB" sz="2400"/>
          </a:p>
          <a:p>
            <a:pPr marL="0" indent="0">
              <a:buNone/>
            </a:pPr>
            <a:r>
              <a:rPr lang="en-GB" sz="2400"/>
              <a:t>Analyse the importance of continuous personal and professional development in achieving organisation objectives and the use of reflective practice in personal and professional development.</a:t>
            </a:r>
          </a:p>
          <a:p>
            <a:pPr marL="0" indent="0">
              <a:buNone/>
            </a:pPr>
            <a:endParaRPr lang="en-GB" sz="2400"/>
          </a:p>
          <a:p>
            <a:pPr marL="0" indent="0">
              <a:buNone/>
            </a:pPr>
            <a:r>
              <a:rPr lang="en-GB" sz="2400"/>
              <a:t>2000 words (+/- 10% include your actual word count at the end of each section)</a:t>
            </a:r>
          </a:p>
          <a:p>
            <a:endParaRPr lang="en-GB"/>
          </a:p>
        </p:txBody>
      </p:sp>
      <p:sp>
        <p:nvSpPr>
          <p:cNvPr id="4" name="Arrow: Right 3">
            <a:extLst>
              <a:ext uri="{FF2B5EF4-FFF2-40B4-BE49-F238E27FC236}">
                <a16:creationId xmlns:a16="http://schemas.microsoft.com/office/drawing/2014/main" id="{16E69CC4-394C-4811-9A19-A2AAF494B521}"/>
              </a:ext>
            </a:extLst>
          </p:cNvPr>
          <p:cNvSpPr/>
          <p:nvPr/>
        </p:nvSpPr>
        <p:spPr>
          <a:xfrm rot="19017154">
            <a:off x="310551" y="3804288"/>
            <a:ext cx="1362973"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Arrow: Down 4">
            <a:extLst>
              <a:ext uri="{FF2B5EF4-FFF2-40B4-BE49-F238E27FC236}">
                <a16:creationId xmlns:a16="http://schemas.microsoft.com/office/drawing/2014/main" id="{238CC18B-9F6F-4778-9C08-B9C76D21015C}"/>
              </a:ext>
            </a:extLst>
          </p:cNvPr>
          <p:cNvSpPr/>
          <p:nvPr/>
        </p:nvSpPr>
        <p:spPr>
          <a:xfrm rot="4739291">
            <a:off x="9316528" y="948906"/>
            <a:ext cx="484632" cy="144714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Arrow: Down 5">
            <a:extLst>
              <a:ext uri="{FF2B5EF4-FFF2-40B4-BE49-F238E27FC236}">
                <a16:creationId xmlns:a16="http://schemas.microsoft.com/office/drawing/2014/main" id="{121E7ADC-9B5B-4C05-A176-142B2523B370}"/>
              </a:ext>
            </a:extLst>
          </p:cNvPr>
          <p:cNvSpPr/>
          <p:nvPr/>
        </p:nvSpPr>
        <p:spPr>
          <a:xfrm>
            <a:off x="1413150" y="804871"/>
            <a:ext cx="708947" cy="1284534"/>
          </a:xfrm>
          <a:prstGeom prst="downArrow">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Arrow: Down 6">
            <a:extLst>
              <a:ext uri="{FF2B5EF4-FFF2-40B4-BE49-F238E27FC236}">
                <a16:creationId xmlns:a16="http://schemas.microsoft.com/office/drawing/2014/main" id="{C01CAC00-A9FC-47FE-88A1-B6F60F2A32D7}"/>
              </a:ext>
            </a:extLst>
          </p:cNvPr>
          <p:cNvSpPr/>
          <p:nvPr/>
        </p:nvSpPr>
        <p:spPr>
          <a:xfrm>
            <a:off x="6297282" y="2089405"/>
            <a:ext cx="708947" cy="1149124"/>
          </a:xfrm>
          <a:prstGeom prst="downArrow">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Arrow: Down 7">
            <a:extLst>
              <a:ext uri="{FF2B5EF4-FFF2-40B4-BE49-F238E27FC236}">
                <a16:creationId xmlns:a16="http://schemas.microsoft.com/office/drawing/2014/main" id="{95C58D9E-CD50-444F-8089-59D79B2F8C09}"/>
              </a:ext>
            </a:extLst>
          </p:cNvPr>
          <p:cNvSpPr/>
          <p:nvPr/>
        </p:nvSpPr>
        <p:spPr>
          <a:xfrm rot="6978956">
            <a:off x="2621372" y="4713300"/>
            <a:ext cx="795743" cy="1608194"/>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12822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ppt_x</p:attrName>
                                        </p:attrNameLst>
                                      </p:cBhvr>
                                      <p:tavLst>
                                        <p:tav tm="0">
                                          <p:val>
                                            <p:strVal val="#ppt_x"/>
                                          </p:val>
                                        </p:tav>
                                        <p:tav tm="100000">
                                          <p:val>
                                            <p:strVal val="#ppt_x"/>
                                          </p:val>
                                        </p:tav>
                                      </p:tavLst>
                                    </p:anim>
                                    <p:anim calcmode="lin" valueType="num">
                                      <p:cBhvr>
                                        <p:cTn id="3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651EFF-1590-4AC6-8EAD-A277F1EF5B3B}"/>
              </a:ext>
            </a:extLst>
          </p:cNvPr>
          <p:cNvSpPr>
            <a:spLocks noGrp="1"/>
          </p:cNvSpPr>
          <p:nvPr>
            <p:ph type="title"/>
          </p:nvPr>
        </p:nvSpPr>
        <p:spPr>
          <a:solidFill>
            <a:srgbClr val="002060"/>
          </a:solidFill>
        </p:spPr>
        <p:txBody>
          <a:bodyPr/>
          <a:lstStyle/>
          <a:p>
            <a:r>
              <a:rPr lang="en-GB">
                <a:solidFill>
                  <a:schemeClr val="bg1"/>
                </a:solidFill>
              </a:rPr>
              <a:t>Workbook – task 2</a:t>
            </a:r>
          </a:p>
        </p:txBody>
      </p:sp>
      <p:sp>
        <p:nvSpPr>
          <p:cNvPr id="7" name="Content Placeholder 6">
            <a:extLst>
              <a:ext uri="{FF2B5EF4-FFF2-40B4-BE49-F238E27FC236}">
                <a16:creationId xmlns:a16="http://schemas.microsoft.com/office/drawing/2014/main" id="{23A12641-AC00-4E70-BF9A-CECEFDED56D9}"/>
              </a:ext>
            </a:extLst>
          </p:cNvPr>
          <p:cNvSpPr>
            <a:spLocks noGrp="1"/>
          </p:cNvSpPr>
          <p:nvPr>
            <p:ph idx="1"/>
          </p:nvPr>
        </p:nvSpPr>
        <p:spPr>
          <a:ln>
            <a:solidFill>
              <a:schemeClr val="tx1"/>
            </a:solidFill>
          </a:ln>
        </p:spPr>
        <p:txBody>
          <a:bodyPr>
            <a:normAutofit lnSpcReduction="10000"/>
          </a:bodyPr>
          <a:lstStyle/>
          <a:p>
            <a:pPr marL="0" indent="0">
              <a:buNone/>
            </a:pPr>
            <a:r>
              <a:rPr lang="en-GB" sz="2000"/>
              <a:t>Give a brief description of the investigation including social and legislative contexts and any relevant cultural, ethnicity and language issues.</a:t>
            </a:r>
          </a:p>
          <a:p>
            <a:pPr marL="0" indent="0">
              <a:buNone/>
            </a:pPr>
            <a:endParaRPr lang="en-GB" sz="2000"/>
          </a:p>
          <a:p>
            <a:pPr marL="0" indent="0">
              <a:buNone/>
            </a:pPr>
            <a:r>
              <a:rPr lang="en-GB" sz="2000"/>
              <a:t>Demonstrate your critical thinking, analysis and evaluation of assumptions, generalisations and material (that may be incomplete) and how you communicated your conclusions to specialist and non-specialist investigators/departments</a:t>
            </a:r>
          </a:p>
          <a:p>
            <a:pPr marL="0" indent="0">
              <a:buNone/>
            </a:pPr>
            <a:endParaRPr lang="en-GB"/>
          </a:p>
          <a:p>
            <a:pPr marL="0" indent="0">
              <a:buNone/>
            </a:pPr>
            <a:r>
              <a:rPr lang="en-GB" sz="2000"/>
              <a:t>Critically evaluate the challenges associated with the investigation and the actions undertaken to effectively deal with such challenging situations.</a:t>
            </a:r>
          </a:p>
          <a:p>
            <a:pPr marL="0" indent="0">
              <a:buNone/>
            </a:pPr>
            <a:endParaRPr lang="en-GB" sz="2000"/>
          </a:p>
          <a:p>
            <a:pPr marL="0" indent="0">
              <a:buNone/>
            </a:pPr>
            <a:r>
              <a:rPr lang="en-GB" sz="1900"/>
              <a:t>2000 words (+/- 10%: include your actual word count at the end of each section)</a:t>
            </a:r>
          </a:p>
        </p:txBody>
      </p:sp>
      <p:sp>
        <p:nvSpPr>
          <p:cNvPr id="9" name="Arrow: Down 8">
            <a:extLst>
              <a:ext uri="{FF2B5EF4-FFF2-40B4-BE49-F238E27FC236}">
                <a16:creationId xmlns:a16="http://schemas.microsoft.com/office/drawing/2014/main" id="{6A7AD03B-8EE6-4EED-94B8-D29A878CEE34}"/>
              </a:ext>
            </a:extLst>
          </p:cNvPr>
          <p:cNvSpPr/>
          <p:nvPr/>
        </p:nvSpPr>
        <p:spPr>
          <a:xfrm rot="20471864">
            <a:off x="845388" y="621793"/>
            <a:ext cx="484632"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Arrow: Down 9">
            <a:extLst>
              <a:ext uri="{FF2B5EF4-FFF2-40B4-BE49-F238E27FC236}">
                <a16:creationId xmlns:a16="http://schemas.microsoft.com/office/drawing/2014/main" id="{A10FDCFA-F89E-408F-9910-76E11EA6A960}"/>
              </a:ext>
            </a:extLst>
          </p:cNvPr>
          <p:cNvSpPr/>
          <p:nvPr/>
        </p:nvSpPr>
        <p:spPr>
          <a:xfrm rot="3189970">
            <a:off x="1769262" y="1832775"/>
            <a:ext cx="484632"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Arrow: Down 10">
            <a:extLst>
              <a:ext uri="{FF2B5EF4-FFF2-40B4-BE49-F238E27FC236}">
                <a16:creationId xmlns:a16="http://schemas.microsoft.com/office/drawing/2014/main" id="{851A00B5-5D66-4A3E-A76C-97AD8F87E41C}"/>
              </a:ext>
            </a:extLst>
          </p:cNvPr>
          <p:cNvSpPr/>
          <p:nvPr/>
        </p:nvSpPr>
        <p:spPr>
          <a:xfrm rot="19786073">
            <a:off x="914006" y="3129337"/>
            <a:ext cx="484632"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Arrow: Down 11">
            <a:extLst>
              <a:ext uri="{FF2B5EF4-FFF2-40B4-BE49-F238E27FC236}">
                <a16:creationId xmlns:a16="http://schemas.microsoft.com/office/drawing/2014/main" id="{CDB02F1A-47A5-4372-805F-A2F0D423822D}"/>
              </a:ext>
            </a:extLst>
          </p:cNvPr>
          <p:cNvSpPr/>
          <p:nvPr/>
        </p:nvSpPr>
        <p:spPr>
          <a:xfrm rot="1449893">
            <a:off x="7004649" y="1834758"/>
            <a:ext cx="484632" cy="978408"/>
          </a:xfrm>
          <a:prstGeom prst="downArrow">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Arrow: Down 12">
            <a:extLst>
              <a:ext uri="{FF2B5EF4-FFF2-40B4-BE49-F238E27FC236}">
                <a16:creationId xmlns:a16="http://schemas.microsoft.com/office/drawing/2014/main" id="{1512EE41-49FD-43E3-8A27-52557369D00E}"/>
              </a:ext>
            </a:extLst>
          </p:cNvPr>
          <p:cNvSpPr/>
          <p:nvPr/>
        </p:nvSpPr>
        <p:spPr>
          <a:xfrm rot="2181022">
            <a:off x="4140678" y="3136378"/>
            <a:ext cx="484632" cy="978408"/>
          </a:xfrm>
          <a:prstGeom prst="downArrow">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Arrow: Down 13">
            <a:extLst>
              <a:ext uri="{FF2B5EF4-FFF2-40B4-BE49-F238E27FC236}">
                <a16:creationId xmlns:a16="http://schemas.microsoft.com/office/drawing/2014/main" id="{A60418DC-4600-443D-8695-01ED77CFBD4E}"/>
              </a:ext>
            </a:extLst>
          </p:cNvPr>
          <p:cNvSpPr/>
          <p:nvPr/>
        </p:nvSpPr>
        <p:spPr>
          <a:xfrm rot="5852969">
            <a:off x="2191109" y="4744528"/>
            <a:ext cx="484632" cy="978408"/>
          </a:xfrm>
          <a:prstGeom prst="down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97324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
                                          </p:val>
                                        </p:tav>
                                        <p:tav tm="100000">
                                          <p:val>
                                            <p:strVal val="#ppt_x"/>
                                          </p:val>
                                        </p:tav>
                                      </p:tavLst>
                                    </p:anim>
                                    <p:anim calcmode="lin" valueType="num">
                                      <p:cBhvr>
                                        <p:cTn id="37"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1000"/>
                                        <p:tgtEl>
                                          <p:spTgt spid="14"/>
                                        </p:tgtEl>
                                      </p:cBhvr>
                                    </p:animEffect>
                                    <p:anim calcmode="lin" valueType="num">
                                      <p:cBhvr>
                                        <p:cTn id="43" dur="1000" fill="hold"/>
                                        <p:tgtEl>
                                          <p:spTgt spid="14"/>
                                        </p:tgtEl>
                                        <p:attrNameLst>
                                          <p:attrName>ppt_x</p:attrName>
                                        </p:attrNameLst>
                                      </p:cBhvr>
                                      <p:tavLst>
                                        <p:tav tm="0">
                                          <p:val>
                                            <p:strVal val="#ppt_x"/>
                                          </p:val>
                                        </p:tav>
                                        <p:tav tm="100000">
                                          <p:val>
                                            <p:strVal val="#ppt_x"/>
                                          </p:val>
                                        </p:tav>
                                      </p:tavLst>
                                    </p:anim>
                                    <p:anim calcmode="lin" valueType="num">
                                      <p:cBhvr>
                                        <p:cTn id="4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546858-3512-4D8A-A476-EEB1B9532783}"/>
              </a:ext>
            </a:extLst>
          </p:cNvPr>
          <p:cNvSpPr>
            <a:spLocks noGrp="1"/>
          </p:cNvSpPr>
          <p:nvPr>
            <p:ph type="title"/>
          </p:nvPr>
        </p:nvSpPr>
        <p:spPr>
          <a:solidFill>
            <a:srgbClr val="002060"/>
          </a:solidFill>
        </p:spPr>
        <p:txBody>
          <a:bodyPr/>
          <a:lstStyle/>
          <a:p>
            <a:r>
              <a:rPr lang="en-GB">
                <a:solidFill>
                  <a:schemeClr val="bg1"/>
                </a:solidFill>
              </a:rPr>
              <a:t>Workbook – Task 3</a:t>
            </a:r>
          </a:p>
        </p:txBody>
      </p:sp>
      <p:sp>
        <p:nvSpPr>
          <p:cNvPr id="3" name="Content Placeholder 2">
            <a:extLst>
              <a:ext uri="{FF2B5EF4-FFF2-40B4-BE49-F238E27FC236}">
                <a16:creationId xmlns:a16="http://schemas.microsoft.com/office/drawing/2014/main" id="{DE56B55D-B630-4192-BB75-CEE8FB1720D8}"/>
              </a:ext>
            </a:extLst>
          </p:cNvPr>
          <p:cNvSpPr>
            <a:spLocks noGrp="1"/>
          </p:cNvSpPr>
          <p:nvPr>
            <p:ph idx="1"/>
          </p:nvPr>
        </p:nvSpPr>
        <p:spPr>
          <a:ln>
            <a:solidFill>
              <a:schemeClr val="tx1"/>
            </a:solidFill>
          </a:ln>
        </p:spPr>
        <p:txBody>
          <a:bodyPr>
            <a:normAutofit fontScale="70000" lnSpcReduction="20000"/>
          </a:bodyPr>
          <a:lstStyle/>
          <a:p>
            <a:pPr marL="0" indent="0">
              <a:buNone/>
            </a:pPr>
            <a:r>
              <a:rPr lang="en-GB"/>
              <a:t>Give a brief description of the incident including social and legislative contexts and give any relevant cultural, ethnicity and language issues.</a:t>
            </a:r>
          </a:p>
          <a:p>
            <a:pPr marL="0" indent="0">
              <a:buNone/>
            </a:pPr>
            <a:endParaRPr lang="en-GB"/>
          </a:p>
          <a:p>
            <a:pPr marL="0" indent="0">
              <a:buNone/>
            </a:pPr>
            <a:r>
              <a:rPr lang="en-GB"/>
              <a:t>Analyse how you employed established techniques to progress the investigation</a:t>
            </a:r>
          </a:p>
          <a:p>
            <a:pPr marL="0" indent="0">
              <a:buNone/>
            </a:pPr>
            <a:endParaRPr lang="en-GB"/>
          </a:p>
          <a:p>
            <a:pPr marL="0" indent="0">
              <a:buNone/>
            </a:pPr>
            <a:r>
              <a:rPr lang="en-GB"/>
              <a:t>Critically evaluate how you applied specific legislation and or powers to the investigation.</a:t>
            </a:r>
          </a:p>
          <a:p>
            <a:pPr marL="0" indent="0">
              <a:buNone/>
            </a:pPr>
            <a:endParaRPr lang="en-GB"/>
          </a:p>
          <a:p>
            <a:pPr marL="0" indent="0">
              <a:buNone/>
            </a:pPr>
            <a:r>
              <a:rPr lang="en-GB"/>
              <a:t>Explore the use of the techniques you applied to the investigation and demonstrate your understanding of their use.</a:t>
            </a:r>
          </a:p>
          <a:p>
            <a:pPr marL="0" indent="0">
              <a:buNone/>
            </a:pPr>
            <a:endParaRPr lang="en-GB"/>
          </a:p>
          <a:p>
            <a:pPr marL="0" indent="0">
              <a:buNone/>
            </a:pPr>
            <a:r>
              <a:rPr lang="en-GB"/>
              <a:t>2000 words (+/- 10%: include your actual word count at the end of each section)</a:t>
            </a:r>
          </a:p>
        </p:txBody>
      </p:sp>
      <p:sp>
        <p:nvSpPr>
          <p:cNvPr id="4" name="Arrow: Down 3">
            <a:extLst>
              <a:ext uri="{FF2B5EF4-FFF2-40B4-BE49-F238E27FC236}">
                <a16:creationId xmlns:a16="http://schemas.microsoft.com/office/drawing/2014/main" id="{5184AF9E-1CF4-4FA3-BC40-549E1229B45D}"/>
              </a:ext>
            </a:extLst>
          </p:cNvPr>
          <p:cNvSpPr/>
          <p:nvPr/>
        </p:nvSpPr>
        <p:spPr>
          <a:xfrm rot="19489520">
            <a:off x="897147" y="621793"/>
            <a:ext cx="484632"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Arrow: Right 4">
            <a:extLst>
              <a:ext uri="{FF2B5EF4-FFF2-40B4-BE49-F238E27FC236}">
                <a16:creationId xmlns:a16="http://schemas.microsoft.com/office/drawing/2014/main" id="{ABAEB351-86BF-4652-9F54-B25F11C89E28}"/>
              </a:ext>
            </a:extLst>
          </p:cNvPr>
          <p:cNvSpPr/>
          <p:nvPr/>
        </p:nvSpPr>
        <p:spPr>
          <a:xfrm rot="2478772">
            <a:off x="602725" y="2095676"/>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Arrow: Down 5">
            <a:extLst>
              <a:ext uri="{FF2B5EF4-FFF2-40B4-BE49-F238E27FC236}">
                <a16:creationId xmlns:a16="http://schemas.microsoft.com/office/drawing/2014/main" id="{7734470A-362C-4524-A792-7538ACAF5352}"/>
              </a:ext>
            </a:extLst>
          </p:cNvPr>
          <p:cNvSpPr/>
          <p:nvPr/>
        </p:nvSpPr>
        <p:spPr>
          <a:xfrm rot="18963954">
            <a:off x="680844" y="2498398"/>
            <a:ext cx="484632"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Arrow: Down 7">
            <a:extLst>
              <a:ext uri="{FF2B5EF4-FFF2-40B4-BE49-F238E27FC236}">
                <a16:creationId xmlns:a16="http://schemas.microsoft.com/office/drawing/2014/main" id="{0EE1C432-7BEF-40F0-ADA3-CCA5E65DAD33}"/>
              </a:ext>
            </a:extLst>
          </p:cNvPr>
          <p:cNvSpPr/>
          <p:nvPr/>
        </p:nvSpPr>
        <p:spPr>
          <a:xfrm rot="18878833">
            <a:off x="676442" y="3455974"/>
            <a:ext cx="484632"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Arrow: Down 8">
            <a:extLst>
              <a:ext uri="{FF2B5EF4-FFF2-40B4-BE49-F238E27FC236}">
                <a16:creationId xmlns:a16="http://schemas.microsoft.com/office/drawing/2014/main" id="{A4C96B78-B806-4088-A7C8-7205C7FDFE85}"/>
              </a:ext>
            </a:extLst>
          </p:cNvPr>
          <p:cNvSpPr/>
          <p:nvPr/>
        </p:nvSpPr>
        <p:spPr>
          <a:xfrm>
            <a:off x="5400136" y="1571278"/>
            <a:ext cx="484632" cy="978408"/>
          </a:xfrm>
          <a:prstGeom prst="downArrow">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Arrow: Down 9">
            <a:extLst>
              <a:ext uri="{FF2B5EF4-FFF2-40B4-BE49-F238E27FC236}">
                <a16:creationId xmlns:a16="http://schemas.microsoft.com/office/drawing/2014/main" id="{1D7805DC-531B-4B89-9255-B9C2101E389E}"/>
              </a:ext>
            </a:extLst>
          </p:cNvPr>
          <p:cNvSpPr/>
          <p:nvPr/>
        </p:nvSpPr>
        <p:spPr>
          <a:xfrm>
            <a:off x="6642340" y="2337992"/>
            <a:ext cx="484632" cy="978408"/>
          </a:xfrm>
          <a:prstGeom prst="downArrow">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Arrow: Down 10">
            <a:extLst>
              <a:ext uri="{FF2B5EF4-FFF2-40B4-BE49-F238E27FC236}">
                <a16:creationId xmlns:a16="http://schemas.microsoft.com/office/drawing/2014/main" id="{B181CBE3-9A24-445F-BA8D-AA0CC95D0FC6}"/>
              </a:ext>
            </a:extLst>
          </p:cNvPr>
          <p:cNvSpPr/>
          <p:nvPr/>
        </p:nvSpPr>
        <p:spPr>
          <a:xfrm>
            <a:off x="3888528" y="3310680"/>
            <a:ext cx="484632" cy="978408"/>
          </a:xfrm>
          <a:prstGeom prst="downArrow">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Arrow: Down 11">
            <a:extLst>
              <a:ext uri="{FF2B5EF4-FFF2-40B4-BE49-F238E27FC236}">
                <a16:creationId xmlns:a16="http://schemas.microsoft.com/office/drawing/2014/main" id="{DCE7DC54-4653-475B-8EE5-F189F741B781}"/>
              </a:ext>
            </a:extLst>
          </p:cNvPr>
          <p:cNvSpPr/>
          <p:nvPr/>
        </p:nvSpPr>
        <p:spPr>
          <a:xfrm rot="7476824">
            <a:off x="2191110" y="5056952"/>
            <a:ext cx="484632" cy="978408"/>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02071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1000"/>
                                        <p:tgtEl>
                                          <p:spTgt spid="9"/>
                                        </p:tgtEl>
                                      </p:cBhvr>
                                    </p:animEffect>
                                    <p:anim calcmode="lin" valueType="num">
                                      <p:cBhvr>
                                        <p:cTn id="36" dur="1000" fill="hold"/>
                                        <p:tgtEl>
                                          <p:spTgt spid="9"/>
                                        </p:tgtEl>
                                        <p:attrNameLst>
                                          <p:attrName>ppt_x</p:attrName>
                                        </p:attrNameLst>
                                      </p:cBhvr>
                                      <p:tavLst>
                                        <p:tav tm="0">
                                          <p:val>
                                            <p:strVal val="#ppt_x"/>
                                          </p:val>
                                        </p:tav>
                                        <p:tav tm="100000">
                                          <p:val>
                                            <p:strVal val="#ppt_x"/>
                                          </p:val>
                                        </p:tav>
                                      </p:tavLst>
                                    </p:anim>
                                    <p:anim calcmode="lin" valueType="num">
                                      <p:cBhvr>
                                        <p:cTn id="3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fade">
                                      <p:cBhvr>
                                        <p:cTn id="49" dur="1000"/>
                                        <p:tgtEl>
                                          <p:spTgt spid="11"/>
                                        </p:tgtEl>
                                      </p:cBhvr>
                                    </p:animEffect>
                                    <p:anim calcmode="lin" valueType="num">
                                      <p:cBhvr>
                                        <p:cTn id="50" dur="1000" fill="hold"/>
                                        <p:tgtEl>
                                          <p:spTgt spid="11"/>
                                        </p:tgtEl>
                                        <p:attrNameLst>
                                          <p:attrName>ppt_x</p:attrName>
                                        </p:attrNameLst>
                                      </p:cBhvr>
                                      <p:tavLst>
                                        <p:tav tm="0">
                                          <p:val>
                                            <p:strVal val="#ppt_x"/>
                                          </p:val>
                                        </p:tav>
                                        <p:tav tm="100000">
                                          <p:val>
                                            <p:strVal val="#ppt_x"/>
                                          </p:val>
                                        </p:tav>
                                      </p:tavLst>
                                    </p:anim>
                                    <p:anim calcmode="lin" valueType="num">
                                      <p:cBhvr>
                                        <p:cTn id="5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12"/>
                                        </p:tgtEl>
                                        <p:attrNameLst>
                                          <p:attrName>style.visibility</p:attrName>
                                        </p:attrNameLst>
                                      </p:cBhvr>
                                      <p:to>
                                        <p:strVal val="visible"/>
                                      </p:to>
                                    </p:set>
                                    <p:animEffect transition="in" filter="fade">
                                      <p:cBhvr>
                                        <p:cTn id="56" dur="1000"/>
                                        <p:tgtEl>
                                          <p:spTgt spid="12"/>
                                        </p:tgtEl>
                                      </p:cBhvr>
                                    </p:animEffect>
                                    <p:anim calcmode="lin" valueType="num">
                                      <p:cBhvr>
                                        <p:cTn id="57" dur="1000" fill="hold"/>
                                        <p:tgtEl>
                                          <p:spTgt spid="12"/>
                                        </p:tgtEl>
                                        <p:attrNameLst>
                                          <p:attrName>ppt_x</p:attrName>
                                        </p:attrNameLst>
                                      </p:cBhvr>
                                      <p:tavLst>
                                        <p:tav tm="0">
                                          <p:val>
                                            <p:strVal val="#ppt_x"/>
                                          </p:val>
                                        </p:tav>
                                        <p:tav tm="100000">
                                          <p:val>
                                            <p:strVal val="#ppt_x"/>
                                          </p:val>
                                        </p:tav>
                                      </p:tavLst>
                                    </p:anim>
                                    <p:anim calcmode="lin" valueType="num">
                                      <p:cBhvr>
                                        <p:cTn id="5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P spid="9" grpId="0" animBg="1"/>
      <p:bldP spid="10" grpId="0" animBg="1"/>
      <p:bldP spid="11" grpId="0" animBg="1"/>
      <p:bldP spid="1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0D3355-AE9C-4072-ABB8-7841D89CB51C}"/>
              </a:ext>
            </a:extLst>
          </p:cNvPr>
          <p:cNvSpPr>
            <a:spLocks noGrp="1"/>
          </p:cNvSpPr>
          <p:nvPr>
            <p:ph type="title"/>
          </p:nvPr>
        </p:nvSpPr>
        <p:spPr>
          <a:solidFill>
            <a:srgbClr val="002060"/>
          </a:solidFill>
        </p:spPr>
        <p:txBody>
          <a:bodyPr/>
          <a:lstStyle/>
          <a:p>
            <a:r>
              <a:rPr lang="en-GB">
                <a:solidFill>
                  <a:schemeClr val="bg1"/>
                </a:solidFill>
              </a:rPr>
              <a:t>Workbook – Task 4</a:t>
            </a:r>
          </a:p>
        </p:txBody>
      </p:sp>
      <p:sp>
        <p:nvSpPr>
          <p:cNvPr id="3" name="Content Placeholder 2">
            <a:extLst>
              <a:ext uri="{FF2B5EF4-FFF2-40B4-BE49-F238E27FC236}">
                <a16:creationId xmlns:a16="http://schemas.microsoft.com/office/drawing/2014/main" id="{7C635FE5-0A5F-480B-9EAE-752A2BB80332}"/>
              </a:ext>
            </a:extLst>
          </p:cNvPr>
          <p:cNvSpPr>
            <a:spLocks noGrp="1"/>
          </p:cNvSpPr>
          <p:nvPr>
            <p:ph idx="1"/>
          </p:nvPr>
        </p:nvSpPr>
        <p:spPr>
          <a:ln>
            <a:solidFill>
              <a:schemeClr val="tx1"/>
            </a:solidFill>
          </a:ln>
        </p:spPr>
        <p:txBody>
          <a:bodyPr>
            <a:normAutofit fontScale="85000" lnSpcReduction="10000"/>
          </a:bodyPr>
          <a:lstStyle/>
          <a:p>
            <a:pPr marL="0" indent="0">
              <a:buNone/>
            </a:pPr>
            <a:r>
              <a:rPr lang="en-GB"/>
              <a:t>Research and critically analyse current theories and methodologies relevant to your own specified are of investigation (</a:t>
            </a:r>
            <a:r>
              <a:rPr lang="en-GB" err="1"/>
              <a:t>e,g</a:t>
            </a:r>
            <a:r>
              <a:rPr lang="en-GB"/>
              <a:t>, use of specialist interviewing techniques, crime scene management, NDM)</a:t>
            </a:r>
          </a:p>
          <a:p>
            <a:pPr marL="0" indent="0">
              <a:buNone/>
            </a:pPr>
            <a:endParaRPr lang="en-GB"/>
          </a:p>
          <a:p>
            <a:pPr marL="0" indent="0">
              <a:buNone/>
            </a:pPr>
            <a:r>
              <a:rPr lang="en-GB"/>
              <a:t>Evaluate the importance of applying skills, knowledge and experience to reach appropriate investigative outcomes.</a:t>
            </a:r>
          </a:p>
          <a:p>
            <a:pPr marL="0" indent="0">
              <a:buNone/>
            </a:pPr>
            <a:endParaRPr lang="en-GB"/>
          </a:p>
          <a:p>
            <a:pPr marL="0" indent="0">
              <a:buNone/>
            </a:pPr>
            <a:r>
              <a:rPr lang="en-GB"/>
              <a:t>2000 words (+/- 10%: include your actual word count at the end of each section)</a:t>
            </a:r>
          </a:p>
        </p:txBody>
      </p:sp>
      <p:sp>
        <p:nvSpPr>
          <p:cNvPr id="4" name="Arrow: Down 3">
            <a:extLst>
              <a:ext uri="{FF2B5EF4-FFF2-40B4-BE49-F238E27FC236}">
                <a16:creationId xmlns:a16="http://schemas.microsoft.com/office/drawing/2014/main" id="{76365B4F-FEA0-488F-827A-BDEE6C5A2AC0}"/>
              </a:ext>
            </a:extLst>
          </p:cNvPr>
          <p:cNvSpPr/>
          <p:nvPr/>
        </p:nvSpPr>
        <p:spPr>
          <a:xfrm>
            <a:off x="2191110" y="486035"/>
            <a:ext cx="484632"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Arrow: Down 4">
            <a:extLst>
              <a:ext uri="{FF2B5EF4-FFF2-40B4-BE49-F238E27FC236}">
                <a16:creationId xmlns:a16="http://schemas.microsoft.com/office/drawing/2014/main" id="{692A6BE0-5249-4FED-8ACE-10CB20441E9D}"/>
              </a:ext>
            </a:extLst>
          </p:cNvPr>
          <p:cNvSpPr/>
          <p:nvPr/>
        </p:nvSpPr>
        <p:spPr>
          <a:xfrm>
            <a:off x="966158" y="2294626"/>
            <a:ext cx="484632"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Arrow: Down 5">
            <a:extLst>
              <a:ext uri="{FF2B5EF4-FFF2-40B4-BE49-F238E27FC236}">
                <a16:creationId xmlns:a16="http://schemas.microsoft.com/office/drawing/2014/main" id="{174D03FA-263D-4CEB-99EC-4D0567BEE554}"/>
              </a:ext>
            </a:extLst>
          </p:cNvPr>
          <p:cNvSpPr/>
          <p:nvPr/>
        </p:nvSpPr>
        <p:spPr>
          <a:xfrm rot="2521215">
            <a:off x="8453885" y="851562"/>
            <a:ext cx="484632" cy="978408"/>
          </a:xfrm>
          <a:prstGeom prst="downArrow">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Arrow: Down 6">
            <a:extLst>
              <a:ext uri="{FF2B5EF4-FFF2-40B4-BE49-F238E27FC236}">
                <a16:creationId xmlns:a16="http://schemas.microsoft.com/office/drawing/2014/main" id="{FC176ED8-477C-4416-8F14-86F4A8DCB1CA}"/>
              </a:ext>
            </a:extLst>
          </p:cNvPr>
          <p:cNvSpPr/>
          <p:nvPr/>
        </p:nvSpPr>
        <p:spPr>
          <a:xfrm rot="3162557">
            <a:off x="7660257" y="2450628"/>
            <a:ext cx="484632" cy="978408"/>
          </a:xfrm>
          <a:prstGeom prst="downArrow">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Arrow: Down 7">
            <a:extLst>
              <a:ext uri="{FF2B5EF4-FFF2-40B4-BE49-F238E27FC236}">
                <a16:creationId xmlns:a16="http://schemas.microsoft.com/office/drawing/2014/main" id="{EEB2AA9A-1011-42FE-AEA6-48FDBEF1493F}"/>
              </a:ext>
            </a:extLst>
          </p:cNvPr>
          <p:cNvSpPr/>
          <p:nvPr/>
        </p:nvSpPr>
        <p:spPr>
          <a:xfrm rot="7580071">
            <a:off x="2486454" y="4628382"/>
            <a:ext cx="484632" cy="978408"/>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76764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ppt_x</p:attrName>
                                        </p:attrNameLst>
                                      </p:cBhvr>
                                      <p:tavLst>
                                        <p:tav tm="0">
                                          <p:val>
                                            <p:strVal val="#ppt_x"/>
                                          </p:val>
                                        </p:tav>
                                        <p:tav tm="100000">
                                          <p:val>
                                            <p:strVal val="#ppt_x"/>
                                          </p:val>
                                        </p:tav>
                                      </p:tavLst>
                                    </p:anim>
                                    <p:anim calcmode="lin" valueType="num">
                                      <p:cBhvr>
                                        <p:cTn id="3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5D6187-AC78-40D6-B941-932E04A733C1}"/>
              </a:ext>
            </a:extLst>
          </p:cNvPr>
          <p:cNvSpPr>
            <a:spLocks noGrp="1"/>
          </p:cNvSpPr>
          <p:nvPr>
            <p:ph type="title"/>
          </p:nvPr>
        </p:nvSpPr>
        <p:spPr>
          <a:solidFill>
            <a:srgbClr val="002060"/>
          </a:solidFill>
        </p:spPr>
        <p:txBody>
          <a:bodyPr/>
          <a:lstStyle/>
          <a:p>
            <a:r>
              <a:rPr lang="en-GB">
                <a:solidFill>
                  <a:schemeClr val="bg1"/>
                </a:solidFill>
              </a:rPr>
              <a:t>Extra – tips - Paragraphs</a:t>
            </a:r>
          </a:p>
        </p:txBody>
      </p:sp>
      <p:sp>
        <p:nvSpPr>
          <p:cNvPr id="3" name="Content Placeholder 2">
            <a:extLst>
              <a:ext uri="{FF2B5EF4-FFF2-40B4-BE49-F238E27FC236}">
                <a16:creationId xmlns:a16="http://schemas.microsoft.com/office/drawing/2014/main" id="{BCBB7708-1249-412B-81E0-280BCD3A153A}"/>
              </a:ext>
            </a:extLst>
          </p:cNvPr>
          <p:cNvSpPr>
            <a:spLocks noGrp="1"/>
          </p:cNvSpPr>
          <p:nvPr>
            <p:ph idx="1"/>
          </p:nvPr>
        </p:nvSpPr>
        <p:spPr/>
        <p:txBody>
          <a:bodyPr/>
          <a:lstStyle/>
          <a:p>
            <a:r>
              <a:rPr lang="en-GB"/>
              <a:t>Building blocks of the essay</a:t>
            </a:r>
          </a:p>
          <a:p>
            <a:r>
              <a:rPr lang="en-GB"/>
              <a:t>Each paragraph should contain:</a:t>
            </a:r>
          </a:p>
          <a:p>
            <a:pPr lvl="1"/>
            <a:r>
              <a:rPr lang="en-GB"/>
              <a:t>A topic sentence ( or idea) that states your point</a:t>
            </a:r>
          </a:p>
          <a:p>
            <a:pPr lvl="1"/>
            <a:r>
              <a:rPr lang="en-GB"/>
              <a:t>An explanation of the point you are making</a:t>
            </a:r>
          </a:p>
          <a:p>
            <a:pPr lvl="1"/>
            <a:r>
              <a:rPr lang="en-GB"/>
              <a:t>Evidence – support your point with evidence from reading/example</a:t>
            </a:r>
          </a:p>
          <a:p>
            <a:endParaRPr lang="en-GB"/>
          </a:p>
        </p:txBody>
      </p:sp>
      <p:pic>
        <p:nvPicPr>
          <p:cNvPr id="4" name="Picture 3">
            <a:extLst>
              <a:ext uri="{FF2B5EF4-FFF2-40B4-BE49-F238E27FC236}">
                <a16:creationId xmlns:a16="http://schemas.microsoft.com/office/drawing/2014/main" id="{A6DAC7AF-983B-492E-A7F1-28B5A57C1267}"/>
              </a:ext>
            </a:extLst>
          </p:cNvPr>
          <p:cNvPicPr>
            <a:picLocks noChangeAspect="1"/>
          </p:cNvPicPr>
          <p:nvPr/>
        </p:nvPicPr>
        <p:blipFill>
          <a:blip r:embed="rId2"/>
          <a:stretch>
            <a:fillRect/>
          </a:stretch>
        </p:blipFill>
        <p:spPr>
          <a:xfrm>
            <a:off x="9356812" y="1676557"/>
            <a:ext cx="2651157" cy="1791583"/>
          </a:xfrm>
          <a:prstGeom prst="rect">
            <a:avLst/>
          </a:prstGeom>
        </p:spPr>
      </p:pic>
    </p:spTree>
    <p:extLst>
      <p:ext uri="{BB962C8B-B14F-4D97-AF65-F5344CB8AC3E}">
        <p14:creationId xmlns:p14="http://schemas.microsoft.com/office/powerpoint/2010/main" val="238408379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019F9E-6621-45C9-A5B2-ACB4A6DFECB9}"/>
              </a:ext>
            </a:extLst>
          </p:cNvPr>
          <p:cNvSpPr>
            <a:spLocks noGrp="1"/>
          </p:cNvSpPr>
          <p:nvPr>
            <p:ph type="title"/>
          </p:nvPr>
        </p:nvSpPr>
        <p:spPr>
          <a:solidFill>
            <a:srgbClr val="002060"/>
          </a:solidFill>
        </p:spPr>
        <p:txBody>
          <a:bodyPr/>
          <a:lstStyle/>
          <a:p>
            <a:r>
              <a:rPr lang="en-GB">
                <a:solidFill>
                  <a:schemeClr val="bg1"/>
                </a:solidFill>
              </a:rPr>
              <a:t>Extra tips - Signposting</a:t>
            </a:r>
          </a:p>
        </p:txBody>
      </p:sp>
      <p:sp>
        <p:nvSpPr>
          <p:cNvPr id="3" name="Content Placeholder 2">
            <a:extLst>
              <a:ext uri="{FF2B5EF4-FFF2-40B4-BE49-F238E27FC236}">
                <a16:creationId xmlns:a16="http://schemas.microsoft.com/office/drawing/2014/main" id="{ACEED9A1-F2F4-4B0F-B931-73E0EA794436}"/>
              </a:ext>
            </a:extLst>
          </p:cNvPr>
          <p:cNvSpPr>
            <a:spLocks noGrp="1"/>
          </p:cNvSpPr>
          <p:nvPr>
            <p:ph idx="1"/>
          </p:nvPr>
        </p:nvSpPr>
        <p:spPr/>
        <p:txBody>
          <a:bodyPr/>
          <a:lstStyle/>
          <a:p>
            <a:r>
              <a:rPr lang="en-GB"/>
              <a:t>Paragraphs will require signposts/linking – these are words you use to join sentences</a:t>
            </a:r>
          </a:p>
          <a:p>
            <a:r>
              <a:rPr lang="en-GB"/>
              <a:t>Will make your essay flow</a:t>
            </a:r>
          </a:p>
          <a:p>
            <a:endParaRPr lang="en-GB"/>
          </a:p>
        </p:txBody>
      </p:sp>
      <p:pic>
        <p:nvPicPr>
          <p:cNvPr id="4" name="Picture 3">
            <a:extLst>
              <a:ext uri="{FF2B5EF4-FFF2-40B4-BE49-F238E27FC236}">
                <a16:creationId xmlns:a16="http://schemas.microsoft.com/office/drawing/2014/main" id="{F00B5194-6558-458C-8F93-BE689EB20604}"/>
              </a:ext>
            </a:extLst>
          </p:cNvPr>
          <p:cNvPicPr>
            <a:picLocks noChangeAspect="1"/>
          </p:cNvPicPr>
          <p:nvPr/>
        </p:nvPicPr>
        <p:blipFill>
          <a:blip r:embed="rId2"/>
          <a:stretch>
            <a:fillRect/>
          </a:stretch>
        </p:blipFill>
        <p:spPr>
          <a:xfrm>
            <a:off x="8396378" y="2320123"/>
            <a:ext cx="2473377" cy="2477188"/>
          </a:xfrm>
          <a:prstGeom prst="rect">
            <a:avLst/>
          </a:prstGeom>
        </p:spPr>
      </p:pic>
    </p:spTree>
    <p:extLst>
      <p:ext uri="{BB962C8B-B14F-4D97-AF65-F5344CB8AC3E}">
        <p14:creationId xmlns:p14="http://schemas.microsoft.com/office/powerpoint/2010/main" val="337785305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6E8EAB-72EF-433C-8E6C-9F176B662B08}"/>
              </a:ext>
            </a:extLst>
          </p:cNvPr>
          <p:cNvSpPr>
            <a:spLocks noGrp="1"/>
          </p:cNvSpPr>
          <p:nvPr>
            <p:ph type="title"/>
          </p:nvPr>
        </p:nvSpPr>
        <p:spPr>
          <a:solidFill>
            <a:srgbClr val="002060"/>
          </a:solidFill>
        </p:spPr>
        <p:txBody>
          <a:bodyPr/>
          <a:lstStyle/>
          <a:p>
            <a:r>
              <a:rPr lang="en-GB">
                <a:solidFill>
                  <a:schemeClr val="bg1"/>
                </a:solidFill>
              </a:rPr>
              <a:t>Any questions?</a:t>
            </a:r>
          </a:p>
        </p:txBody>
      </p:sp>
      <p:pic>
        <p:nvPicPr>
          <p:cNvPr id="4" name="Content Placeholder 3">
            <a:extLst>
              <a:ext uri="{FF2B5EF4-FFF2-40B4-BE49-F238E27FC236}">
                <a16:creationId xmlns:a16="http://schemas.microsoft.com/office/drawing/2014/main" id="{FB50110B-C019-43FB-B5CB-E726490F8929}"/>
              </a:ext>
            </a:extLst>
          </p:cNvPr>
          <p:cNvPicPr>
            <a:picLocks noGrp="1" noChangeAspect="1"/>
          </p:cNvPicPr>
          <p:nvPr>
            <p:ph idx="1"/>
          </p:nvPr>
        </p:nvPicPr>
        <p:blipFill>
          <a:blip r:embed="rId2"/>
          <a:stretch>
            <a:fillRect/>
          </a:stretch>
        </p:blipFill>
        <p:spPr>
          <a:xfrm>
            <a:off x="3519577" y="1618833"/>
            <a:ext cx="5296619" cy="3524659"/>
          </a:xfrm>
          <a:prstGeom prst="rect">
            <a:avLst/>
          </a:prstGeom>
        </p:spPr>
      </p:pic>
    </p:spTree>
    <p:extLst>
      <p:ext uri="{BB962C8B-B14F-4D97-AF65-F5344CB8AC3E}">
        <p14:creationId xmlns:p14="http://schemas.microsoft.com/office/powerpoint/2010/main" val="3385662427"/>
      </p:ext>
    </p:extLst>
  </p:cSld>
  <p:clrMapOvr>
    <a:masterClrMapping/>
  </p:clrMapOvr>
</p:sld>
</file>

<file path=ppt/theme/theme1.xml><?xml version="1.0" encoding="utf-8"?>
<a:theme xmlns:a="http://schemas.openxmlformats.org/drawingml/2006/main" name="Theme1.thmx first page pp">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thmx first page pp" id="{A8C13A82-05C2-4F42-8F47-DAA56095BE4B}" vid="{90D40AA9-4CDF-4D09-90CE-D9841E443E7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38</Slides>
  <Notes>5</Notes>
  <HiddenSlides>0</HiddenSlide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Theme1.thmx first page pp</vt:lpstr>
      <vt:lpstr>Critical Reading, Thinking &amp; Writing BSc Professional Investigation 19.10.22</vt:lpstr>
      <vt:lpstr>Aim</vt:lpstr>
      <vt:lpstr>Learning Outcomes</vt:lpstr>
      <vt:lpstr>Academic Reading</vt:lpstr>
      <vt:lpstr>Stages &amp; Types of Reading</vt:lpstr>
      <vt:lpstr>Purpose of Academic Reading</vt:lpstr>
      <vt:lpstr>Reasons for Academic Reading</vt:lpstr>
      <vt:lpstr>Reasons for Academic Reading 3</vt:lpstr>
      <vt:lpstr>What is ‘Critical reading’?</vt:lpstr>
      <vt:lpstr>Critical Reading Strategies</vt:lpstr>
      <vt:lpstr>Critical Reading Strategy</vt:lpstr>
      <vt:lpstr>Critical Reading Strategy</vt:lpstr>
      <vt:lpstr>Critical Reading Strategy</vt:lpstr>
      <vt:lpstr>Critical Thinking</vt:lpstr>
      <vt:lpstr>Cottrell (2005)  - Critical thinking</vt:lpstr>
      <vt:lpstr>Identifying and analysing an argument</vt:lpstr>
      <vt:lpstr>Evaluating the evidence of an argument</vt:lpstr>
      <vt:lpstr>Group Task</vt:lpstr>
      <vt:lpstr>Suggestions…</vt:lpstr>
      <vt:lpstr>Applying critical thinking to your work</vt:lpstr>
      <vt:lpstr>If in doubt – question it!</vt:lpstr>
      <vt:lpstr>Academic Writing</vt:lpstr>
      <vt:lpstr>The 4 Types of Academic Writing</vt:lpstr>
      <vt:lpstr>Academic Writing</vt:lpstr>
      <vt:lpstr>Ingredients of a Good Essay</vt:lpstr>
      <vt:lpstr>Understanding the  Assignment</vt:lpstr>
      <vt:lpstr>Directive Words</vt:lpstr>
      <vt:lpstr>Directive Words (2)</vt:lpstr>
      <vt:lpstr>Directive Words (3)</vt:lpstr>
      <vt:lpstr>Limiting words</vt:lpstr>
      <vt:lpstr>Workbook 1 – Identifying key words</vt:lpstr>
      <vt:lpstr>Workbook 1 - Task 1</vt:lpstr>
      <vt:lpstr>Workbook – task 2</vt:lpstr>
      <vt:lpstr>Workbook – Task 3</vt:lpstr>
      <vt:lpstr>Workbook – Task 4</vt:lpstr>
      <vt:lpstr>Extra – tips - Paragraphs</vt:lpstr>
      <vt:lpstr>Extra tips - Signposting</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Reflective Practice BSc Professional Investigation 13.10.2021</dc:title>
  <dc:creator>Alison</dc:creator>
  <cp:revision>1</cp:revision>
  <dcterms:created xsi:type="dcterms:W3CDTF">2021-10-13T06:11:11Z</dcterms:created>
  <dcterms:modified xsi:type="dcterms:W3CDTF">2022-10-19T16:48:57Z</dcterms:modified>
</cp:coreProperties>
</file>