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3"/>
    <p:sldId id="270" r:id="rId4"/>
    <p:sldId id="275" r:id="rId5"/>
    <p:sldId id="268" r:id="rId6"/>
    <p:sldId id="276" r:id="rId7"/>
    <p:sldId id="271" r:id="rId8"/>
    <p:sldId id="272" r:id="rId9"/>
    <p:sldId id="273" r:id="rId10"/>
    <p:sldId id="274" r:id="rId11"/>
    <p:sldId id="264" r:id="rId12"/>
    <p:sldId id="277" r:id="rId13"/>
  </p:sldIdLst>
  <p:sldSz cx="12192000" cy="6858000"/>
  <p:notesSz cx="6858000" cy="9144000"/>
  <p:embeddedFontLst>
    <p:embeddedFont>
      <p:font typeface="新細明體" panose="02020500000000000000" charset="-120"/>
      <p:regular r:id="rId17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7A80"/>
    <a:srgbClr val="E4D5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 snapToGrid="0">
      <p:cViewPr varScale="1">
        <p:scale>
          <a:sx n="70" d="100"/>
          <a:sy n="70" d="100"/>
        </p:scale>
        <p:origin x="7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font" Target="fonts/font1.fntdata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9B025-3671-4C4C-B747-240AD2EC365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8151F-64D9-4628-A64A-2CAE8EFEB6E5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image" Target="../media/image14.jpeg"/><Relationship Id="rId8" Type="http://schemas.openxmlformats.org/officeDocument/2006/relationships/image" Target="../media/image13.png"/><Relationship Id="rId7" Type="http://schemas.openxmlformats.org/officeDocument/2006/relationships/image" Target="../media/image12.jpeg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15.jpeg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20.jpeg"/><Relationship Id="rId7" Type="http://schemas.openxmlformats.org/officeDocument/2006/relationships/image" Target="../media/image19.png"/><Relationship Id="rId6" Type="http://schemas.openxmlformats.org/officeDocument/2006/relationships/image" Target="../media/image18.png"/><Relationship Id="rId5" Type="http://schemas.openxmlformats.org/officeDocument/2006/relationships/image" Target="../media/image4.png"/><Relationship Id="rId4" Type="http://schemas.openxmlformats.org/officeDocument/2006/relationships/image" Target="../media/image17.png"/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0" y="-1"/>
            <a:ext cx="2278566" cy="348018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6380" y="5032838"/>
            <a:ext cx="3873191" cy="674377"/>
          </a:xfrm>
          <a:prstGeom prst="rect">
            <a:avLst/>
          </a:prstGeom>
        </p:spPr>
      </p:pic>
      <p:pic>
        <p:nvPicPr>
          <p:cNvPr id="2" name="图片 1" descr="IMG_10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4795" y="1595120"/>
            <a:ext cx="1501775" cy="14573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278380" y="920750"/>
            <a:ext cx="5679440" cy="122872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5400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  <a:alpha val="40000"/>
                    </a:scheme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The Chinese Character </a:t>
            </a:r>
            <a:endParaRPr lang="en-US" altLang="zh-CN" sz="5400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  <a:alpha val="40000"/>
                  </a:schemeClr>
                </a:outerShdw>
              </a:effectLst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pic>
        <p:nvPicPr>
          <p:cNvPr id="7" name="图片 6" descr="IMG_1042"/>
          <p:cNvPicPr>
            <a:picLocks noChangeAspect="1"/>
          </p:cNvPicPr>
          <p:nvPr/>
        </p:nvPicPr>
        <p:blipFill>
          <a:blip r:embed="rId5"/>
          <a:srcRect t="7452" r="5468"/>
          <a:stretch>
            <a:fillRect/>
          </a:stretch>
        </p:blipFill>
        <p:spPr>
          <a:xfrm>
            <a:off x="7692390" y="1321435"/>
            <a:ext cx="3491230" cy="455803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1905635" y="2886075"/>
            <a:ext cx="58839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accent4">
                    <a:lumMod val="50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—— A Brief Introduction Based on Basic Philological Knowledge</a:t>
            </a:r>
            <a:endParaRPr lang="en-US" altLang="zh-CN" sz="2400">
              <a:solidFill>
                <a:schemeClr val="accent4">
                  <a:lumMod val="50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543810" y="4147820"/>
            <a:ext cx="5148580" cy="24453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Module code: SIHE 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4</a:t>
            </a: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00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1</a:t>
            </a:r>
            <a:endParaRPr lang="en-GB" dirty="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Module tutor: 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Dr</a:t>
            </a: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. 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Shushi Xu</a:t>
            </a:r>
            <a:b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</a:b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Student name: 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Jinshu</a:t>
            </a: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Zhu</a:t>
            </a:r>
            <a:endParaRPr lang="en-GB" dirty="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Student ID number: 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2512218</a:t>
            </a:r>
            <a:endParaRPr lang="en-GB" dirty="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Date: 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30</a:t>
            </a: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January </a:t>
            </a:r>
            <a:r>
              <a:rPr 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202</a:t>
            </a:r>
            <a:r>
              <a:rPr lang="en-US" altLang="en-GB" dirty="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6</a:t>
            </a:r>
            <a:endParaRPr lang="en-GB" dirty="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05" y="5644978"/>
            <a:ext cx="3873191" cy="674377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0" y="-1"/>
            <a:ext cx="2278566" cy="348018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1546225" y="709295"/>
            <a:ext cx="879094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503050405090304" pitchFamily="18" charset="0"/>
                <a:ea typeface="华文楷体" panose="02010600040101010101" pitchFamily="2" charset="-122"/>
                <a:cs typeface="Times New Roman" panose="02020503050405090304" pitchFamily="18" charset="0"/>
                <a:sym typeface="+mn-ea"/>
              </a:rPr>
              <a:t>The Original Meaning of Chinese Character </a:t>
            </a: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玉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endParaRPr lang="en-US" altLang="zh-CN" sz="2800" b="1" i="1" dirty="0" err="1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 Italic" panose="02020503050405090304" charset="0"/>
              <a:ea typeface="华文楷体" panose="02010600040101010101" pitchFamily="2" charset="-122"/>
              <a:cs typeface="Times New Roman Bold Italic" panose="02020503050405090304" charset="0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301875" y="1513840"/>
            <a:ext cx="9210675" cy="31775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In the </a:t>
            </a:r>
            <a:r>
              <a:rPr lang="en-US" altLang="zh-CN" sz="2400" i="1">
                <a:latin typeface="Times New Roman Regular" panose="02020503050405090304" charset="0"/>
                <a:cs typeface="Times New Roman Regular" panose="02020503050405090304" charset="0"/>
              </a:rPr>
              <a:t>S</a:t>
            </a:r>
            <a:r>
              <a:rPr lang="en-US" altLang="zh-CN" sz="2400" i="1">
                <a:latin typeface="Times New Roman Italic" panose="02020503050405090304" charset="0"/>
                <a:cs typeface="Times New Roman Italic" panose="02020503050405090304" charset="0"/>
              </a:rPr>
              <a:t>huowen jiezi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r>
              <a:rPr lang="zh-CN" altLang="en-US" sz="2400">
                <a:latin typeface="Times New Roman Regular" panose="02020503050405090304" charset="0"/>
                <a:cs typeface="Times New Roman Regular" panose="02020503050405090304" charset="0"/>
              </a:rPr>
              <a:t>說文解字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, the earliest comprehensive Chinese dictionary, it defines the character </a:t>
            </a: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玉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(</a:t>
            </a:r>
            <a:r>
              <a:rPr lang="en-US" altLang="zh-CN" sz="28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 Italic" panose="02020503050405090304" charset="0"/>
                <a:ea typeface="华文楷体" panose="02010600040101010101" pitchFamily="2" charset="-122"/>
                <a:cs typeface="Times New Roman Bold Italic" panose="02020503050405090304" charset="0"/>
                <a:sym typeface="+mn-ea"/>
              </a:rPr>
              <a:t>yù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)</a:t>
            </a:r>
            <a:r>
              <a:rPr lang="en-US" altLang="zh-CN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as the stone which contains five characters of virtue, 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personified as a man of moral integrity. These five characters are:</a:t>
            </a: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  <p:sp>
        <p:nvSpPr>
          <p:cNvPr id="69" name="文本框 68"/>
          <p:cNvSpPr txBox="1"/>
          <p:nvPr/>
        </p:nvSpPr>
        <p:spPr>
          <a:xfrm>
            <a:off x="9820275" y="3222625"/>
            <a:ext cx="1127125" cy="532765"/>
          </a:xfrm>
          <a:prstGeom prst="rect">
            <a:avLst/>
          </a:prstGeom>
          <a:gradFill>
            <a:gsLst>
              <a:gs pos="0">
                <a:schemeClr val="accent1">
                  <a:lumMod val="110000"/>
                  <a:satMod val="105000"/>
                  <a:tint val="67000"/>
                </a:schemeClr>
              </a:gs>
              <a:gs pos="81000">
                <a:schemeClr val="accent1">
                  <a:lumMod val="105000"/>
                  <a:satMod val="103000"/>
                  <a:tint val="73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0">
            <a:srgbClr val="FFFFFF"/>
          </a:lnRef>
          <a:fillRef idx="2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purity</a:t>
            </a: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0" name="文本框 69"/>
          <p:cNvSpPr txBox="1"/>
          <p:nvPr/>
        </p:nvSpPr>
        <p:spPr>
          <a:xfrm>
            <a:off x="8104505" y="3225165"/>
            <a:ext cx="1416685" cy="532130"/>
          </a:xfrm>
          <a:prstGeom prst="rect">
            <a:avLst/>
          </a:prstGeom>
          <a:gradFill>
            <a:gsLst>
              <a:gs pos="0">
                <a:schemeClr val="accent1">
                  <a:lumMod val="110000"/>
                  <a:satMod val="105000"/>
                  <a:tint val="67000"/>
                </a:schemeClr>
              </a:gs>
              <a:gs pos="81000">
                <a:schemeClr val="accent1">
                  <a:lumMod val="105000"/>
                  <a:satMod val="103000"/>
                  <a:tint val="73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0">
            <a:srgbClr val="FFFFFF"/>
          </a:lnRef>
          <a:fillRef idx="2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en-US" altLang="zh-TW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courage </a:t>
            </a:r>
            <a:endParaRPr lang="en-US" altLang="zh-TW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1" name="文本框 70"/>
          <p:cNvSpPr txBox="1"/>
          <p:nvPr/>
        </p:nvSpPr>
        <p:spPr>
          <a:xfrm>
            <a:off x="6601460" y="3223260"/>
            <a:ext cx="1325245" cy="532130"/>
          </a:xfrm>
          <a:prstGeom prst="rect">
            <a:avLst/>
          </a:prstGeom>
          <a:gradFill>
            <a:gsLst>
              <a:gs pos="0">
                <a:schemeClr val="accent1">
                  <a:lumMod val="110000"/>
                  <a:satMod val="105000"/>
                  <a:tint val="67000"/>
                </a:schemeClr>
              </a:gs>
              <a:gs pos="81000">
                <a:schemeClr val="accent1">
                  <a:lumMod val="105000"/>
                  <a:satMod val="103000"/>
                  <a:tint val="73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0">
            <a:srgbClr val="FFFFFF"/>
          </a:lnRef>
          <a:fillRef idx="2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en-US" altLang="zh-TW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wisdom </a:t>
            </a:r>
            <a:endParaRPr lang="en-US" altLang="zh-TW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2" name="文本框 71"/>
          <p:cNvSpPr txBox="1"/>
          <p:nvPr/>
        </p:nvSpPr>
        <p:spPr>
          <a:xfrm>
            <a:off x="4787900" y="3223260"/>
            <a:ext cx="1550035" cy="532130"/>
          </a:xfrm>
          <a:prstGeom prst="rect">
            <a:avLst/>
          </a:prstGeom>
          <a:gradFill>
            <a:gsLst>
              <a:gs pos="0">
                <a:schemeClr val="accent1">
                  <a:lumMod val="110000"/>
                  <a:satMod val="105000"/>
                  <a:tint val="67000"/>
                </a:schemeClr>
              </a:gs>
              <a:gs pos="81000">
                <a:schemeClr val="accent1">
                  <a:lumMod val="105000"/>
                  <a:satMod val="103000"/>
                  <a:tint val="73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0">
            <a:srgbClr val="FFFFFF"/>
          </a:lnRef>
          <a:fillRef idx="2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rightness</a:t>
            </a:r>
            <a:endParaRPr lang="en-US" altLang="zh-TW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3" name="文本框 72"/>
          <p:cNvSpPr txBox="1"/>
          <p:nvPr/>
        </p:nvSpPr>
        <p:spPr>
          <a:xfrm>
            <a:off x="2593975" y="3223260"/>
            <a:ext cx="1967865" cy="501650"/>
          </a:xfrm>
          <a:prstGeom prst="rect">
            <a:avLst/>
          </a:prstGeom>
          <a:gradFill>
            <a:gsLst>
              <a:gs pos="0">
                <a:schemeClr val="accent1">
                  <a:lumMod val="110000"/>
                  <a:satMod val="105000"/>
                  <a:tint val="67000"/>
                </a:schemeClr>
              </a:gs>
              <a:gs pos="81000">
                <a:schemeClr val="accent1">
                  <a:lumMod val="105000"/>
                  <a:satMod val="103000"/>
                  <a:tint val="73000"/>
                </a:schemeClr>
              </a:gs>
              <a:gs pos="100000">
                <a:schemeClr val="accent1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0">
            <a:srgbClr val="FFFFFF"/>
          </a:lnRef>
          <a:fillRef idx="2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benevolence</a:t>
            </a: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5" name="文本框 74"/>
          <p:cNvSpPr txBox="1"/>
          <p:nvPr/>
        </p:nvSpPr>
        <p:spPr>
          <a:xfrm>
            <a:off x="5202555" y="3976370"/>
            <a:ext cx="603885" cy="593090"/>
          </a:xfrm>
          <a:prstGeom prst="rect">
            <a:avLst/>
          </a:prstGeom>
        </p:spPr>
        <p:style>
          <a:lnRef idx="0">
            <a:srgbClr val="FFFFFF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zh-TW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義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6" name="文本框 75"/>
          <p:cNvSpPr txBox="1"/>
          <p:nvPr/>
        </p:nvSpPr>
        <p:spPr>
          <a:xfrm>
            <a:off x="10113010" y="4004945"/>
            <a:ext cx="544195" cy="533400"/>
          </a:xfrm>
          <a:prstGeom prst="rect">
            <a:avLst/>
          </a:prstGeom>
        </p:spPr>
        <p:style>
          <a:lnRef idx="0">
            <a:srgbClr val="FFFFFF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絜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7" name="文本框 76"/>
          <p:cNvSpPr txBox="1"/>
          <p:nvPr/>
        </p:nvSpPr>
        <p:spPr>
          <a:xfrm>
            <a:off x="3322320" y="3976370"/>
            <a:ext cx="544195" cy="534035"/>
          </a:xfrm>
          <a:prstGeom prst="rect">
            <a:avLst/>
          </a:prstGeom>
        </p:spPr>
        <p:style>
          <a:lnRef idx="0">
            <a:srgbClr val="FFFFFF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仁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  </a:t>
            </a: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8" name="文本框 77"/>
          <p:cNvSpPr txBox="1"/>
          <p:nvPr/>
        </p:nvSpPr>
        <p:spPr>
          <a:xfrm>
            <a:off x="8536305" y="4021455"/>
            <a:ext cx="497840" cy="531495"/>
          </a:xfrm>
          <a:prstGeom prst="rect">
            <a:avLst/>
          </a:prstGeom>
        </p:spPr>
        <p:style>
          <a:lnRef idx="0">
            <a:srgbClr val="FFFFFF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zh-TW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勇</a:t>
            </a:r>
            <a:r>
              <a:rPr lang="en-US" altLang="zh-TW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79" name="文本框 78"/>
          <p:cNvSpPr txBox="1"/>
          <p:nvPr/>
        </p:nvSpPr>
        <p:spPr>
          <a:xfrm>
            <a:off x="7015480" y="3976370"/>
            <a:ext cx="497205" cy="575945"/>
          </a:xfrm>
          <a:prstGeom prst="rect">
            <a:avLst/>
          </a:prstGeom>
        </p:spPr>
        <p:style>
          <a:lnRef idx="0">
            <a:srgbClr val="FFFFFF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noAutofit/>
          </a:bodyPr>
          <a:p>
            <a:r>
              <a:rPr lang="zh-TW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智</a:t>
            </a:r>
            <a:r>
              <a:rPr lang="en-US" altLang="zh-TW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80" name="文本框 79"/>
          <p:cNvSpPr txBox="1"/>
          <p:nvPr/>
        </p:nvSpPr>
        <p:spPr>
          <a:xfrm>
            <a:off x="2301875" y="4891405"/>
            <a:ext cx="91039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Basically speaking, the original meaning of </a:t>
            </a: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玉</a:t>
            </a:r>
            <a:r>
              <a:rPr lang="en-US" altLang="zh-CN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is </a:t>
            </a:r>
            <a:r>
              <a:rPr lang="en-US" altLang="zh-CN" sz="2400" b="1"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beautiful stone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.</a:t>
            </a:r>
            <a:endParaRPr lang="en-US" altLang="zh-CN" sz="2400" dirty="0" smtClean="0">
              <a:solidFill>
                <a:srgbClr val="002060"/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-188595" y="-1"/>
            <a:ext cx="2278566" cy="3480180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2089785" y="1780540"/>
            <a:ext cx="9915525" cy="507746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buClrTx/>
              <a:buSzTx/>
              <a:buFontTx/>
            </a:pPr>
            <a:r>
              <a:rPr lang="en-US" altLang="zh-CN" sz="2800" i="1">
                <a:latin typeface="Times New Roman Italic" panose="02020503050405090304" charset="0"/>
                <a:cs typeface="Times New Roman Italic" panose="02020503050405090304" charset="0"/>
              </a:rPr>
              <a:t>Shuowen</a:t>
            </a:r>
            <a:r>
              <a:rPr lang="en-US" altLang="zh-CN" sz="2800">
                <a:latin typeface="Times New Roman Regular" panose="02020503050405090304" charset="0"/>
                <a:cs typeface="Times New Roman Regular" panose="02020503050405090304" charset="0"/>
              </a:rPr>
              <a:t> was compiled by a great philologist Xu shen </a:t>
            </a:r>
            <a:r>
              <a:rPr lang="zh-TW" altLang="en-US" sz="2800">
                <a:latin typeface="Times New Roman Regular" panose="02020503050405090304" charset="0"/>
                <a:cs typeface="Times New Roman Regular" panose="02020503050405090304" charset="0"/>
              </a:rPr>
              <a:t>許慎</a:t>
            </a:r>
            <a:r>
              <a:rPr lang="en-US" altLang="zh-TW" sz="2800">
                <a:latin typeface="Times New Roman Regular" panose="02020503050405090304" charset="0"/>
                <a:cs typeface="Times New Roman Regular" panose="02020503050405090304" charset="0"/>
              </a:rPr>
              <a:t> (</a:t>
            </a:r>
            <a:r>
              <a:rPr lang="en-US" altLang="zh-CN" sz="2800">
                <a:latin typeface="Times New Roman Regular" panose="02020503050405090304" charset="0"/>
                <a:cs typeface="Times New Roman Regular" panose="02020503050405090304" charset="0"/>
              </a:rPr>
              <a:t>c. 58–147</a:t>
            </a:r>
            <a:r>
              <a:rPr lang="en-US" altLang="zh-TW" sz="2800">
                <a:latin typeface="Times New Roman Regular" panose="02020503050405090304" charset="0"/>
                <a:cs typeface="Times New Roman Regular" panose="02020503050405090304" charset="0"/>
              </a:rPr>
              <a:t>) </a:t>
            </a:r>
            <a:r>
              <a:rPr lang="en-US" altLang="zh-CN" sz="2800">
                <a:latin typeface="Times New Roman Regular" panose="02020503050405090304" charset="0"/>
                <a:cs typeface="Times New Roman Regular" panose="02020503050405090304" charset="0"/>
              </a:rPr>
              <a:t>during the Eastern Han dynasty (25-220). At that time, people had insufficient knowledge of philology, thus a lot of misunderstand of </a:t>
            </a:r>
            <a:r>
              <a: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rPr>
              <a:t>ancient texts. </a:t>
            </a:r>
            <a:r>
              <a: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rPr>
              <a:t>To correct these shortcomings, Xu Shen referred to ancient forms of writing, such as bronze inscriptions, and, based on small seal script, compiled Shuowen Jiezi, which provides a comprehensive analysis of the ancient forms, sounds, and meanings of Chinese characters. In addition, Xu Shen established the system of the </a:t>
            </a:r>
            <a:r>
              <a:rPr lang="en-US" altLang="zh-CN" sz="28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six principles of character formation (</a:t>
            </a:r>
            <a:r>
              <a:rPr lang="en-US" altLang="zh-CN" sz="28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liushu</a:t>
            </a:r>
            <a:r>
              <a:rPr lang="en-US" altLang="zh-CN" sz="28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zh-TW" altLang="en-US" sz="28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六書</a:t>
            </a:r>
            <a:r>
              <a:rPr lang="en-US" altLang="zh-CN" sz="28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).</a:t>
            </a:r>
            <a:endParaRPr lang="en-US" altLang="zh-CN" sz="28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algn="l">
              <a:buClrTx/>
              <a:buSzTx/>
              <a:buFontTx/>
            </a:pPr>
            <a:endParaRPr lang="en-US" altLang="zh-CN" sz="28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algn="l">
              <a:buClrTx/>
              <a:buSzTx/>
              <a:buFontTx/>
            </a:pPr>
            <a:endParaRPr lang="en-US" altLang="zh-CN" sz="28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algn="l">
              <a:buClrTx/>
              <a:buSzTx/>
              <a:buFontTx/>
            </a:pPr>
            <a:endParaRPr lang="en-US" altLang="zh-CN" sz="2800" dirty="0">
              <a:latin typeface="Times New Roman" panose="02020503050405090304" pitchFamily="18" charset="0"/>
              <a:cs typeface="Times New Roman" panose="02020503050405090304" pitchFamily="18" charset="0"/>
              <a:sym typeface="+mn-ea"/>
            </a:endParaRPr>
          </a:p>
          <a:p>
            <a:pPr algn="l">
              <a:buClrTx/>
              <a:buSzTx/>
              <a:buFontTx/>
            </a:pP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503050405090304" pitchFamily="18" charset="0"/>
              <a:ea typeface="华文楷体" panose="02010600040101010101" pitchFamily="2" charset="-122"/>
              <a:cs typeface="Times New Roman" panose="02020503050405090304" pitchFamily="18" charset="0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523365" y="777875"/>
            <a:ext cx="780034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503050405090304" pitchFamily="18" charset="0"/>
                <a:ea typeface="华文楷体" panose="02010600040101010101" pitchFamily="2" charset="-122"/>
                <a:cs typeface="Times New Roman" panose="02020503050405090304" pitchFamily="18" charset="0"/>
                <a:sym typeface="+mn-ea"/>
              </a:rPr>
              <a:t>The graphic form of </a:t>
            </a: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503050405090304" pitchFamily="18" charset="0"/>
                <a:ea typeface="华文楷体" panose="02010600040101010101" pitchFamily="2" charset="-122"/>
                <a:cs typeface="Times New Roman" panose="02020503050405090304" pitchFamily="18" charset="0"/>
                <a:sym typeface="+mn-ea"/>
              </a:rPr>
              <a:t>玉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503050405090304" pitchFamily="18" charset="0"/>
                <a:ea typeface="华文楷体" panose="02010600040101010101" pitchFamily="2" charset="-122"/>
                <a:cs typeface="Times New Roman" panose="02020503050405090304" pitchFamily="18" charset="0"/>
                <a:sym typeface="+mn-ea"/>
              </a:rPr>
              <a:t> in the </a:t>
            </a:r>
            <a:r>
              <a:rPr lang="en-US" altLang="zh-CN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 Italic" panose="02020503050405090304" charset="0"/>
                <a:ea typeface="华文楷体" panose="02010600040101010101" pitchFamily="2" charset="-122"/>
                <a:cs typeface="Times New Roman Bold Italic" panose="02020503050405090304" charset="0"/>
                <a:sym typeface="+mn-ea"/>
              </a:rPr>
              <a:t>shuowen jiezi </a:t>
            </a:r>
            <a:endParaRPr lang="en-US" altLang="zh-CN" sz="2800" b="1" i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 Italic" panose="02020503050405090304" charset="0"/>
              <a:ea typeface="华文楷体" panose="02010600040101010101" pitchFamily="2" charset="-122"/>
              <a:cs typeface="Times New Roman Bold Italic" panose="02020503050405090304" charset="0"/>
              <a:sym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923415" y="690880"/>
            <a:ext cx="10866755" cy="49542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buClrTx/>
              <a:buSzTx/>
              <a:buFontTx/>
            </a:pP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503050405090304" pitchFamily="18" charset="0"/>
                <a:ea typeface="华文楷体" panose="02010600040101010101" pitchFamily="2" charset="-122"/>
                <a:cs typeface="Times New Roman" panose="02020503050405090304" pitchFamily="18" charset="0"/>
                <a:sym typeface="+mn-ea"/>
              </a:rPr>
              <a:t>The Six Principles of Character Formation ：</a:t>
            </a:r>
            <a:endParaRPr lang="en-US" altLang="zh-CN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503050405090304" pitchFamily="18" charset="0"/>
              <a:ea typeface="华文楷体" panose="02010600040101010101" pitchFamily="2" charset="-122"/>
              <a:cs typeface="Times New Roman" panose="02020503050405090304" pitchFamily="18" charset="0"/>
              <a:sym typeface="+mn-ea"/>
            </a:endParaRPr>
          </a:p>
          <a:p>
            <a:pPr algn="l">
              <a:buClrTx/>
              <a:buSzTx/>
              <a:buFontTx/>
            </a:pPr>
            <a:endParaRPr lang="en-US" altLang="zh-CN" dirty="0">
              <a:solidFill>
                <a:srgbClr val="0070C0"/>
              </a:solidFill>
              <a:latin typeface="Times New Roman" panose="02020503050405090304" pitchFamily="18" charset="0"/>
              <a:ea typeface="华文楷体" panose="02010600040101010101" pitchFamily="2" charset="-122"/>
              <a:cs typeface="Times New Roman" panose="02020503050405090304" pitchFamily="18" charset="0"/>
            </a:endParaRPr>
          </a:p>
          <a:p>
            <a:pPr marL="457200" indent="-45720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altLang="zh-CN" sz="28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xiàngxíng 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象形</a:t>
            </a:r>
            <a:r>
              <a: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rPr>
              <a:t> (pictograph),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 </a:t>
            </a:r>
            <a:endParaRPr lang="en-US" altLang="zh-CN" sz="2800" i="1">
              <a:latin typeface="Times New Roman Italic" panose="02020503050405090304" charset="0"/>
              <a:cs typeface="Times New Roman Italic" panose="02020503050405090304" charset="0"/>
            </a:endParaRPr>
          </a:p>
          <a:p>
            <a:pPr marL="457200" indent="-45720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altLang="zh-CN" sz="28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 zhǐshì 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指事 </a:t>
            </a:r>
            <a:r>
              <a: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rPr>
              <a:t>(ideograph), </a:t>
            </a:r>
            <a:endParaRPr lang="en-US" altLang="zh-CN" sz="2800" i="1">
              <a:latin typeface="Times New Roman Italic" panose="02020503050405090304" charset="0"/>
              <a:cs typeface="Times New Roman Italic" panose="02020503050405090304" charset="0"/>
            </a:endParaRPr>
          </a:p>
          <a:p>
            <a:pPr marL="457200" indent="-45720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altLang="zh-CN" sz="28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 huìyì 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會意 </a:t>
            </a:r>
            <a:r>
              <a: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rPr>
              <a:t>(associative compound), </a:t>
            </a:r>
            <a:endParaRPr lang="en-US" altLang="zh-CN" sz="2800" i="1">
              <a:latin typeface="Times New Roman Italic" panose="02020503050405090304" charset="0"/>
              <a:cs typeface="Times New Roman Italic" panose="02020503050405090304" charset="0"/>
            </a:endParaRPr>
          </a:p>
          <a:p>
            <a:pPr marL="457200" indent="-45720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altLang="zh-CN" sz="28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 xíngshēng 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形聲 </a:t>
            </a:r>
            <a:r>
              <a: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rPr>
              <a:t>(semantic-phonetic compound),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 </a:t>
            </a:r>
            <a:endParaRPr lang="en-US" altLang="zh-CN" sz="2800">
              <a:latin typeface="Times New Roman Italic" panose="02020503050405090304" charset="0"/>
              <a:cs typeface="Times New Roman Italic" panose="02020503050405090304" charset="0"/>
            </a:endParaRPr>
          </a:p>
          <a:p>
            <a:pPr marL="457200" indent="-45720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altLang="zh-CN" sz="28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 zhuǎnzhù 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轉注 </a:t>
            </a:r>
            <a:r>
              <a: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rPr>
              <a:t>(mutually explanatory characters),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 </a:t>
            </a:r>
            <a:endParaRPr lang="en-US" altLang="zh-CN" sz="2800">
              <a:latin typeface="Times New Roman Italic" panose="02020503050405090304" charset="0"/>
              <a:cs typeface="Times New Roman Italic" panose="02020503050405090304" charset="0"/>
            </a:endParaRPr>
          </a:p>
          <a:p>
            <a:pPr marL="457200" indent="-45720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altLang="zh-CN" sz="28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 jiǎjiè </a:t>
            </a:r>
            <a:r>
              <a:rPr lang="en-US" altLang="zh-CN" sz="2800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假借 </a:t>
            </a:r>
            <a:r>
              <a: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rPr>
              <a:t>(loan characters). </a:t>
            </a:r>
            <a:endParaRPr lang="en-US" altLang="zh-CN" sz="2800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05" y="5644978"/>
            <a:ext cx="3873191" cy="674377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593" y="1772978"/>
            <a:ext cx="3873191" cy="67437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0" y="-1"/>
            <a:ext cx="2278566" cy="348018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05" y="5644978"/>
            <a:ext cx="3873191" cy="674377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-34290" y="-1"/>
            <a:ext cx="2278566" cy="348018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2055495" y="958850"/>
            <a:ext cx="9914890" cy="5077460"/>
            <a:chOff x="2970" y="894"/>
            <a:chExt cx="15614" cy="7996"/>
          </a:xfrm>
        </p:grpSpPr>
        <p:sp>
          <p:nvSpPr>
            <p:cNvPr id="13" name="文本框 12"/>
            <p:cNvSpPr txBox="1"/>
            <p:nvPr/>
          </p:nvSpPr>
          <p:spPr>
            <a:xfrm>
              <a:off x="2970" y="894"/>
              <a:ext cx="15615" cy="799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l">
                <a:lnSpc>
                  <a:spcPct val="120000"/>
                </a:lnSpc>
                <a:buClrTx/>
                <a:buSzTx/>
                <a:buFontTx/>
              </a:pPr>
              <a:r>
                <a:rPr lang="en-US" altLang="zh-CN" sz="2800" dirty="0">
                  <a:latin typeface="Times New Roman" panose="02020503050405090304" pitchFamily="18" charset="0"/>
                  <a:cs typeface="Times New Roman" panose="02020503050405090304" pitchFamily="18" charset="0"/>
                  <a:sym typeface="+mn-ea"/>
                </a:rPr>
                <a:t>In Shuowen Jiezi, the character </a:t>
              </a:r>
              <a:r>
                <a:rPr lang="zh-CN" altLang="en-US" sz="2800" dirty="0">
                  <a:latin typeface="Times New Roman" panose="02020503050405090304" pitchFamily="18" charset="0"/>
                  <a:cs typeface="Times New Roman" panose="02020503050405090304" pitchFamily="18" charset="0"/>
                  <a:sym typeface="+mn-ea"/>
                </a:rPr>
                <a:t>玉</a:t>
              </a:r>
              <a:r>
                <a:rPr lang="en-US" altLang="zh-CN" sz="2800" dirty="0">
                  <a:latin typeface="Times New Roman" panose="02020503050405090304" pitchFamily="18" charset="0"/>
                  <a:cs typeface="Times New Roman" panose="02020503050405090304" pitchFamily="18" charset="0"/>
                  <a:sym typeface="+mn-ea"/>
                </a:rPr>
                <a:t> is written in small seal script as the standard form      , while an earlier form is also provided      . </a:t>
              </a:r>
              <a:endParaRPr lang="en-US" altLang="zh-CN" sz="2800" dirty="0">
                <a:latin typeface="Times New Roman" panose="02020503050405090304" pitchFamily="18" charset="0"/>
                <a:cs typeface="Times New Roman" panose="02020503050405090304" pitchFamily="18" charset="0"/>
                <a:sym typeface="+mn-ea"/>
              </a:endParaRPr>
            </a:p>
            <a:p>
              <a:pPr algn="l">
                <a:lnSpc>
                  <a:spcPct val="120000"/>
                </a:lnSpc>
                <a:buClrTx/>
                <a:buSzTx/>
                <a:buFontTx/>
              </a:pPr>
              <a:endParaRPr lang="en-US" altLang="zh-CN" sz="2800">
                <a:latin typeface="Times New Roman Regular" panose="02020503050405090304" charset="0"/>
                <a:cs typeface="Times New Roman Regular" panose="02020503050405090304" charset="0"/>
                <a:sym typeface="+mn-ea"/>
              </a:endParaRPr>
            </a:p>
            <a:p>
              <a:pPr algn="l">
                <a:lnSpc>
                  <a:spcPct val="120000"/>
                </a:lnSpc>
                <a:buClrTx/>
                <a:buSzTx/>
                <a:buFontTx/>
              </a:pPr>
              <a:r>
                <a:rPr lang="en-US" altLang="zh-CN" sz="2800">
                  <a:latin typeface="Times New Roman Regular" panose="02020503050405090304" charset="0"/>
                  <a:cs typeface="Times New Roman Regular" panose="02020503050405090304" charset="0"/>
                  <a:sym typeface="+mn-ea"/>
                </a:rPr>
                <a:t>Over time, </a:t>
              </a:r>
              <a:r>
                <a:rPr lang="en-US" altLang="zh-CN" sz="2800">
                  <a:latin typeface="Times New Roman Regular" panose="02020503050405090304" charset="0"/>
                  <a:cs typeface="Times New Roman Regular" panose="02020503050405090304" charset="0"/>
                  <a:sym typeface="+mn-ea"/>
                </a:rPr>
                <a:t>archaeological discoveries and research have played an important role in advancing Chinese philology.As a result, compared with the Eastern Han period, we are now able to obtain a more comprehensive understanding of the graphic evolution of Chinese characters.</a:t>
              </a:r>
              <a:endParaRPr lang="en-US" altLang="zh-CN" sz="2800">
                <a:latin typeface="Times New Roman Regular" panose="02020503050405090304" charset="0"/>
                <a:cs typeface="Times New Roman Regular" panose="02020503050405090304" charset="0"/>
                <a:sym typeface="+mn-ea"/>
              </a:endParaRPr>
            </a:p>
            <a:p>
              <a:pPr algn="l">
                <a:lnSpc>
                  <a:spcPct val="120000"/>
                </a:lnSpc>
                <a:buClrTx/>
                <a:buSzTx/>
                <a:buFontTx/>
              </a:pPr>
              <a:endPara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503050405090304" pitchFamily="18" charset="0"/>
                <a:ea typeface="华文楷体" panose="02010600040101010101" pitchFamily="2" charset="-122"/>
                <a:cs typeface="Times New Roman" panose="02020503050405090304" pitchFamily="18" charset="0"/>
                <a:sym typeface="+mn-ea"/>
              </a:endParaRPr>
            </a:p>
          </p:txBody>
        </p:sp>
        <p:pic>
          <p:nvPicPr>
            <p:cNvPr id="10" name="图片 9" descr="IMG_106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6575" y="1781"/>
              <a:ext cx="947" cy="947"/>
            </a:xfrm>
            <a:prstGeom prst="rect">
              <a:avLst/>
            </a:prstGeom>
            <a:noFill/>
          </p:spPr>
        </p:pic>
        <p:pic>
          <p:nvPicPr>
            <p:cNvPr id="11" name="图片 10" descr="IMG_106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085" y="1781"/>
              <a:ext cx="893" cy="89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-228600" y="-1"/>
            <a:ext cx="2278566" cy="3480180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1885950" y="288925"/>
            <a:ext cx="10306685" cy="598614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buClrTx/>
              <a:buSzTx/>
              <a:buFontTx/>
            </a:pPr>
            <a:r>
              <a:rPr lang="en-US" altLang="zh-CN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Briefly review of the evolution of Chinese character</a:t>
            </a:r>
            <a:endParaRPr lang="en-US" altLang="zh-CN" sz="2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algn="l">
              <a:buClrTx/>
              <a:buSzTx/>
              <a:buFontTx/>
            </a:pPr>
            <a:endParaRPr lang="en-US" altLang="zh-CN" sz="2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algn="l">
              <a:buClrTx/>
              <a:buSzTx/>
              <a:buFontTx/>
            </a:pP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The earliest form of Chinese Character we can found now is </a:t>
            </a:r>
            <a:r>
              <a:rPr lang="en-US" altLang="zh-CN" sz="2400" b="1">
                <a:latin typeface="Times New Roman Bold" panose="02020503050405090304" charset="0"/>
                <a:cs typeface="Times New Roman Bold" panose="02020503050405090304" charset="0"/>
              </a:rPr>
              <a:t>oracle bone inscription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 (</a:t>
            </a:r>
            <a:r>
              <a:rPr lang="zh-TW" altLang="en-US" sz="2400">
                <a:latin typeface="Times New Roman Regular" panose="02020503050405090304" charset="0"/>
                <a:cs typeface="Times New Roman Regular" panose="02020503050405090304" charset="0"/>
              </a:rPr>
              <a:t>甲骨文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), which was been unearthed in 1899 at Xiaotun village in Anyang city of Henan province. 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This form of character was inscribed on shells and bones, and  most of them were from the lste Shang dynasty (c.1314 – 1000 BCE).</a:t>
            </a: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The evolution of Chinese characters started from the oracle bone inscription, and then to the </a:t>
            </a:r>
            <a:r>
              <a:rPr lang="en-US" altLang="zh-CN" sz="2400" b="1">
                <a:latin typeface="Times New Roman Bold" panose="02020503050405090304" charset="0"/>
                <a:cs typeface="Times New Roman Bold" panose="02020503050405090304" charset="0"/>
              </a:rPr>
              <a:t>bronze inscription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(</a:t>
            </a:r>
            <a:r>
              <a:rPr lang="zh-TW" altLang="en-US" sz="2400">
                <a:latin typeface="Times New Roman Regular" panose="02020503050405090304" charset="0"/>
                <a:cs typeface="Times New Roman Regular" panose="02020503050405090304" charset="0"/>
              </a:rPr>
              <a:t>金文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</a:rPr>
              <a:t>). The carriers of bronze inscriptions are bronze vessels, and most of them date to the Zhou dynasty(c. 1046-256 BCE).</a:t>
            </a: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Since the unification of the Six States by the First Emperor of Qin (259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-210 BCE), </a:t>
            </a:r>
            <a:r>
              <a:rPr lang="en-US" altLang="zh-CN" sz="2400" b="1"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small seal script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(</a:t>
            </a:r>
            <a:r>
              <a:rPr lang="zh-TW" altLang="en-US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小篆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) had been </a:t>
            </a:r>
            <a:r>
              <a:rPr lang="en-US" altLang="zh-CN" sz="2400" dirty="0">
                <a:latin typeface="Times New Roman" panose="02020503050405090304" pitchFamily="18" charset="0"/>
                <a:ea typeface="幼圆" panose="02010509060101010101" pitchFamily="49" charset="-122"/>
                <a:cs typeface="Times New Roman" panose="02020503050405090304" pitchFamily="18" charset="0"/>
                <a:sym typeface="+mn-ea"/>
              </a:rPr>
              <a:t>commissioned as 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the standard. </a:t>
            </a: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algn="l">
              <a:buClrTx/>
              <a:buSzTx/>
              <a:buFontTx/>
            </a:pP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Such three kind of Chinese Character systems compose the 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ancient forms of Chinese characters.</a:t>
            </a: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6190" y="5319223"/>
            <a:ext cx="3873191" cy="674377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0" y="-1"/>
            <a:ext cx="2278566" cy="348018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2392680" y="803910"/>
            <a:ext cx="8975090" cy="419925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buClrTx/>
              <a:buSzTx/>
              <a:buFontTx/>
            </a:pPr>
            <a:r>
              <a:rPr lang="en-US" altLang="zh-CN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Briefly review of the evolution of Chinese character</a:t>
            </a:r>
            <a:endParaRPr lang="en-US" altLang="zh-CN" sz="28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algn="l">
              <a:buClrTx/>
              <a:buSzTx/>
              <a:buFontTx/>
            </a:pP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algn="l">
              <a:buClrTx/>
              <a:buSzTx/>
              <a:buFontTx/>
            </a:pP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When it comes to Han dynasty(202 BCE-220 CE), Chinese characters had experienced a significant transformation which named clerical change( </a:t>
            </a:r>
            <a:r>
              <a:rPr lang="en-US" altLang="zh-CN" sz="24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libian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zh-TW" altLang="en-US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隸變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), formed </a:t>
            </a:r>
            <a:r>
              <a:rPr lang="en-US" altLang="zh-CN" sz="2400" b="1"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clericak script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( </a:t>
            </a:r>
            <a:r>
              <a:rPr lang="en-US" altLang="zh-CN" sz="24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lishu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zh-TW" altLang="en-US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隸書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). Since the muture of 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clerical script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, Chinese characters entered the modern writing system.This transformation marked a major shift in the structure and appearance of Chinese characters, as strokes became more simplified, linear, and regular.</a:t>
            </a: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algn="l">
              <a:buClrTx/>
              <a:buSzTx/>
              <a:buFontTx/>
            </a:pP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algn="l">
              <a:buClrTx/>
              <a:buSzTx/>
              <a:buFontTx/>
            </a:pP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Gradually, Regular Script (</a:t>
            </a:r>
            <a:r>
              <a:rPr lang="en-US" altLang="zh-CN" sz="24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kaishu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zh-TW" altLang="en-US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楷書</a:t>
            </a:r>
            <a:r>
              <a:rPr lang="en-US" altLang="zh-TW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)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developed within this trend and formed a stable and complete system, which is the form of Chinese characters commonly used today.Both simplified characters and traditional characters belong to regular script.</a:t>
            </a:r>
            <a:endParaRPr lang="en-US" altLang="zh-CN" sz="24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" y="14605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-257175" y="-1"/>
            <a:ext cx="2278566" cy="3480180"/>
          </a:xfrm>
          <a:prstGeom prst="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775335" y="3573145"/>
            <a:ext cx="3701415" cy="1217930"/>
            <a:chOff x="1923" y="4250"/>
            <a:chExt cx="5829" cy="1918"/>
          </a:xfrm>
        </p:grpSpPr>
        <p:sp>
          <p:nvSpPr>
            <p:cNvPr id="26" name="矩形 25"/>
            <p:cNvSpPr/>
            <p:nvPr/>
          </p:nvSpPr>
          <p:spPr>
            <a:xfrm>
              <a:off x="1923" y="4250"/>
              <a:ext cx="1536" cy="191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>
              <a:off x="4019" y="4250"/>
              <a:ext cx="1536" cy="191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6216" y="4250"/>
              <a:ext cx="1536" cy="191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14" name="图片 13" descr="IMG_10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250" y="3790315"/>
            <a:ext cx="952500" cy="923925"/>
          </a:xfrm>
          <a:prstGeom prst="rect">
            <a:avLst/>
          </a:prstGeom>
        </p:spPr>
      </p:pic>
      <p:pic>
        <p:nvPicPr>
          <p:cNvPr id="13" name="图片 12" descr="IMG_10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9155" y="3740150"/>
            <a:ext cx="952500" cy="923925"/>
          </a:xfrm>
          <a:prstGeom prst="rect">
            <a:avLst/>
          </a:prstGeom>
        </p:spPr>
      </p:pic>
      <p:pic>
        <p:nvPicPr>
          <p:cNvPr id="9" name="图片 8" descr="IMG_105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920" y="3707130"/>
            <a:ext cx="952500" cy="923925"/>
          </a:xfrm>
          <a:prstGeom prst="rect">
            <a:avLst/>
          </a:prstGeom>
        </p:spPr>
      </p:pic>
      <p:sp>
        <p:nvSpPr>
          <p:cNvPr id="20" name="文本框 104"/>
          <p:cNvSpPr>
            <a:spLocks noChangeArrowheads="1"/>
          </p:cNvSpPr>
          <p:nvPr/>
        </p:nvSpPr>
        <p:spPr bwMode="auto">
          <a:xfrm>
            <a:off x="1056640" y="5030470"/>
            <a:ext cx="342011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  <a:latin typeface="Arial" panose="020B060402020209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9pPr>
          </a:lstStyle>
          <a:p>
            <a:pPr algn="ctr"/>
            <a:r>
              <a:rPr lang="en-US" altLang="zh-CN" sz="2000" b="1" dirty="0">
                <a:ln/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rPr>
              <a:t>Oracle Bone Inscription</a:t>
            </a:r>
            <a:endParaRPr lang="en-US" altLang="zh-CN" sz="2000" b="1" dirty="0">
              <a:ln/>
              <a:solidFill>
                <a:schemeClr val="accent4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Times New Roman Bold" panose="02020503050405090304" charset="0"/>
              <a:ea typeface="微软雅黑" panose="020B0503020204020204" pitchFamily="34" charset="-122"/>
              <a:cs typeface="Times New Roman Bold" panose="02020503050405090304" charset="0"/>
              <a:sym typeface="Impact" panose="020B0806030902050204" pitchFamily="34" charset="0"/>
            </a:endParaRPr>
          </a:p>
        </p:txBody>
      </p:sp>
      <p:sp>
        <p:nvSpPr>
          <p:cNvPr id="22" name="文本框 104"/>
          <p:cNvSpPr>
            <a:spLocks noChangeArrowheads="1"/>
          </p:cNvSpPr>
          <p:nvPr/>
        </p:nvSpPr>
        <p:spPr bwMode="auto">
          <a:xfrm>
            <a:off x="876300" y="2916555"/>
            <a:ext cx="342011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  <a:latin typeface="Arial" panose="020B060402020209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9pPr>
          </a:lstStyle>
          <a:p>
            <a:pPr algn="ctr"/>
            <a:r>
              <a: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rPr>
              <a:t>Stage 1</a:t>
            </a:r>
            <a:endParaRPr lang="en-US" altLang="zh-CN" sz="2000" b="1" dirty="0">
              <a:solidFill>
                <a:schemeClr val="accent4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Times New Roman Bold" panose="02020503050405090304" charset="0"/>
              <a:ea typeface="微软雅黑" panose="020B0503020204020204" pitchFamily="34" charset="-122"/>
              <a:cs typeface="Times New Roman Bold" panose="02020503050405090304" charset="0"/>
              <a:sym typeface="Impact" panose="020B0806030902050204" pitchFamily="34" charset="0"/>
            </a:endParaRPr>
          </a:p>
        </p:txBody>
      </p:sp>
      <p:grpSp>
        <p:nvGrpSpPr>
          <p:cNvPr id="59" name="组合 58"/>
          <p:cNvGrpSpPr/>
          <p:nvPr/>
        </p:nvGrpSpPr>
        <p:grpSpPr>
          <a:xfrm>
            <a:off x="4782820" y="2921635"/>
            <a:ext cx="3420110" cy="2574925"/>
            <a:chOff x="7670" y="4492"/>
            <a:chExt cx="5386" cy="4055"/>
          </a:xfrm>
        </p:grpSpPr>
        <p:sp>
          <p:nvSpPr>
            <p:cNvPr id="23" name="文本框 104"/>
            <p:cNvSpPr>
              <a:spLocks noChangeArrowheads="1"/>
            </p:cNvSpPr>
            <p:nvPr/>
          </p:nvSpPr>
          <p:spPr bwMode="auto">
            <a:xfrm>
              <a:off x="8740" y="4492"/>
              <a:ext cx="3252" cy="7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no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9pPr>
            </a:lstStyle>
            <a:p>
              <a:pPr algn="ctr"/>
              <a:r>
                <a:rPr lang="en-US" altLang="zh-CN" sz="2000" b="1" dirty="0">
                  <a:solidFill>
                    <a:schemeClr val="accent4">
                      <a:lumMod val="50000"/>
                    </a:schemeClr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  <a:alpha val="43000"/>
                      </a:srgbClr>
                    </a:outerShdw>
                  </a:effectLst>
                  <a:latin typeface="Times New Roman Bold" panose="02020503050405090304" charset="0"/>
                  <a:ea typeface="微软雅黑" panose="020B0503020204020204" pitchFamily="34" charset="-122"/>
                  <a:cs typeface="Times New Roman Bold" panose="02020503050405090304" charset="0"/>
                  <a:sym typeface="Impact" panose="020B0806030902050204" pitchFamily="34" charset="0"/>
                </a:rPr>
                <a:t>Stage 2</a:t>
              </a:r>
              <a:endPara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endParaRPr>
            </a:p>
          </p:txBody>
        </p:sp>
        <p:sp>
          <p:nvSpPr>
            <p:cNvPr id="32" name="矩形 31"/>
            <p:cNvSpPr/>
            <p:nvPr/>
          </p:nvSpPr>
          <p:spPr>
            <a:xfrm>
              <a:off x="8392" y="5438"/>
              <a:ext cx="1536" cy="191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0589" y="5438"/>
              <a:ext cx="1536" cy="191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37" name="图片 36" descr="IMG_10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740" y="5660"/>
              <a:ext cx="840" cy="1575"/>
            </a:xfrm>
            <a:prstGeom prst="rect">
              <a:avLst/>
            </a:prstGeom>
          </p:spPr>
        </p:pic>
        <p:pic>
          <p:nvPicPr>
            <p:cNvPr id="38" name="图片 37" descr="IMG_105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692" y="5701"/>
              <a:ext cx="1380" cy="1515"/>
            </a:xfrm>
            <a:prstGeom prst="rect">
              <a:avLst/>
            </a:prstGeom>
          </p:spPr>
        </p:pic>
        <p:sp>
          <p:nvSpPr>
            <p:cNvPr id="43" name="文本框 104"/>
            <p:cNvSpPr>
              <a:spLocks noChangeArrowheads="1"/>
            </p:cNvSpPr>
            <p:nvPr/>
          </p:nvSpPr>
          <p:spPr bwMode="auto">
            <a:xfrm>
              <a:off x="7670" y="7827"/>
              <a:ext cx="5386" cy="7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no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9pPr>
            </a:lstStyle>
            <a:p>
              <a:pPr algn="ctr"/>
              <a:r>
                <a:rPr lang="en-US" altLang="zh-CN" sz="2000" b="1" dirty="0">
                  <a:solidFill>
                    <a:schemeClr val="accent4">
                      <a:lumMod val="50000"/>
                    </a:schemeClr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  <a:alpha val="43000"/>
                      </a:srgbClr>
                    </a:outerShdw>
                  </a:effectLst>
                  <a:latin typeface="Times New Roman Bold" panose="02020503050405090304" charset="0"/>
                  <a:ea typeface="微软雅黑" panose="020B0503020204020204" pitchFamily="34" charset="-122"/>
                  <a:cs typeface="Times New Roman Bold" panose="02020503050405090304" charset="0"/>
                  <a:sym typeface="Impact" panose="020B0806030902050204" pitchFamily="34" charset="0"/>
                </a:rPr>
                <a:t>Bronze Inscriptions</a:t>
              </a:r>
              <a:endPara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endParaRPr>
            </a:p>
          </p:txBody>
        </p:sp>
      </p:grpSp>
      <p:sp>
        <p:nvSpPr>
          <p:cNvPr id="47" name="文本框 46"/>
          <p:cNvSpPr txBox="1"/>
          <p:nvPr/>
        </p:nvSpPr>
        <p:spPr>
          <a:xfrm>
            <a:off x="2087880" y="797560"/>
            <a:ext cx="5577840" cy="191706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buClrTx/>
              <a:buSzTx/>
              <a:buFontTx/>
            </a:pP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According to the six principles of character formation(</a:t>
            </a:r>
            <a:r>
              <a:rPr lang="en-US" altLang="zh-CN" sz="2400" i="1">
                <a:latin typeface="Times New Roman Italic" panose="02020503050405090304" charset="0"/>
                <a:cs typeface="Times New Roman Italic" panose="02020503050405090304" charset="0"/>
                <a:sym typeface="+mn-ea"/>
              </a:rPr>
              <a:t>liushu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zh-TW" altLang="en-US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六書</a:t>
            </a:r>
            <a:r>
              <a:rPr lang="en-US" altLang="zh-CN" sz="24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), the ancient form of character </a:t>
            </a:r>
            <a:r>
              <a:rPr lang="zh-CN" alt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玉</a:t>
            </a:r>
            <a:r>
              <a:rPr lang="en-US" altLang="zh-CN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is </a:t>
            </a:r>
            <a:r>
              <a:rPr lang="en-US" altLang="zh-CN" sz="2400" b="1" dirty="0">
                <a:solidFill>
                  <a:srgbClr val="000000"/>
                </a:solidFill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宋体" pitchFamily="2" charset="-122"/>
              </a:rPr>
              <a:t>ideograph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 (xiangxing </a:t>
            </a:r>
            <a:r>
              <a:rPr lang="zh-TW" altLang="en-US" sz="24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象形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),  represent multiple pieces of jade been connected together. </a:t>
            </a:r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pPr algn="l">
              <a:buClrTx/>
              <a:buSzTx/>
              <a:buFontTx/>
            </a:pPr>
            <a:endParaRPr lang="en-US" altLang="zh-CN" sz="20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pPr algn="l">
              <a:buClrTx/>
              <a:buSzTx/>
              <a:buFontTx/>
            </a:pPr>
            <a:endParaRPr lang="en-US" altLang="zh-CN" sz="20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+mn-ea"/>
            </a:endParaRPr>
          </a:p>
        </p:txBody>
      </p:sp>
      <p:grpSp>
        <p:nvGrpSpPr>
          <p:cNvPr id="60" name="组合 59"/>
          <p:cNvGrpSpPr/>
          <p:nvPr/>
        </p:nvGrpSpPr>
        <p:grpSpPr>
          <a:xfrm>
            <a:off x="7405370" y="2967355"/>
            <a:ext cx="3420110" cy="2535555"/>
            <a:chOff x="11824" y="4592"/>
            <a:chExt cx="5386" cy="3993"/>
          </a:xfrm>
        </p:grpSpPr>
        <p:sp>
          <p:nvSpPr>
            <p:cNvPr id="45" name="矩形 44"/>
            <p:cNvSpPr/>
            <p:nvPr/>
          </p:nvSpPr>
          <p:spPr>
            <a:xfrm>
              <a:off x="13684" y="5492"/>
              <a:ext cx="1536" cy="191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r>
                <a:rPr lang="en-US" altLang="zh-CN"/>
                <a:t> </a:t>
              </a:r>
              <a:endParaRPr lang="en-US" altLang="zh-CN"/>
            </a:p>
          </p:txBody>
        </p:sp>
        <p:pic>
          <p:nvPicPr>
            <p:cNvPr id="46" name="图片 45" descr="IMG_106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3684" y="5703"/>
              <a:ext cx="1500" cy="1455"/>
            </a:xfrm>
            <a:prstGeom prst="rect">
              <a:avLst/>
            </a:prstGeom>
          </p:spPr>
        </p:pic>
        <p:sp>
          <p:nvSpPr>
            <p:cNvPr id="48" name="文本框 104"/>
            <p:cNvSpPr>
              <a:spLocks noChangeArrowheads="1"/>
            </p:cNvSpPr>
            <p:nvPr/>
          </p:nvSpPr>
          <p:spPr bwMode="auto">
            <a:xfrm>
              <a:off x="11824" y="4592"/>
              <a:ext cx="5386" cy="7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no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9pPr>
            </a:lstStyle>
            <a:p>
              <a:pPr algn="ctr"/>
              <a:r>
                <a:rPr lang="en-US" altLang="zh-CN" sz="2000" b="1" dirty="0">
                  <a:solidFill>
                    <a:schemeClr val="accent4">
                      <a:lumMod val="50000"/>
                    </a:schemeClr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  <a:alpha val="43000"/>
                      </a:srgbClr>
                    </a:outerShdw>
                  </a:effectLst>
                  <a:latin typeface="Times New Roman Bold" panose="02020503050405090304" charset="0"/>
                  <a:ea typeface="微软雅黑" panose="020B0503020204020204" pitchFamily="34" charset="-122"/>
                  <a:cs typeface="Times New Roman Bold" panose="02020503050405090304" charset="0"/>
                  <a:sym typeface="Impact" panose="020B0806030902050204" pitchFamily="34" charset="0"/>
                </a:rPr>
                <a:t>Stage 3</a:t>
              </a:r>
              <a:endPara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endParaRPr>
            </a:p>
          </p:txBody>
        </p:sp>
        <p:sp>
          <p:nvSpPr>
            <p:cNvPr id="49" name="文本框 104"/>
            <p:cNvSpPr>
              <a:spLocks noChangeArrowheads="1"/>
            </p:cNvSpPr>
            <p:nvPr/>
          </p:nvSpPr>
          <p:spPr bwMode="auto">
            <a:xfrm>
              <a:off x="11824" y="7865"/>
              <a:ext cx="5386" cy="7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no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9pPr>
            </a:lstStyle>
            <a:p>
              <a:pPr algn="ctr"/>
              <a:r>
                <a:rPr lang="en-US" altLang="zh-CN" sz="2000" b="1" dirty="0">
                  <a:solidFill>
                    <a:schemeClr val="accent4">
                      <a:lumMod val="50000"/>
                    </a:schemeClr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  <a:alpha val="43000"/>
                      </a:srgbClr>
                    </a:outerShdw>
                  </a:effectLst>
                  <a:latin typeface="Times New Roman Bold" panose="02020503050405090304" charset="0"/>
                  <a:ea typeface="微软雅黑" panose="020B0503020204020204" pitchFamily="34" charset="-122"/>
                  <a:cs typeface="Times New Roman Bold" panose="02020503050405090304" charset="0"/>
                  <a:sym typeface="Impact" panose="020B0806030902050204" pitchFamily="34" charset="0"/>
                </a:rPr>
                <a:t>small seal script</a:t>
              </a:r>
              <a:endPara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endParaRPr>
            </a:p>
            <a:p>
              <a:pPr algn="ctr"/>
              <a:endPara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endParaRPr>
            </a:p>
          </p:txBody>
        </p:sp>
      </p:grpSp>
      <p:pic>
        <p:nvPicPr>
          <p:cNvPr id="50" name="图片 49" descr="/Users/zhujinshu/Library/Containers/com.kingsoft.wpsoffice.mac/Data/tmp/picturecompress_20260130125807/output_1.jpgoutput_1"/>
          <p:cNvPicPr>
            <a:picLocks noChangeAspect="1"/>
          </p:cNvPicPr>
          <p:nvPr/>
        </p:nvPicPr>
        <p:blipFill>
          <a:blip r:embed="rId9"/>
          <a:srcRect l="24598" t="4534" r="21908" b="31681"/>
          <a:stretch>
            <a:fillRect/>
          </a:stretch>
        </p:blipFill>
        <p:spPr>
          <a:xfrm>
            <a:off x="10156825" y="220345"/>
            <a:ext cx="1932305" cy="3072765"/>
          </a:xfrm>
          <a:prstGeom prst="rect">
            <a:avLst/>
          </a:prstGeom>
        </p:spPr>
      </p:pic>
      <p:pic>
        <p:nvPicPr>
          <p:cNvPr id="55" name="图片 54" descr="IMG_082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27365" y="445135"/>
            <a:ext cx="1932305" cy="2479675"/>
          </a:xfrm>
          <a:prstGeom prst="rect">
            <a:avLst/>
          </a:prstGeom>
        </p:spPr>
      </p:pic>
      <p:sp>
        <p:nvSpPr>
          <p:cNvPr id="57" name="文本框 56"/>
          <p:cNvSpPr txBox="1"/>
          <p:nvPr/>
        </p:nvSpPr>
        <p:spPr>
          <a:xfrm>
            <a:off x="497205" y="5693410"/>
            <a:ext cx="1146746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+mn-ea"/>
              </a:rPr>
              <a:t>With the progress of evolution, the graphical form also shows a trend toward </a:t>
            </a:r>
            <a:r>
              <a:rPr lang="en-US" altLang="zh-CN" sz="2400" b="1" dirty="0">
                <a:solidFill>
                  <a:srgbClr val="000000"/>
                </a:solidFill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+mn-ea"/>
              </a:rPr>
              <a:t>simplification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+mn-ea"/>
              </a:rPr>
              <a:t> and </a:t>
            </a:r>
            <a:r>
              <a:rPr lang="en-US" altLang="zh-CN" sz="2400" b="1" dirty="0">
                <a:solidFill>
                  <a:srgbClr val="000000"/>
                </a:solidFill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+mn-ea"/>
              </a:rPr>
              <a:t>linearisation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+mn-ea"/>
              </a:rPr>
              <a:t>.</a:t>
            </a:r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+mn-ea"/>
            </a:endParaRPr>
          </a:p>
          <a:p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+mn-ea"/>
            </a:endParaRPr>
          </a:p>
        </p:txBody>
      </p:sp>
      <p:sp>
        <p:nvSpPr>
          <p:cNvPr id="58" name="文本框 57"/>
          <p:cNvSpPr txBox="1"/>
          <p:nvPr/>
        </p:nvSpPr>
        <p:spPr>
          <a:xfrm>
            <a:off x="636905" y="151765"/>
            <a:ext cx="8014970" cy="55816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noAutofit/>
          </a:bodyPr>
          <a:p>
            <a:pPr algn="ctr"/>
            <a:r>
              <a:rPr lang="en-US" altLang="zh-CN" sz="2800" b="1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503050405090304" pitchFamily="18" charset="0"/>
                <a:ea typeface="华文楷体" panose="02010600040101010101" pitchFamily="2" charset="-122"/>
                <a:cs typeface="Times New Roman" panose="02020503050405090304" pitchFamily="18" charset="0"/>
                <a:sym typeface="+mn-ea"/>
              </a:rPr>
              <a:t>The Evolution of Chinese Character </a:t>
            </a:r>
            <a:r>
              <a:rPr lang="zh-CN" altLang="en-US" sz="2800" b="1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玉</a:t>
            </a:r>
            <a:r>
              <a:rPr lang="en-US" altLang="zh-CN" sz="2800" b="1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 </a:t>
            </a:r>
            <a:r>
              <a:rPr lang="en-US" altLang="zh-CN" sz="2800" i="1" dirty="0" err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503050405090304" pitchFamily="18" charset="0"/>
                <a:ea typeface="华文楷体" panose="02010600040101010101" pitchFamily="2" charset="-122"/>
                <a:cs typeface="Times New Roman" panose="02020503050405090304" pitchFamily="18" charset="0"/>
                <a:sym typeface="+mn-ea"/>
              </a:rPr>
              <a:t>yù</a:t>
            </a:r>
            <a:endParaRPr lang="en-US" altLang="zh-CN" sz="2800" dirty="0" smtClean="0">
              <a:ln>
                <a:noFill/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503050405090304" pitchFamily="18" charset="0"/>
              <a:cs typeface="Times New Roman" panose="02020503050405090304" pitchFamily="18" charset="0"/>
              <a:sym typeface="+mn-ea"/>
            </a:endParaRPr>
          </a:p>
          <a:p>
            <a:pPr algn="ctr"/>
            <a:endParaRPr lang="en-US" altLang="zh-CN" sz="2800" b="1" dirty="0" smtClean="0">
              <a:ln>
                <a:noFill/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503050405090304" pitchFamily="18" charset="0"/>
              <a:ea typeface="华文楷体" panose="02010600040101010101" pitchFamily="2" charset="-122"/>
              <a:cs typeface="Times New Roman" panose="02020503050405090304" pitchFamily="18" charset="0"/>
              <a:sym typeface="+mn-e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0" y="-1"/>
            <a:ext cx="2278566" cy="348018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2042160" y="3172460"/>
            <a:ext cx="1219200" cy="977900"/>
            <a:chOff x="9813" y="3456"/>
            <a:chExt cx="1920" cy="1540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400000">
              <a:off x="10003" y="3266"/>
              <a:ext cx="1540" cy="1920"/>
            </a:xfrm>
            <a:prstGeom prst="rect">
              <a:avLst/>
            </a:prstGeom>
          </p:spPr>
        </p:pic>
        <p:pic>
          <p:nvPicPr>
            <p:cNvPr id="35" name="图片 34" descr="IMG_106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067" y="3510"/>
              <a:ext cx="1500" cy="1455"/>
            </a:xfrm>
            <a:prstGeom prst="rect">
              <a:avLst/>
            </a:prstGeom>
          </p:spPr>
        </p:pic>
      </p:grpSp>
      <p:pic>
        <p:nvPicPr>
          <p:cNvPr id="41" name="图片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688080" y="3086100"/>
            <a:ext cx="977900" cy="1219200"/>
          </a:xfrm>
          <a:prstGeom prst="rect">
            <a:avLst/>
          </a:prstGeom>
        </p:spPr>
      </p:pic>
      <p:pic>
        <p:nvPicPr>
          <p:cNvPr id="34" name="图片 33" descr="IMG_106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0780" y="3206750"/>
            <a:ext cx="952500" cy="923925"/>
          </a:xfrm>
          <a:prstGeom prst="rect">
            <a:avLst/>
          </a:prstGeom>
        </p:spPr>
      </p:pic>
      <p:grpSp>
        <p:nvGrpSpPr>
          <p:cNvPr id="59" name="组合 58"/>
          <p:cNvGrpSpPr/>
          <p:nvPr/>
        </p:nvGrpSpPr>
        <p:grpSpPr>
          <a:xfrm>
            <a:off x="6934835" y="2464435"/>
            <a:ext cx="3420110" cy="2574925"/>
            <a:chOff x="7670" y="4492"/>
            <a:chExt cx="5386" cy="4055"/>
          </a:xfrm>
        </p:grpSpPr>
        <p:sp>
          <p:nvSpPr>
            <p:cNvPr id="23" name="文本框 104"/>
            <p:cNvSpPr>
              <a:spLocks noChangeArrowheads="1"/>
            </p:cNvSpPr>
            <p:nvPr/>
          </p:nvSpPr>
          <p:spPr bwMode="auto">
            <a:xfrm>
              <a:off x="8740" y="4492"/>
              <a:ext cx="3252" cy="7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no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9pPr>
            </a:lstStyle>
            <a:p>
              <a:pPr algn="ctr"/>
              <a:r>
                <a:rPr lang="en-US" altLang="zh-CN" sz="2000" b="1" dirty="0">
                  <a:solidFill>
                    <a:schemeClr val="accent4">
                      <a:lumMod val="50000"/>
                    </a:schemeClr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  <a:alpha val="43000"/>
                      </a:srgbClr>
                    </a:outerShdw>
                  </a:effectLst>
                  <a:latin typeface="Times New Roman Bold" panose="02020503050405090304" charset="0"/>
                  <a:ea typeface="微软雅黑" panose="020B0503020204020204" pitchFamily="34" charset="-122"/>
                  <a:cs typeface="Times New Roman Bold" panose="02020503050405090304" charset="0"/>
                  <a:sym typeface="Impact" panose="020B0806030902050204" pitchFamily="34" charset="0"/>
                </a:rPr>
                <a:t>Stage 5</a:t>
              </a:r>
              <a:endPara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endParaRPr>
            </a:p>
          </p:txBody>
        </p:sp>
        <p:sp>
          <p:nvSpPr>
            <p:cNvPr id="43" name="文本框 104"/>
            <p:cNvSpPr>
              <a:spLocks noChangeArrowheads="1"/>
            </p:cNvSpPr>
            <p:nvPr/>
          </p:nvSpPr>
          <p:spPr bwMode="auto">
            <a:xfrm>
              <a:off x="7670" y="7827"/>
              <a:ext cx="5386" cy="7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no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90204" pitchFamily="34" charset="0"/>
                <a:defRPr>
                  <a:solidFill>
                    <a:schemeClr val="tx1"/>
                  </a:solidFill>
                  <a:latin typeface="Arial" panose="020B0604020202090204" pitchFamily="34" charset="0"/>
                </a:defRPr>
              </a:lvl9pPr>
            </a:lstStyle>
            <a:p>
              <a:pPr algn="ctr"/>
              <a:r>
                <a:rPr lang="en-US" altLang="zh-CN" sz="2000" b="1" dirty="0">
                  <a:solidFill>
                    <a:schemeClr val="accent4">
                      <a:lumMod val="50000"/>
                    </a:schemeClr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  <a:alpha val="43000"/>
                      </a:srgbClr>
                    </a:outerShdw>
                  </a:effectLst>
                  <a:latin typeface="Times New Roman Bold" panose="02020503050405090304" charset="0"/>
                  <a:ea typeface="微软雅黑" panose="020B0503020204020204" pitchFamily="34" charset="-122"/>
                  <a:cs typeface="Times New Roman Bold" panose="02020503050405090304" charset="0"/>
                  <a:sym typeface="Impact" panose="020B0806030902050204" pitchFamily="34" charset="0"/>
                </a:rPr>
                <a:t>Regular Script</a:t>
              </a:r>
              <a:endPara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endParaRPr>
            </a:p>
          </p:txBody>
        </p:sp>
      </p:grpSp>
      <p:sp>
        <p:nvSpPr>
          <p:cNvPr id="10" name="文本框 104"/>
          <p:cNvSpPr>
            <a:spLocks noChangeArrowheads="1"/>
          </p:cNvSpPr>
          <p:nvPr/>
        </p:nvSpPr>
        <p:spPr bwMode="auto">
          <a:xfrm>
            <a:off x="3155950" y="2464435"/>
            <a:ext cx="206502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  <a:latin typeface="Arial" panose="020B060402020209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9pPr>
          </a:lstStyle>
          <a:p>
            <a:pPr algn="ctr"/>
            <a:r>
              <a: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rPr>
              <a:t>Stage 4</a:t>
            </a:r>
            <a:endParaRPr lang="en-US" altLang="zh-CN" sz="2000" b="1" dirty="0">
              <a:solidFill>
                <a:schemeClr val="accent4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Times New Roman Bold" panose="02020503050405090304" charset="0"/>
              <a:ea typeface="微软雅黑" panose="020B0503020204020204" pitchFamily="34" charset="-122"/>
              <a:cs typeface="Times New Roman Bold" panose="02020503050405090304" charset="0"/>
              <a:sym typeface="Impact" panose="020B0806030902050204" pitchFamily="34" charset="0"/>
            </a:endParaRPr>
          </a:p>
        </p:txBody>
      </p:sp>
      <p:sp>
        <p:nvSpPr>
          <p:cNvPr id="11" name="文本框 104"/>
          <p:cNvSpPr>
            <a:spLocks noChangeArrowheads="1"/>
          </p:cNvSpPr>
          <p:nvPr/>
        </p:nvSpPr>
        <p:spPr bwMode="auto">
          <a:xfrm>
            <a:off x="2466975" y="4565015"/>
            <a:ext cx="342011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  <a:latin typeface="Arial" panose="020B060402020209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9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defRPr>
                <a:solidFill>
                  <a:schemeClr val="tx1"/>
                </a:solidFill>
                <a:latin typeface="Arial" panose="020B0604020202090204" pitchFamily="34" charset="0"/>
              </a:defRPr>
            </a:lvl9pPr>
          </a:lstStyle>
          <a:p>
            <a:pPr algn="ctr"/>
            <a:r>
              <a:rPr lang="en-US" altLang="zh-CN" sz="2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Bold" panose="02020503050405090304" charset="0"/>
                <a:ea typeface="微软雅黑" panose="020B0503020204020204" pitchFamily="34" charset="-122"/>
                <a:cs typeface="Times New Roman Bold" panose="02020503050405090304" charset="0"/>
                <a:sym typeface="Impact" panose="020B0806030902050204" pitchFamily="34" charset="0"/>
              </a:rPr>
              <a:t>Clerical Script</a:t>
            </a:r>
            <a:endParaRPr lang="en-US" altLang="zh-CN" sz="2000" b="1" dirty="0">
              <a:solidFill>
                <a:schemeClr val="accent4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Times New Roman Bold" panose="02020503050405090304" charset="0"/>
              <a:ea typeface="微软雅黑" panose="020B0503020204020204" pitchFamily="34" charset="-122"/>
              <a:cs typeface="Times New Roman Bold" panose="02020503050405090304" charset="0"/>
              <a:sym typeface="Impact" panose="020B0806030902050204" pitchFamily="34" charset="0"/>
            </a:endParaRPr>
          </a:p>
        </p:txBody>
      </p:sp>
      <p:pic>
        <p:nvPicPr>
          <p:cNvPr id="12" name="图片 11" descr="IMG_106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1275" y="3244215"/>
            <a:ext cx="953135" cy="953135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3" name="图片 12" descr="IMG_106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6895" y="3178175"/>
            <a:ext cx="952500" cy="9525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7" name="文本框 46"/>
          <p:cNvSpPr txBox="1"/>
          <p:nvPr/>
        </p:nvSpPr>
        <p:spPr>
          <a:xfrm>
            <a:off x="371475" y="4768850"/>
            <a:ext cx="9096375" cy="13817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buClrTx/>
              <a:buSzTx/>
              <a:buFontTx/>
            </a:pPr>
            <a:r>
              <a:rPr lang="en-US" altLang="zh-CN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 Overall, the graphic evolution of the character </a:t>
            </a:r>
            <a:r>
              <a:rPr lang="zh-CN" altLang="en-US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玉</a:t>
            </a:r>
            <a:r>
              <a:rPr lang="en-US" altLang="zh-CN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 provides a comprehensive view of the development of Chinese character forms, including the trends toward standardisation, linearisation, and simplification.</a:t>
            </a:r>
            <a:endParaRPr lang="en-US" altLang="zh-CN" sz="28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pPr algn="l">
              <a:buClrTx/>
              <a:buSzTx/>
              <a:buFontTx/>
            </a:pPr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pPr algn="l">
              <a:buClrTx/>
              <a:buSzTx/>
              <a:buFontTx/>
            </a:pPr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</p:txBody>
      </p:sp>
      <p:pic>
        <p:nvPicPr>
          <p:cNvPr id="14" name="图片 13" descr="IMG_1040"/>
          <p:cNvPicPr>
            <a:picLocks noChangeAspect="1"/>
          </p:cNvPicPr>
          <p:nvPr/>
        </p:nvPicPr>
        <p:blipFill>
          <a:blip r:embed="rId8"/>
          <a:srcRect l="21930" t="21204" r="22835" b="2694"/>
          <a:stretch>
            <a:fillRect/>
          </a:stretch>
        </p:blipFill>
        <p:spPr>
          <a:xfrm>
            <a:off x="9765030" y="3841115"/>
            <a:ext cx="2252345" cy="286258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2214880" y="924560"/>
            <a:ext cx="9096375" cy="13817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buClrTx/>
              <a:buSzTx/>
              <a:buFontTx/>
            </a:pPr>
            <a:r>
              <a:rPr lang="en-US" altLang="zh-CN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 In the evolution of modern script forms, the character </a:t>
            </a:r>
            <a:r>
              <a:rPr lang="zh-CN" altLang="en-US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玉</a:t>
            </a:r>
            <a:r>
              <a:rPr lang="en-US" altLang="zh-CN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 was modified by the addition of a dot to distinguish it from the graphically similar character </a:t>
            </a:r>
            <a:r>
              <a:rPr lang="zh-CN" altLang="en-US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王</a:t>
            </a:r>
            <a:r>
              <a:rPr lang="en-US" altLang="zh-CN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.</a:t>
            </a:r>
            <a:endParaRPr lang="en-US" altLang="zh-CN" sz="28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pPr algn="l">
              <a:buClrTx/>
              <a:buSzTx/>
              <a:buFontTx/>
            </a:pPr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pPr algn="l">
              <a:buClrTx/>
              <a:buSzTx/>
              <a:buFontTx/>
            </a:pPr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05" y="5644978"/>
            <a:ext cx="3873191" cy="67437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5283" y="553778"/>
            <a:ext cx="3873191" cy="674377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0" y="-1"/>
            <a:ext cx="2278566" cy="3480180"/>
          </a:xfrm>
          <a:prstGeom prst="rect">
            <a:avLst/>
          </a:prstGeom>
        </p:spPr>
      </p:pic>
      <p:sp>
        <p:nvSpPr>
          <p:cNvPr id="47" name="文本框 46"/>
          <p:cNvSpPr txBox="1"/>
          <p:nvPr/>
        </p:nvSpPr>
        <p:spPr>
          <a:xfrm>
            <a:off x="2138680" y="2444750"/>
            <a:ext cx="10429875" cy="13817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buClrTx/>
              <a:buSzTx/>
              <a:buFontTx/>
            </a:pPr>
            <a:r>
              <a:rPr lang="en-US" altLang="zh-CN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Overall, the graphic evolution of the character </a:t>
            </a:r>
            <a:r>
              <a:rPr lang="zh-CN" altLang="en-US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玉</a:t>
            </a:r>
            <a:r>
              <a:rPr lang="en-US" altLang="zh-CN" sz="2800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 provides a comprehensive view of the development of Chinese character forms, including the trends toward standardisation, linearisation, and simplification.</a:t>
            </a:r>
            <a:endParaRPr lang="en-US" altLang="zh-CN" sz="28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pPr algn="l">
              <a:buClrTx/>
              <a:buSzTx/>
              <a:buFontTx/>
            </a:pPr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pPr algn="l">
              <a:buClrTx/>
              <a:buSzTx/>
              <a:buFontTx/>
            </a:pPr>
            <a:endParaRPr lang="en-US" altLang="zh-CN" sz="2400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465705" y="775970"/>
            <a:ext cx="65919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2242185" y="793115"/>
            <a:ext cx="789686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Conclution</a:t>
            </a:r>
            <a:r>
              <a:rPr lang="en-US" altLang="zh-CN" dirty="0">
                <a:solidFill>
                  <a:srgbClr val="000000"/>
                </a:solidFill>
                <a:latin typeface="Times New Roman Regular" panose="02020503050405090304" charset="0"/>
                <a:ea typeface="微软雅黑" panose="020B0503020204020204" pitchFamily="34" charset="-122"/>
                <a:cs typeface="Times New Roman Regular" panose="02020503050405090304" charset="0"/>
                <a:sym typeface="宋体" pitchFamily="2" charset="-122"/>
              </a:rPr>
              <a:t> </a:t>
            </a:r>
            <a:endParaRPr lang="en-US" altLang="zh-CN" dirty="0">
              <a:solidFill>
                <a:srgbClr val="000000"/>
              </a:solidFill>
              <a:latin typeface="Times New Roman Regular" panose="02020503050405090304" charset="0"/>
              <a:ea typeface="微软雅黑" panose="020B0503020204020204" pitchFamily="34" charset="-122"/>
              <a:cs typeface="Times New Roman Regular" panose="02020503050405090304" charset="0"/>
              <a:sym typeface="宋体" pitchFamily="2" charset="-122"/>
            </a:endParaRPr>
          </a:p>
          <a:p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05" y="5644978"/>
            <a:ext cx="3873191" cy="67437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5283" y="553778"/>
            <a:ext cx="3873191" cy="674377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72"/>
          <a:stretch>
            <a:fillRect/>
          </a:stretch>
        </p:blipFill>
        <p:spPr>
          <a:xfrm>
            <a:off x="0" y="-1"/>
            <a:ext cx="2278566" cy="348018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504315" y="3035935"/>
            <a:ext cx="997331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  <a:lumMod val="60000"/>
                      <a:lumOff val="40000"/>
                    </a:schemeClr>
                  </a:outerShdw>
                </a:effectLst>
              </a:rPr>
              <a:t>Thank You Very Much!</a:t>
            </a:r>
            <a:endParaRPr lang="en-US" altLang="zh-CN" sz="7200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4498</Words>
  <Application>WPS 演示</Application>
  <PresentationFormat>宽屏</PresentationFormat>
  <Paragraphs>130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61" baseType="lpstr">
      <vt:lpstr>Arial</vt:lpstr>
      <vt:lpstr>宋体</vt:lpstr>
      <vt:lpstr>Wingdings</vt:lpstr>
      <vt:lpstr>华文中宋</vt:lpstr>
      <vt:lpstr>汉仪书宋二KW</vt:lpstr>
      <vt:lpstr>华文宋体</vt:lpstr>
      <vt:lpstr>黑体</vt:lpstr>
      <vt:lpstr>汉仪中黑KW</vt:lpstr>
      <vt:lpstr>Calibri</vt:lpstr>
      <vt:lpstr>华文细黑</vt:lpstr>
      <vt:lpstr>黑体-简</vt:lpstr>
      <vt:lpstr>Impact</vt:lpstr>
      <vt:lpstr>微软雅黑</vt:lpstr>
      <vt:lpstr>汉仪旗黑</vt:lpstr>
      <vt:lpstr>宋体</vt:lpstr>
      <vt:lpstr>Arial Unicode MS</vt:lpstr>
      <vt:lpstr>Calibri Light</vt:lpstr>
      <vt:lpstr>Helvetica Neue</vt:lpstr>
      <vt:lpstr>华文中宋</vt:lpstr>
      <vt:lpstr>华文细黑</vt:lpstr>
      <vt:lpstr>微软雅黑</vt:lpstr>
      <vt:lpstr>黑体</vt:lpstr>
      <vt:lpstr>Devanagari Sangam MN Regular</vt:lpstr>
      <vt:lpstr>Courier New Regular</vt:lpstr>
      <vt:lpstr>New Peninim MT Regular</vt:lpstr>
      <vt:lpstr>Times New Roman Regular</vt:lpstr>
      <vt:lpstr>Host Grotesk Medium</vt:lpstr>
      <vt:lpstr>苹方-简</vt:lpstr>
      <vt:lpstr>Host Grotesk Medium</vt:lpstr>
      <vt:lpstr>Host Grotesk Medium</vt:lpstr>
      <vt:lpstr>Roboto</vt:lpstr>
      <vt:lpstr>Roboto</vt:lpstr>
      <vt:lpstr>Roboto</vt:lpstr>
      <vt:lpstr>冬青黑体简体中文</vt:lpstr>
      <vt:lpstr>Times New Roman</vt:lpstr>
      <vt:lpstr>华文楷体</vt:lpstr>
      <vt:lpstr>Times New Roman Italic</vt:lpstr>
      <vt:lpstr>PMingLiU</vt:lpstr>
      <vt:lpstr>新細明體</vt:lpstr>
      <vt:lpstr>Times New Roman Bold</vt:lpstr>
      <vt:lpstr>幼圆</vt:lpstr>
      <vt:lpstr>Times New Roman</vt:lpstr>
      <vt:lpstr>幼圆</vt:lpstr>
      <vt:lpstr>Hiragino Sans W0</vt:lpstr>
      <vt:lpstr>Times New Roman Bold Italic</vt:lpstr>
      <vt:lpstr>隶书</vt:lpstr>
      <vt:lpstr>报隶-简</vt:lpstr>
      <vt:lpstr>-webkit-standard</vt:lpstr>
      <vt:lpstr>Thonburi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lenovo</dc:creator>
  <cp:lastModifiedBy>换跃业佣叶</cp:lastModifiedBy>
  <cp:revision>8</cp:revision>
  <dcterms:created xsi:type="dcterms:W3CDTF">2026-01-30T14:56:21Z</dcterms:created>
  <dcterms:modified xsi:type="dcterms:W3CDTF">2026-01-30T14:56:21Z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2052-7.5.1.8994</vt:lpwstr>
  </property>
  <property fmtid="{D5CDD505-2E9C-101B-9397-08002B2CF9AE}" pid="3" name="KSOTemplateUUID">
    <vt:lpwstr>v1.0_mb_TlHmRoHVAU6MNfAdSCYj4A==</vt:lpwstr>
  </property>
  <property fmtid="{D5CDD505-2E9C-101B-9397-08002B2CF9AE}" pid="4" name="ICV">
    <vt:lpwstr>5260FAFC613682D335347C69E3406EFB_41</vt:lpwstr>
  </property>
</Properties>
</file>