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21E4AEA4-8DFA-4A89-87EB-49C32662AFE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CECE8"/>
          </a:solidFill>
        </a:fill>
      </a:tcStyle>
    </a:wholeTbl>
    <a:band1H>
      <a:tcStyle>
        <a:tcBdr/>
        <a:fill>
          <a:solidFill>
            <a:srgbClr val="F8D7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F8D7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D7D31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firstRow>
  </a:tblStyle>
  <a:tblStyle styleId="{00A15C55-8517-42AA-B614-E9B94910E393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4E7"/>
          </a:solidFill>
        </a:fill>
      </a:tcStyle>
    </a:wholeTbl>
    <a:band1H>
      <a:tcStyle>
        <a:tcBdr/>
        <a:fill>
          <a:solidFill>
            <a:srgbClr val="FFE8CB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FFE8CB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FFC000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FFC000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C000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C000"/>
          </a:solidFill>
        </a:fill>
      </a:tcStyle>
    </a:firstRow>
  </a:tblStyle>
  <a:tblStyle styleId="{7DF18680-E054-41AD-8BC1-D1AEF772440D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FF7"/>
          </a:solidFill>
        </a:fill>
      </a:tcStyle>
    </a:wholeTbl>
    <a:band1H>
      <a:tcStyle>
        <a:tcBdr/>
        <a:fill>
          <a:solidFill>
            <a:srgbClr val="D2DEE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2DEE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B9BD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B9BD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83B86-CD9F-487E-7B29-067EC8F9C9B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A3EC92-FF46-A48F-196B-EB901F34AA1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EE958-05C0-D01E-FB55-5855B9602E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0EF4BC-52EA-4A83-8DA2-C576F16903CB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7DE23-627A-BA60-78AA-21AFE725545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24841-0569-7A16-82B0-0B499B35B1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70BF22-FFA7-4B51-8D55-E8FF36A974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2211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8B53A-C675-9701-1773-314B0BE0E3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ADCE0-9C33-6800-7E84-5C7B92107DF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0BC52-DF4D-5B1E-F806-8F13F8247B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383A0D-8847-45F0-8A7A-A15FEE668055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8362B5-958B-8C48-1E66-379D5B87D2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A462F-39BF-5FF4-636D-A7368BE6DA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E2250F-ABBB-47F8-A8EF-6D138BD82BB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937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772B1-3BCD-69F2-C50B-FC376AD8EB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1D297-1487-5E39-C142-F12F0F18D2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C2837-B2EB-65FC-E358-5B2E32025C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72FF06-8D40-41AF-93E8-821263094582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1631BB-956B-3FE3-4065-699AF7F1E1C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AB28C-E7BA-E377-C0F9-0990539D55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4B3CDD-BC51-4F1F-A23A-D11F6B4C87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98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21BC6-F5BF-7305-F2CD-C31A5F60E6B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662F9-935D-6FCB-DEBB-27B5BBBB29A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2AB701-F030-DC21-D96A-489F4CFD9B6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38C5EC-4BB1-C82E-200E-03F4E788A7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3CE25F-C6CC-4547-B2FF-06C2777988D1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75C8B-6483-28A6-9F29-8A1B350D8F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933CB1-7A3A-698A-B276-8EE729138F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C090F0-5AB7-464F-8F50-3E3241E1E86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222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BE8CD-5D70-3FB7-A67E-9910554F63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675706-6939-2F37-0B89-856DC544285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2BEE24-B1DA-7584-AF41-060D8B2F2AC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8B0CC5-B8D9-EAD4-1B18-7A361C78467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330BB8-07B4-F1C6-EE17-0D19E83E6A3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71A805-807C-EB89-4755-08B4E366DC5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EC948C-BF94-4D81-8655-F48ADE55A793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3BD407-6F8A-8982-197E-2271254BAD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36AB51-12A9-1160-DA99-1DE52DA67E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5AE529-FCF0-4E28-A287-7979E92C47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68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DBF41-6131-04DD-96C8-A3F8B71109F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3B7104-684B-55FB-0627-ECED5589C8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F47D4F-3483-4984-B31B-140B8F394AD7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AB8220-6AFF-6D72-EDF0-A7A6A4A767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F60AF8-D6DF-1039-FAC3-3B0DF97659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4B8459-25FC-4CFC-966C-F49E427DF32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624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737D10-EDF7-B0A2-6E7C-F3744C6D0E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0ED91D-AF5C-48B8-A0E0-6890DEC44256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336BD3-E9A3-0AA7-2F84-AD1C731BE3B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6B3DDD-7024-E312-BD91-F112CC57224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66FCDD-C62C-4140-9033-3ADB1DB446A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09846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FBA02-CABE-89DF-4E8B-77932B027D8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2B882-E93C-167A-AF0B-2BAE3A3C3FB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72E348-5646-8475-6153-356E3E0E1BD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8C469B-71CF-C2E6-0EC4-58BCEB2B765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8FCFF4-0DFE-4E47-BDA5-BCA8F335EA25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74CA7F-5D44-4F3E-CA4F-5FA62CF9D0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89DD0-1951-8512-B038-0128D67427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9B61F2-92E3-48BB-8A6D-0D832C41764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193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DE1A3-C3D3-FD26-2472-E288A3C28D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F7E6A1-BC6D-8CD3-1260-1DB9BD63E02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CE2501-7A03-B88C-E4C9-BD6E71D0098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732A00-E5FD-8763-B26D-99D66B17DF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3B5496-B15D-4A2A-859E-20B73CF7BC38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C6E73-4B4A-495F-E854-3F8F3FBB50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C4FAF1-50A2-09B6-F92B-4F054BC358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A25521-C9AA-4462-BA1C-4FDAF54C14C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95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5D61C-66FD-EF50-A1AF-9755868785F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19940B-8643-5B8B-DE50-ED511028F9D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D6804-CB77-5EB9-1774-3958C6046E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B011C7-9B25-4C13-B762-A6FF3C78AAC9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5B706-8927-7BE0-2B6C-0D34CF485D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B61874-A39B-53CB-8238-57F0BAB776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501BE5-F8EA-4F75-B9D6-B57BF019A6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631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704A92-451B-D74A-568A-A954E09949CA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2F77BD-54A9-8A1D-4E5D-A024B974982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5112C-8A5A-28DE-D30E-F83F145C35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2C3E29-57A4-4436-A5EA-8DF2AC29A33F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C7543C-66C2-959F-E00C-8FDE03C1F4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E89D4-0814-537B-B226-A0EB5C25D6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827293-90E8-446F-A67B-E02F13CD19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282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3A4126-805E-91FA-8D5C-330D362154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69BFA-1951-E806-3208-0DA160030D7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8BD53-74D0-0BB3-5923-92896DD9B8E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DB7CA53-0F5D-44CD-BA2F-F3EE39B118B2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CE231-886C-83F8-3A87-CB9612C7E57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68ADF-6141-27DD-BA15-3C5EE7AD7E5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9EEDD27-DD0C-421F-B2CE-0BA535430B30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972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IHkuLgeBcA" TargetMode="External"/><Relationship Id="rId2" Type="http://schemas.openxmlformats.org/officeDocument/2006/relationships/hyperlink" Target="https://www.forbes.com/sites/forbescoachescouncil/2019/04/25/13-effective-methods-to-help-you-build-a-strong-brand-identity/?sh=6c464a583a1d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ibusinessinfo.co.uk/content/strategies-increase-sales-revenu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Diagram&#10;&#10;Description automatically generated">
            <a:extLst>
              <a:ext uri="{FF2B5EF4-FFF2-40B4-BE49-F238E27FC236}">
                <a16:creationId xmlns:a16="http://schemas.microsoft.com/office/drawing/2014/main" id="{59A1340D-3C65-0F23-7A4C-5AA7671F9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20"/>
            <a:ext cx="6800850" cy="685832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5">
            <a:extLst>
              <a:ext uri="{FF2B5EF4-FFF2-40B4-BE49-F238E27FC236}">
                <a16:creationId xmlns:a16="http://schemas.microsoft.com/office/drawing/2014/main" id="{9F4E2894-7F96-B3E0-D9ED-EF05E66BCBA6}"/>
              </a:ext>
            </a:extLst>
          </p:cNvPr>
          <p:cNvSpPr/>
          <p:nvPr/>
        </p:nvSpPr>
        <p:spPr>
          <a:xfrm>
            <a:off x="6800850" y="0"/>
            <a:ext cx="5391146" cy="6858000"/>
          </a:xfrm>
          <a:prstGeom prst="rect">
            <a:avLst/>
          </a:prstGeom>
          <a:solidFill>
            <a:srgbClr val="C55A11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FDF1312C-38E3-7C80-EBFA-A2CCC3195503}"/>
              </a:ext>
            </a:extLst>
          </p:cNvPr>
          <p:cNvSpPr txBox="1"/>
          <p:nvPr/>
        </p:nvSpPr>
        <p:spPr>
          <a:xfrm>
            <a:off x="7296153" y="1476371"/>
            <a:ext cx="4610103" cy="212365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FFFF00"/>
                </a:solidFill>
                <a:effectLst>
                  <a:outerShdw dist="50804" dir="5400000">
                    <a:srgbClr val="000000"/>
                  </a:outerShdw>
                </a:effectLst>
                <a:uFillTx/>
                <a:latin typeface="Grandview" pitchFamily="34"/>
                <a:cs typeface="Aharoni" pitchFamily="2"/>
              </a:rPr>
              <a:t>P</a:t>
            </a:r>
            <a:r>
              <a:rPr lang="en-GB" sz="4400" b="1" i="0" u="none" strike="noStrike" kern="1200" cap="none" spc="0" baseline="0">
                <a:solidFill>
                  <a:srgbClr val="FFFFFF"/>
                </a:solidFill>
                <a:effectLst>
                  <a:outerShdw dist="50804" dir="5400000">
                    <a:srgbClr val="000000"/>
                  </a:outerShdw>
                </a:effectLst>
                <a:uFillTx/>
                <a:latin typeface="Grandview" pitchFamily="34"/>
                <a:cs typeface="Aharoni" pitchFamily="2"/>
              </a:rPr>
              <a:t>ERSONAL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FFFF00"/>
                </a:solidFill>
                <a:effectLst>
                  <a:outerShdw dist="50804" dir="5400000">
                    <a:srgbClr val="000000"/>
                  </a:outerShdw>
                </a:effectLst>
                <a:uFillTx/>
                <a:latin typeface="Grandview" pitchFamily="34"/>
                <a:cs typeface="Aharoni" pitchFamily="2"/>
              </a:rPr>
              <a:t>D</a:t>
            </a:r>
            <a:r>
              <a:rPr lang="en-GB" sz="4400" b="1" i="0" u="none" strike="noStrike" kern="1200" cap="none" spc="0" baseline="0">
                <a:solidFill>
                  <a:srgbClr val="FFFFFF"/>
                </a:solidFill>
                <a:effectLst>
                  <a:outerShdw dist="50804" dir="5400000">
                    <a:srgbClr val="000000"/>
                  </a:outerShdw>
                </a:effectLst>
                <a:uFillTx/>
                <a:latin typeface="Grandview" pitchFamily="34"/>
                <a:cs typeface="Aharoni" pitchFamily="2"/>
              </a:rPr>
              <a:t>EVELOPMENT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400" b="1" i="0" u="none" strike="noStrike" kern="1200" cap="none" spc="0" baseline="0">
                <a:solidFill>
                  <a:srgbClr val="FFFF00"/>
                </a:solidFill>
                <a:effectLst>
                  <a:outerShdw dist="50804" dir="5400000">
                    <a:srgbClr val="000000"/>
                  </a:outerShdw>
                </a:effectLst>
                <a:uFillTx/>
                <a:latin typeface="Grandview" pitchFamily="34"/>
                <a:cs typeface="Aharoni" pitchFamily="2"/>
              </a:rPr>
              <a:t>P</a:t>
            </a:r>
            <a:r>
              <a:rPr lang="en-GB" sz="4400" b="1" i="0" u="none" strike="noStrike" kern="1200" cap="none" spc="0" baseline="0">
                <a:solidFill>
                  <a:srgbClr val="FFFFFF"/>
                </a:solidFill>
                <a:effectLst>
                  <a:outerShdw dist="50804" dir="5400000">
                    <a:srgbClr val="000000"/>
                  </a:outerShdw>
                </a:effectLst>
                <a:uFillTx/>
                <a:latin typeface="Grandview" pitchFamily="34"/>
                <a:cs typeface="Aharoni" pitchFamily="2"/>
              </a:rPr>
              <a:t>LAN</a:t>
            </a:r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9B5DB38B-11CE-FCD0-5F1A-5F3EE3CCBE5D}"/>
              </a:ext>
            </a:extLst>
          </p:cNvPr>
          <p:cNvSpPr txBox="1"/>
          <p:nvPr/>
        </p:nvSpPr>
        <p:spPr>
          <a:xfrm>
            <a:off x="7296153" y="4489073"/>
            <a:ext cx="4991096" cy="17851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Grandview" pitchFamily="34"/>
              </a:rPr>
              <a:t>Nadejda Toma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Grandview" pitchFamily="34"/>
              </a:rPr>
              <a:t>Student: 2232920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Grandview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sng" strike="noStrike" kern="1200" cap="none" spc="0" baseline="0">
                <a:solidFill>
                  <a:srgbClr val="FFFFFF"/>
                </a:solidFill>
                <a:uFillTx/>
                <a:latin typeface="Grandview" pitchFamily="34"/>
                <a:hlinkClick r:id="rId3"/>
              </a:rPr>
              <a:t>Learning in the Digital Era (ACCA4025_BIRM)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FFFFFF"/>
              </a:solidFill>
              <a:uFillTx/>
              <a:latin typeface="Grandview" pitchFamily="34"/>
            </a:endParaRPr>
          </a:p>
        </p:txBody>
      </p:sp>
      <p:pic>
        <p:nvPicPr>
          <p:cNvPr id="6" name="Picture 9" descr="Text&#10;&#10;Description automatically generated with medium confidence">
            <a:extLst>
              <a:ext uri="{FF2B5EF4-FFF2-40B4-BE49-F238E27FC236}">
                <a16:creationId xmlns:a16="http://schemas.microsoft.com/office/drawing/2014/main" id="{EB5F387B-740A-92F5-5DB7-C7AA7E6F97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3774" y="6007434"/>
            <a:ext cx="1904128" cy="76164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3F6D94D-9DA7-20B6-38F3-1A304C31A114}"/>
              </a:ext>
            </a:extLst>
          </p:cNvPr>
          <p:cNvGraphicFramePr>
            <a:graphicFrameLocks noGrp="1"/>
          </p:cNvGraphicFramePr>
          <p:nvPr/>
        </p:nvGraphicFramePr>
        <p:xfrm>
          <a:off x="98325" y="84527"/>
          <a:ext cx="12005185" cy="6744559"/>
        </p:xfrm>
        <a:graphic>
          <a:graphicData uri="http://schemas.openxmlformats.org/drawingml/2006/table">
            <a:tbl>
              <a:tblPr firstRow="1" bandRow="1">
                <a:effectLst/>
                <a:tableStyleId>{21E4AEA4-8DFA-4A89-87EB-49C32662AFE0}</a:tableStyleId>
              </a:tblPr>
              <a:tblGrid>
                <a:gridCol w="1356064">
                  <a:extLst>
                    <a:ext uri="{9D8B030D-6E8A-4147-A177-3AD203B41FA5}">
                      <a16:colId xmlns:a16="http://schemas.microsoft.com/office/drawing/2014/main" val="465638899"/>
                    </a:ext>
                  </a:extLst>
                </a:gridCol>
                <a:gridCol w="2014542">
                  <a:extLst>
                    <a:ext uri="{9D8B030D-6E8A-4147-A177-3AD203B41FA5}">
                      <a16:colId xmlns:a16="http://schemas.microsoft.com/office/drawing/2014/main" val="3868583286"/>
                    </a:ext>
                  </a:extLst>
                </a:gridCol>
                <a:gridCol w="2312910">
                  <a:extLst>
                    <a:ext uri="{9D8B030D-6E8A-4147-A177-3AD203B41FA5}">
                      <a16:colId xmlns:a16="http://schemas.microsoft.com/office/drawing/2014/main" val="3828096236"/>
                    </a:ext>
                  </a:extLst>
                </a:gridCol>
                <a:gridCol w="2290343">
                  <a:extLst>
                    <a:ext uri="{9D8B030D-6E8A-4147-A177-3AD203B41FA5}">
                      <a16:colId xmlns:a16="http://schemas.microsoft.com/office/drawing/2014/main" val="633785091"/>
                    </a:ext>
                  </a:extLst>
                </a:gridCol>
                <a:gridCol w="2015666">
                  <a:extLst>
                    <a:ext uri="{9D8B030D-6E8A-4147-A177-3AD203B41FA5}">
                      <a16:colId xmlns:a16="http://schemas.microsoft.com/office/drawing/2014/main" val="210442041"/>
                    </a:ext>
                  </a:extLst>
                </a:gridCol>
                <a:gridCol w="2015666">
                  <a:extLst>
                    <a:ext uri="{9D8B030D-6E8A-4147-A177-3AD203B41FA5}">
                      <a16:colId xmlns:a16="http://schemas.microsoft.com/office/drawing/2014/main" val="756780331"/>
                    </a:ext>
                  </a:extLst>
                </a:gridCol>
              </a:tblGrid>
              <a:tr h="1078607"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                      </a:t>
                      </a: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 Light" pitchFamily="34"/>
                          <a:ea typeface="Calibri" pitchFamily="34"/>
                          <a:cs typeface="Times New Roman" pitchFamily="18"/>
                        </a:rPr>
                        <a:t>What are my long-term goals?</a:t>
                      </a:r>
                      <a:endParaRPr lang="en-GB" sz="1400" b="0">
                        <a:solidFill>
                          <a:srgbClr val="FFFFFF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C55A1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 Light" pitchFamily="34"/>
                          <a:ea typeface="Calibri" pitchFamily="34"/>
                          <a:cs typeface="Times New Roman" pitchFamily="18"/>
                        </a:rPr>
                        <a:t>What are my specific career goals?</a:t>
                      </a:r>
                      <a:endParaRPr lang="en-GB" sz="1400" b="0">
                        <a:solidFill>
                          <a:srgbClr val="FFFFFF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(SMART)</a:t>
                      </a:r>
                    </a:p>
                  </a:txBody>
                  <a:tcPr marL="68580" marR="68580" marT="0" marB="0">
                    <a:solidFill>
                      <a:srgbClr val="C55A1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 Light" pitchFamily="34"/>
                          <a:ea typeface="Calibri" pitchFamily="34"/>
                          <a:cs typeface="Times New Roman" pitchFamily="18"/>
                        </a:rPr>
                        <a:t>What are the key skills need for each one of my goals?</a:t>
                      </a:r>
                      <a:endParaRPr lang="en-GB" sz="1400" b="0">
                        <a:solidFill>
                          <a:srgbClr val="FFFFFF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</a:txBody>
                  <a:tcPr marL="68580" marR="68580" marT="0" marB="0">
                    <a:solidFill>
                      <a:srgbClr val="C55A1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 Light" pitchFamily="34"/>
                          <a:ea typeface="Calibri" pitchFamily="34"/>
                          <a:cs typeface="Times New Roman" pitchFamily="18"/>
                        </a:rPr>
                        <a:t>What skills do I need to work on?</a:t>
                      </a:r>
                      <a:endParaRPr lang="en-GB" sz="1400" b="0">
                        <a:solidFill>
                          <a:srgbClr val="FFFFFF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C55A1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 Light" pitchFamily="34"/>
                          <a:ea typeface="Calibri" pitchFamily="34"/>
                          <a:cs typeface="Times New Roman" pitchFamily="18"/>
                        </a:rPr>
                        <a:t>What actions am I going to take?</a:t>
                      </a:r>
                      <a:endParaRPr lang="en-GB" sz="1400" b="0">
                        <a:solidFill>
                          <a:srgbClr val="FFFFFF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C55A1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0">
                          <a:solidFill>
                            <a:srgbClr val="FFFFFF"/>
                          </a:solidFill>
                          <a:latin typeface="Calibri Light" pitchFamily="34"/>
                          <a:ea typeface="Calibri" pitchFamily="34"/>
                          <a:cs typeface="Times New Roman" pitchFamily="18"/>
                        </a:rPr>
                        <a:t>When am I going to complete my training?</a:t>
                      </a:r>
                      <a:endParaRPr lang="en-GB" sz="1400" b="0">
                        <a:solidFill>
                          <a:srgbClr val="FFFFFF"/>
                        </a:solidFill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C55A1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7677804"/>
                  </a:ext>
                </a:extLst>
              </a:tr>
              <a:tr h="838093">
                <a:tc rowSpan="5">
                  <a:txBody>
                    <a:bodyPr/>
                    <a:lstStyle/>
                    <a:p>
                      <a:pPr lvl="0" algn="ctr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ctr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ctr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ctr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ctr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ctr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ctr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ctr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ctr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 algn="ctr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Open my Online Store</a:t>
                      </a:r>
                    </a:p>
                    <a:p>
                      <a:pPr lvl="0" algn="ctr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(with my hand-made products)</a:t>
                      </a:r>
                    </a:p>
                  </a:txBody>
                  <a:tcPr marL="68580" marR="68580" marT="0" marB="0"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200">
                          <a:solidFill>
                            <a:srgbClr val="000000"/>
                          </a:solidFill>
                          <a:latin typeface="Calibri"/>
                        </a:rPr>
                        <a:t>The ultimate goal is to make a profit which means </a:t>
                      </a:r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increasing Sales and Revenue. </a:t>
                      </a:r>
                      <a:r>
                        <a:rPr lang="en-GB" sz="800" b="1" kern="1200">
                          <a:solidFill>
                            <a:srgbClr val="000000"/>
                          </a:solidFill>
                          <a:latin typeface="Calibri"/>
                        </a:rPr>
                        <a:t>(Strategies to increase sales revenue, n.d.)</a:t>
                      </a:r>
                      <a:endParaRPr lang="en-GB" sz="8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Marketing skills.</a:t>
                      </a:r>
                    </a:p>
                    <a:p>
                      <a:pPr lvl="0"/>
                      <a:r>
                        <a:rPr lang="en-GB" sz="14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Sales skills.</a:t>
                      </a:r>
                    </a:p>
                    <a:p>
                      <a:pPr lvl="0"/>
                      <a:r>
                        <a:rPr lang="en-GB" sz="14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Financial management skills.</a:t>
                      </a:r>
                    </a:p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(Chaffey, D. 2019)</a:t>
                      </a:r>
                    </a:p>
                  </a:txBody>
                  <a:tcPr marL="68580" marR="68580" marT="0" marB="0"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Marketing</a:t>
                      </a:r>
                      <a:r>
                        <a:rPr lang="en-GB" sz="1400" kern="1200">
                          <a:solidFill>
                            <a:srgbClr val="000000"/>
                          </a:solidFill>
                          <a:latin typeface="Calibri"/>
                        </a:rPr>
                        <a:t>, </a:t>
                      </a:r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sales</a:t>
                      </a:r>
                      <a:r>
                        <a:rPr lang="en-GB" sz="1400" kern="1200">
                          <a:solidFill>
                            <a:srgbClr val="000000"/>
                          </a:solidFill>
                          <a:latin typeface="Calibri"/>
                        </a:rPr>
                        <a:t>, and </a:t>
                      </a:r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business strategy.Technical skills:</a:t>
                      </a:r>
                      <a:r>
                        <a:rPr lang="en-GB" sz="1400" kern="120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software applications and tools</a:t>
                      </a:r>
                      <a:r>
                        <a:rPr lang="en-GB" sz="1400" kern="120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en-GB" sz="1400">
                        <a:solidFill>
                          <a:srgbClr val="FFFFFF"/>
                        </a:solidFill>
                      </a:endParaRPr>
                    </a:p>
                  </a:txBody>
                  <a:tcPr marL="68580" marR="68580" marT="0" marB="0"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Conduct market research </a:t>
                      </a:r>
                      <a:endParaRPr lang="en-GB" sz="1400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Utilize various marketing channels.</a:t>
                      </a:r>
                      <a:r>
                        <a:rPr lang="en-GB" sz="1400" b="0" kern="120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Use data analytics to monitor</a:t>
                      </a:r>
                      <a:r>
                        <a:rPr lang="en-GB" sz="1100" b="1" kern="1200">
                          <a:solidFill>
                            <a:srgbClr val="000000"/>
                          </a:solidFill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.</a:t>
                      </a:r>
                      <a:endParaRPr lang="en-GB" sz="1400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endParaRPr lang="en-GB" sz="11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b="1">
                          <a:latin typeface="Calibri" pitchFamily="34"/>
                          <a:ea typeface="Calibri" pitchFamily="34"/>
                          <a:cs typeface="Times New Roman" pitchFamily="18"/>
                        </a:rPr>
                        <a:t>2-4 months</a:t>
                      </a:r>
                    </a:p>
                  </a:txBody>
                  <a:tcPr marL="68580" marR="68580" marT="0" marB="0">
                    <a:solidFill>
                      <a:srgbClr val="F4B1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1376624"/>
                  </a:ext>
                </a:extLst>
              </a:tr>
              <a:tr h="74829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To build a strong brand identity. </a:t>
                      </a:r>
                      <a:r>
                        <a:rPr lang="en-GB" sz="1000" b="1" kern="1200">
                          <a:solidFill>
                            <a:srgbClr val="000000"/>
                          </a:solidFill>
                          <a:latin typeface="Calibri"/>
                        </a:rPr>
                        <a:t>(Council, 2019)</a:t>
                      </a:r>
                    </a:p>
                  </a:txBody>
                  <a:tcPr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Developing a strong brand identity: </a:t>
                      </a:r>
                      <a:r>
                        <a:rPr lang="en-GB" sz="12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Brand strategy, visual design, copywriting, brand management, marketing and promotion.</a:t>
                      </a:r>
                      <a:endParaRPr lang="en-GB" sz="1200" b="1" u="none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4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Research and analysis.</a:t>
                      </a:r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Creative skills.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Technical skills: </a:t>
                      </a:r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software applications and tools.</a:t>
                      </a:r>
                    </a:p>
                  </a:txBody>
                  <a:tcPr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Brand values, mission.</a:t>
                      </a:r>
                    </a:p>
                    <a:p>
                      <a:pPr lvl="0"/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Create</a:t>
                      </a:r>
                      <a:r>
                        <a:rPr lang="en-GB" sz="1200" b="0" kern="120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logo.</a:t>
                      </a:r>
                      <a:r>
                        <a:rPr lang="en-GB" sz="1200" b="0" kern="120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Create content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Create a website and social media accounts. Content marketing. 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>
                          <a:solidFill>
                            <a:srgbClr val="000000"/>
                          </a:solidFill>
                        </a:rPr>
                        <a:t>1-2 months</a:t>
                      </a:r>
                    </a:p>
                  </a:txBody>
                  <a:tcPr>
                    <a:solidFill>
                      <a:srgbClr val="F8CB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5375506"/>
                  </a:ext>
                </a:extLst>
              </a:tr>
              <a:tr h="98775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Building a sustainable business.</a:t>
                      </a:r>
                      <a:endParaRPr lang="en-GB" sz="1400" b="1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Innovate and stay ahead of the competition:</a:t>
                      </a:r>
                      <a:endParaRPr lang="en-GB" sz="1200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2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Creativity</a:t>
                      </a:r>
                    </a:p>
                    <a:p>
                      <a:pPr lvl="0"/>
                      <a:r>
                        <a:rPr lang="en-GB" sz="12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Research skills</a:t>
                      </a:r>
                    </a:p>
                    <a:p>
                      <a:pPr lvl="0"/>
                      <a:r>
                        <a:rPr lang="en-GB" sz="12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Adaptability skills</a:t>
                      </a:r>
                      <a:endParaRPr lang="en-GB" sz="1200" b="1" u="none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Time management skills.</a:t>
                      </a:r>
                    </a:p>
                    <a:p>
                      <a:pPr lvl="0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Technical skills: software applications and tools</a:t>
                      </a:r>
                      <a:r>
                        <a:rPr lang="en-GB" sz="1400" kern="120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>
                          <a:solidFill>
                            <a:srgbClr val="000000"/>
                          </a:solidFill>
                        </a:rPr>
                        <a:t>Use all my skills achieved at Digital Era and Software Solution for Business.</a:t>
                      </a:r>
                    </a:p>
                  </a:txBody>
                  <a:tcPr>
                    <a:solidFill>
                      <a:srgbClr val="F4B183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>
                          <a:solidFill>
                            <a:srgbClr val="000000"/>
                          </a:solidFill>
                        </a:rPr>
                        <a:t>6 months</a:t>
                      </a:r>
                    </a:p>
                  </a:txBody>
                  <a:tcPr>
                    <a:solidFill>
                      <a:srgbClr val="F4B1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8797261"/>
                  </a:ext>
                </a:extLst>
              </a:tr>
              <a:tr h="140680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Expanding my customer base - </a:t>
                      </a:r>
                      <a:r>
                        <a:rPr lang="en-GB" sz="12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Define my target audience. Set specific, measurable goals. Build relationships with customers. Use referral marketing.</a:t>
                      </a:r>
                    </a:p>
                  </a:txBody>
                  <a:tcPr>
                    <a:solidFill>
                      <a:srgbClr val="FBE3D5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Build a loyal customer base:</a:t>
                      </a:r>
                      <a:endParaRPr lang="en-GB" sz="1400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2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Customer service skills</a:t>
                      </a:r>
                    </a:p>
                    <a:p>
                      <a:pPr lvl="0"/>
                      <a:r>
                        <a:rPr lang="en-GB" sz="12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Relationship-building skills.        Communication skills.</a:t>
                      </a:r>
                    </a:p>
                    <a:p>
                      <a:pPr lvl="0"/>
                      <a:endParaRPr lang="en-GB" sz="1200" b="1" u="none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To develop strategies to reach new customers</a:t>
                      </a:r>
                      <a:r>
                        <a:rPr lang="en-GB" sz="1200" kern="1200">
                          <a:solidFill>
                            <a:srgbClr val="000000"/>
                          </a:solidFill>
                          <a:latin typeface="Calibri"/>
                        </a:rPr>
                        <a:t>. </a:t>
                      </a:r>
                    </a:p>
                  </a:txBody>
                  <a:tcPr>
                    <a:solidFill>
                      <a:srgbClr val="FBE3D5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Customer service skills.</a:t>
                      </a:r>
                    </a:p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To develop strategies to reach new customers</a:t>
                      </a:r>
                      <a:r>
                        <a:rPr lang="en-GB" sz="1400" kern="1200">
                          <a:solidFill>
                            <a:srgbClr val="000000"/>
                          </a:solidFill>
                          <a:latin typeface="Calibri"/>
                        </a:rPr>
                        <a:t>. </a:t>
                      </a:r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Technical skills:</a:t>
                      </a:r>
                      <a:r>
                        <a:rPr lang="en-GB" sz="1400" kern="120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software applications and tools</a:t>
                      </a:r>
                      <a:r>
                        <a:rPr lang="en-GB" sz="1400" kern="120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  <a:p>
                      <a:pPr lvl="0"/>
                      <a:r>
                        <a:rPr lang="en-GB" sz="1000">
                          <a:solidFill>
                            <a:srgbClr val="000000"/>
                          </a:solidFill>
                        </a:rPr>
                        <a:t>(Indeed, 2020)</a:t>
                      </a:r>
                    </a:p>
                  </a:txBody>
                  <a:tcPr>
                    <a:solidFill>
                      <a:srgbClr val="FBE3D5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>
                          <a:solidFill>
                            <a:srgbClr val="000000"/>
                          </a:solidFill>
                        </a:rPr>
                        <a:t>Listen actively</a:t>
                      </a:r>
                    </a:p>
                    <a:p>
                      <a:pPr lvl="0"/>
                      <a:r>
                        <a:rPr lang="en-GB" sz="1400" b="1">
                          <a:solidFill>
                            <a:srgbClr val="000000"/>
                          </a:solidFill>
                        </a:rPr>
                        <a:t>Be empathetic</a:t>
                      </a:r>
                    </a:p>
                    <a:p>
                      <a:pPr lvl="0"/>
                      <a:r>
                        <a:rPr lang="en-GB" sz="1400" b="1">
                          <a:solidFill>
                            <a:srgbClr val="000000"/>
                          </a:solidFill>
                        </a:rPr>
                        <a:t>Communicate clearly</a:t>
                      </a:r>
                    </a:p>
                    <a:p>
                      <a:pPr lvl="0"/>
                      <a:r>
                        <a:rPr lang="en-GB" sz="1400" b="1">
                          <a:solidFill>
                            <a:srgbClr val="000000"/>
                          </a:solidFill>
                        </a:rPr>
                        <a:t>Offer solutions</a:t>
                      </a:r>
                    </a:p>
                  </a:txBody>
                  <a:tcPr>
                    <a:solidFill>
                      <a:srgbClr val="FBE3D5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1600">
                        <a:solidFill>
                          <a:srgbClr val="FFFFFF"/>
                        </a:solidFill>
                      </a:endParaRPr>
                    </a:p>
                    <a:p>
                      <a:pPr lvl="0"/>
                      <a:endParaRPr lang="en-GB" sz="1600">
                        <a:solidFill>
                          <a:srgbClr val="FFFFFF"/>
                        </a:solidFill>
                      </a:endParaRPr>
                    </a:p>
                    <a:p>
                      <a:pPr lvl="0"/>
                      <a:r>
                        <a:rPr lang="en-GB" sz="1600" b="1">
                          <a:solidFill>
                            <a:srgbClr val="000000"/>
                          </a:solidFill>
                        </a:rPr>
                        <a:t>Anytime</a:t>
                      </a:r>
                    </a:p>
                  </a:txBody>
                  <a:tcPr>
                    <a:solidFill>
                      <a:srgbClr val="FBE3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1954298"/>
                  </a:ext>
                </a:extLst>
              </a:tr>
              <a:tr h="120754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Expanding my Product Line.</a:t>
                      </a:r>
                      <a:endParaRPr lang="en-GB" sz="140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sz="1400" b="1" kern="120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/>
                      <a:r>
                        <a:rPr lang="en-GB" sz="1400" b="1" kern="1200">
                          <a:solidFill>
                            <a:srgbClr val="000000"/>
                          </a:solidFill>
                          <a:latin typeface="Calibri"/>
                        </a:rPr>
                        <a:t>Improving product quality</a:t>
                      </a:r>
                      <a:endParaRPr lang="en-GB" sz="1400">
                        <a:solidFill>
                          <a:srgbClr val="FFFFFF"/>
                        </a:solidFill>
                      </a:endParaRPr>
                    </a:p>
                    <a:p>
                      <a:pPr lvl="0"/>
                      <a:endParaRPr lang="en-GB" sz="160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Product development</a:t>
                      </a:r>
                      <a:r>
                        <a:rPr lang="en-GB" sz="1200" kern="1200">
                          <a:solidFill>
                            <a:srgbClr val="000000"/>
                          </a:solidFill>
                          <a:latin typeface="Calibri"/>
                        </a:rPr>
                        <a:t>, </a:t>
                      </a:r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market research</a:t>
                      </a:r>
                      <a:r>
                        <a:rPr lang="en-GB" sz="1200" kern="1200">
                          <a:solidFill>
                            <a:srgbClr val="000000"/>
                          </a:solidFill>
                          <a:latin typeface="Calibri"/>
                        </a:rPr>
                        <a:t>, and </a:t>
                      </a:r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business strategy</a:t>
                      </a:r>
                      <a:r>
                        <a:rPr lang="en-GB" sz="1200" u="sng" kern="120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  <a:p>
                      <a:pPr lvl="0"/>
                      <a:r>
                        <a:rPr lang="en-GB" sz="1200" b="1" u="none" kern="1200">
                          <a:solidFill>
                            <a:srgbClr val="000000"/>
                          </a:solidFill>
                          <a:latin typeface="Calibri"/>
                        </a:rPr>
                        <a:t>Financial management.</a:t>
                      </a:r>
                    </a:p>
                    <a:p>
                      <a:pPr lvl="0"/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Networking skills</a:t>
                      </a:r>
                    </a:p>
                    <a:p>
                      <a:pPr lvl="0"/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Technical skills:</a:t>
                      </a:r>
                      <a:r>
                        <a:rPr lang="en-GB" sz="1200" kern="120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en-GB" sz="1200" b="1" kern="1200">
                          <a:solidFill>
                            <a:srgbClr val="000000"/>
                          </a:solidFill>
                          <a:latin typeface="Calibri"/>
                        </a:rPr>
                        <a:t>software applications and tools</a:t>
                      </a:r>
                      <a:r>
                        <a:rPr lang="en-GB" sz="1200" kern="1200">
                          <a:solidFill>
                            <a:srgbClr val="000000"/>
                          </a:solidFill>
                          <a:latin typeface="Calibri"/>
                        </a:rPr>
                        <a:t>.</a:t>
                      </a:r>
                    </a:p>
                  </a:txBody>
                  <a:tcPr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400" b="1">
                          <a:solidFill>
                            <a:srgbClr val="000000"/>
                          </a:solidFill>
                        </a:rPr>
                        <a:t>Analyze the market size, competition, and trends. Following social network. </a:t>
                      </a:r>
                    </a:p>
                  </a:txBody>
                  <a:tcPr>
                    <a:solidFill>
                      <a:srgbClr val="F8CBAD"/>
                    </a:solidFill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 b="1">
                          <a:solidFill>
                            <a:srgbClr val="000000"/>
                          </a:solidFill>
                        </a:rPr>
                        <a:t>1-2 years</a:t>
                      </a:r>
                    </a:p>
                  </a:txBody>
                  <a:tcPr>
                    <a:solidFill>
                      <a:srgbClr val="F8CB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542681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3123C5F-9E96-2938-E9B2-2386045B4890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4B183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41D824-405D-D6F1-7345-C82BC57D5549}"/>
              </a:ext>
            </a:extLst>
          </p:cNvPr>
          <p:cNvSpPr txBox="1"/>
          <p:nvPr/>
        </p:nvSpPr>
        <p:spPr>
          <a:xfrm>
            <a:off x="1391287" y="581028"/>
            <a:ext cx="582930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REFERENCE: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D18782BA-4DD8-26D8-3322-1A03D08E6A15}"/>
              </a:ext>
            </a:extLst>
          </p:cNvPr>
          <p:cNvSpPr txBox="1"/>
          <p:nvPr/>
        </p:nvSpPr>
        <p:spPr>
          <a:xfrm>
            <a:off x="1127756" y="1227362"/>
            <a:ext cx="10139681" cy="35368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Chaffey, D. and Ellis-Chadwick, F. (2019) 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Digital marketing : strategy, implementation and practice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. Seventh edition. Harlow, England: Pearson.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Council, F. C. (2019, April 25). 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Council Post: 13 Effective Methods To Help You Build A Strong Brand Identity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. Forbes. </a:t>
            </a:r>
            <a:r>
              <a:rPr lang="en-GB" sz="1800" b="0" i="0" u="sng" strike="noStrike" kern="1200" cap="none" spc="0" baseline="0">
                <a:solidFill>
                  <a:srgbClr val="0563C1"/>
                </a:solidFill>
                <a:uFillTx/>
                <a:latin typeface="Times New Roman" pitchFamily="18"/>
                <a:ea typeface="Calibri" pitchFamily="34"/>
                <a:cs typeface="Times New Roman" pitchFamily="18"/>
                <a:hlinkClick r:id="rId2"/>
              </a:rPr>
              <a:t>https://www.forbes.com/sites/forbescoachescouncil/2019/04/25/13-effective-methods-to-help-you-build-a-strong-brand-identity/?sh=6c464a583a1d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 (Accessed: 17 March 2023).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Cottrell, S 2021, Skills for Success : Personal Development and Employability, Macmillan Education UK, London. Available from: ProQuest Ebook Central.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Indeed. (2020, October 9). 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Communication Skills at Work: 4 Key Tips | Indeed Career Tips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 [Video]. YouTube. 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  <a:hlinkClick r:id="rId3"/>
              </a:rPr>
              <a:t>https://www.youtube.com/watch?v=CIHkuLgeBcA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104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Strategies to increase sales revenue | nibusinessinfo.co.uk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. (n.d.). nibusinessinfo.co.uk | Practical advice for Northern Ireland Business. 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  <a:hlinkClick r:id="rId4"/>
              </a:rPr>
              <a:t>https://www.nibusinessinfo.co.uk/content/strategies-increase-sales-revenue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Calibri" pitchFamily="34"/>
                <a:cs typeface="Times New Roman" pitchFamily="18"/>
              </a:rPr>
              <a:t> (Accessed: 17 March 2023).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449</TotalTime>
  <Words>611</Words>
  <Application>Microsoft Office PowerPoint</Application>
  <PresentationFormat>Widescreen</PresentationFormat>
  <Paragraphs>95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Grandview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Nadejda Toma</dc:creator>
  <cp:lastModifiedBy>Nadejda Toma</cp:lastModifiedBy>
  <cp:revision>8</cp:revision>
  <dcterms:created xsi:type="dcterms:W3CDTF">2023-03-19T15:58:08Z</dcterms:created>
  <dcterms:modified xsi:type="dcterms:W3CDTF">2023-03-20T15:05:04Z</dcterms:modified>
</cp:coreProperties>
</file>