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96" r:id="rId1"/>
  </p:sldMasterIdLst>
  <p:notesMasterIdLst>
    <p:notesMasterId r:id="rId18"/>
  </p:notesMasterIdLst>
  <p:sldIdLst>
    <p:sldId id="256" r:id="rId2"/>
    <p:sldId id="257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18"/>
    <p:restoredTop sz="93856"/>
  </p:normalViewPr>
  <p:slideViewPr>
    <p:cSldViewPr snapToGrid="0" snapToObjects="1">
      <p:cViewPr>
        <p:scale>
          <a:sx n="95" d="100"/>
          <a:sy n="95" d="100"/>
        </p:scale>
        <p:origin x="34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F57160-55E8-C147-AE8A-45C8A9179DBA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C1FC4-6923-0141-8082-CFDE9FC16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27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7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350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290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85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650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883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0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20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0173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38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07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19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1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2B31B-1A32-E54B-AE2C-4A54E1D1C64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7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hyperlink" Target="https://www.dreamstime.com/chrisdorney_info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hyperlink" Target="https://www.dreamstime.com/kriss1605_info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no.com/product/freestyle-libre-3" TargetMode="External"/><Relationship Id="rId4" Type="http://schemas.openxmlformats.org/officeDocument/2006/relationships/hyperlink" Target="NULL" TargetMode="External"/><Relationship Id="rId5" Type="http://schemas.openxmlformats.org/officeDocument/2006/relationships/hyperlink" Target="NULL" TargetMode="External"/><Relationship Id="rId6" Type="http://schemas.openxmlformats.org/officeDocument/2006/relationships/image" Target="../media/image12.jpeg"/><Relationship Id="rId7" Type="http://schemas.openxmlformats.org/officeDocument/2006/relationships/hyperlink" Target="NULL" TargetMode="External"/><Relationship Id="rId8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Relationship Id="rId3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way.nhs.uk/" TargetMode="External"/><Relationship Id="rId4" Type="http://schemas.openxmlformats.org/officeDocument/2006/relationships/hyperlink" Target="https://www.england.nhs.uk/2018/11/flash-glucose-monitoring-nhs-to-provide-life-changing-technology-for-people-with-diabetes/" TargetMode="External"/><Relationship Id="rId5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ngland.nhs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121" name="Picture 6389424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457200"/>
            <a:ext cx="2544653" cy="96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57200" y="1839987"/>
            <a:ext cx="11734800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Digital Transformation in the Health and Care Professions (BMHP6026_BIRM)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Component 2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Viva voce  Oral Presentation 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Flash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glucose monitoring/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FreeStyle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Libre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Student Name: Hana </a:t>
            </a:r>
            <a:r>
              <a:rPr kumimoji="0" lang="en-US" altLang="en-US" sz="1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Kiros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Student Number: 2316483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Times New Roman" charset="0"/>
              </a:rPr>
              <a:t> 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Times New Roman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Lecturer Name: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Zakiyyah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Ahmed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4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https://5.imimg.com/data5/SELLER/Default/2025/9/547648791/KR/FI/JF/147752842/abbott-freestyle-libre-sensor-500x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924" y="11374338"/>
            <a:ext cx="4963886" cy="565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5394810" y="625559"/>
            <a:ext cx="6096000" cy="466281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Introduction </a:t>
            </a:r>
            <a:r>
              <a:rPr lang="en-US" b="1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to </a:t>
            </a: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Innovation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Models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: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1, 2, and 3;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has the real-time data and a mobile application (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Pharmaphorum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, 2022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).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Improvement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 automation, accuracy and connection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trends, patterns, and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warnings help in making proactive management more convenient.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lnSpc>
                <a:spcPct val="150000"/>
              </a:lnSpc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Diabetes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type 1 and type 2 care are facilitated.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368708" y="1225416"/>
            <a:ext cx="1751785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1062" name="Picture 38" descr="reestyle Libre Royalty-Free Images ...">
            <a:hlinkClick r:id="rId3" invalidUrl="https://www.google.com/imgres?q=freestyle libre 3 nhs free pictures&amp;imgurl=https://www.shutterstock.com/image-photo/paulo-brazil-01212024-freestyle-libre-260nw-2415686611.jpg&amp;imgrefurl=https://www.shutterstock.com/search/freestyle-libre&amp;docid=CGXX-xHjxl4JIM&amp;tbnid=jQ7jV-50JWWkSM&amp;vet=12ahUKEwilieSlzuCQAxXq9QIHHVzCCGMQM3oECFUQAA..i&amp;w=390&amp;h=280&amp;hcb=2&amp;ved=2ahUKEwilieSlzuCQAxXq9QIHHVzCCGMQM3oECFUQAA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27" y="172528"/>
            <a:ext cx="5003321" cy="610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Rectangle 1024"/>
          <p:cNvSpPr/>
          <p:nvPr/>
        </p:nvSpPr>
        <p:spPr>
          <a:xfrm>
            <a:off x="172527" y="6253710"/>
            <a:ext cx="5572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Haffer" charset="0"/>
              </a:rPr>
              <a:t>FreeStyle</a:t>
            </a:r>
            <a:r>
              <a:rPr lang="en-US" dirty="0">
                <a:latin typeface="Haffer" charset="0"/>
              </a:rPr>
              <a:t> </a:t>
            </a:r>
            <a:r>
              <a:rPr lang="en-US" dirty="0" err="1">
                <a:latin typeface="Haffer" charset="0"/>
              </a:rPr>
              <a:t>Libre</a:t>
            </a:r>
            <a:r>
              <a:rPr lang="en-US" dirty="0">
                <a:latin typeface="Haffer" charset="0"/>
              </a:rPr>
              <a:t> sensor </a:t>
            </a:r>
            <a:r>
              <a:rPr lang="en-US" dirty="0" smtClean="0">
                <a:latin typeface="Haffer" charset="0"/>
              </a:rPr>
              <a:t>pack </a:t>
            </a:r>
            <a:r>
              <a:rPr lang="en-US" dirty="0" smtClean="0"/>
              <a:t>Upload: </a:t>
            </a:r>
            <a:r>
              <a:rPr lang="en-US" dirty="0"/>
              <a:t>21 January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70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499914" y="1082761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Overview </a:t>
            </a:r>
          </a:p>
          <a:p>
            <a:pPr algn="ctr"/>
            <a:endParaRPr lang="en-US" b="1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FreeStyle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The latest continuous glucose monitoring (CGM) device by Abbott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UK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was launched in March 2022 through the NHS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Now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available in the country at no cost to patients;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   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sensor is small and placed on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upper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arm and has a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 14- day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lifespan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Real time blood glucose monitoring without finger picks</a:t>
            </a:r>
          </a:p>
          <a:p>
            <a:pPr algn="just"/>
            <a:endParaRPr lang="en-GB" dirty="0"/>
          </a:p>
        </p:txBody>
      </p:sp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176980" y="900950"/>
            <a:ext cx="3580298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064" name="Picture 16" descr="reeStyle Libre 3 sensors will be ...">
            <a:hlinkClick r:id="rId2" invalidUrl="https://www.google.com/imgres?q=freestyle libre 3 nhs free pictures&amp;imgurl=https://www.diabetes.org.uk/sites/default/files/styles/original_optimized/public/2025-03/freestyle%20libre%203%20Abbott%20credit%20723x407.jpg.webp?itok=BGIs-m7j&amp;imgrefurl=https://www.diabetes.org.uk/about-us/news-and-views/freestyle-libre-3-sensors-will-be-phased-out-replaced-freestyle-libre-3-plus&amp;docid=R5bBTKkCyszkFM&amp;tbnid=kyhKmMek3SvCPM&amp;vet=12ahUKEwilieSlzuCQAxXq9QIHHVzCCGMQM3oECFMQAA..i&amp;w=723&amp;h=404&amp;hcb=2&amp;ved=2ahUKEwilieSlzuCQAxXq9QIHHVzCCGMQM3oECFMQ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80" y="754620"/>
            <a:ext cx="5322934" cy="503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76979" y="5938777"/>
            <a:ext cx="5121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 British Diabetic Association. 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86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46984" y="1438901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Context </a:t>
            </a:r>
            <a:r>
              <a:rPr lang="en-US" b="1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of the Case </a:t>
            </a: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Study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NHS rollout, which began in March 2022,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Is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primarily used by diabetes specialist nurses, pharmacy teams, and community diabetes teams and is being disseminated across multiple trusts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priorities include upskilling of the workforce, remote monitoring, and patient education.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Inclusion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 primary care and multidisciplinary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terms.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AutoShape 6" descr="ile:National Health Service (England) logo.svg - Wikimedia ...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7" descr="data:image/png;base64,iVBORw0KGgoAAAANSUhEUgAAABgAAAAYCAMAAADXqc3KAAAAVFBMVEVHcEwEZZgHZZkAZpkAZpkAZpkAZpkJbaOZAAAAZpkAZpkDZ50CZpkAZpkFZZgCZpoAZpkCZpkAZpqbAACYEBhVS3EPY5WZAwVmQmSXCQ2WDhUAZpkVoACqAAAAG3RSTlMAMinM66+hEf74kweGZh9010q/uFZWPMtAj7hcMZdSAAAA7UlEQVQokW2R2RKDMAhFsxKzmMSo3e7//2fRtmpnwgsJZ4ALCHFYLKJvE1QfJLTYiysNP3biMXmAOsXUqGGmbg9p0PrtE2DC5K6hnHdHZkMX4sjuxE1Js4KTFA/7KZGTuYjmCcxY9y87A63OBCmpLPO8FJLySHHBQ0SxDGwLP+C//bNFHcNj3sD8SGPFR4rIDZXaet/AfW10AEcwTrrnBp78MD/B2/oYr69heK0cgk9fVZOBLSjCOcHOnruMAbBBCSKhggXCca9twiCztVmGy3xstwqvqTXSHvX2dwuuAM83hJX/t4gyae91kr/6bxDzDeMMxiUE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HS Identity Guidelines | NHS logo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9" descr="data:image/png;base64,iVBORw0KGgoAAAANSUhEUgAAABgAAAAYCAMAAADXqc3KAAAAjVBMVEUAb8gAbccAbsgAbMf///8AacYrcsjH2e8gb8gdbccbcMgvdMl4pduoxOeZveUAWcGIsd9Rk9VuodoAXsE6g86XuOLB1O1HhM5HgM3N3vFBd8nV6fe71e6ixul5rN8AQbfv+f7l8Pk7idFefcl6tOOayethk9Q0e8yoz+wAO7g3acUAAKsXTbtfqN5im9joV3COAAAA6klEQVQokc1RyVLDMAyVLTleEjtptrZx3NiQplCg//95OMCdI7wZXZ5G8xYB/FdwxgAY44zDPgyRffNaaQbKoNHAtBGiKNXOo6msq03THGzb9a4SwyjtEQHE6UxUT34OdFnaGAJJOR9FXmyJ6OnZu5lgGdKaYl8XJsuJ1l8pbOkyU4yU+kRpEPmACedvPr6k1ccmRD+9NolsdoOl9PeVSLp4fZvSfCreWxoLzNpe3oFicPSxNNGF8+hTJTjgbah0Z+2jtX33cIcqm90M7kFUzqUUUxrBKERVavHFw54/F/LTCM+F8D/6ze/4BM0zD1vLuoAg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0" descr="randing – People's History of the NHS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1" descr="data:image/png;base64,iVBORw0KGgoAAAANSUhEUgAAABAAAAAQCAYAAAAf8/9hAAABs0lEQVR4AWL4//8/RRjO8Iucx+noO0MWUDo16FYABMGP6ZfUcRnWtm27jVPbtm3bttuH2t3eFPcY9pLz7NxiLjCyVd87pKnHyqXyxtCs8APd0rnyxiu4qSeA3QEDrAwBDrT1s1Rc/OrjLZwqVmOSu6+Lamcpp2KKMA9PH1BYXMe1mUP5qotvXTywsOEEYHXxrY+3cqk6TMkYpNr2FeoY3KIr0RPtn9wQ2unlA+GMkRw6+9TFw4YTwDUzx/JVvARj9KaedXRO8P5B1Du2S32smzqUrcKGEyA+uAgQjKX7zf0boWHGfn71jIKj2689gxp7OAGShNcBUmLMPVjZuiKcA2vuWHHDCQxMCz629kXAIU4ApY15QwggAFbfOP9DhgBJ+nWVJ1AZAfICAj1pAlY6hCADZnveQf7bQIwzVONGJonhLIlS9gr5mFg44Xd+4S3XHoGNPdJl1INIwKyEgHckEhgTe1bGiFY9GSFBYUwLh1IkiJUbY407E7syBSFxKTszEoiE/YdrgCEayDmtaJwCI9uu8TKMuZSVfSa4BpGgzvomBR/INhLGzrqDotp01ZR8pn/1L0JN9d9XNyx0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2" descr="ome - NHS England Digital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6" name="Picture 14" descr="HS Logo on the UK Flag editorial image. Image of logo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84977"/>
            <a:ext cx="4852218" cy="532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0" y="583692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©</a:t>
            </a:r>
            <a:r>
              <a:rPr lang="en-US" dirty="0">
                <a:solidFill>
                  <a:srgbClr val="656565"/>
                </a:solidFill>
                <a:latin typeface="-apple-system" charset="0"/>
              </a:rPr>
              <a:t> </a:t>
            </a:r>
            <a:r>
              <a:rPr lang="en-US" dirty="0">
                <a:solidFill>
                  <a:srgbClr val="656565"/>
                </a:solidFill>
                <a:latin typeface="-apple-system" charset="0"/>
                <a:hlinkClick r:id="rId3"/>
              </a:rPr>
              <a:t>Chris 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  <a:hlinkClick r:id="rId3"/>
              </a:rPr>
              <a:t>Dorney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 err="1" smtClean="0">
                <a:solidFill>
                  <a:srgbClr val="656565"/>
                </a:solidFill>
                <a:latin typeface="-apple-system" charset="0"/>
              </a:rPr>
              <a:t>Dreamstime.com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>
                <a:solidFill>
                  <a:srgbClr val="656565"/>
                </a:solidFill>
                <a:latin typeface="-apple-system" charset="0"/>
              </a:rPr>
              <a:t>ID 116667935</a:t>
            </a:r>
          </a:p>
          <a:p>
            <a:endParaRPr lang="en-US" b="0" i="0" dirty="0">
              <a:solidFill>
                <a:srgbClr val="656565"/>
              </a:solidFill>
              <a:effectLst/>
              <a:latin typeface="-apple-syste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8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982930" y="134335"/>
            <a:ext cx="6096000" cy="484902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 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The </a:t>
            </a:r>
            <a:r>
              <a:rPr lang="en-GB" b="1" kern="0" dirty="0">
                <a:latin typeface="Times New Roman" charset="0"/>
                <a:ea typeface="Aptos" charset="0"/>
                <a:cs typeface="Arial" charset="0"/>
              </a:rPr>
              <a:t>impact on the workforce </a:t>
            </a:r>
            <a:endParaRPr lang="en-GB" b="1" kern="0" dirty="0" smtClean="0">
              <a:latin typeface="Times New Roman" charset="0"/>
              <a:ea typeface="Aptos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Higher-quality competencies and novel clinical working processes (Gregory, 2023)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Such additional activities as medication titration and individualised personalised self-management coaching (</a:t>
            </a:r>
            <a:r>
              <a:rPr lang="en-GB" kern="0" dirty="0" err="1">
                <a:latin typeface="Times New Roman" charset="0"/>
                <a:ea typeface="Aptos" charset="0"/>
                <a:cs typeface="Arial" charset="0"/>
              </a:rPr>
              <a:t>Yadegarfar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 et al., 2020).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Upskilling will make it easier to share roles and reduce the load on the consultants (Medway Community Health, 2023).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Facilitates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collaboration among the diabetic teams, primary care, and pharmacy.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Promotes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the digital literacy and confidence of the staff during technology usage.</a:t>
            </a:r>
            <a:endParaRPr lang="en-GB" kern="100" dirty="0">
              <a:effectLst/>
              <a:latin typeface="Aptos" charset="0"/>
              <a:ea typeface="等线" charset="0"/>
              <a:cs typeface="Arial" charset="0"/>
            </a:endParaRPr>
          </a:p>
        </p:txBody>
      </p:sp>
      <p:pic>
        <p:nvPicPr>
          <p:cNvPr id="4098" name="Picture 2" descr="reestyle libre hi-res stock ...">
            <a:hlinkClick r:id="rId2" invalidUrl="https://www.google.com/imgres?q=freestyle libre 3 free pictures&amp;imgurl=https://c8.alamy.com/comp/J0YWNF/type-1-diabetes-a-close-up-of-a-flash-glucose-monitor-sensor-made-J0YWNF.jpg&amp;imgrefurl=https://www.alamy.com/stock-photo/freestyle-libre.html&amp;docid=fcwW126w4CHkiM&amp;tbnid=1gHdDc5Sg7tH5M&amp;vet=12ahUKEwjS_pO099uQAxU0gf0HHWk0ELAQM3oECD4QAA..i&amp;w=1300&amp;h=1065&amp;hcb=2&amp;ved=2ahUKEwjS_pO099uQAxU0gf0HHWk0ELAQM3oECD4Q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77" y="134334"/>
            <a:ext cx="5663381" cy="634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4297" y="621166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rgbClr val="0076BC"/>
                </a:solidFill>
                <a:latin typeface="Noto Sans" charset="0"/>
              </a:rPr>
              <a:t>Jim </a:t>
            </a:r>
            <a:r>
              <a:rPr lang="en-US" dirty="0" smtClean="0">
                <a:solidFill>
                  <a:srgbClr val="0076BC"/>
                </a:solidFill>
                <a:latin typeface="Noto Sans" charset="0"/>
              </a:rPr>
              <a:t>Holden </a:t>
            </a:r>
            <a:r>
              <a:rPr lang="en-US" dirty="0"/>
              <a:t>16 April </a:t>
            </a:r>
            <a:r>
              <a:rPr lang="en-US" dirty="0" smtClean="0"/>
              <a:t>2017 Lewes</a:t>
            </a:r>
            <a:r>
              <a:rPr lang="en-US" dirty="0"/>
              <a:t>,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4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658465" y="333115"/>
            <a:ext cx="6096000" cy="516756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kern="0" dirty="0" smtClean="0">
              <a:latin typeface="Times New Roman" charset="0"/>
              <a:ea typeface="Aptos" charset="0"/>
              <a:cs typeface="Arial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Effect </a:t>
            </a:r>
            <a:r>
              <a:rPr lang="en-GB" b="1" kern="0" dirty="0">
                <a:latin typeface="Times New Roman" charset="0"/>
                <a:ea typeface="Aptos" charset="0"/>
                <a:cs typeface="Arial" charset="0"/>
              </a:rPr>
              <a:t>on the </a:t>
            </a: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Workforce</a:t>
            </a: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Increased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workload: supply suggestions, domestic approvals, sensor scripts and distant information reviews.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Covert work involves inter-provider communication and validation of device readings with information about the patient (Crabtree, 2023).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Job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ambiguity and the lack of training can also lead to inconsistent use of devices (London Diabetes Clinical Network, 2018).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Administrative strain and unmet patient expectations are the risk factors of burnout (NHS England FAQs).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Personnel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support should have secured time and structured training.</a:t>
            </a:r>
            <a:endParaRPr lang="en-GB" kern="100" dirty="0">
              <a:effectLst/>
              <a:latin typeface="Aptos" charset="0"/>
              <a:ea typeface="等线" charset="0"/>
              <a:cs typeface="Arial" charset="0"/>
            </a:endParaRPr>
          </a:p>
        </p:txBody>
      </p:sp>
      <p:pic>
        <p:nvPicPr>
          <p:cNvPr id="6150" name="Picture 6" descr="reeStyle Libre 3 System | Healthcare ...">
            <a:hlinkClick r:id="rId2" invalidUrl="https://www.google.com/imgres?q=freestyle libre 3 nhs free pictures&amp;imgurl=https://pro.freestyle.abbott/uk-en/freestyle-portfolio/freestyle-libre-systems/freestyle-libre-3/_jcr_content/root/productsection_copy_/product-section-image.coreimg.jpeg/1699273962478/model-wearing-ypsomed.jpeg&amp;imgrefurl=https://pro.freestyle.abbott/uk-en/freestyle-portfolio/freestyle-libre-systems/freestyle-libre-3.html&amp;docid=eQGQsjoM6bE7DM&amp;tbnid=_U27Ir8afy2HWM&amp;vet=12ahUKEwie_Iqz2uCQAxW41QIHHcQ2KY04FBAzegQIWRAA..i&amp;w=440&amp;h=468&amp;hcb=2&amp;ved=2ahUKEwie_Iqz2uCQAxW41QIHHcQ2KY04FBAzegQIWR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707099"/>
            <a:ext cx="5054915" cy="524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39646" y="6100997"/>
            <a:ext cx="4618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Abbott </a:t>
            </a:r>
            <a:r>
              <a:rPr lang="en-GB" smtClean="0"/>
              <a:t>Laboratories Limited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79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05718" y="815425"/>
            <a:ext cx="631925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Data-Driven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Remote Service Delivery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Allows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distance medication manipulation, teleconferencing, and asynchronous data assessment.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Stratified care identifies patients who are at high risk of suffering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or have suboptimal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glycaemic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control.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reduces unnecessary physical visits to patients who are stable.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improves the continuity of care, especially in the case of disruptions in COVID-19 services.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6" name="Rectangle 18"/>
          <p:cNvSpPr>
            <a:spLocks noChangeArrowheads="1"/>
          </p:cNvSpPr>
          <p:nvPr/>
        </p:nvSpPr>
        <p:spPr bwMode="auto">
          <a:xfrm>
            <a:off x="942536" y="1858415"/>
            <a:ext cx="105798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</a:p>
        </p:txBody>
      </p:sp>
      <p:pic>
        <p:nvPicPr>
          <p:cNvPr id="7191" name="Picture 23" descr="ibre 3 App | Healthcare Professionals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8" y="1286718"/>
            <a:ext cx="5002896" cy="455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05826" y="6040458"/>
            <a:ext cx="4223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Abbott </a:t>
            </a:r>
            <a:r>
              <a:rPr lang="en-GB" dirty="0" err="1" smtClean="0"/>
              <a:t>Laboratoris</a:t>
            </a:r>
            <a:r>
              <a:rPr lang="en-GB" dirty="0" smtClean="0"/>
              <a:t> Limited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91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17458" y="373651"/>
            <a:ext cx="6096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</a:t>
            </a:r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Economic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governance implications of service delivery </a:t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r>
              <a:rPr lang="en-US" b="1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The two reasons that consider high-need patients the most economical are frequent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excessive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utilisation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of healthcare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Blissett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2022; Harris, Doyle, and Stephens, 2024).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Some of the interoperability issues include manual downloads on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platforms and an absence of EHR integration (Crabtree, 2023).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Inequality differences caused by various Integrated Care Board commissions (BLCCG, 2020).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Clear governance regulations will be necessary to manage the malfunctions of devices and data interpretation and help the clinic make appropriate decisions.</a:t>
            </a:r>
            <a:endParaRPr lang="en-GB" dirty="0"/>
          </a:p>
        </p:txBody>
      </p:sp>
      <p:pic>
        <p:nvPicPr>
          <p:cNvPr id="8194" name="Picture 2" descr="reestyle Libre Stock Photos - Free ...">
            <a:hlinkClick r:id="rId2" invalidUrl="https://www.google.com/imgres?q=freestyle libre 3 nhs free pictures&amp;imgurl=https://thumbs.dreamstime.com/b/concept-life-child-sport-diabetes-glycemic-control-diabetic-boy-does-yoga-open-air-device-summer-vacation-222187934.jpg&amp;imgrefurl=https://www.dreamstime.com/photos-images/freestyle-libre.html&amp;docid=dFPbXms2eRy8JM&amp;tbnid=2OYm09JVbZtA-M&amp;vet=12ahUKEwiYxuC52-CQAxWq-AIHHahGLhQ4HhAzegQIRRAA..i&amp;w=800&amp;h=640&amp;hcb=2&amp;ved=2ahUKEwiYxuC52-CQAxWq-AIHHahGLhQ4HhAzegQIRR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45" y="604910"/>
            <a:ext cx="5205046" cy="512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54745" y="588029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mtClean="0">
                <a:solidFill>
                  <a:srgbClr val="656565"/>
                </a:solidFill>
                <a:latin typeface="-apple-system" charset="0"/>
                <a:hlinkClick r:id="rId4"/>
              </a:rPr>
              <a:t>Kristina 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  <a:hlinkClick r:id="rId4"/>
              </a:rPr>
              <a:t>Kuptsevich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 err="1" smtClean="0">
                <a:solidFill>
                  <a:srgbClr val="656565"/>
                </a:solidFill>
                <a:latin typeface="-apple-system" charset="0"/>
              </a:rPr>
              <a:t>Dreamstime.com</a:t>
            </a:r>
            <a:endParaRPr lang="en-US" b="0" i="0" dirty="0">
              <a:solidFill>
                <a:srgbClr val="656565"/>
              </a:solidFill>
              <a:effectLst/>
              <a:latin typeface="-apple-syste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90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4000" y="714730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Service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Patients' Impact on the User Pros </a:t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endParaRPr lang="en-US" b="1" dirty="0" smtClean="0">
              <a:solidFill>
                <a:srgbClr val="172B4D"/>
              </a:solidFill>
              <a:latin typeface="Open Sans" charset="0"/>
            </a:endParaRPr>
          </a:p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Better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day-to-day care, less finger pricking, and increased self-confidence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Bolinder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2016;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Yadegarfar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2020)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US" dirty="0" smtClean="0">
              <a:solidFill>
                <a:srgbClr val="172B4D"/>
              </a:solidFill>
              <a:latin typeface="Open Sans" charset="0"/>
            </a:endParaRPr>
          </a:p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changes in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behaviour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medication are motivated through time-in-range feedback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Reduces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cases of hypoglycemia and enhances sleep and mental health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This approach gives patients greater control over their personal therapy and increases their engagement.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2422" y="5941081"/>
            <a:ext cx="6351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dia</a:t>
            </a:r>
            <a:r>
              <a:rPr lang="en-GB" dirty="0" smtClean="0"/>
              <a:t> tribe Foundation  2025</a:t>
            </a:r>
            <a:endParaRPr lang="en-GB" dirty="0"/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7463481" y="867444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2" invalidUrl="https://www.google.com/imgres?q=freestyle libre 3 nhs free pictures&amp;imgurl=https://medino-product.imgix.net/freestyle-blood-glucose-test-strips-50-a74f01f2.png?h=250&amp;w=250&amp;bg=FFF&amp;auto=format,compress&amp;imgrefurl=https://www.medino.com/product/freestyle-libre-3&amp;docid=e8XJutDu3Vq-yM&amp;tbnid=_qwQrsun6UvN7M&amp;vet=12ahUKEwixquXw59-QAxWj1gIHHf3aOUwQM3oECDcQAA..i&amp;w=221&amp;h=250&amp;hcb=2&amp;ved=2ahUKEwixquXw59-QAxWj1gIHHf3aOUwQM3oECDcQAA"/>
              </a:rPr>
              <a:t>  </a:t>
            </a: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  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</a:t>
            </a: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edino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Freestyle Libre 3 | medino</a:t>
            </a:r>
            <a:endParaRPr kumimoji="0" lang="en-US" altLang="en-US" sz="700" b="0" i="0" u="sng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4" invalidUrl="https://www.google.com/imgres?q=freestyle libre 3 nhs free pictures&amp;imgurl=https://diatribe.org/sites/default/files/legacy/article/screen-shot-2022-05-31-at-5_46_23-pm.jpg&amp;imgrefurl=https://diatribe.org/diabetes-technology/abbott-freestyle-libre-3-receives-fda-clearance&amp;docid=23dQwxDRH5qF_M&amp;tbnid=rzBZ616viD0hSM&amp;vet=12ahUKEwixquXw59-QAxWj1gIHHf3aOUwQM3oECD0QAA..i&amp;w=1586&amp;h=1054&amp;hcb=2&amp;ved=2ahUKEwixquXw59-QAxWj1gIHHf3aOUwQM3oECD0QAA"/>
              </a:rPr>
              <a:t>  </a:t>
            </a:r>
            <a:endParaRPr kumimoji="0" lang="en-US" altLang="en-US" sz="1500" b="0" i="0" u="sng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9220" name="Picture 4" descr="reestyle Libre 3 | medino">
            <a:hlinkClick r:id="rId5" invalidUrl="https://www.google.com/imgres?q=freestyle libre 3 nhs free pictures&amp;imgurl=https://medino-product.imgix.net/freestyle-blood-glucose-test-strips-50-a74f01f2.png?h=250&amp;w=250&amp;bg=FFF&amp;auto=format,compress&amp;imgrefurl=https://www.medino.com/product/freestyle-libre-3&amp;docid=e8XJutDu3Vq-yM&amp;tbnid=_qwQrsun6UvN7M&amp;vet=12ahUKEwixquXw59-QAxWj1gIHHf3aOUwQM3oECDcQAA..i&amp;w=221&amp;h=250&amp;hcb=2&amp;ved=2ahUKEwixquXw59-QAxWj1gIHHf3aOUwQM3oECDcQAA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81" y="8674443"/>
            <a:ext cx="20097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5" descr="data:image/png;base64,iVBORw0KGgoAAAANSUhEUgAAABAAAAAQCAMAAAAoLQ9TAAAAMFBMVEVHcEz/S1H/S1H/S1H/S1H/S1H/S1H/SlD/S1H/S1H/S1H/SlD/SlH/S1H/S1H/S1G+ysiCAAAAD3RSTlMAgLfu1co+C5pqVRonpJBf+qeFAAAAgUlEQVQYlW2PSw7EIAxDTT5QKMX3v20T0Gg29QbxbGEDfGiOmkcd977eqmIcnSa0BjSOpMZMdQJPCeiKSgn7KgiGix0oDGvaAUWUzwoAhc4APbMlQHV0CyBYHRZAo8ElXqY7F2CSQ9yj1rND5SxdnHtp1hxVPoAcjF/obx+1r19vvRVpA3spyjgjAAAAAElFTkSuQmCC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7463481" y="867444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222" name="Picture 6" descr="bbott Freestyle Libre 3 Receives FDA ...">
            <a:hlinkClick r:id="rId7" invalidUrl="https://www.google.com/imgres?q=freestyle libre 3 nhs free pictures&amp;imgurl=https://diatribe.org/sites/default/files/legacy/article/screen-shot-2022-05-31-at-5_46_23-pm.jpg&amp;imgrefurl=https://diatribe.org/diabetes-technology/abbott-freestyle-libre-3-receives-fda-clearance&amp;docid=23dQwxDRH5qF_M&amp;tbnid=rzBZ616viD0hSM&amp;vet=12ahUKEwixquXw59-QAxWj1gIHHf3aOUwQM3oECD0QAA..i&amp;w=1586&amp;h=1054&amp;hcb=2&amp;ved=2ahUKEwixquXw59-QAxWj1gIHHf3aOUwQM3oECD0QAA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22" y="877521"/>
            <a:ext cx="4819135" cy="48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27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99471" y="616013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>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ffects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on patients and service users, highlighting problems that need to be addressed in one minute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To reduce the digital divide, individuals should be informed on smartphone and computer use (NHS England, 2024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).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Other levels of access include older people, individuals with low incomes, or those who lack access to the internet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Questions regarding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authorisation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data privacy; the necessity of a more transparent picture of how the data are used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Yadegarfar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2020);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US" dirty="0" smtClean="0">
              <a:solidFill>
                <a:srgbClr val="172B4D"/>
              </a:solidFill>
              <a:latin typeface="Open Sans" charset="0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Not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all patients are self-sufficient and may require support and advice, as they are scared and overwhelmed with information (Crabtree, 2023).</a:t>
            </a:r>
            <a:endParaRPr lang="en-GB" dirty="0"/>
          </a:p>
        </p:txBody>
      </p:sp>
      <p:pic>
        <p:nvPicPr>
          <p:cNvPr id="10244" name="Picture 4" descr="ibre 3 - Diabetes Pharmacy">
            <a:hlinkClick r:id="rId2" invalidUrl="https://www.google.com/imgres?q=freestyle libre 3 nhs free pictures&amp;imgurl=https://www.freestyle.abbott/uk-en/products/freestyle-libre-3/_jcr_content/root/container_copy_copy/columncontrol/tab_item_no_1/featurescard_copy/image.coreimg.85.512.jpeg/1680792512455/fsl3-sensor-discreet-x2.jpeg&amp;imgrefurl=https://diabetespharmacy.co.uk/product/freestyle-libre-3/&amp;docid=DSLXsdOgJsku-M&amp;tbnid=OqL1dFQugs0YNM&amp;vet=12ahUKEwie_Iqz2uCQAxW41QIHHcQ2KY04FBAzegQIVhAA..i&amp;w=1280&amp;h=1280&amp;hcb=2&amp;ved=2ahUKEwie_Iqz2uCQAxW41QIHHcQ2KY04FBAzegQIVh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" y="643528"/>
            <a:ext cx="4783016" cy="468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55077" y="5725551"/>
            <a:ext cx="3981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Diabetes Pharmacy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49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94439" y="1254657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                                         </a:t>
            </a:r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Critical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Synthesis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Workforce: more skills, but a threat of hidden work and burnout.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Service delivery: data-based and remote, but they have issues of fairness and integration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Patients: improved results and increased control, yet concerns of access, computer literacy, and privacy of data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Long-term success requires training, governance, equitable access and integration of technology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endParaRPr lang="en-GB" dirty="0"/>
          </a:p>
        </p:txBody>
      </p:sp>
      <p:pic>
        <p:nvPicPr>
          <p:cNvPr id="11270" name="Picture 6" descr="reestyle libre 3 hi-res stock ...">
            <a:hlinkClick r:id="rId2" invalidUrl="https://www.google.com/imgres?q=freestyle libre 3 nhs free pictures&amp;imgurl=https://c8.alamy.com/comp/2E9GPBX/frances-nicolas-rostoucher-competes-on-mens-1500-meters-freestyle-during-the-european-swimming-championships-in-budapest-hungary-on-august-3-2006-photo-by-nicolas-gouhiercameleonabacapresscom-2E9GPBX.jpg&amp;imgrefurl=https://www.alamy.com/stock-photo/freestyle-libre-3.html&amp;docid=mmBPDlpLXPrS3M&amp;tbnid=Ov0hBwZCAPIcSM&amp;vet=12ahUKEwi1gYGC3OCQAxWK2gIHHZSaBsU4KBAzegQIHhAA..i&amp;w=1300&amp;h=956&amp;hcb=2&amp;itg=1&amp;ved=2ahUKEwi1gYGC3OCQAxWK2gIHHZSaBsU4KBAzegQIHh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66" y="984738"/>
            <a:ext cx="5134707" cy="467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0166" y="5936566"/>
            <a:ext cx="4768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Alamy</a:t>
            </a:r>
            <a:r>
              <a:rPr lang="en-GB" dirty="0" smtClean="0"/>
              <a:t> Ltd 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65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17458" y="555718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Suggestions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Invest in the training of your employees, competency frameworks and secured time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Equalise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national commissioning criteria to reduce disparities in unfair differences among postcodes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Insert CGM data in the NHS EHR to facilitate the work of staff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To bridge the digital divide, initiatives such as a low-tech reader, credit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programmes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, and targeted assistance should be implemented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Establish national registries where the clinical and economic outcomes are tracked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Enhance patient consent and transparency on the use of data.</a:t>
            </a:r>
            <a:endParaRPr lang="en-GB" dirty="0"/>
          </a:p>
        </p:txBody>
      </p:sp>
      <p:pic>
        <p:nvPicPr>
          <p:cNvPr id="12292" name="Picture 4" descr="ong read: Wearable health technology">
            <a:hlinkClick r:id="rId2" invalidUrl="https://www.google.com/imgres?q=freestyle libre 3 nhs free pictures&amp;imgurl=https://www.pharmacymagazine.co.uk/images/view/a49d9510363537190999902bf8ab8730.jpg&amp;imgrefurl=https://www.pharmacymagazine.co.uk/analysis/wearable-health-technology&amp;docid=NoVaXS3G0SaROM&amp;tbnid=p0O8Ig0b56Xw3M&amp;vet=12ahUKEwiYxuC52-CQAxWq-AIHHahGLhQ4HhAzegQIMRAA..i&amp;w=700&amp;h=500&amp;hcb=2&amp;ved=2ahUKEwiYxuC52-CQAxWq-AIHHahGLhQ4HhAzegQIMR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82" y="703384"/>
            <a:ext cx="5303521" cy="537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75249" y="6260123"/>
            <a:ext cx="405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Pharmacy Magazine, 19 Jan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9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91200" y="1218719"/>
            <a:ext cx="612549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Conclusion 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FreeStyle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improves patient-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centred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care, employee roles, and service delivery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Investment in staff and equitable access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maximise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clinical, economic and social benefits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This should have long-term deployment that requires structured training, governance and technological integration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endParaRPr lang="en-GB" dirty="0"/>
          </a:p>
        </p:txBody>
      </p:sp>
      <p:pic>
        <p:nvPicPr>
          <p:cNvPr id="13318" name="Picture 6" descr="ome | FreeStyle Libre | Abbott">
            <a:hlinkClick r:id="rId2" invalidUrl="https://www.google.com/imgres?q=freestyle libre 3 nhs free pictures&amp;imgurl=https://www.freestyle.abbott/uk-en/home/_jcr_content/root/container_1897287901/layoutcontainer_copy/2/featurescard_copy_co/image.coreimg.85.1024.png/1728984326195/mickles-prickles.png&amp;imgrefurl=https://www.freestyle.abbott/uk-en/home.html&amp;docid=Lg6LSD4N31FFGM&amp;tbnid=5ktPKQHa819a5M&amp;vet=12ahUKEwi1gYGC3OCQAxWK2gIHHZSaBsU4KBAzegQIFxAA..i&amp;w=539&amp;h=500&amp;hcb=2&amp;ved=2ahUKEwi1gYGC3OCQAxWK2gIHHZSaBsU4KBAzegQIFxA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48" y="1097279"/>
            <a:ext cx="5148775" cy="471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12694" y="5809956"/>
            <a:ext cx="3573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Abbott 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28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788" y="394692"/>
            <a:ext cx="11276371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Times New Roman" charset="0"/>
                <a:ea typeface="Aptos" charset="0"/>
              </a:rPr>
              <a:t>Abbott </a:t>
            </a:r>
            <a:r>
              <a:rPr lang="en-GB" dirty="0">
                <a:latin typeface="Times New Roman" charset="0"/>
                <a:ea typeface="Aptos" charset="0"/>
              </a:rPr>
              <a:t>Laboratories (no date) 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Training Resources for Healthcare Professionals</a:t>
            </a:r>
            <a:r>
              <a:rPr lang="en-GB" dirty="0">
                <a:latin typeface="Times New Roman" charset="0"/>
                <a:ea typeface="Aptos" charset="0"/>
              </a:rPr>
              <a:t>. Abbott Diabetes Care. Available at: https://</a:t>
            </a:r>
            <a:r>
              <a:rPr lang="en-GB" dirty="0" err="1">
                <a:latin typeface="Times New Roman" charset="0"/>
                <a:ea typeface="Aptos" charset="0"/>
              </a:rPr>
              <a:t>www.freestyle.abbott.uk</a:t>
            </a:r>
            <a:r>
              <a:rPr lang="en-GB" dirty="0">
                <a:latin typeface="Times New Roman" charset="0"/>
                <a:ea typeface="Aptos" charset="0"/>
              </a:rPr>
              <a:t> (Accessed: 10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Alsaif</a:t>
            </a:r>
            <a:r>
              <a:rPr lang="en-GB" dirty="0">
                <a:latin typeface="Times New Roman" charset="0"/>
                <a:ea typeface="Aptos" charset="0"/>
              </a:rPr>
              <a:t>, A., Khan, M., </a:t>
            </a:r>
            <a:r>
              <a:rPr lang="en-GB" dirty="0" err="1">
                <a:latin typeface="Times New Roman" charset="0"/>
                <a:ea typeface="Aptos" charset="0"/>
              </a:rPr>
              <a:t>Alotaibi</a:t>
            </a:r>
            <a:r>
              <a:rPr lang="en-GB" dirty="0">
                <a:latin typeface="Times New Roman" charset="0"/>
                <a:ea typeface="Aptos" charset="0"/>
              </a:rPr>
              <a:t>, M. and Ahmed, F. (2024) ‘Economic evaluation of flash glucose monitoring in adults with type 1 and type 2 diabetes: a systematic review’, </a:t>
            </a:r>
            <a:r>
              <a:rPr lang="en-GB" i="1" dirty="0">
                <a:latin typeface="Times New Roman" charset="0"/>
                <a:ea typeface="Aptos" charset="0"/>
              </a:rPr>
              <a:t>Diabetes Therapy</a:t>
            </a:r>
            <a:r>
              <a:rPr lang="en-GB" dirty="0">
                <a:latin typeface="Times New Roman" charset="0"/>
                <a:ea typeface="Aptos" charset="0"/>
              </a:rPr>
              <a:t>, 15(3), pp. 410–424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D., Evans, M., Cranston, I., Dunn, T. and Elliott, J. (2022) ‘A health economic analysis of continuous glucose monitoring systems in diabetes care’, </a:t>
            </a:r>
            <a:r>
              <a:rPr lang="en-GB" i="1" dirty="0">
                <a:latin typeface="Times New Roman" charset="0"/>
                <a:ea typeface="Aptos" charset="0"/>
              </a:rPr>
              <a:t>Diabetic Medicine</a:t>
            </a:r>
            <a:r>
              <a:rPr lang="en-GB" dirty="0">
                <a:latin typeface="Times New Roman" charset="0"/>
                <a:ea typeface="Aptos" charset="0"/>
              </a:rPr>
              <a:t>, 39(5), pp. e14893–e14902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D., Green, J. and Morris, T. (2022) ‘Evaluating the implementation of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in UK primary care: workforce and cost perspectives’, </a:t>
            </a:r>
            <a:r>
              <a:rPr lang="en-GB" i="1" dirty="0">
                <a:latin typeface="Times New Roman" charset="0"/>
                <a:ea typeface="Aptos" charset="0"/>
              </a:rPr>
              <a:t>British Journal of Diabetes</a:t>
            </a:r>
            <a:r>
              <a:rPr lang="en-GB" dirty="0">
                <a:latin typeface="Times New Roman" charset="0"/>
                <a:ea typeface="Aptos" charset="0"/>
              </a:rPr>
              <a:t>, 22(4), pp. 234–242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 smtClean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R. et al. (2022) ‘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flash glucose monitoring system: budget impact in people with type 1 diabetes in the UK’, </a:t>
            </a:r>
            <a:r>
              <a:rPr lang="en-GB" i="1" dirty="0">
                <a:latin typeface="Times New Roman" charset="0"/>
                <a:ea typeface="Aptos" charset="0"/>
              </a:rPr>
              <a:t>BMJ Open Diabetes Research &amp; Care</a:t>
            </a:r>
            <a:r>
              <a:rPr lang="en-GB" dirty="0">
                <a:latin typeface="Times New Roman" charset="0"/>
                <a:ea typeface="Aptos" charset="0"/>
              </a:rPr>
              <a:t>, 10(2), e002580.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Bolinder</a:t>
            </a:r>
            <a:r>
              <a:rPr lang="en-GB" dirty="0">
                <a:latin typeface="Times New Roman" charset="0"/>
                <a:ea typeface="Aptos" charset="0"/>
              </a:rPr>
              <a:t>, J. et al. (2016) ‘Novel glucose-sensing technology and hypoglycaemia in type 1 diabetes: a multicentre, randomised controlled trial (IMPACT study)’, </a:t>
            </a:r>
            <a:r>
              <a:rPr lang="en-GB" i="1" dirty="0">
                <a:latin typeface="Times New Roman" charset="0"/>
                <a:ea typeface="Aptos" charset="0"/>
              </a:rPr>
              <a:t>The Lancet</a:t>
            </a:r>
            <a:r>
              <a:rPr lang="en-GB" dirty="0">
                <a:latin typeface="Times New Roman" charset="0"/>
                <a:ea typeface="Aptos" charset="0"/>
              </a:rPr>
              <a:t>, 388(10057), pp. 2254–2263.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Crabtree, T.S.J. (2023) ‘Flash glucose monitoring: the story so far and the journey ahead’, </a:t>
            </a:r>
            <a:r>
              <a:rPr lang="en-GB" i="1" dirty="0">
                <a:latin typeface="Times New Roman" charset="0"/>
                <a:ea typeface="Aptos" charset="0"/>
              </a:rPr>
              <a:t>BMJ Innovations</a:t>
            </a:r>
            <a:r>
              <a:rPr lang="en-GB" dirty="0">
                <a:latin typeface="Times New Roman" charset="0"/>
                <a:ea typeface="Aptos" charset="0"/>
              </a:rPr>
              <a:t>, 9(1), pp. 27–34.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Gregory, S. (2023) </a:t>
            </a:r>
            <a:r>
              <a:rPr lang="en-GB" i="1" dirty="0">
                <a:latin typeface="Times New Roman" charset="0"/>
                <a:ea typeface="Aptos" charset="0"/>
              </a:rPr>
              <a:t>Embedding 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into community nursing teams</a:t>
            </a:r>
            <a:r>
              <a:rPr lang="en-GB" dirty="0">
                <a:latin typeface="Times New Roman" charset="0"/>
                <a:ea typeface="Aptos" charset="0"/>
              </a:rPr>
              <a:t>. Medway Community Healthcare report (internal).</a:t>
            </a:r>
          </a:p>
          <a:p>
            <a:endParaRPr lang="en-GB" dirty="0">
              <a:latin typeface="Times New Roman" charset="0"/>
              <a:ea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53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1474" y="201637"/>
            <a:ext cx="11474245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King’s College Hospital NHS Foundation Trust (2022</a:t>
            </a:r>
            <a:r>
              <a:rPr lang="en-GB" dirty="0" smtClean="0">
                <a:latin typeface="Times New Roman" charset="0"/>
                <a:ea typeface="Aptos" charset="0"/>
              </a:rPr>
              <a:t>)</a:t>
            </a:r>
          </a:p>
          <a:p>
            <a:r>
              <a:rPr lang="en-GB" i="1" dirty="0">
                <a:latin typeface="Times New Roman" charset="0"/>
                <a:ea typeface="Aptos" charset="0"/>
              </a:rPr>
              <a:t>Guideline for the Use of Flash Glucose Monitoring (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) in Adults with Diabetes</a:t>
            </a:r>
            <a:r>
              <a:rPr lang="en-GB" dirty="0">
                <a:latin typeface="Times New Roman" charset="0"/>
                <a:ea typeface="Aptos" charset="0"/>
              </a:rPr>
              <a:t>. London: King’s College Hospital NHS Foundation Trust.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London Diabetes Clinical Network (2018) </a:t>
            </a:r>
            <a:r>
              <a:rPr lang="en-GB" i="1" dirty="0">
                <a:latin typeface="Times New Roman" charset="0"/>
                <a:ea typeface="Aptos" charset="0"/>
              </a:rPr>
              <a:t>London Implementation Guidance: Flash Glucose Monitoring (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)</a:t>
            </a:r>
            <a:r>
              <a:rPr lang="en-GB" dirty="0">
                <a:latin typeface="Times New Roman" charset="0"/>
                <a:ea typeface="Aptos" charset="0"/>
              </a:rPr>
              <a:t>. NHS England (London Region).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https://www.england.nhs.uk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Medway Community Healthcare (2023) </a:t>
            </a:r>
            <a:r>
              <a:rPr lang="en-GB" i="1" dirty="0">
                <a:latin typeface="Times New Roman" charset="0"/>
                <a:ea typeface="Aptos" charset="0"/>
              </a:rPr>
              <a:t>Upskilling the Diabetes Workforce for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Implementation: Annual Report 2023</a:t>
            </a:r>
            <a:r>
              <a:rPr lang="en-GB" dirty="0">
                <a:latin typeface="Times New Roman" charset="0"/>
                <a:ea typeface="Aptos" charset="0"/>
              </a:rPr>
              <a:t>. Medway NHS Foundation Trust. Available at: </a:t>
            </a:r>
            <a:r>
              <a:rPr lang="en-GB" dirty="0">
                <a:latin typeface="Times New Roman" charset="0"/>
                <a:ea typeface="Aptos" charset="0"/>
                <a:hlinkClick r:id="rId3"/>
              </a:rPr>
              <a:t>https://www.medway.nhs.uk/</a:t>
            </a:r>
            <a:r>
              <a:rPr lang="en-GB" dirty="0">
                <a:latin typeface="Times New Roman" charset="0"/>
                <a:ea typeface="Aptos" charset="0"/>
              </a:rPr>
              <a:t>  (Accessed: 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Harris, N., Doyle, F. and Stephens, C. (2024) ‘Cost-effectiveness of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3 versus self-monitoring of blood glucose in adults with type 2 diabetes’, </a:t>
            </a:r>
            <a:r>
              <a:rPr lang="en-GB" i="1" dirty="0">
                <a:latin typeface="Times New Roman" charset="0"/>
                <a:ea typeface="Aptos" charset="0"/>
              </a:rPr>
              <a:t>Health Economics Review</a:t>
            </a:r>
            <a:r>
              <a:rPr lang="en-GB" dirty="0">
                <a:latin typeface="Times New Roman" charset="0"/>
                <a:ea typeface="Aptos" charset="0"/>
              </a:rPr>
              <a:t>, 14(2), pp. 112–126.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(2018) </a:t>
            </a:r>
            <a:r>
              <a:rPr lang="en-GB" i="1" dirty="0">
                <a:latin typeface="Times New Roman" charset="0"/>
                <a:ea typeface="Aptos" charset="0"/>
              </a:rPr>
              <a:t>Flash Glucose Monitoring: NHS to Provide Life-Changing Technology for People with Diabetes</a:t>
            </a:r>
            <a:r>
              <a:rPr lang="en-GB" dirty="0">
                <a:latin typeface="Times New Roman" charset="0"/>
                <a:ea typeface="Aptos" charset="0"/>
              </a:rPr>
              <a:t>. Available at: </a:t>
            </a:r>
            <a:r>
              <a:rPr lang="en-GB" dirty="0">
                <a:latin typeface="Times New Roman" charset="0"/>
                <a:ea typeface="Aptos" charset="0"/>
                <a:hlinkClick r:id="rId4"/>
              </a:rPr>
              <a:t>https://www.england.nhs.uk/2018/11/flash-glucose-monitoring-nhs-to-provide-life-changing-technology-for-people-with-diabetes/</a:t>
            </a:r>
            <a:r>
              <a:rPr lang="en-GB" dirty="0">
                <a:latin typeface="Times New Roman" charset="0"/>
                <a:ea typeface="Aptos" charset="0"/>
              </a:rPr>
              <a:t>  (Accessed: 10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(2019) </a:t>
            </a:r>
            <a:r>
              <a:rPr lang="en-GB" i="1" dirty="0">
                <a:latin typeface="Times New Roman" charset="0"/>
                <a:ea typeface="Aptos" charset="0"/>
              </a:rPr>
              <a:t>NHS Long Term Plan</a:t>
            </a:r>
            <a:r>
              <a:rPr lang="en-GB" dirty="0">
                <a:latin typeface="Times New Roman" charset="0"/>
                <a:ea typeface="Aptos" charset="0"/>
              </a:rPr>
              <a:t> (perinatal &amp; long-term conditions digital innovation references). Available at: </a:t>
            </a:r>
            <a:r>
              <a:rPr lang="en-GB" dirty="0">
                <a:latin typeface="Times New Roman" charset="0"/>
                <a:ea typeface="Aptos" charset="0"/>
                <a:hlinkClick r:id="rId5"/>
              </a:rPr>
              <a:t>https://www.longtermplan.nhs.uk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(2024) </a:t>
            </a:r>
            <a:r>
              <a:rPr lang="en-GB" i="1" dirty="0">
                <a:latin typeface="Times New Roman" charset="0"/>
                <a:ea typeface="Aptos" charset="0"/>
              </a:rPr>
              <a:t>Continuous Glucose Monitoring and Flash Glucose Monitoring: Updated National Guidance</a:t>
            </a:r>
            <a:r>
              <a:rPr lang="en-GB" dirty="0">
                <a:latin typeface="Times New Roman" charset="0"/>
                <a:ea typeface="Aptos" charset="0"/>
              </a:rPr>
              <a:t>. London: NHS England.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https://www.england.nhs.uk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endParaRPr lang="en-GB" dirty="0">
              <a:latin typeface="Times New Roman" charset="0"/>
              <a:ea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4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9486" y="431135"/>
            <a:ext cx="1181345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NICE (National Institute for Health and Care Excellence) (2022) </a:t>
            </a:r>
            <a:r>
              <a:rPr lang="en-GB" i="1" dirty="0">
                <a:latin typeface="Times New Roman" charset="0"/>
                <a:ea typeface="Aptos" charset="0"/>
              </a:rPr>
              <a:t>Type 1 Diabetes in Adults: Diagnosis and Management (NG17)</a:t>
            </a:r>
            <a:r>
              <a:rPr lang="en-GB" dirty="0">
                <a:latin typeface="Times New Roman" charset="0"/>
                <a:ea typeface="Aptos" charset="0"/>
              </a:rPr>
              <a:t>. London: NICE.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https://www.nice.org.uk/</a:t>
            </a:r>
            <a:r>
              <a:rPr lang="en-GB" dirty="0">
                <a:latin typeface="Times New Roman" charset="0"/>
                <a:ea typeface="Aptos" charset="0"/>
              </a:rPr>
              <a:t> 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Pharmaphorum</a:t>
            </a:r>
            <a:r>
              <a:rPr lang="en-GB" dirty="0">
                <a:latin typeface="Times New Roman" charset="0"/>
                <a:ea typeface="Aptos" charset="0"/>
              </a:rPr>
              <a:t> (2022) ‘Real-time Abbott glucose monitor available to NHS after UK launch, 15 March’. Available at: https://</a:t>
            </a:r>
            <a:r>
              <a:rPr lang="en-GB" dirty="0" err="1">
                <a:latin typeface="Times New Roman" charset="0"/>
                <a:ea typeface="Aptos" charset="0"/>
              </a:rPr>
              <a:t>pharmaphorum.com</a:t>
            </a:r>
            <a:r>
              <a:rPr lang="en-GB" dirty="0">
                <a:latin typeface="Times New Roman" charset="0"/>
                <a:ea typeface="Aptos" charset="0"/>
              </a:rPr>
              <a:t>/news/real-time-abbott-glucose-monitor-available-to-nhs-after-uk-launch/ (Accessed: 25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 smtClean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Wilmot, E.G. (2025) ‘Long-term outcomes of flash glucose monitoring in type 1 diabetes: UK real-world data synthesis’, </a:t>
            </a:r>
            <a:r>
              <a:rPr lang="en-GB" i="1" dirty="0">
                <a:latin typeface="Times New Roman" charset="0"/>
                <a:ea typeface="Aptos" charset="0"/>
              </a:rPr>
              <a:t>Diabetic Medicine</a:t>
            </a:r>
            <a:r>
              <a:rPr lang="en-GB" dirty="0">
                <a:latin typeface="Times New Roman" charset="0"/>
                <a:ea typeface="Aptos" charset="0"/>
              </a:rPr>
              <a:t>, 42(1), e15341.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Yadegarfar</a:t>
            </a:r>
            <a:r>
              <a:rPr lang="en-GB" dirty="0">
                <a:latin typeface="Times New Roman" charset="0"/>
                <a:ea typeface="Aptos" charset="0"/>
              </a:rPr>
              <a:t>, G., McKinley, R.K. and Cooper, A. (2020) ‘Patient experiences with the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system in UK primary care: a qualitative study’, </a:t>
            </a:r>
            <a:r>
              <a:rPr lang="en-GB" i="1" dirty="0">
                <a:latin typeface="Times New Roman" charset="0"/>
                <a:ea typeface="Aptos" charset="0"/>
              </a:rPr>
              <a:t>Primary Care Diabetes</a:t>
            </a:r>
            <a:r>
              <a:rPr lang="en-GB" dirty="0">
                <a:latin typeface="Times New Roman" charset="0"/>
                <a:ea typeface="Aptos" charset="0"/>
              </a:rPr>
              <a:t>, 14(6), pp. 639–646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/>
              <a:t>https://</a:t>
            </a:r>
            <a:r>
              <a:rPr lang="en-GB" dirty="0" err="1"/>
              <a:t>www.shutterstock.com</a:t>
            </a:r>
            <a:r>
              <a:rPr lang="en-GB" dirty="0"/>
              <a:t>/image-photo/dresden-germany-19-january-2024-freestyle-2415011705 </a:t>
            </a:r>
            <a:r>
              <a:rPr lang="en-GB" dirty="0">
                <a:latin typeface="Times New Roman" charset="0"/>
                <a:ea typeface="Aptos" charset="0"/>
              </a:rPr>
              <a:t>(Accessed: 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/>
              <a:t>https://</a:t>
            </a:r>
            <a:r>
              <a:rPr lang="en-GB" dirty="0" err="1" smtClean="0"/>
              <a:t>www.google.com</a:t>
            </a:r>
            <a:r>
              <a:rPr lang="en-GB" dirty="0" smtClean="0"/>
              <a:t>/</a:t>
            </a:r>
            <a:r>
              <a:rPr lang="en-GB" dirty="0" err="1" smtClean="0"/>
              <a:t>search?q</a:t>
            </a:r>
            <a:r>
              <a:rPr lang="en-GB" dirty="0" smtClean="0"/>
              <a:t>=freestyle+libre+3+nhs+free+pictures</a:t>
            </a:r>
            <a:r>
              <a:rPr lang="en-GB" dirty="0">
                <a:latin typeface="Times New Roman" charset="0"/>
                <a:ea typeface="Aptos" charset="0"/>
              </a:rPr>
              <a:t>(Accessed: 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78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7024</TotalTime>
  <Words>1072</Words>
  <Application>Microsoft Macintosh PowerPoint</Application>
  <PresentationFormat>Widescreen</PresentationFormat>
  <Paragraphs>142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-apple-system</vt:lpstr>
      <vt:lpstr>Aptos</vt:lpstr>
      <vt:lpstr>Calibri</vt:lpstr>
      <vt:lpstr>Century Gothic</vt:lpstr>
      <vt:lpstr>Haffer</vt:lpstr>
      <vt:lpstr>Noto Sans</vt:lpstr>
      <vt:lpstr>Open Sans</vt:lpstr>
      <vt:lpstr>Times New Roman</vt:lpstr>
      <vt:lpstr>Wingdings</vt:lpstr>
      <vt:lpstr>等线</vt:lpstr>
      <vt:lpstr>Arial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72</cp:revision>
  <dcterms:created xsi:type="dcterms:W3CDTF">2025-10-28T20:43:02Z</dcterms:created>
  <dcterms:modified xsi:type="dcterms:W3CDTF">2025-11-07T21:35:41Z</dcterms:modified>
</cp:coreProperties>
</file>