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2" r:id="rId4"/>
    <p:sldId id="266" r:id="rId5"/>
    <p:sldId id="258" r:id="rId6"/>
    <p:sldId id="264" r:id="rId7"/>
    <p:sldId id="260" r:id="rId8"/>
    <p:sldId id="259" r:id="rId9"/>
    <p:sldId id="261" r:id="rId10"/>
    <p:sldId id="267" r:id="rId11"/>
    <p:sldId id="263"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92" autoAdjust="0"/>
    <p:restoredTop sz="75849" autoAdjust="0"/>
  </p:normalViewPr>
  <p:slideViewPr>
    <p:cSldViewPr snapToGrid="0">
      <p:cViewPr varScale="1">
        <p:scale>
          <a:sx n="87" d="100"/>
          <a:sy n="87" d="100"/>
        </p:scale>
        <p:origin x="1230"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37CD0-8324-4C8E-AD4F-F42483FAC0DA}" type="datetimeFigureOut">
              <a:rPr lang="en-GB" smtClean="0"/>
              <a:t>06/12/2018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B618F-5F63-4694-9878-DA0A1051B7FF}" type="slidenum">
              <a:rPr lang="en-GB" smtClean="0"/>
              <a:t>‹#›</a:t>
            </a:fld>
            <a:endParaRPr lang="en-GB"/>
          </a:p>
        </p:txBody>
      </p:sp>
    </p:spTree>
    <p:extLst>
      <p:ext uri="{BB962C8B-B14F-4D97-AF65-F5344CB8AC3E}">
        <p14:creationId xmlns:p14="http://schemas.microsoft.com/office/powerpoint/2010/main" val="1868203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1B618F-5F63-4694-9878-DA0A1051B7FF}" type="slidenum">
              <a:rPr lang="en-GB" smtClean="0"/>
              <a:t>1</a:t>
            </a:fld>
            <a:endParaRPr lang="en-GB" dirty="0"/>
          </a:p>
        </p:txBody>
      </p:sp>
    </p:spTree>
    <p:extLst>
      <p:ext uri="{BB962C8B-B14F-4D97-AF65-F5344CB8AC3E}">
        <p14:creationId xmlns:p14="http://schemas.microsoft.com/office/powerpoint/2010/main" val="4077231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Ham (2009) explains that health policy in Britain today is a result of numerous decisions and legislation undertaken by both public and private institutions over hundreds of years, culminating in one of the largest welfare reforms post World War Two; the introduction of the NHS.</a:t>
            </a:r>
          </a:p>
        </p:txBody>
      </p:sp>
      <p:sp>
        <p:nvSpPr>
          <p:cNvPr id="4" name="Slide Number Placeholder 3"/>
          <p:cNvSpPr>
            <a:spLocks noGrp="1"/>
          </p:cNvSpPr>
          <p:nvPr>
            <p:ph type="sldNum" sz="quarter" idx="5"/>
          </p:nvPr>
        </p:nvSpPr>
        <p:spPr/>
        <p:txBody>
          <a:bodyPr/>
          <a:lstStyle/>
          <a:p>
            <a:fld id="{501B618F-5F63-4694-9878-DA0A1051B7FF}" type="slidenum">
              <a:rPr lang="en-GB" smtClean="0"/>
              <a:t>2</a:t>
            </a:fld>
            <a:endParaRPr lang="en-GB" dirty="0"/>
          </a:p>
        </p:txBody>
      </p:sp>
    </p:spTree>
    <p:extLst>
      <p:ext uri="{BB962C8B-B14F-4D97-AF65-F5344CB8AC3E}">
        <p14:creationId xmlns:p14="http://schemas.microsoft.com/office/powerpoint/2010/main" val="1275620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Charity and Voluntary sector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Hospitals were fee paying or voluntary; primary care was mainly fee-paying or insurance-based.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Poor Law hospitals were transferred to local government by the 1930 Poor Law Act, however this was very much a post code lottery.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err="1"/>
              <a:t>Rintala</a:t>
            </a:r>
            <a:r>
              <a:rPr lang="en-GB" dirty="0"/>
              <a:t> (2004) believes that the variation in care standards across hospitals in the United Kingdom’s hospitals by the time of the drafting of the 1946 Bill was immense, with many of the countries medical experts gathering together in larger cities with rural areas having poorer coverage – to ensure standardised care, the National Health Service would have to encourage these consultants to travel to deprived, unfashionable and below standard hospitals by ensuring adequate central government funding.</a:t>
            </a:r>
          </a:p>
        </p:txBody>
      </p:sp>
      <p:sp>
        <p:nvSpPr>
          <p:cNvPr id="4" name="Slide Number Placeholder 3"/>
          <p:cNvSpPr>
            <a:spLocks noGrp="1"/>
          </p:cNvSpPr>
          <p:nvPr>
            <p:ph type="sldNum" sz="quarter" idx="5"/>
          </p:nvPr>
        </p:nvSpPr>
        <p:spPr/>
        <p:txBody>
          <a:bodyPr/>
          <a:lstStyle/>
          <a:p>
            <a:fld id="{501B618F-5F63-4694-9878-DA0A1051B7FF}" type="slidenum">
              <a:rPr lang="en-GB" smtClean="0"/>
              <a:t>3</a:t>
            </a:fld>
            <a:endParaRPr lang="en-GB"/>
          </a:p>
        </p:txBody>
      </p:sp>
    </p:spTree>
    <p:extLst>
      <p:ext uri="{BB962C8B-B14F-4D97-AF65-F5344CB8AC3E}">
        <p14:creationId xmlns:p14="http://schemas.microsoft.com/office/powerpoint/2010/main" val="831695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1B618F-5F63-4694-9878-DA0A1051B7FF}" type="slidenum">
              <a:rPr lang="en-GB" smtClean="0"/>
              <a:t>5</a:t>
            </a:fld>
            <a:endParaRPr lang="en-GB"/>
          </a:p>
        </p:txBody>
      </p:sp>
    </p:spTree>
    <p:extLst>
      <p:ext uri="{BB962C8B-B14F-4D97-AF65-F5344CB8AC3E}">
        <p14:creationId xmlns:p14="http://schemas.microsoft.com/office/powerpoint/2010/main" val="2168330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1B618F-5F63-4694-9878-DA0A1051B7FF}" type="slidenum">
              <a:rPr lang="en-GB" smtClean="0"/>
              <a:t>7</a:t>
            </a:fld>
            <a:endParaRPr lang="en-GB" dirty="0"/>
          </a:p>
        </p:txBody>
      </p:sp>
    </p:spTree>
    <p:extLst>
      <p:ext uri="{BB962C8B-B14F-4D97-AF65-F5344CB8AC3E}">
        <p14:creationId xmlns:p14="http://schemas.microsoft.com/office/powerpoint/2010/main" val="2952109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1B618F-5F63-4694-9878-DA0A1051B7FF}" type="slidenum">
              <a:rPr lang="en-GB" smtClean="0"/>
              <a:t>8</a:t>
            </a:fld>
            <a:endParaRPr lang="en-GB"/>
          </a:p>
        </p:txBody>
      </p:sp>
    </p:spTree>
    <p:extLst>
      <p:ext uri="{BB962C8B-B14F-4D97-AF65-F5344CB8AC3E}">
        <p14:creationId xmlns:p14="http://schemas.microsoft.com/office/powerpoint/2010/main" val="908095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1B618F-5F63-4694-9878-DA0A1051B7FF}" type="slidenum">
              <a:rPr lang="en-GB" smtClean="0"/>
              <a:t>9</a:t>
            </a:fld>
            <a:endParaRPr lang="en-GB" dirty="0"/>
          </a:p>
        </p:txBody>
      </p:sp>
    </p:spTree>
    <p:extLst>
      <p:ext uri="{BB962C8B-B14F-4D97-AF65-F5344CB8AC3E}">
        <p14:creationId xmlns:p14="http://schemas.microsoft.com/office/powerpoint/2010/main" val="3990746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1B618F-5F63-4694-9878-DA0A1051B7FF}" type="slidenum">
              <a:rPr lang="en-GB" smtClean="0"/>
              <a:t>11</a:t>
            </a:fld>
            <a:endParaRPr lang="en-GB"/>
          </a:p>
        </p:txBody>
      </p:sp>
    </p:spTree>
    <p:extLst>
      <p:ext uri="{BB962C8B-B14F-4D97-AF65-F5344CB8AC3E}">
        <p14:creationId xmlns:p14="http://schemas.microsoft.com/office/powerpoint/2010/main" val="246172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2.sv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National Health Service </a:t>
            </a:r>
          </a:p>
        </p:txBody>
      </p:sp>
      <p:sp>
        <p:nvSpPr>
          <p:cNvPr id="3" name="Subtitle 2"/>
          <p:cNvSpPr>
            <a:spLocks noGrp="1"/>
          </p:cNvSpPr>
          <p:nvPr>
            <p:ph type="subTitle" idx="1"/>
          </p:nvPr>
        </p:nvSpPr>
        <p:spPr>
          <a:xfrm>
            <a:off x="1507067" y="4050833"/>
            <a:ext cx="7766936" cy="2807167"/>
          </a:xfrm>
        </p:spPr>
        <p:txBody>
          <a:bodyPr>
            <a:normAutofit/>
          </a:bodyPr>
          <a:lstStyle/>
          <a:p>
            <a:r>
              <a:rPr lang="en-US" dirty="0"/>
              <a:t>Health and Social Care Act (2012)</a:t>
            </a:r>
          </a:p>
          <a:p>
            <a:endParaRPr lang="en-US" dirty="0"/>
          </a:p>
          <a:p>
            <a:pPr algn="l"/>
            <a:r>
              <a:rPr lang="en-US" dirty="0"/>
              <a:t>Heather Newton (1805511), </a:t>
            </a:r>
          </a:p>
          <a:p>
            <a:pPr algn="l"/>
            <a:r>
              <a:rPr lang="en-US" dirty="0"/>
              <a:t>Selina Allen (1810706), </a:t>
            </a:r>
          </a:p>
          <a:p>
            <a:pPr algn="l"/>
            <a:r>
              <a:rPr lang="en-US" dirty="0"/>
              <a:t>Rizalie Lucignolli (Student Number).</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of the NHS</a:t>
            </a:r>
          </a:p>
        </p:txBody>
      </p:sp>
      <p:sp>
        <p:nvSpPr>
          <p:cNvPr id="4" name="Text Placeholder 3">
            <a:extLst>
              <a:ext uri="{FF2B5EF4-FFF2-40B4-BE49-F238E27FC236}">
                <a16:creationId xmlns:a16="http://schemas.microsoft.com/office/drawing/2014/main" id="{89D4D9FA-8E2A-4A70-9E22-3803B1023996}"/>
              </a:ext>
            </a:extLst>
          </p:cNvPr>
          <p:cNvSpPr>
            <a:spLocks noGrp="1"/>
          </p:cNvSpPr>
          <p:nvPr>
            <p:ph type="body" idx="1"/>
          </p:nvPr>
        </p:nvSpPr>
        <p:spPr>
          <a:xfrm>
            <a:off x="677335" y="4527448"/>
            <a:ext cx="8596668" cy="1972504"/>
          </a:xfrm>
        </p:spPr>
        <p:txBody>
          <a:bodyPr>
            <a:normAutofit lnSpcReduction="10000"/>
          </a:bodyPr>
          <a:lstStyle/>
          <a:p>
            <a:r>
              <a:rPr lang="en-GB" dirty="0"/>
              <a:t>Ham (2009)</a:t>
            </a:r>
          </a:p>
          <a:p>
            <a:endParaRPr lang="en-GB" dirty="0"/>
          </a:p>
          <a:p>
            <a:endParaRPr lang="en-GB" dirty="0"/>
          </a:p>
          <a:p>
            <a:endParaRPr lang="en-GB" dirty="0">
              <a:solidFill>
                <a:schemeClr val="bg2">
                  <a:lumMod val="75000"/>
                </a:schemeClr>
              </a:solidFill>
              <a:latin typeface="Calibri" panose="020F0502020204030204" pitchFamily="34" charset="0"/>
              <a:cs typeface="Calibri" panose="020F0502020204030204" pitchFamily="34" charset="0"/>
            </a:endParaRPr>
          </a:p>
          <a:p>
            <a:r>
              <a:rPr lang="en-GB" dirty="0">
                <a:solidFill>
                  <a:schemeClr val="bg2">
                    <a:lumMod val="75000"/>
                  </a:schemeClr>
                </a:solidFill>
                <a:latin typeface="Calibri" panose="020F0502020204030204" pitchFamily="34" charset="0"/>
                <a:cs typeface="Calibri" panose="020F0502020204030204" pitchFamily="34" charset="0"/>
              </a:rPr>
              <a:t>Heather Newton 1805511</a:t>
            </a:r>
          </a:p>
          <a:p>
            <a:endParaRPr lang="en-GB" dirty="0"/>
          </a:p>
        </p:txBody>
      </p:sp>
    </p:spTree>
    <p:extLst>
      <p:ext uri="{BB962C8B-B14F-4D97-AF65-F5344CB8AC3E}">
        <p14:creationId xmlns:p14="http://schemas.microsoft.com/office/powerpoint/2010/main" val="345922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181724" y="187557"/>
            <a:ext cx="4512989" cy="2227730"/>
          </a:xfrm>
        </p:spPr>
        <p:txBody>
          <a:bodyPr anchor="ctr">
            <a:normAutofit/>
          </a:bodyPr>
          <a:lstStyle/>
          <a:p>
            <a:r>
              <a:rPr lang="en-GB" dirty="0">
                <a:solidFill>
                  <a:srgbClr val="FFFFFF"/>
                </a:solidFill>
              </a:rPr>
              <a:t>Health care prior to the NHS</a:t>
            </a:r>
          </a:p>
        </p:txBody>
      </p:sp>
      <p:pic>
        <p:nvPicPr>
          <p:cNvPr id="7" name="Graphic 6" descr="Stethoscope">
            <a:extLst>
              <a:ext uri="{FF2B5EF4-FFF2-40B4-BE49-F238E27FC236}">
                <a16:creationId xmlns:a16="http://schemas.microsoft.com/office/drawing/2014/main" id="{4F71CF47-F805-4190-8DC4-249A1D1548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709984"/>
          </a:xfrm>
          <a:prstGeom prst="rect">
            <a:avLst/>
          </a:prstGeom>
        </p:spPr>
      </p:pic>
      <p:sp>
        <p:nvSpPr>
          <p:cNvPr id="3" name="Text Placeholder 2"/>
          <p:cNvSpPr>
            <a:spLocks noGrp="1"/>
          </p:cNvSpPr>
          <p:nvPr>
            <p:ph idx="1"/>
          </p:nvPr>
        </p:nvSpPr>
        <p:spPr>
          <a:xfrm>
            <a:off x="7181725" y="2837329"/>
            <a:ext cx="4512988" cy="4029138"/>
          </a:xfrm>
        </p:spPr>
        <p:txBody>
          <a:bodyPr anchor="t">
            <a:normAutofit lnSpcReduction="10000"/>
          </a:bodyPr>
          <a:lstStyle/>
          <a:p>
            <a:pPr>
              <a:lnSpc>
                <a:spcPct val="90000"/>
              </a:lnSpc>
            </a:pPr>
            <a:r>
              <a:rPr lang="en-GB" dirty="0">
                <a:solidFill>
                  <a:srgbClr val="FFFFFF"/>
                </a:solidFill>
              </a:rPr>
              <a:t>Prior to 1948, health services were provided by three main sectors:</a:t>
            </a:r>
          </a:p>
          <a:p>
            <a:pPr marL="342900" indent="-342900">
              <a:lnSpc>
                <a:spcPct val="90000"/>
              </a:lnSpc>
              <a:buFont typeface="Arial" panose="020B0604020202020204" pitchFamily="34" charset="0"/>
              <a:buChar char="•"/>
            </a:pPr>
            <a:r>
              <a:rPr lang="en-GB" dirty="0">
                <a:solidFill>
                  <a:srgbClr val="FFFFFF"/>
                </a:solidFill>
              </a:rPr>
              <a:t>&gt; Charity and the voluntary sector, </a:t>
            </a:r>
          </a:p>
          <a:p>
            <a:pPr marL="342900" indent="-342900">
              <a:lnSpc>
                <a:spcPct val="90000"/>
              </a:lnSpc>
              <a:buFont typeface="Arial" panose="020B0604020202020204" pitchFamily="34" charset="0"/>
              <a:buChar char="•"/>
            </a:pPr>
            <a:r>
              <a:rPr lang="en-GB" dirty="0">
                <a:solidFill>
                  <a:srgbClr val="FFFFFF"/>
                </a:solidFill>
              </a:rPr>
              <a:t>&gt; Private health care, </a:t>
            </a:r>
          </a:p>
          <a:p>
            <a:pPr marL="342900" indent="-342900">
              <a:lnSpc>
                <a:spcPct val="90000"/>
              </a:lnSpc>
              <a:buFont typeface="Arial" panose="020B0604020202020204" pitchFamily="34" charset="0"/>
              <a:buChar char="•"/>
            </a:pPr>
            <a:r>
              <a:rPr lang="en-GB" dirty="0">
                <a:solidFill>
                  <a:srgbClr val="FFFFFF"/>
                </a:solidFill>
              </a:rPr>
              <a:t>&gt; The Poor Law and local government. </a:t>
            </a:r>
          </a:p>
          <a:p>
            <a:pPr>
              <a:lnSpc>
                <a:spcPct val="90000"/>
              </a:lnSpc>
            </a:pPr>
            <a:r>
              <a:rPr lang="en-GB" dirty="0">
                <a:solidFill>
                  <a:srgbClr val="FFFFFF"/>
                </a:solidFill>
              </a:rPr>
              <a:t>These became united when the NHS was formed by statute and launched in 1948</a:t>
            </a:r>
          </a:p>
          <a:p>
            <a:pPr marL="0" indent="0" algn="r">
              <a:lnSpc>
                <a:spcPct val="90000"/>
              </a:lnSpc>
              <a:buNone/>
            </a:pPr>
            <a:r>
              <a:rPr lang="en-GB" dirty="0">
                <a:solidFill>
                  <a:srgbClr val="FFFFFF"/>
                </a:solidFill>
              </a:rPr>
              <a:t>(Crown Copyright 1946)</a:t>
            </a:r>
          </a:p>
          <a:p>
            <a:pPr algn="r">
              <a:lnSpc>
                <a:spcPct val="90000"/>
              </a:lnSpc>
            </a:pPr>
            <a:r>
              <a:rPr lang="en-GB" dirty="0">
                <a:solidFill>
                  <a:srgbClr val="FFFFFF"/>
                </a:solidFill>
              </a:rPr>
              <a:t>(</a:t>
            </a:r>
            <a:r>
              <a:rPr lang="en-GB" dirty="0" err="1">
                <a:solidFill>
                  <a:srgbClr val="FFFFFF"/>
                </a:solidFill>
              </a:rPr>
              <a:t>Rintala</a:t>
            </a:r>
            <a:r>
              <a:rPr lang="en-GB" dirty="0">
                <a:solidFill>
                  <a:srgbClr val="FFFFFF"/>
                </a:solidFill>
              </a:rPr>
              <a:t> 2004)</a:t>
            </a:r>
          </a:p>
          <a:p>
            <a:pPr>
              <a:lnSpc>
                <a:spcPct val="90000"/>
              </a:lnSpc>
            </a:pPr>
            <a:endParaRPr lang="en-GB" dirty="0">
              <a:solidFill>
                <a:srgbClr val="FFFFFF"/>
              </a:solidFill>
            </a:endParaRPr>
          </a:p>
          <a:p>
            <a:pPr>
              <a:lnSpc>
                <a:spcPct val="90000"/>
              </a:lnSpc>
            </a:pPr>
            <a:r>
              <a:rPr lang="en-GB" dirty="0">
                <a:solidFill>
                  <a:schemeClr val="bg2">
                    <a:lumMod val="50000"/>
                  </a:schemeClr>
                </a:solidFill>
                <a:latin typeface="Calibri" panose="020F0502020204030204" pitchFamily="34" charset="0"/>
                <a:cs typeface="Calibri" panose="020F0502020204030204" pitchFamily="34" charset="0"/>
              </a:rPr>
              <a:t>Heather Newton 1805511</a:t>
            </a:r>
          </a:p>
          <a:p>
            <a:pPr>
              <a:lnSpc>
                <a:spcPct val="90000"/>
              </a:lnSpc>
            </a:pPr>
            <a:endParaRPr lang="en-GB" dirty="0">
              <a:solidFill>
                <a:srgbClr val="FFFFFF"/>
              </a:solidFill>
            </a:endParaRPr>
          </a:p>
        </p:txBody>
      </p:sp>
    </p:spTree>
    <p:extLst>
      <p:ext uri="{BB962C8B-B14F-4D97-AF65-F5344CB8AC3E}">
        <p14:creationId xmlns:p14="http://schemas.microsoft.com/office/powerpoint/2010/main" val="3594128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National Insurance Act 1911</a:t>
            </a:r>
          </a:p>
        </p:txBody>
      </p:sp>
      <p:sp>
        <p:nvSpPr>
          <p:cNvPr id="3" name="Content Placeholder 2"/>
          <p:cNvSpPr>
            <a:spLocks noGrp="1"/>
          </p:cNvSpPr>
          <p:nvPr>
            <p:ph idx="1"/>
          </p:nvPr>
        </p:nvSpPr>
        <p:spPr/>
        <p:txBody>
          <a:bodyPr/>
          <a:lstStyle/>
          <a:p>
            <a:r>
              <a:rPr lang="en-GB" sz="2000" dirty="0"/>
              <a:t>Provided access to healthcare for low paid manual workers</a:t>
            </a:r>
          </a:p>
          <a:p>
            <a:endParaRPr lang="en-GB" sz="2000" dirty="0"/>
          </a:p>
          <a:p>
            <a:r>
              <a:rPr lang="en-GB" sz="2000" dirty="0"/>
              <a:t>Did not provide hospital care </a:t>
            </a:r>
          </a:p>
          <a:p>
            <a:endParaRPr lang="en-GB" sz="2000" dirty="0"/>
          </a:p>
          <a:p>
            <a:r>
              <a:rPr lang="en-GB" sz="2000" dirty="0"/>
              <a:t>Wives and children were excluded from the scheme</a:t>
            </a:r>
          </a:p>
          <a:p>
            <a:endParaRPr lang="en-GB" sz="2000" dirty="0"/>
          </a:p>
          <a:p>
            <a:pPr marL="0" indent="0">
              <a:buNone/>
            </a:pPr>
            <a:r>
              <a:rPr lang="en-GB" dirty="0"/>
              <a:t>(</a:t>
            </a:r>
            <a:r>
              <a:rPr lang="en-GB" dirty="0" err="1"/>
              <a:t>Alcock</a:t>
            </a:r>
            <a:r>
              <a:rPr lang="en-GB" dirty="0"/>
              <a:t> 2016)</a:t>
            </a:r>
          </a:p>
          <a:p>
            <a:pPr marL="0" indent="0">
              <a:buNone/>
            </a:pPr>
            <a:endParaRPr lang="en-GB" dirty="0"/>
          </a:p>
          <a:p>
            <a:pPr marL="0" indent="0">
              <a:buNone/>
            </a:pPr>
            <a:r>
              <a:rPr lang="en-GB" dirty="0">
                <a:solidFill>
                  <a:schemeClr val="bg2">
                    <a:lumMod val="75000"/>
                  </a:schemeClr>
                </a:solidFill>
                <a:latin typeface="Calibri" panose="020F0502020204030204" pitchFamily="34" charset="0"/>
                <a:cs typeface="Calibri" panose="020F0502020204030204" pitchFamily="34" charset="0"/>
              </a:rPr>
              <a:t>Heather Newton 1805511</a:t>
            </a:r>
          </a:p>
          <a:p>
            <a:pPr marL="0" indent="0">
              <a:buNone/>
            </a:pPr>
            <a:endParaRPr lang="en-GB" dirty="0"/>
          </a:p>
        </p:txBody>
      </p:sp>
    </p:spTree>
    <p:extLst>
      <p:ext uri="{BB962C8B-B14F-4D97-AF65-F5344CB8AC3E}">
        <p14:creationId xmlns:p14="http://schemas.microsoft.com/office/powerpoint/2010/main" val="153292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Founder of the NHS – </a:t>
            </a:r>
            <a:r>
              <a:rPr lang="en-GB" dirty="0" err="1"/>
              <a:t>Aneurin</a:t>
            </a:r>
            <a:r>
              <a:rPr lang="en-GB" dirty="0"/>
              <a:t> Bevan</a:t>
            </a:r>
          </a:p>
        </p:txBody>
      </p:sp>
      <p:sp>
        <p:nvSpPr>
          <p:cNvPr id="4" name="Text Placeholder 3"/>
          <p:cNvSpPr>
            <a:spLocks noGrp="1"/>
          </p:cNvSpPr>
          <p:nvPr>
            <p:ph sz="half" idx="1"/>
          </p:nvPr>
        </p:nvSpPr>
        <p:spPr>
          <a:xfrm>
            <a:off x="677334" y="2160589"/>
            <a:ext cx="4390425" cy="4383430"/>
          </a:xfrm>
        </p:spPr>
        <p:txBody>
          <a:bodyPr>
            <a:normAutofit fontScale="92500" lnSpcReduction="20000"/>
          </a:bodyPr>
          <a:lstStyle/>
          <a:p>
            <a:r>
              <a:rPr lang="en-GB" sz="2000" dirty="0"/>
              <a:t>NHS Act created 1946</a:t>
            </a:r>
          </a:p>
          <a:p>
            <a:endParaRPr lang="en-GB" sz="2000" dirty="0"/>
          </a:p>
          <a:p>
            <a:r>
              <a:rPr lang="en-GB" sz="2000" dirty="0"/>
              <a:t>Aneurin Bevan, Secretary of State for Health, launched the NHS on July 5</a:t>
            </a:r>
            <a:r>
              <a:rPr lang="en-GB" sz="2000" baseline="30000" dirty="0"/>
              <a:t>th</a:t>
            </a:r>
            <a:r>
              <a:rPr lang="en-GB" sz="2000" dirty="0"/>
              <a:t> 1948 at Park Hospital Manchester</a:t>
            </a:r>
          </a:p>
          <a:p>
            <a:endParaRPr lang="en-GB" sz="2000" dirty="0"/>
          </a:p>
          <a:p>
            <a:r>
              <a:rPr lang="en-GB" sz="2000" dirty="0"/>
              <a:t>Introduction of NHS in 1948- health care was free at the point of delivery</a:t>
            </a:r>
          </a:p>
          <a:p>
            <a:pPr marL="0" indent="0">
              <a:buNone/>
            </a:pPr>
            <a:endParaRPr lang="en-GB" sz="2000" dirty="0"/>
          </a:p>
          <a:p>
            <a:pPr marL="0" indent="0">
              <a:buNone/>
            </a:pPr>
            <a:r>
              <a:rPr lang="en-GB" sz="2000" dirty="0"/>
              <a:t>(</a:t>
            </a:r>
            <a:r>
              <a:rPr lang="en-GB" sz="2000" dirty="0" err="1"/>
              <a:t>Tweddle</a:t>
            </a:r>
            <a:r>
              <a:rPr lang="en-GB" sz="2000" dirty="0"/>
              <a:t> 2008)</a:t>
            </a:r>
          </a:p>
          <a:p>
            <a:pPr marL="0" indent="0">
              <a:buNone/>
            </a:pPr>
            <a:endParaRPr lang="en-GB" sz="2000" dirty="0"/>
          </a:p>
          <a:p>
            <a:pPr marL="0" indent="0">
              <a:buNone/>
            </a:pPr>
            <a:r>
              <a:rPr lang="en-GB" sz="2000" dirty="0">
                <a:solidFill>
                  <a:schemeClr val="bg2">
                    <a:lumMod val="75000"/>
                  </a:schemeClr>
                </a:solidFill>
                <a:latin typeface="Calibri" panose="020F0502020204030204" pitchFamily="34" charset="0"/>
                <a:cs typeface="Calibri" panose="020F0502020204030204" pitchFamily="34" charset="0"/>
              </a:rPr>
              <a:t>Heather Newton 1805511</a:t>
            </a:r>
          </a:p>
          <a:p>
            <a:pPr marL="0" indent="0">
              <a:buNone/>
            </a:pPr>
            <a:endParaRPr lang="en-GB" sz="2000" dirty="0"/>
          </a:p>
          <a:p>
            <a:endParaRPr lang="en-GB" dirty="0"/>
          </a:p>
        </p:txBody>
      </p:sp>
      <p:pic>
        <p:nvPicPr>
          <p:cNvPr id="6" name="Content Placeholder 5">
            <a:extLst>
              <a:ext uri="{FF2B5EF4-FFF2-40B4-BE49-F238E27FC236}">
                <a16:creationId xmlns:a16="http://schemas.microsoft.com/office/drawing/2014/main" id="{B8CF37AC-C264-4A6F-88AA-0F6853DAE1B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69977" y="2160588"/>
            <a:ext cx="2823745" cy="3881437"/>
          </a:xfrm>
          <a:prstGeom prst="rect">
            <a:avLst/>
          </a:prstGeom>
        </p:spPr>
      </p:pic>
    </p:spTree>
    <p:extLst>
      <p:ext uri="{BB962C8B-B14F-4D97-AF65-F5344CB8AC3E}">
        <p14:creationId xmlns:p14="http://schemas.microsoft.com/office/powerpoint/2010/main" val="3606800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6913-91A1-4144-92B6-D1CF79ECDF2E}"/>
              </a:ext>
            </a:extLst>
          </p:cNvPr>
          <p:cNvSpPr>
            <a:spLocks noGrp="1"/>
          </p:cNvSpPr>
          <p:nvPr>
            <p:ph type="title"/>
          </p:nvPr>
        </p:nvSpPr>
        <p:spPr>
          <a:xfrm>
            <a:off x="332278" y="99205"/>
            <a:ext cx="9329911" cy="1012436"/>
          </a:xfrm>
        </p:spPr>
        <p:txBody>
          <a:bodyPr>
            <a:normAutofit/>
          </a:bodyPr>
          <a:lstStyle/>
          <a:p>
            <a:r>
              <a:rPr lang="en-GB" sz="3200" dirty="0"/>
              <a:t>Socialist – Richard Titmuss</a:t>
            </a:r>
          </a:p>
        </p:txBody>
      </p:sp>
      <p:pic>
        <p:nvPicPr>
          <p:cNvPr id="5" name="Picture 5" descr="A person wearing a suit and tie smiling and looking at the camera&#10;&#10;Description generated with very high confidence">
            <a:extLst>
              <a:ext uri="{FF2B5EF4-FFF2-40B4-BE49-F238E27FC236}">
                <a16:creationId xmlns:a16="http://schemas.microsoft.com/office/drawing/2014/main" id="{7102D805-CF67-4E5D-8D8A-CDD24C2D07F7}"/>
              </a:ext>
            </a:extLst>
          </p:cNvPr>
          <p:cNvPicPr>
            <a:picLocks noGrp="1" noChangeAspect="1"/>
          </p:cNvPicPr>
          <p:nvPr>
            <p:ph type="pic" idx="1"/>
          </p:nvPr>
        </p:nvPicPr>
        <p:blipFill rotWithShape="1">
          <a:blip r:embed="rId2"/>
          <a:srcRect t="30693" b="30693"/>
          <a:stretch/>
        </p:blipFill>
        <p:spPr>
          <a:xfrm>
            <a:off x="776767" y="1749925"/>
            <a:ext cx="3610142" cy="2815898"/>
          </a:xfrm>
          <a:prstGeom prst="rect">
            <a:avLst/>
          </a:prstGeom>
        </p:spPr>
      </p:pic>
      <p:sp>
        <p:nvSpPr>
          <p:cNvPr id="4" name="Text Placeholder 3">
            <a:extLst>
              <a:ext uri="{FF2B5EF4-FFF2-40B4-BE49-F238E27FC236}">
                <a16:creationId xmlns:a16="http://schemas.microsoft.com/office/drawing/2014/main" id="{B68F5AD0-7D06-428E-9A43-2E22D760BEF8}"/>
              </a:ext>
            </a:extLst>
          </p:cNvPr>
          <p:cNvSpPr>
            <a:spLocks noGrp="1"/>
          </p:cNvSpPr>
          <p:nvPr>
            <p:ph type="body" sz="half" idx="2"/>
          </p:nvPr>
        </p:nvSpPr>
        <p:spPr>
          <a:xfrm>
            <a:off x="5119937" y="1298546"/>
            <a:ext cx="4542252" cy="4742816"/>
          </a:xfrm>
        </p:spPr>
        <p:txBody>
          <a:bodyPr vert="horz" lIns="91440" tIns="45720" rIns="91440" bIns="45720" rtlCol="0" anchor="t">
            <a:normAutofit lnSpcReduction="10000"/>
          </a:bodyPr>
          <a:lstStyle/>
          <a:p>
            <a:endParaRPr lang="en-GB"/>
          </a:p>
          <a:p>
            <a:endParaRPr lang="en-GB" dirty="0"/>
          </a:p>
          <a:p>
            <a:pPr marL="171450" indent="-171450">
              <a:buFont typeface="Arial" charset="2"/>
              <a:buChar char="•"/>
            </a:pPr>
            <a:r>
              <a:rPr lang="en-GB" sz="2000" dirty="0"/>
              <a:t>Equal right to all</a:t>
            </a:r>
          </a:p>
          <a:p>
            <a:pPr marL="171450" indent="-171450">
              <a:buFont typeface="Arial" charset="2"/>
              <a:buChar char="•"/>
            </a:pPr>
            <a:r>
              <a:rPr lang="en-GB" sz="2000" dirty="0"/>
              <a:t>Class, Socialism, Universalism and collectivism</a:t>
            </a:r>
          </a:p>
          <a:p>
            <a:pPr marL="171450" indent="-171450">
              <a:buFont typeface="Arial" charset="2"/>
              <a:buChar char="•"/>
            </a:pPr>
            <a:r>
              <a:rPr lang="en-GB" sz="2000" dirty="0"/>
              <a:t>Better services to the poor</a:t>
            </a:r>
          </a:p>
          <a:p>
            <a:pPr marL="171450" indent="-171450">
              <a:buFont typeface="Arial" charset="2"/>
              <a:buChar char="•"/>
            </a:pPr>
            <a:r>
              <a:rPr lang="en-GB" sz="2000" dirty="0"/>
              <a:t>Point of delivery service, free to </a:t>
            </a:r>
            <a:r>
              <a:rPr lang="en-US" sz="2000" dirty="0"/>
              <a:t>all</a:t>
            </a:r>
          </a:p>
          <a:p>
            <a:pPr marL="171450" indent="-171450">
              <a:buFont typeface="Arial" charset="2"/>
              <a:buChar char="•"/>
            </a:pPr>
            <a:endParaRPr lang="en-US" sz="2000" dirty="0"/>
          </a:p>
          <a:p>
            <a:pPr marL="171450" indent="-171450">
              <a:buFont typeface="Arial" charset="2"/>
              <a:buChar char="•"/>
            </a:pPr>
            <a:endParaRPr lang="en-US" sz="2000" dirty="0"/>
          </a:p>
          <a:p>
            <a:pPr marL="171450" indent="-171450">
              <a:buFont typeface="Arial" charset="2"/>
              <a:buChar char="•"/>
            </a:pPr>
            <a:endParaRPr lang="en-US" sz="2000" dirty="0"/>
          </a:p>
          <a:p>
            <a:pPr marL="171450" indent="-171450">
              <a:buFont typeface="Arial" charset="2"/>
              <a:buChar char="•"/>
            </a:pPr>
            <a:endParaRPr lang="en-US" sz="2000" dirty="0"/>
          </a:p>
          <a:p>
            <a:r>
              <a:rPr lang="en-US" sz="2000" dirty="0"/>
              <a:t>Selina Allen 1810706</a:t>
            </a:r>
          </a:p>
          <a:p>
            <a:pPr marL="171450" indent="-171450">
              <a:buFont typeface="Arial" charset="2"/>
              <a:buChar char="•"/>
            </a:pPr>
            <a:endParaRPr lang="en-US" sz="2000" dirty="0"/>
          </a:p>
          <a:p>
            <a:endParaRPr lang="en-US" sz="2000" dirty="0"/>
          </a:p>
          <a:p>
            <a:endParaRPr lang="en-US" sz="2000" dirty="0"/>
          </a:p>
          <a:p>
            <a:endParaRPr lang="en-US" sz="2000" dirty="0"/>
          </a:p>
        </p:txBody>
      </p:sp>
    </p:spTree>
    <p:extLst>
      <p:ext uri="{BB962C8B-B14F-4D97-AF65-F5344CB8AC3E}">
        <p14:creationId xmlns:p14="http://schemas.microsoft.com/office/powerpoint/2010/main" val="3435870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495" y="812494"/>
            <a:ext cx="8596667" cy="566738"/>
          </a:xfrm>
        </p:spPr>
        <p:txBody>
          <a:bodyPr>
            <a:noAutofit/>
          </a:bodyPr>
          <a:lstStyle/>
          <a:p>
            <a:r>
              <a:rPr lang="en-GB" sz="3200" dirty="0"/>
              <a:t>Mid 1900s importance</a:t>
            </a:r>
          </a:p>
        </p:txBody>
      </p:sp>
      <p:sp>
        <p:nvSpPr>
          <p:cNvPr id="4" name="Text Placeholder 3"/>
          <p:cNvSpPr>
            <a:spLocks noGrp="1"/>
          </p:cNvSpPr>
          <p:nvPr>
            <p:ph type="body" sz="half" idx="2"/>
          </p:nvPr>
        </p:nvSpPr>
        <p:spPr>
          <a:xfrm>
            <a:off x="664231" y="1726541"/>
            <a:ext cx="8596667" cy="4845055"/>
          </a:xfrm>
        </p:spPr>
        <p:txBody>
          <a:bodyPr vert="horz" lIns="91440" tIns="45720" rIns="91440" bIns="45720" rtlCol="0" anchor="t">
            <a:normAutofit/>
          </a:bodyPr>
          <a:lstStyle/>
          <a:p>
            <a:pPr marL="171450" indent="-171450">
              <a:buFont typeface="Arial" panose="020B0604020202020204" pitchFamily="34" charset="0"/>
              <a:buChar char="•"/>
            </a:pPr>
            <a:r>
              <a:rPr lang="en-GB" sz="1800" dirty="0"/>
              <a:t>Polio and Diphtheria vaccinations 1958</a:t>
            </a:r>
          </a:p>
          <a:p>
            <a:pPr marL="171450" indent="-171450">
              <a:buFont typeface="Arial" panose="020B0604020202020204" pitchFamily="34" charset="0"/>
              <a:buChar char="•"/>
            </a:pPr>
            <a:r>
              <a:rPr lang="en-GB" sz="1800" dirty="0"/>
              <a:t>Mental Health Act 1959 and again 1983</a:t>
            </a:r>
          </a:p>
          <a:p>
            <a:pPr marL="171450" indent="-171450">
              <a:buFont typeface="Arial" panose="020B0604020202020204" pitchFamily="34" charset="0"/>
              <a:buChar char="•"/>
            </a:pPr>
            <a:r>
              <a:rPr lang="en-GB" sz="1800" dirty="0"/>
              <a:t>Black report 1980 – concept of inequality and social class – which reported morbidity and death rates</a:t>
            </a:r>
          </a:p>
          <a:p>
            <a:pPr marL="171450" indent="-171450">
              <a:buFont typeface="Arial" panose="020B0604020202020204" pitchFamily="34" charset="0"/>
              <a:buChar char="•"/>
            </a:pPr>
            <a:r>
              <a:rPr lang="en-GB" sz="1800" dirty="0"/>
              <a:t>Health And Social Care Act – provision in place for staff, patients, finances and legislations</a:t>
            </a:r>
          </a:p>
          <a:p>
            <a:pPr marL="171450" indent="-171450">
              <a:buFont typeface="Arial" charset="2"/>
              <a:buChar char="•"/>
            </a:pPr>
            <a:r>
              <a:rPr lang="en-GB" sz="1800" dirty="0"/>
              <a:t>Equal right to all </a:t>
            </a:r>
            <a:endParaRPr lang="en-US" sz="1800" dirty="0"/>
          </a:p>
          <a:p>
            <a:pPr marL="171450" indent="-171450">
              <a:buFont typeface="Arial" charset="2"/>
              <a:buChar char="•"/>
            </a:pPr>
            <a:endParaRPr lang="en-US" sz="1800" dirty="0"/>
          </a:p>
          <a:p>
            <a:pPr marL="171450" indent="-171450">
              <a:buFont typeface="Arial" charset="2"/>
              <a:buChar char="•"/>
            </a:pPr>
            <a:endParaRPr lang="en-US" sz="1800" dirty="0"/>
          </a:p>
          <a:p>
            <a:pPr marL="171450" indent="-171450">
              <a:buFont typeface="Arial" charset="2"/>
              <a:buChar char="•"/>
            </a:pPr>
            <a:endParaRPr lang="en-US" sz="1800" dirty="0"/>
          </a:p>
          <a:p>
            <a:pPr marL="171450" indent="-171450">
              <a:buFont typeface="Arial" charset="2"/>
              <a:buChar char="•"/>
            </a:pPr>
            <a:endParaRPr lang="en-US" sz="1800" dirty="0"/>
          </a:p>
          <a:p>
            <a:r>
              <a:rPr lang="en-US" sz="1800" dirty="0"/>
              <a:t>Selina Allen</a:t>
            </a:r>
            <a:endParaRPr lang="en-GB" sz="1800" dirty="0"/>
          </a:p>
          <a:p>
            <a:endParaRPr lang="en-GB" dirty="0"/>
          </a:p>
          <a:p>
            <a:endParaRPr lang="en-GB" dirty="0"/>
          </a:p>
          <a:p>
            <a:endParaRPr lang="en-GB" dirty="0"/>
          </a:p>
          <a:p>
            <a:endParaRPr lang="en-GB" dirty="0"/>
          </a:p>
        </p:txBody>
      </p:sp>
      <p:pic>
        <p:nvPicPr>
          <p:cNvPr id="3" name="Picture 4">
            <a:extLst>
              <a:ext uri="{FF2B5EF4-FFF2-40B4-BE49-F238E27FC236}">
                <a16:creationId xmlns:a16="http://schemas.microsoft.com/office/drawing/2014/main" id="{3CD6E4E8-4269-461C-8681-4B0B55DEDC4D}"/>
              </a:ext>
            </a:extLst>
          </p:cNvPr>
          <p:cNvPicPr>
            <a:picLocks noChangeAspect="1"/>
          </p:cNvPicPr>
          <p:nvPr/>
        </p:nvPicPr>
        <p:blipFill rotWithShape="1">
          <a:blip r:embed="rId3"/>
          <a:srcRect r="245" b="20000"/>
          <a:stretch/>
        </p:blipFill>
        <p:spPr>
          <a:xfrm>
            <a:off x="1920815" y="4258786"/>
            <a:ext cx="5848722" cy="2306938"/>
          </a:xfrm>
          <a:prstGeom prst="rect">
            <a:avLst/>
          </a:prstGeom>
        </p:spPr>
      </p:pic>
    </p:spTree>
    <p:extLst>
      <p:ext uri="{BB962C8B-B14F-4D97-AF65-F5344CB8AC3E}">
        <p14:creationId xmlns:p14="http://schemas.microsoft.com/office/powerpoint/2010/main" val="3215157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114" y="162499"/>
            <a:ext cx="8596667" cy="566738"/>
          </a:xfrm>
        </p:spPr>
        <p:txBody>
          <a:bodyPr>
            <a:noAutofit/>
          </a:bodyPr>
          <a:lstStyle/>
          <a:p>
            <a:r>
              <a:rPr lang="en-GB" sz="3200" dirty="0"/>
              <a:t>Second decade of the NHS</a:t>
            </a:r>
          </a:p>
        </p:txBody>
      </p:sp>
      <p:sp>
        <p:nvSpPr>
          <p:cNvPr id="4" name="Text Placeholder 3"/>
          <p:cNvSpPr>
            <a:spLocks noGrp="1"/>
          </p:cNvSpPr>
          <p:nvPr>
            <p:ph type="body" sz="half" idx="2"/>
          </p:nvPr>
        </p:nvSpPr>
        <p:spPr>
          <a:xfrm>
            <a:off x="952755" y="1079654"/>
            <a:ext cx="8596667" cy="4510018"/>
          </a:xfrm>
        </p:spPr>
        <p:txBody>
          <a:bodyPr vert="horz" lIns="91440" tIns="45720" rIns="91440" bIns="45720" rtlCol="0" anchor="t">
            <a:normAutofit/>
          </a:bodyPr>
          <a:lstStyle/>
          <a:p>
            <a:pPr marL="171450" indent="-171450">
              <a:buFont typeface="Arial" panose="020B0604020202020204" pitchFamily="34" charset="0"/>
              <a:buChar char="•"/>
            </a:pPr>
            <a:r>
              <a:rPr lang="en-GB" sz="1800" dirty="0"/>
              <a:t>Introduction of better drugs</a:t>
            </a:r>
          </a:p>
          <a:p>
            <a:pPr marL="171450" indent="-171450">
              <a:buFont typeface="Arial" panose="020B0604020202020204" pitchFamily="34" charset="0"/>
              <a:buChar char="•"/>
            </a:pPr>
            <a:r>
              <a:rPr lang="en-GB" sz="1800" dirty="0"/>
              <a:t>1950-2004 public spending was up roughly by 10% financially</a:t>
            </a:r>
          </a:p>
          <a:p>
            <a:pPr marL="171450" indent="-171450">
              <a:buFont typeface="Arial" panose="020B0604020202020204" pitchFamily="34" charset="0"/>
              <a:buChar char="•"/>
            </a:pPr>
            <a:r>
              <a:rPr lang="en-GB" sz="1800" dirty="0"/>
              <a:t>11.4 billion spent in the first year of operation, by 2010/11 figure was ten times greater of 121 billion</a:t>
            </a:r>
          </a:p>
          <a:p>
            <a:pPr marL="171450" indent="-171450">
              <a:buFont typeface="Arial" panose="020B0604020202020204" pitchFamily="34" charset="0"/>
              <a:buChar char="•"/>
            </a:pPr>
            <a:r>
              <a:rPr lang="en-GB" sz="1800" dirty="0"/>
              <a:t>NHS largest expenditures are…</a:t>
            </a:r>
          </a:p>
          <a:p>
            <a:pPr marL="171450" indent="-171450">
              <a:buFont typeface="Arial" panose="020B0604020202020204" pitchFamily="34" charset="0"/>
              <a:buChar char="•"/>
            </a:pPr>
            <a:r>
              <a:rPr lang="en-GB" sz="1800" dirty="0"/>
              <a:t>Over 1 million patients every 36 hours are dealt with through NHS</a:t>
            </a:r>
          </a:p>
          <a:p>
            <a:pPr marL="171450" indent="-171450">
              <a:buFont typeface="Arial" panose="020B0604020202020204" pitchFamily="34" charset="0"/>
              <a:buChar char="•"/>
            </a:pPr>
            <a:r>
              <a:rPr lang="en-GB" sz="1800" dirty="0"/>
              <a:t>Life expectancy has risen from 60-62 to 79-83  </a:t>
            </a:r>
            <a:r>
              <a:rPr lang="en-GB" dirty="0"/>
              <a:t>     </a:t>
            </a:r>
          </a:p>
        </p:txBody>
      </p:sp>
      <p:pic>
        <p:nvPicPr>
          <p:cNvPr id="3" name="Picture 4">
            <a:extLst>
              <a:ext uri="{FF2B5EF4-FFF2-40B4-BE49-F238E27FC236}">
                <a16:creationId xmlns:a16="http://schemas.microsoft.com/office/drawing/2014/main" id="{B6A00FF9-E80E-4765-8EFF-F6EE44281339}"/>
              </a:ext>
            </a:extLst>
          </p:cNvPr>
          <p:cNvPicPr>
            <a:picLocks noChangeAspect="1"/>
          </p:cNvPicPr>
          <p:nvPr/>
        </p:nvPicPr>
        <p:blipFill>
          <a:blip r:embed="rId3"/>
          <a:stretch>
            <a:fillRect/>
          </a:stretch>
        </p:blipFill>
        <p:spPr>
          <a:xfrm>
            <a:off x="5443267" y="3336985"/>
            <a:ext cx="2743200" cy="2743200"/>
          </a:xfrm>
          <a:prstGeom prst="rect">
            <a:avLst/>
          </a:prstGeom>
        </p:spPr>
      </p:pic>
    </p:spTree>
    <p:extLst>
      <p:ext uri="{BB962C8B-B14F-4D97-AF65-F5344CB8AC3E}">
        <p14:creationId xmlns:p14="http://schemas.microsoft.com/office/powerpoint/2010/main" val="49520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 Act (2012)</a:t>
            </a:r>
          </a:p>
        </p:txBody>
      </p:sp>
      <p:sp>
        <p:nvSpPr>
          <p:cNvPr id="4" name="Text Placeholder 3"/>
          <p:cNvSpPr>
            <a:spLocks noGrp="1"/>
          </p:cNvSpPr>
          <p:nvPr>
            <p:ph idx="1"/>
          </p:nvPr>
        </p:nvSpPr>
        <p:spPr/>
        <p:txBody>
          <a:bodyPr/>
          <a:lstStyle/>
          <a:p>
            <a:pPr fontAlgn="base"/>
            <a:r>
              <a:rPr lang="en-GB" dirty="0"/>
              <a:t>Health and Social Care Bill </a:t>
            </a:r>
          </a:p>
          <a:p>
            <a:pPr fontAlgn="base"/>
            <a:r>
              <a:rPr lang="en-GB" dirty="0"/>
              <a:t>The Health and Social Care Bill came into Parliament on 19 January 2011. The Bill was a large part of the governments vision to modernise the NHS and to provide equal healthcare for all.</a:t>
            </a:r>
          </a:p>
          <a:p>
            <a:pPr marL="0" indent="0" fontAlgn="base">
              <a:buNone/>
            </a:pPr>
            <a:endParaRPr lang="en-US" dirty="0"/>
          </a:p>
          <a:p>
            <a:pPr marL="0" indent="0" fontAlgn="base">
              <a:buNone/>
            </a:pPr>
            <a:endParaRPr lang="en-US" dirty="0"/>
          </a:p>
          <a:p>
            <a:pPr marL="0" indent="0" fontAlgn="base">
              <a:buNone/>
            </a:pPr>
            <a:endParaRPr lang="en-US" dirty="0"/>
          </a:p>
          <a:p>
            <a:pPr marL="0" indent="0" fontAlgn="base">
              <a:buNone/>
            </a:pPr>
            <a:endParaRPr lang="en-US" dirty="0"/>
          </a:p>
          <a:p>
            <a:pPr marL="0" indent="0" fontAlgn="base">
              <a:buNone/>
            </a:pPr>
            <a:endParaRPr lang="en-US" dirty="0"/>
          </a:p>
          <a:p>
            <a:pPr marL="0" indent="0" fontAlgn="base">
              <a:buNone/>
            </a:pPr>
            <a:r>
              <a:rPr lang="en-US" dirty="0"/>
              <a:t>Rizalie Lucignoli</a:t>
            </a:r>
            <a:endParaRPr lang="en-GB" dirty="0"/>
          </a:p>
        </p:txBody>
      </p:sp>
    </p:spTree>
    <p:extLst>
      <p:ext uri="{BB962C8B-B14F-4D97-AF65-F5344CB8AC3E}">
        <p14:creationId xmlns:p14="http://schemas.microsoft.com/office/powerpoint/2010/main" val="47576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A81F-9BE9-7042-9C77-42C9C2DCE2DC}"/>
              </a:ext>
            </a:extLst>
          </p:cNvPr>
          <p:cNvSpPr>
            <a:spLocks noGrp="1"/>
          </p:cNvSpPr>
          <p:nvPr>
            <p:ph type="title"/>
          </p:nvPr>
        </p:nvSpPr>
        <p:spPr/>
        <p:txBody>
          <a:bodyPr/>
          <a:lstStyle/>
          <a:p>
            <a:r>
              <a:rPr lang="en-US"/>
              <a:t>NHS Budget</a:t>
            </a:r>
          </a:p>
        </p:txBody>
      </p:sp>
      <p:sp>
        <p:nvSpPr>
          <p:cNvPr id="3" name="Content Placeholder 2">
            <a:extLst>
              <a:ext uri="{FF2B5EF4-FFF2-40B4-BE49-F238E27FC236}">
                <a16:creationId xmlns:a16="http://schemas.microsoft.com/office/drawing/2014/main" id="{DE51FC72-4934-2B4D-8814-DCBD29358E64}"/>
              </a:ext>
            </a:extLst>
          </p:cNvPr>
          <p:cNvSpPr>
            <a:spLocks noGrp="1"/>
          </p:cNvSpPr>
          <p:nvPr>
            <p:ph idx="1"/>
          </p:nvPr>
        </p:nvSpPr>
        <p:spPr/>
        <p:txBody>
          <a:bodyPr/>
          <a:lstStyle/>
          <a:p>
            <a:r>
              <a:rPr lang="en-US"/>
              <a:t>Medical research expenses </a:t>
            </a:r>
          </a:p>
          <a:p>
            <a:r>
              <a:rPr lang="en-US"/>
              <a:t>£1879 2011-2012 per person</a:t>
            </a:r>
          </a:p>
          <a:p>
            <a:r>
              <a:rPr lang="en-US"/>
              <a:t>£2106 2017-2018 per person</a:t>
            </a:r>
          </a:p>
          <a:p>
            <a:r>
              <a:rPr lang="en-US"/>
              <a:t>Autumn Budget 2017 saw an additional £2.8 billion allocated to the Department of Health</a:t>
            </a:r>
          </a:p>
          <a:p>
            <a:r>
              <a:rPr lang="en-US"/>
              <a:t>£10 billion capital funding to invest in buildings and facilities</a:t>
            </a:r>
          </a:p>
          <a:p>
            <a:r>
              <a:rPr lang="en-US"/>
              <a:t>NHS remains one of the governments best post-war implementation</a:t>
            </a:r>
          </a:p>
          <a:p>
            <a:endParaRPr lang="en-US"/>
          </a:p>
          <a:p>
            <a:pPr marL="0" indent="0">
              <a:buNone/>
            </a:pPr>
            <a:endParaRPr lang="en-US"/>
          </a:p>
          <a:p>
            <a:pPr marL="0" indent="0">
              <a:buNone/>
            </a:pPr>
            <a:r>
              <a:rPr lang="en-US"/>
              <a:t>Rizalie Lucignoli</a:t>
            </a:r>
          </a:p>
        </p:txBody>
      </p:sp>
    </p:spTree>
    <p:extLst>
      <p:ext uri="{BB962C8B-B14F-4D97-AF65-F5344CB8AC3E}">
        <p14:creationId xmlns:p14="http://schemas.microsoft.com/office/powerpoint/2010/main" val="367986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F8D57-46FB-46DB-B7F5-D495529C7EC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F81735E-3839-4BA4-9395-A4711D51A217}"/>
              </a:ext>
            </a:extLst>
          </p:cNvPr>
          <p:cNvSpPr>
            <a:spLocks noGrp="1"/>
          </p:cNvSpPr>
          <p:nvPr>
            <p:ph idx="1"/>
          </p:nvPr>
        </p:nvSpPr>
        <p:spPr>
          <a:xfrm>
            <a:off x="677334" y="1553379"/>
            <a:ext cx="8596668" cy="4487984"/>
          </a:xfrm>
        </p:spPr>
        <p:txBody>
          <a:bodyPr>
            <a:normAutofit fontScale="92500" lnSpcReduction="20000"/>
          </a:bodyPr>
          <a:lstStyle/>
          <a:p>
            <a:r>
              <a:rPr lang="en-GB" dirty="0"/>
              <a:t>Crown Copyright (2012), </a:t>
            </a:r>
            <a:r>
              <a:rPr lang="en-GB" u="sng" dirty="0"/>
              <a:t>Health and Social Care Act</a:t>
            </a:r>
            <a:r>
              <a:rPr lang="en-GB" dirty="0"/>
              <a:t>, Her Majesty’s Stationery Office (The Stationery Office); London.</a:t>
            </a:r>
          </a:p>
          <a:p>
            <a:r>
              <a:rPr lang="en-GB" dirty="0"/>
              <a:t>Crown Copyright (1946), </a:t>
            </a:r>
            <a:r>
              <a:rPr lang="en-GB" u="sng" dirty="0"/>
              <a:t>National Health Service Act</a:t>
            </a:r>
            <a:r>
              <a:rPr lang="en-GB" dirty="0"/>
              <a:t>, Her Majesty’s Stationery Office (The Stationery Office); London.</a:t>
            </a:r>
          </a:p>
          <a:p>
            <a:r>
              <a:rPr lang="en-GB" dirty="0"/>
              <a:t>Crown Copyright (</a:t>
            </a:r>
            <a:r>
              <a:rPr lang="en-GB" b="1" dirty="0"/>
              <a:t>1834), </a:t>
            </a:r>
            <a:r>
              <a:rPr lang="en-GB" b="1" u="sng" dirty="0"/>
              <a:t>Poor Law</a:t>
            </a:r>
            <a:r>
              <a:rPr lang="en-GB" u="sng" dirty="0"/>
              <a:t> Amendment </a:t>
            </a:r>
            <a:r>
              <a:rPr lang="en-GB" b="1" u="sng" dirty="0"/>
              <a:t>Act</a:t>
            </a:r>
            <a:r>
              <a:rPr lang="en-GB" b="1" dirty="0"/>
              <a:t>, </a:t>
            </a:r>
            <a:r>
              <a:rPr lang="en-GB" dirty="0"/>
              <a:t>Her Majesty’s Stationery Office (The Stationery Office); London.</a:t>
            </a:r>
          </a:p>
          <a:p>
            <a:r>
              <a:rPr lang="en-GB" dirty="0"/>
              <a:t>Ham, C (2009), </a:t>
            </a:r>
            <a:r>
              <a:rPr lang="en-GB" u="sng" dirty="0"/>
              <a:t>Health Policy in Britain, 6</a:t>
            </a:r>
            <a:r>
              <a:rPr lang="en-GB" u="sng" baseline="30000" dirty="0"/>
              <a:t>th</a:t>
            </a:r>
            <a:r>
              <a:rPr lang="en-GB" u="sng" dirty="0"/>
              <a:t> Edition</a:t>
            </a:r>
            <a:r>
              <a:rPr lang="en-GB" dirty="0"/>
              <a:t>, Palgrave Macmillan; Hampshire.</a:t>
            </a:r>
          </a:p>
          <a:p>
            <a:r>
              <a:rPr lang="en-GB" dirty="0" err="1"/>
              <a:t>Rintala</a:t>
            </a:r>
            <a:r>
              <a:rPr lang="en-GB" dirty="0"/>
              <a:t>, M (2004), </a:t>
            </a:r>
            <a:r>
              <a:rPr lang="en-GB" u="sng" dirty="0"/>
              <a:t>Creating the National; Health Service</a:t>
            </a:r>
            <a:r>
              <a:rPr lang="en-GB" dirty="0"/>
              <a:t>, Frank Cass Publishers; London.</a:t>
            </a:r>
          </a:p>
          <a:p>
            <a:r>
              <a:rPr lang="en-US" dirty="0" err="1"/>
              <a:t>Alcock</a:t>
            </a:r>
            <a:r>
              <a:rPr lang="en-US" dirty="0"/>
              <a:t>, P. (2016), The Student’s Companion to Social Policy, John Wiley and Sons Ltd</a:t>
            </a:r>
            <a:r>
              <a:rPr lang="en-GB" dirty="0"/>
              <a:t> </a:t>
            </a:r>
          </a:p>
          <a:p>
            <a:r>
              <a:rPr lang="en-US" dirty="0" err="1"/>
              <a:t>Tweddle</a:t>
            </a:r>
            <a:r>
              <a:rPr lang="en-US" dirty="0"/>
              <a:t>, L. (2008). The Birth of the NHS – July 5th 1948. </a:t>
            </a:r>
            <a:r>
              <a:rPr lang="en-US" i="1"/>
              <a:t>The Nursing Times</a:t>
            </a:r>
            <a:r>
              <a:rPr lang="en-US"/>
              <a:t>, 1-5. </a:t>
            </a:r>
          </a:p>
          <a:p>
            <a:pPr marL="0" indent="0">
              <a:buNone/>
            </a:pPr>
            <a:endParaRPr lang="en-GB" dirty="0"/>
          </a:p>
          <a:p>
            <a:pPr marL="0" indent="0">
              <a:buNone/>
            </a:pPr>
            <a:r>
              <a:rPr lang="en-GB" sz="1400" dirty="0">
                <a:solidFill>
                  <a:schemeClr val="bg2">
                    <a:lumMod val="75000"/>
                  </a:schemeClr>
                </a:solidFill>
                <a:latin typeface="Calibri" panose="020F0502020204030204" pitchFamily="34" charset="0"/>
                <a:cs typeface="Calibri" panose="020F0502020204030204" pitchFamily="34" charset="0"/>
              </a:rPr>
              <a:t>Heather Newton 1805511</a:t>
            </a:r>
          </a:p>
        </p:txBody>
      </p:sp>
    </p:spTree>
    <p:extLst>
      <p:ext uri="{BB962C8B-B14F-4D97-AF65-F5344CB8AC3E}">
        <p14:creationId xmlns:p14="http://schemas.microsoft.com/office/powerpoint/2010/main" val="376213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09DD1-7CD3-437A-9E15-E557EA3EAE3A}"/>
              </a:ext>
            </a:extLst>
          </p:cNvPr>
          <p:cNvSpPr>
            <a:spLocks noGrp="1"/>
          </p:cNvSpPr>
          <p:nvPr>
            <p:ph type="title"/>
          </p:nvPr>
        </p:nvSpPr>
        <p:spPr>
          <a:xfrm>
            <a:off x="677335" y="616151"/>
            <a:ext cx="8596668" cy="733901"/>
          </a:xfrm>
        </p:spPr>
        <p:txBody>
          <a:bodyPr/>
          <a:lstStyle/>
          <a:p>
            <a:r>
              <a:rPr lang="en-GB"/>
              <a:t>References</a:t>
            </a:r>
          </a:p>
        </p:txBody>
      </p:sp>
      <p:sp>
        <p:nvSpPr>
          <p:cNvPr id="3" name="Text Placeholder 2">
            <a:extLst>
              <a:ext uri="{FF2B5EF4-FFF2-40B4-BE49-F238E27FC236}">
                <a16:creationId xmlns:a16="http://schemas.microsoft.com/office/drawing/2014/main" id="{96F2EA7B-1284-4B51-AF1C-D29BC556DFDE}"/>
              </a:ext>
            </a:extLst>
          </p:cNvPr>
          <p:cNvSpPr>
            <a:spLocks noGrp="1"/>
          </p:cNvSpPr>
          <p:nvPr>
            <p:ph type="body" idx="1"/>
          </p:nvPr>
        </p:nvSpPr>
        <p:spPr>
          <a:xfrm>
            <a:off x="677335" y="1925147"/>
            <a:ext cx="8596668" cy="3462701"/>
          </a:xfrm>
        </p:spPr>
        <p:txBody>
          <a:bodyPr/>
          <a:lstStyle/>
          <a:p>
            <a:pPr marL="342900" indent="-342900">
              <a:buFont typeface="Arial" charset="2"/>
              <a:buChar char="•"/>
            </a:pPr>
            <a:r>
              <a:rPr lang="en-GB" dirty="0"/>
              <a:t>National Health Service (2018) National health care history</a:t>
            </a:r>
          </a:p>
          <a:p>
            <a:pPr marL="342900" indent="-342900">
              <a:buFont typeface="Arial" charset="2"/>
              <a:buChar char="•"/>
            </a:pPr>
            <a:r>
              <a:rPr lang="en-GB" dirty="0"/>
              <a:t>Titmuss, R. (1979) commitment to welfare (</a:t>
            </a:r>
            <a:r>
              <a:rPr lang="en-GB" dirty="0" err="1"/>
              <a:t>london</a:t>
            </a:r>
            <a:r>
              <a:rPr lang="en-GB" dirty="0"/>
              <a:t>: Allen and Unwin 1979)</a:t>
            </a:r>
          </a:p>
          <a:p>
            <a:pPr marL="342900" indent="-342900">
              <a:buFont typeface="Arial" charset="2"/>
              <a:buChar char="•"/>
            </a:pPr>
            <a:r>
              <a:rPr lang="en-GB" dirty="0" err="1"/>
              <a:t>Alcock</a:t>
            </a:r>
            <a:r>
              <a:rPr lang="en-GB" dirty="0"/>
              <a:t>, P. May, M and Erskine, A. (1998)</a:t>
            </a:r>
            <a:r>
              <a:rPr lang="en-GB" i="1" dirty="0"/>
              <a:t> The students companion to social policy.</a:t>
            </a:r>
            <a:r>
              <a:rPr lang="en-GB" dirty="0"/>
              <a:t> USA: Blackwell Publishers</a:t>
            </a:r>
          </a:p>
        </p:txBody>
      </p:sp>
    </p:spTree>
    <p:extLst>
      <p:ext uri="{BB962C8B-B14F-4D97-AF65-F5344CB8AC3E}">
        <p14:creationId xmlns:p14="http://schemas.microsoft.com/office/powerpoint/2010/main" val="39114172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183</TotalTime>
  <Words>617</Words>
  <Application>Microsoft Office PowerPoint</Application>
  <PresentationFormat>Widescreen</PresentationFormat>
  <Paragraphs>99</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National Health Service </vt:lpstr>
      <vt:lpstr>Introduction of the NHS</vt:lpstr>
      <vt:lpstr>Health care prior to the NHS</vt:lpstr>
      <vt:lpstr>The National Insurance Act 1911</vt:lpstr>
      <vt:lpstr>Founder of the NHS – Aneurin Bevan</vt:lpstr>
      <vt:lpstr>Socialist – Richard Titmuss</vt:lpstr>
      <vt:lpstr>Mid 1900s importance</vt:lpstr>
      <vt:lpstr>Second decade of the NHS</vt:lpstr>
      <vt:lpstr>Health and Social Care Act (2012)</vt:lpstr>
      <vt:lpstr>NHS Budget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Heather Newton (1805511)</dc:creator>
  <cp:lastModifiedBy>heather newton</cp:lastModifiedBy>
  <cp:revision>131</cp:revision>
  <dcterms:created xsi:type="dcterms:W3CDTF">2014-09-12T02:18:09Z</dcterms:created>
  <dcterms:modified xsi:type="dcterms:W3CDTF">2018-12-06T21:15:03Z</dcterms:modified>
</cp:coreProperties>
</file>