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753600" cy="73152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D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8889" autoAdjust="0"/>
  </p:normalViewPr>
  <p:slideViewPr>
    <p:cSldViewPr>
      <p:cViewPr varScale="1">
        <p:scale>
          <a:sx n="80" d="100"/>
          <a:sy n="80" d="100"/>
        </p:scale>
        <p:origin x="1368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7292DC-089B-4EDD-8C6F-31C883BD8A14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F4E3D7-0B50-4423-A74C-1FD45CE571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258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905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7620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062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837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0114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663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8565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578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3596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188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3668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940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F4E3D7-0B50-4423-A74C-1FD45CE5719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30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jpe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svg"/><Relationship Id="rId5" Type="http://schemas.openxmlformats.org/officeDocument/2006/relationships/image" Target="../media/image4.sv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9.jpeg"/><Relationship Id="rId5" Type="http://schemas.openxmlformats.org/officeDocument/2006/relationships/image" Target="../media/image8.sv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0.jpe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1.pn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4.sv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8.sv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.sv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513253/" TargetMode="Externa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doi.org/10.1136/bmjmed-2022-000372" TargetMode="External"/><Relationship Id="rId12" Type="http://schemas.openxmlformats.org/officeDocument/2006/relationships/hyperlink" Target="https://doi.org/10.1016/j.eprac.2023.02.001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doi.org/10.2337/dc24-s002" TargetMode="External"/><Relationship Id="rId11" Type="http://schemas.openxmlformats.org/officeDocument/2006/relationships/hyperlink" Target="https://www.ncbi.nlm.nih.gov/books/NBK279012/" TargetMode="External"/><Relationship Id="rId5" Type="http://schemas.openxmlformats.org/officeDocument/2006/relationships/hyperlink" Target="https://www.ncbi.nlm.nih.gov/sites/books/NBK279093/" TargetMode="External"/><Relationship Id="rId10" Type="http://schemas.openxmlformats.org/officeDocument/2006/relationships/hyperlink" Target="https://doi.org/10.64898/2026.02.04.26343917" TargetMode="External"/><Relationship Id="rId4" Type="http://schemas.openxmlformats.org/officeDocument/2006/relationships/image" Target="../media/image14.svg"/><Relationship Id="rId9" Type="http://schemas.openxmlformats.org/officeDocument/2006/relationships/hyperlink" Target="https://doi.org/10.1038/s41392-024-01951-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42813" y="6981970"/>
            <a:ext cx="10065858" cy="416098"/>
            <a:chOff x="0" y="0"/>
            <a:chExt cx="3728095" cy="15411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28095" cy="154110"/>
            </a:xfrm>
            <a:custGeom>
              <a:avLst/>
              <a:gdLst/>
              <a:ahLst/>
              <a:cxnLst/>
              <a:rect l="l" t="t" r="r" b="b"/>
              <a:pathLst>
                <a:path w="3728095" h="154110">
                  <a:moveTo>
                    <a:pt x="0" y="0"/>
                  </a:moveTo>
                  <a:lnTo>
                    <a:pt x="3728095" y="0"/>
                  </a:lnTo>
                  <a:lnTo>
                    <a:pt x="3728095" y="154110"/>
                  </a:lnTo>
                  <a:lnTo>
                    <a:pt x="0" y="154110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28095" cy="1826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7438414" y="-440067"/>
            <a:ext cx="2345666" cy="2122897"/>
          </a:xfrm>
          <a:custGeom>
            <a:avLst/>
            <a:gdLst/>
            <a:ahLst/>
            <a:cxnLst/>
            <a:rect l="l" t="t" r="r" b="b"/>
            <a:pathLst>
              <a:path w="3500443" h="3500443">
                <a:moveTo>
                  <a:pt x="0" y="0"/>
                </a:moveTo>
                <a:lnTo>
                  <a:pt x="3500443" y="0"/>
                </a:lnTo>
                <a:lnTo>
                  <a:pt x="3500443" y="3500443"/>
                </a:lnTo>
                <a:lnTo>
                  <a:pt x="0" y="35004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726033" y="98744"/>
            <a:ext cx="3562350" cy="3716815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07316" y="3324573"/>
            <a:ext cx="8591550" cy="2095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780"/>
              </a:lnSpc>
            </a:pPr>
            <a:r>
              <a:rPr lang="en-US" sz="4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 for a Patient with Type 2 Diabetes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15647" y="5508293"/>
            <a:ext cx="2895600" cy="182934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:Ignat Andreea </a:t>
            </a:r>
            <a:r>
              <a:rPr lang="ro-RO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Madalina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:2411704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ro-RO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Soban</a:t>
            </a:r>
            <a:r>
              <a:rPr lang="ro-RO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Sadiq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ts val="2958"/>
              </a:lnSpc>
            </a:pPr>
            <a:endParaRPr lang="en-US" sz="2113" b="1" spc="316" dirty="0">
              <a:solidFill>
                <a:srgbClr val="000000"/>
              </a:solidFill>
              <a:latin typeface="Times New Roman" panose="02020603050405020304" pitchFamily="18" charset="0"/>
              <a:ea typeface="Glacial Indifference Bold"/>
              <a:cs typeface="Times New Roman" panose="02020603050405020304" pitchFamily="18" charset="0"/>
              <a:sym typeface="Glacial Indifference Bold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405106"/>
            <a:ext cx="7479377" cy="2751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4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BMHP5023: Introduction to Physiology</a:t>
            </a:r>
            <a:endParaRPr lang="en-IN" sz="4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 algn="ctr">
              <a:lnSpc>
                <a:spcPct val="150000"/>
              </a:lnSpc>
              <a:buSzPts val="1000"/>
              <a:tabLst>
                <a:tab pos="457200" algn="l"/>
              </a:tabLst>
            </a:pPr>
            <a:r>
              <a:rPr lang="en-GB" sz="40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Component 2- presentation </a:t>
            </a:r>
            <a:endParaRPr lang="en-IN" sz="40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E92C8FA-BB84-88D4-727E-4F2F4041AB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08"/>
    </mc:Choice>
    <mc:Fallback>
      <p:transition spd="slow" advTm="87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652539" y="-1009649"/>
            <a:ext cx="3176539" cy="3176539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FFF8DA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4" name="Freeform 4"/>
          <p:cNvSpPr/>
          <p:nvPr/>
        </p:nvSpPr>
        <p:spPr>
          <a:xfrm>
            <a:off x="-1104900" y="838200"/>
            <a:ext cx="2209800" cy="2502130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5" name="TextBox 5"/>
          <p:cNvSpPr txBox="1"/>
          <p:nvPr/>
        </p:nvSpPr>
        <p:spPr>
          <a:xfrm>
            <a:off x="2552700" y="681165"/>
            <a:ext cx="6629400" cy="71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634"/>
              </a:lnSpc>
            </a:pPr>
            <a:r>
              <a:rPr lang="en-US" sz="5634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Introduction</a:t>
            </a:r>
          </a:p>
        </p:txBody>
      </p:sp>
      <p:sp>
        <p:nvSpPr>
          <p:cNvPr id="22" name="Rectangle 21"/>
          <p:cNvSpPr/>
          <p:nvPr/>
        </p:nvSpPr>
        <p:spPr>
          <a:xfrm>
            <a:off x="2209800" y="1552065"/>
            <a:ext cx="5486400" cy="1708160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is Type 2 Diabetes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condition is a chronic which  is marked by elevated levels of blood glucose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caused by insulin resistance and insulin production (Goyal et al., 2023).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209800" y="3386880"/>
            <a:ext cx="5486400" cy="203132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Explanation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body is unable to metabolise insulin properly, causing hyperglycaemia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a progressive condition that is associated with lifestyle determinants (Galindo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Raise the risk of heart disease and stroke (Lu et al., 2024).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2209800" y="5544860"/>
            <a:ext cx="5486400" cy="138499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Aim of Presentation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 of the endocrine system to describe diabetes and the role of the system.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 a care plan for a patient who has Type 2 diabetes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361BB7C-96AB-3B27-F0AB-E425A8AE56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284"/>
    </mc:Choice>
    <mc:Fallback>
      <p:transition spd="slow" advTm="362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90513" y="372674"/>
            <a:ext cx="7039927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830"/>
              </a:lnSpc>
            </a:pPr>
            <a:r>
              <a:rPr lang="en-US" sz="44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Overview Of Body System:  Endocrine System</a:t>
            </a:r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8177421" y="-927222"/>
            <a:ext cx="2630805" cy="2630805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7" name="Freeform 7"/>
          <p:cNvSpPr/>
          <p:nvPr/>
        </p:nvSpPr>
        <p:spPr>
          <a:xfrm>
            <a:off x="7735280" y="-228599"/>
            <a:ext cx="2266548" cy="2311650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9" name="Rectangle 8"/>
          <p:cNvSpPr/>
          <p:nvPr/>
        </p:nvSpPr>
        <p:spPr>
          <a:xfrm>
            <a:off x="420079" y="1734077"/>
            <a:ext cx="4876800" cy="17081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the Endocrine System Does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group of glands, which secrete release hormones (Goyal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Physiological functions that it regulates include metabolism, growth and energy balance.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20079" y="3600171"/>
            <a:ext cx="4876800" cy="17081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Hormonal Regulation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hormones are chemical messengers that are transmitted through the blood.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aid in maintaining internal balance (homeostasis) of the body (Reynolds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20078" y="5451025"/>
            <a:ext cx="4876801" cy="17081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in Glucose Control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pancreas produces insulin to control the normal level of sugar present in the bloodstream.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Insulin enables glucose to reach the cells and process it to produce energy (Lu et al., 2024).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✓ Endocrine Glands – Location and Functions The endocrine system is a  network of ductless glands that secrete hormones directly into the  bloodstream. These hormones regulate growth, metabolism, reproduction,  immunity, stress response,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799" y="1981200"/>
            <a:ext cx="3513401" cy="403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11"/>
          <p:cNvSpPr/>
          <p:nvPr/>
        </p:nvSpPr>
        <p:spPr>
          <a:xfrm>
            <a:off x="5640958" y="6127190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Overview of the human endocrine system (Wilkinson et al., 2024)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65FCB06-33FB-BD8F-0C9A-A34E365733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478"/>
    </mc:Choice>
    <mc:Fallback>
      <p:transition spd="slow" advTm="42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37397" y="3044509"/>
            <a:ext cx="10256993" cy="45719"/>
            <a:chOff x="0" y="0"/>
            <a:chExt cx="3798886" cy="988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98886" cy="98809"/>
            </a:xfrm>
            <a:custGeom>
              <a:avLst/>
              <a:gdLst/>
              <a:ahLst/>
              <a:cxnLst/>
              <a:rect l="l" t="t" r="r" b="b"/>
              <a:pathLst>
                <a:path w="3798886" h="98809">
                  <a:moveTo>
                    <a:pt x="0" y="0"/>
                  </a:moveTo>
                  <a:lnTo>
                    <a:pt x="3798886" y="0"/>
                  </a:lnTo>
                  <a:lnTo>
                    <a:pt x="3798886" y="98809"/>
                  </a:lnTo>
                  <a:lnTo>
                    <a:pt x="0" y="98809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98886" cy="1273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1386840" y="2920695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4800600" y="-1093056"/>
            <a:ext cx="1499586" cy="1474056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Freeform 11"/>
          <p:cNvSpPr/>
          <p:nvPr/>
        </p:nvSpPr>
        <p:spPr>
          <a:xfrm>
            <a:off x="3581400" y="-888487"/>
            <a:ext cx="1482121" cy="1269487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2" name="TextBox 12"/>
          <p:cNvSpPr txBox="1"/>
          <p:nvPr/>
        </p:nvSpPr>
        <p:spPr>
          <a:xfrm>
            <a:off x="-26434" y="507543"/>
            <a:ext cx="97536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400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Anatomy:  Pancreas And Insulin Production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5800" y="1843087"/>
            <a:ext cx="1809750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2"/>
              </a:lnSpc>
            </a:pPr>
            <a:r>
              <a:rPr lang="en-US" sz="2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Pancreas Structure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806767" y="1832926"/>
            <a:ext cx="1809750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22"/>
              </a:lnSpc>
            </a:pPr>
            <a:r>
              <a:rPr lang="en-US" sz="2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Islets of Langerhans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627" y="1748934"/>
            <a:ext cx="2177415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622"/>
              </a:lnSpc>
            </a:pPr>
            <a:r>
              <a:rPr lang="en-US" sz="20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Beta Cells (Insulin Production)</a:t>
            </a:r>
          </a:p>
        </p:txBody>
      </p:sp>
      <p:sp>
        <p:nvSpPr>
          <p:cNvPr id="21" name="Freeform 5"/>
          <p:cNvSpPr/>
          <p:nvPr/>
        </p:nvSpPr>
        <p:spPr>
          <a:xfrm>
            <a:off x="4573886" y="2891666"/>
            <a:ext cx="300990" cy="351403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2" name="Freeform 5"/>
          <p:cNvSpPr/>
          <p:nvPr/>
        </p:nvSpPr>
        <p:spPr>
          <a:xfrm>
            <a:off x="8034337" y="2861754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3" name="Rectangle 22"/>
          <p:cNvSpPr/>
          <p:nvPr/>
        </p:nvSpPr>
        <p:spPr>
          <a:xfrm>
            <a:off x="373387" y="3524630"/>
            <a:ext cx="2324085" cy="3647152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a gland that is placed behind the stomach and performs endocrine and exocrine tasks (Goyal et al., 2023).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endocrine section is the one that produces hormones that are directly discharged into the blood.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3180859" y="3283409"/>
            <a:ext cx="3316586" cy="170816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Unequal pancreatic endocrine cell clusters.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Contain different cell types responsible for hormone secretion (Lu et al., 2024).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766612" y="3264219"/>
            <a:ext cx="2832630" cy="170816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insulin is produced and secreted by the beta cells.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Insulin is necessary to maintain the level of the blood sugar level (Galindo et al., 2023).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50" name="Picture 2" descr="Diabetes (Type 2) - PTandM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576" y="5120970"/>
            <a:ext cx="3904587" cy="193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5073681" y="7048671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Glucose regulation and insulin action (Goyal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25433954-9459-B6C7-B7C6-A9CED55A65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913"/>
    </mc:Choice>
    <mc:Fallback>
      <p:transition spd="slow" advTm="34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5240" y="533400"/>
            <a:ext cx="9525000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00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Physiology:  Glucose Regulation</a:t>
            </a:r>
          </a:p>
        </p:txBody>
      </p:sp>
      <p:sp>
        <p:nvSpPr>
          <p:cNvPr id="9" name="Rectangle 8"/>
          <p:cNvSpPr/>
          <p:nvPr/>
        </p:nvSpPr>
        <p:spPr>
          <a:xfrm>
            <a:off x="304800" y="1491362"/>
            <a:ext cx="5257800" cy="17081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Normal Glucose Regulation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Hormonal regulation keeps the level of blood glucose within the standard range (Goyal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endocrine pancreas monitors the variations in the level of blood glucose and initiates a response.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20040" y="3420591"/>
            <a:ext cx="5242560" cy="17081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Insulin Secretion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Beta cells of the Islets of Langerhans secrete insulin in case of an increase in blood glucose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Insulin assists in lowering the level of glucose in the body by storing and utilization.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04800" y="5349820"/>
            <a:ext cx="5257800" cy="17081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Cellular Uptake of Glucose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Intake of insulin permits the body to saturate the muscle and fat cells with glucose to make energy (Galindo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helps in the storage of glucose in the liver in the form of glycogen.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307" y="2360682"/>
            <a:ext cx="3491453" cy="33528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791200" y="5781273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Insulin resistance and </a:t>
            </a:r>
            <a:r>
              <a:rPr lang="el-GR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β-</a:t>
            </a:r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cell dysfunction in Type 2 diabetes (Lu et al., 2024)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5569A09-E002-3667-15A3-553E8CE56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952"/>
    </mc:Choice>
    <mc:Fallback>
      <p:transition spd="slow" advTm="38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54562" y="119011"/>
            <a:ext cx="822960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000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 Pathophysiology: Type 2 Diabetes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602572" y="1935984"/>
            <a:ext cx="2533579" cy="1615827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 lIns="0" tIns="0" rIns="0" bIns="0" rtlCol="0" anchor="t">
            <a:spAutoFit/>
          </a:bodyPr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Beta cells lose the capacity to produce enough insulin gradually (Goyal et al., 2023).  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decreases the body's ability to control glucose.  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385988" y="1126275"/>
            <a:ext cx="2169184" cy="55399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Insulin Resistance</a:t>
            </a:r>
            <a:endParaRPr lang="en-IN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3500256" y="1126275"/>
            <a:ext cx="2738212" cy="553998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Beta-Cell Dysfunction</a:t>
            </a:r>
            <a:endParaRPr lang="en-IN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7227334" y="1126275"/>
            <a:ext cx="1976823" cy="55399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Hyperglycaemia</a:t>
            </a:r>
            <a:endParaRPr lang="en-IN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152400" y="1920744"/>
            <a:ext cx="2971800" cy="2031325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Body cells lose sensitivity to the action of insulin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is due to the inability of glucose to enter the cells efficiently, thus causing an upsurge of blood glucose levels.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6662653" y="1920743"/>
            <a:ext cx="3075707" cy="2031325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Constant increase in blood glucose as a result of insulin dysfunction (Lu et al., 2024).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Severe glycaemia in the long run causes damage to tissues and organs.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43000" y="4038600"/>
            <a:ext cx="7841162" cy="2423662"/>
          </a:xfrm>
          <a:prstGeom prst="rect">
            <a:avLst/>
          </a:prstGeom>
        </p:spPr>
      </p:pic>
      <p:sp>
        <p:nvSpPr>
          <p:cNvPr id="27" name="Rectangle 26"/>
          <p:cNvSpPr/>
          <p:nvPr/>
        </p:nvSpPr>
        <p:spPr>
          <a:xfrm>
            <a:off x="3124200" y="6543713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treatment strategies for Type 2 diabetes (Samson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0D8FA16-84F5-7A79-BC29-2D5564C06D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67"/>
    </mc:Choice>
    <mc:Fallback>
      <p:transition spd="slow" advTm="41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14400" y="990600"/>
            <a:ext cx="794385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00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Impact On Body &amp; Complications</a:t>
            </a:r>
          </a:p>
        </p:txBody>
      </p:sp>
      <p:sp>
        <p:nvSpPr>
          <p:cNvPr id="10" name="Freeform 10"/>
          <p:cNvSpPr/>
          <p:nvPr/>
        </p:nvSpPr>
        <p:spPr>
          <a:xfrm>
            <a:off x="-1304925" y="-1200150"/>
            <a:ext cx="2609850" cy="2400300"/>
          </a:xfrm>
          <a:custGeom>
            <a:avLst/>
            <a:gdLst/>
            <a:ahLst/>
            <a:cxnLst/>
            <a:rect l="l" t="t" r="r" b="b"/>
            <a:pathLst>
              <a:path w="3515894" h="3515894">
                <a:moveTo>
                  <a:pt x="0" y="0"/>
                </a:moveTo>
                <a:lnTo>
                  <a:pt x="3515894" y="0"/>
                </a:lnTo>
                <a:lnTo>
                  <a:pt x="3515894" y="3515894"/>
                </a:lnTo>
                <a:lnTo>
                  <a:pt x="0" y="35158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3" name="Rectangle 12"/>
          <p:cNvSpPr/>
          <p:nvPr/>
        </p:nvSpPr>
        <p:spPr>
          <a:xfrm>
            <a:off x="609600" y="2209800"/>
            <a:ext cx="6019800" cy="3831818"/>
          </a:xfrm>
          <a:prstGeom prst="rect">
            <a:avLst/>
          </a:prstGeom>
          <a:solidFill>
            <a:srgbClr val="FEFDD3"/>
          </a:solidFill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Microvascular Complications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Small blood vessels are damaged which results in retinopathy, nephropathy, and neuropathy (Lu et al., 2024).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Macrovascular Complications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Rises the chances of cardiovascular ailment, including cardiovascular disease and cardiovascular stroke (Muller et al., 2026).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long-term damage to large blood vessels under the influence of hyperglycaemia causes it.  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Microvascular and Macrovascular complications associated with Diabetes... |  Download Scientific Diagra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2362200"/>
            <a:ext cx="2466975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6629400" y="5943600"/>
            <a:ext cx="31242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Microvascular and macrovascular complications of diabetes (Lu et al., 2024)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E5108D7-4C2A-AA01-4AA8-7F4CCC2EE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63"/>
    </mc:Choice>
    <mc:Fallback>
      <p:transition spd="slow" advTm="47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2603041" y="2895600"/>
            <a:ext cx="3085275" cy="2567683"/>
            <a:chOff x="0" y="0"/>
            <a:chExt cx="6350000" cy="6350000"/>
          </a:xfrm>
        </p:grpSpPr>
        <p:sp>
          <p:nvSpPr>
            <p:cNvPr id="3" name="Freeform 3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8839200" y="-471788"/>
            <a:ext cx="2589064" cy="2589064"/>
            <a:chOff x="0" y="0"/>
            <a:chExt cx="6350000" cy="6350000"/>
          </a:xfrm>
        </p:grpSpPr>
        <p:sp>
          <p:nvSpPr>
            <p:cNvPr id="5" name="Freeform 5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6" name="Freeform 6"/>
          <p:cNvSpPr/>
          <p:nvPr/>
        </p:nvSpPr>
        <p:spPr>
          <a:xfrm>
            <a:off x="-2204556" y="1904999"/>
            <a:ext cx="2647800" cy="2564491"/>
          </a:xfrm>
          <a:custGeom>
            <a:avLst/>
            <a:gdLst/>
            <a:ahLst/>
            <a:cxnLst/>
            <a:rect l="l" t="t" r="r" b="b"/>
            <a:pathLst>
              <a:path w="3436938" h="3436938">
                <a:moveTo>
                  <a:pt x="0" y="0"/>
                </a:moveTo>
                <a:lnTo>
                  <a:pt x="3436938" y="0"/>
                </a:lnTo>
                <a:lnTo>
                  <a:pt x="3436938" y="3436938"/>
                </a:lnTo>
                <a:lnTo>
                  <a:pt x="0" y="34369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0" name="TextBox 10"/>
          <p:cNvSpPr txBox="1"/>
          <p:nvPr/>
        </p:nvSpPr>
        <p:spPr>
          <a:xfrm>
            <a:off x="1554822" y="496211"/>
            <a:ext cx="6648450" cy="6530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</a:pPr>
            <a:r>
              <a:rPr lang="en-US" sz="540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Patient Profile</a:t>
            </a:r>
          </a:p>
        </p:txBody>
      </p:sp>
      <p:sp>
        <p:nvSpPr>
          <p:cNvPr id="11" name="Freeform 11"/>
          <p:cNvSpPr/>
          <p:nvPr/>
        </p:nvSpPr>
        <p:spPr>
          <a:xfrm>
            <a:off x="8902075" y="496198"/>
            <a:ext cx="2680326" cy="2932802"/>
          </a:xfrm>
          <a:custGeom>
            <a:avLst/>
            <a:gdLst/>
            <a:ahLst/>
            <a:cxnLst/>
            <a:rect l="l" t="t" r="r" b="b"/>
            <a:pathLst>
              <a:path w="3436938" h="3436938">
                <a:moveTo>
                  <a:pt x="0" y="0"/>
                </a:moveTo>
                <a:lnTo>
                  <a:pt x="3436938" y="0"/>
                </a:lnTo>
                <a:lnTo>
                  <a:pt x="3436938" y="3436938"/>
                </a:lnTo>
                <a:lnTo>
                  <a:pt x="0" y="34369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2" name="Rectangle 11"/>
          <p:cNvSpPr/>
          <p:nvPr/>
        </p:nvSpPr>
        <p:spPr>
          <a:xfrm>
            <a:off x="864068" y="1304174"/>
            <a:ext cx="4876800" cy="1525418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Demographic Information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52-year-old male who has a sedentary lifestyle.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Occupies a sitting position and is not very active in her job</a:t>
            </a:r>
            <a:endParaRPr lang="en-GB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894548" y="2935390"/>
            <a:ext cx="4876800" cy="15696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Lifestyle Factors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diet is rich in processed food, sugar and saturated fats.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Minimal exercise, occasional alcohol consumption.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904708" y="4678466"/>
            <a:ext cx="4876800" cy="1569660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Status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BMI (Body Mass Index) is high and overweight.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Diagnosed with Type 2 diabetes recently and feels fatigued and experiencing increased thirst.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Male fat people overweight plus size obesity working and eating at desk  illustration | Premium Vector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191" y="2286000"/>
            <a:ext cx="3451225" cy="345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EEBFA5E-FE1B-401B-6297-EA249ED4EC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22"/>
    </mc:Choice>
    <mc:Fallback>
      <p:transition spd="slow" advTm="44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-838200" y="-895350"/>
            <a:ext cx="2133600" cy="1790700"/>
          </a:xfrm>
          <a:custGeom>
            <a:avLst/>
            <a:gdLst/>
            <a:ahLst/>
            <a:cxnLst/>
            <a:rect l="l" t="t" r="r" b="b"/>
            <a:pathLst>
              <a:path w="3086100" h="3086100">
                <a:moveTo>
                  <a:pt x="0" y="0"/>
                </a:moveTo>
                <a:lnTo>
                  <a:pt x="3086100" y="0"/>
                </a:lnTo>
                <a:lnTo>
                  <a:pt x="3086100" y="3086100"/>
                </a:lnTo>
                <a:lnTo>
                  <a:pt x="0" y="30861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8382000" y="6172200"/>
            <a:ext cx="2124004" cy="21240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3003543" y="151269"/>
            <a:ext cx="393569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Factors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66039" y="942014"/>
            <a:ext cx="9410700" cy="4106124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Obesity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Excess body fat leads to increased resistance to insulin (Lu et al., 2024).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 has a strong relationship with body fat.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Diet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Meanwhile, excessive consumption of sugar and processed food will increase levels of glucose in the blood (Reynolds and </a:t>
            </a:r>
            <a:r>
              <a:rPr lang="en-GB" sz="135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Mitri</a:t>
            </a: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2024).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Poor diet leads to weight gain and an imbalance of metabolism.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Physical Inactivity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Lack of exercise will decrease the amount of glucose taken up by the muscles (Galindo et al., 2023).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Results in the diminishing insulin insensitivity.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350" b="1" dirty="0">
                <a:latin typeface="Times New Roman" panose="02020603050405020304" pitchFamily="18" charset="0"/>
                <a:ea typeface="Calibri" panose="020F0502020204030204" pitchFamily="34" charset="0"/>
              </a:rPr>
              <a:t>Genetics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Diabetes is more likely to occur in someone with family history of it (Goyal et al., 2023).  </a:t>
            </a:r>
            <a:endParaRPr lang="en-IN" sz="135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35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Genetic factors impact the insulin functionality and metabolism.  </a:t>
            </a:r>
            <a:endParaRPr lang="en-IN" sz="13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76400" y="5131378"/>
            <a:ext cx="6001864" cy="1897964"/>
          </a:xfrm>
          <a:prstGeom prst="rect">
            <a:avLst/>
          </a:prstGeom>
        </p:spPr>
      </p:pic>
      <p:sp>
        <p:nvSpPr>
          <p:cNvPr id="15" name="Rectangle 14"/>
          <p:cNvSpPr/>
          <p:nvPr/>
        </p:nvSpPr>
        <p:spPr>
          <a:xfrm>
            <a:off x="2362200" y="7043579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 factors contributing to Type 2 diabetes (Galindo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6A9286CE-00A7-6698-9C5C-3E73989631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33"/>
    </mc:Choice>
    <mc:Fallback>
      <p:transition spd="slow" advTm="44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1000" y="751782"/>
            <a:ext cx="7842471" cy="615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830" b="1" dirty="0">
                <a:solidFill>
                  <a:srgbClr val="0097B2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Plan:  Treatment</a:t>
            </a:r>
          </a:p>
        </p:txBody>
      </p:sp>
      <p:sp>
        <p:nvSpPr>
          <p:cNvPr id="9" name="Rectangle 8"/>
          <p:cNvSpPr/>
          <p:nvPr/>
        </p:nvSpPr>
        <p:spPr>
          <a:xfrm>
            <a:off x="152400" y="1774890"/>
            <a:ext cx="5105400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Medication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Metformin is widely administered as the initial therapy to reduce the level of blood glucose (Galindo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Additional treatment might be necessary in case of failure to reach glycaemic control (Samson et al., 2023).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Lifestyle Intervention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low-calorie and sugar diet should be looked at (Reynolds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Mitri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General body exercise increases insulin sensitivity and glucose levels.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Weight Management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Enhancing insulin sensitivity is done by decreasing weight gradually (Lu et al.,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proper body mass index will help in the management of diseases in the long term.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/>
          <p:nvPr/>
        </p:nvPicPr>
        <p:blipFill rotWithShape="1">
          <a:blip r:embed="rId5"/>
          <a:srcRect b="9907"/>
          <a:stretch/>
        </p:blipFill>
        <p:spPr>
          <a:xfrm>
            <a:off x="5562600" y="1981201"/>
            <a:ext cx="3551555" cy="38862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334000" y="5877561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fr-FR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Pharmacological</a:t>
            </a:r>
            <a:r>
              <a:rPr lang="fr-FR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management of Type 2 </a:t>
            </a:r>
            <a:r>
              <a:rPr lang="fr-FR" sz="1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diabetes</a:t>
            </a:r>
            <a:r>
              <a:rPr lang="fr-FR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(Muller et al., 2026)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8A0DA1E-DD95-34A8-3497-DB82308002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75146" t="-175146" r="-175146" b="-175146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71"/>
    </mc:Choice>
    <mc:Fallback>
      <p:transition spd="slow" advTm="432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9"/>
          <p:cNvGrpSpPr>
            <a:grpSpLocks noChangeAspect="1"/>
          </p:cNvGrpSpPr>
          <p:nvPr/>
        </p:nvGrpSpPr>
        <p:grpSpPr>
          <a:xfrm>
            <a:off x="4316562" y="-2992387"/>
            <a:ext cx="3325220" cy="3325220"/>
            <a:chOff x="0" y="0"/>
            <a:chExt cx="6350000" cy="6350000"/>
          </a:xfrm>
        </p:grpSpPr>
        <p:sp>
          <p:nvSpPr>
            <p:cNvPr id="10" name="Freeform 10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Freeform 11"/>
          <p:cNvSpPr/>
          <p:nvPr/>
        </p:nvSpPr>
        <p:spPr>
          <a:xfrm>
            <a:off x="2057400" y="-2681676"/>
            <a:ext cx="3086677" cy="3086677"/>
          </a:xfrm>
          <a:custGeom>
            <a:avLst/>
            <a:gdLst/>
            <a:ahLst/>
            <a:cxnLst/>
            <a:rect l="l" t="t" r="r" b="b"/>
            <a:pathLst>
              <a:path w="3086677" h="3086677">
                <a:moveTo>
                  <a:pt x="0" y="0"/>
                </a:moveTo>
                <a:lnTo>
                  <a:pt x="3086677" y="0"/>
                </a:lnTo>
                <a:lnTo>
                  <a:pt x="3086677" y="3086677"/>
                </a:lnTo>
                <a:lnTo>
                  <a:pt x="0" y="3086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2" name="TextBox 12"/>
          <p:cNvSpPr txBox="1"/>
          <p:nvPr/>
        </p:nvSpPr>
        <p:spPr>
          <a:xfrm>
            <a:off x="876299" y="829193"/>
            <a:ext cx="822960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5400" b="1" dirty="0">
                <a:solidFill>
                  <a:srgbClr val="000000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plan: Monitoring</a:t>
            </a:r>
          </a:p>
        </p:txBody>
      </p:sp>
      <p:grpSp>
        <p:nvGrpSpPr>
          <p:cNvPr id="21" name="Group 2"/>
          <p:cNvGrpSpPr/>
          <p:nvPr/>
        </p:nvGrpSpPr>
        <p:grpSpPr>
          <a:xfrm>
            <a:off x="-137398" y="2536761"/>
            <a:ext cx="10256993" cy="45719"/>
            <a:chOff x="0" y="0"/>
            <a:chExt cx="3798886" cy="98809"/>
          </a:xfrm>
        </p:grpSpPr>
        <p:sp>
          <p:nvSpPr>
            <p:cNvPr id="22" name="Freeform 3"/>
            <p:cNvSpPr/>
            <p:nvPr/>
          </p:nvSpPr>
          <p:spPr>
            <a:xfrm>
              <a:off x="0" y="0"/>
              <a:ext cx="3798886" cy="98809"/>
            </a:xfrm>
            <a:custGeom>
              <a:avLst/>
              <a:gdLst/>
              <a:ahLst/>
              <a:cxnLst/>
              <a:rect l="l" t="t" r="r" b="b"/>
              <a:pathLst>
                <a:path w="3798886" h="98809">
                  <a:moveTo>
                    <a:pt x="0" y="0"/>
                  </a:moveTo>
                  <a:lnTo>
                    <a:pt x="3798886" y="0"/>
                  </a:lnTo>
                  <a:lnTo>
                    <a:pt x="3798886" y="98809"/>
                  </a:lnTo>
                  <a:lnTo>
                    <a:pt x="0" y="98809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23" name="TextBox 4"/>
            <p:cNvSpPr txBox="1"/>
            <p:nvPr/>
          </p:nvSpPr>
          <p:spPr>
            <a:xfrm>
              <a:off x="0" y="-28575"/>
              <a:ext cx="3798886" cy="1273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 sz="160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4" name="Freeform 5"/>
          <p:cNvSpPr/>
          <p:nvPr/>
        </p:nvSpPr>
        <p:spPr>
          <a:xfrm>
            <a:off x="1386840" y="2365216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5" name="Freeform 5"/>
          <p:cNvSpPr/>
          <p:nvPr/>
        </p:nvSpPr>
        <p:spPr>
          <a:xfrm>
            <a:off x="4364145" y="2349608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6" name="Freeform 5"/>
          <p:cNvSpPr/>
          <p:nvPr/>
        </p:nvSpPr>
        <p:spPr>
          <a:xfrm>
            <a:off x="7649234" y="2336631"/>
            <a:ext cx="297180" cy="339065"/>
          </a:xfrm>
          <a:custGeom>
            <a:avLst/>
            <a:gdLst/>
            <a:ahLst/>
            <a:cxnLst/>
            <a:rect l="l" t="t" r="r" b="b"/>
            <a:pathLst>
              <a:path w="752570" h="752570">
                <a:moveTo>
                  <a:pt x="0" y="0"/>
                </a:moveTo>
                <a:lnTo>
                  <a:pt x="752570" y="0"/>
                </a:lnTo>
                <a:lnTo>
                  <a:pt x="752570" y="752570"/>
                </a:lnTo>
                <a:lnTo>
                  <a:pt x="0" y="7525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27" name="Rectangle 26"/>
          <p:cNvSpPr/>
          <p:nvPr/>
        </p:nvSpPr>
        <p:spPr>
          <a:xfrm>
            <a:off x="520762" y="1828800"/>
            <a:ext cx="2787943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Blood Glucose Monitoring</a:t>
            </a:r>
            <a:endParaRPr lang="en-IN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864551" y="1840252"/>
            <a:ext cx="1640514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HbA1c Testing</a:t>
            </a:r>
            <a:endParaRPr lang="en-IN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6809901" y="1840252"/>
            <a:ext cx="2033570" cy="4580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Regular Check-Up</a:t>
            </a:r>
            <a:endParaRPr lang="en-IN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168910" y="2819400"/>
            <a:ext cx="2733040" cy="1708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Monitoring allows one to check the level of glucose daily (Goyal et al., 2023).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aiding the modifications of the treatment and lifestyle.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3163983" y="2794867"/>
            <a:ext cx="3200400" cy="1708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Checks the average value of blood glucose in the last 2-3 months (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Galinda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2023). 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Used to determine long-term glycaemic control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553200" y="2819400"/>
            <a:ext cx="3098948" cy="1708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Routine check-ups are useful in detecting problems at an early stage (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Dhatariya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4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Umpierrez</a:t>
            </a: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 </a:t>
            </a:r>
            <a:endParaRPr lang="en-IN" sz="14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Enables medical workers to modify the care plan when necessary.   </a:t>
            </a:r>
            <a:endParaRPr lang="en-IN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7399" y="5076389"/>
            <a:ext cx="5591835" cy="1806478"/>
          </a:xfrm>
          <a:prstGeom prst="rect">
            <a:avLst/>
          </a:prstGeom>
        </p:spPr>
      </p:pic>
      <p:sp>
        <p:nvSpPr>
          <p:cNvPr id="34" name="Rectangle 33"/>
          <p:cNvSpPr/>
          <p:nvPr/>
        </p:nvSpPr>
        <p:spPr>
          <a:xfrm>
            <a:off x="2552699" y="6934200"/>
            <a:ext cx="48768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Evolution of Type 2 diabetes care approach (Galindo et al., 2023)</a:t>
            </a:r>
            <a:endParaRPr lang="en-GB" sz="1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690E1D7-1C6A-D514-5151-F0EF915AE7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75147" t="-175147" r="-175147" b="-175147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191"/>
    </mc:Choice>
    <mc:Fallback>
      <p:transition spd="slow" advTm="331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95400" y="899388"/>
            <a:ext cx="7943850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30"/>
              </a:lnSpc>
            </a:pPr>
            <a:r>
              <a:rPr lang="en-US" sz="483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Care Plan: Communication</a:t>
            </a:r>
          </a:p>
        </p:txBody>
      </p:sp>
      <p:sp>
        <p:nvSpPr>
          <p:cNvPr id="10" name="Freeform 10"/>
          <p:cNvSpPr/>
          <p:nvPr/>
        </p:nvSpPr>
        <p:spPr>
          <a:xfrm>
            <a:off x="-1569720" y="-1629241"/>
            <a:ext cx="3200400" cy="3258481"/>
          </a:xfrm>
          <a:custGeom>
            <a:avLst/>
            <a:gdLst/>
            <a:ahLst/>
            <a:cxnLst/>
            <a:rect l="l" t="t" r="r" b="b"/>
            <a:pathLst>
              <a:path w="3515894" h="3515894">
                <a:moveTo>
                  <a:pt x="0" y="0"/>
                </a:moveTo>
                <a:lnTo>
                  <a:pt x="3515894" y="0"/>
                </a:lnTo>
                <a:lnTo>
                  <a:pt x="3515894" y="3515894"/>
                </a:lnTo>
                <a:lnTo>
                  <a:pt x="0" y="35158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13" name="Rectangle 12"/>
          <p:cNvSpPr/>
          <p:nvPr/>
        </p:nvSpPr>
        <p:spPr>
          <a:xfrm>
            <a:off x="822960" y="1629240"/>
            <a:ext cx="8416290" cy="1525418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Patient Education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Patients ought to receive information on diabetes, treatment and self-management (Goyal et al., 2023).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Intake of knowledge about the condition enhances compliance with the care plans.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07720" y="3429000"/>
            <a:ext cx="8431530" cy="1569660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Behaviour Change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necessary to promote healthy feeding (eating habits) and physical activity (Reynolds and </a:t>
            </a:r>
            <a:r>
              <a:rPr lang="en-GB" sz="1600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Mitri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2024). 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Small achievable goals aid in changes of lifestyle in the long term.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843280" y="5273002"/>
            <a:ext cx="8416290" cy="1200329"/>
          </a:xfrm>
          <a:prstGeom prst="rect">
            <a:avLst/>
          </a:prstGeom>
          <a:solidFill>
            <a:srgbClr val="FEFDD3"/>
          </a:soli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Support</a:t>
            </a: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Ongoing assistance of medical workers enhances results. </a:t>
            </a:r>
            <a:endParaRPr lang="en-IN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Emotional and psychological support serves to keep one inspired. 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3E21755-EB98-B684-198F-23A748B3C0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75147" t="-175147" r="-175147" b="-175147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70"/>
    </mc:Choice>
    <mc:Fallback>
      <p:transition spd="slow" advTm="40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-1295400" y="-1394347"/>
            <a:ext cx="3086100" cy="3086100"/>
          </a:xfrm>
          <a:custGeom>
            <a:avLst/>
            <a:gdLst/>
            <a:ahLst/>
            <a:cxnLst/>
            <a:rect l="l" t="t" r="r" b="b"/>
            <a:pathLst>
              <a:path w="3086100" h="3086100">
                <a:moveTo>
                  <a:pt x="0" y="0"/>
                </a:moveTo>
                <a:lnTo>
                  <a:pt x="3086100" y="0"/>
                </a:lnTo>
                <a:lnTo>
                  <a:pt x="3086100" y="3086100"/>
                </a:lnTo>
                <a:lnTo>
                  <a:pt x="0" y="30861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71" r="-271"/>
            </a:stretch>
          </a:blipFill>
        </p:spPr>
        <p:txBody>
          <a:bodyPr/>
          <a:lstStyle/>
          <a:p>
            <a:endParaRPr lang="ro-RO"/>
          </a:p>
        </p:txBody>
      </p: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8305800" y="6019800"/>
            <a:ext cx="2352604" cy="2352604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-14231" y="-32"/>
              <a:ext cx="6378462" cy="6350064"/>
            </a:xfrm>
            <a:custGeom>
              <a:avLst/>
              <a:gdLst/>
              <a:ahLst/>
              <a:cxnLst/>
              <a:rect l="l" t="t" r="r" b="b"/>
              <a:pathLst>
                <a:path w="6378462" h="6350064">
                  <a:moveTo>
                    <a:pt x="3189231" y="32"/>
                  </a:moveTo>
                  <a:lnTo>
                    <a:pt x="3189231" y="32"/>
                  </a:lnTo>
                  <a:cubicBezTo>
                    <a:pt x="2051530" y="-5056"/>
                    <a:pt x="998068" y="598980"/>
                    <a:pt x="427743" y="1583419"/>
                  </a:cubicBezTo>
                  <a:cubicBezTo>
                    <a:pt x="-142581" y="2567857"/>
                    <a:pt x="-142581" y="3782207"/>
                    <a:pt x="427743" y="4766645"/>
                  </a:cubicBezTo>
                  <a:cubicBezTo>
                    <a:pt x="998068" y="5751084"/>
                    <a:pt x="2051530" y="6355120"/>
                    <a:pt x="3189231" y="6350032"/>
                  </a:cubicBezTo>
                  <a:cubicBezTo>
                    <a:pt x="4326932" y="6355120"/>
                    <a:pt x="5380395" y="5751084"/>
                    <a:pt x="5950719" y="4766645"/>
                  </a:cubicBezTo>
                  <a:cubicBezTo>
                    <a:pt x="6521043" y="3782207"/>
                    <a:pt x="6521043" y="2567857"/>
                    <a:pt x="5950719" y="1583419"/>
                  </a:cubicBezTo>
                  <a:cubicBezTo>
                    <a:pt x="5380395" y="598980"/>
                    <a:pt x="4326932" y="-5056"/>
                    <a:pt x="3189231" y="32"/>
                  </a:cubicBez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ro-RO"/>
            </a:p>
          </p:txBody>
        </p:sp>
      </p:grpSp>
      <p:sp>
        <p:nvSpPr>
          <p:cNvPr id="11" name="Rectangle 10"/>
          <p:cNvSpPr/>
          <p:nvPr/>
        </p:nvSpPr>
        <p:spPr>
          <a:xfrm>
            <a:off x="1524000" y="609600"/>
            <a:ext cx="693651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Considerations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143000" y="1691753"/>
            <a:ext cx="7467600" cy="4662815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Consent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Non-informed consent should not be provided by patients before any intervention or treatment.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They are to be aware of the benefits, threats and options.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Confidentiality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Patient information should at all times remain confidential and secure.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Only to be shared by authorised healthcare professionals when necessary.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b="1" dirty="0">
                <a:latin typeface="Times New Roman" panose="02020603050405020304" pitchFamily="18" charset="0"/>
                <a:ea typeface="Calibri" panose="020F0502020204030204" pitchFamily="34" charset="0"/>
              </a:rPr>
              <a:t>Patient Autonomy</a:t>
            </a:r>
            <a:endParaRPr lang="en-IN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patients can make their own decisions regarding their care.  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Care means that it should be person-centred and individual preferences should be taken into account. </a:t>
            </a:r>
            <a:endParaRPr lang="en-IN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CD8B263-CF24-8B4D-13F0-252AAC788A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75147" t="-175147" r="-175147" b="-175147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359"/>
    </mc:Choice>
    <mc:Fallback>
      <p:transition spd="slow" advTm="67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8D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2209800" y="685799"/>
            <a:ext cx="4856620" cy="70788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CONCLUSION</a:t>
            </a:r>
            <a:endParaRPr lang="en-GB" sz="4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838200" y="1905000"/>
            <a:ext cx="8001000" cy="4197944"/>
          </a:xfrm>
          <a:prstGeom prst="rect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 is a complicated disorder that is characterised by the impaired control of glucose and insulin activity (Lu et al., 2024).  </a:t>
            </a:r>
            <a:endParaRPr lang="en-IN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Effective management involves realization of the interconnection between physiology, lifestyle and progression of diseases.  </a:t>
            </a:r>
            <a:endParaRPr lang="en-IN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 combination of medication and lifestyle modifications and frequent check-ups should be introduced to improve patient outcomes (Galindo et al., 2023). </a:t>
            </a:r>
            <a:endParaRPr lang="en-IN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Patient-centred approach helps to control the situation during a long period, preventing the chance of complications.</a:t>
            </a:r>
            <a:endParaRPr lang="en-GB" sz="20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D141F2E-8093-98AF-27AE-08E5C6140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75147" t="-175147" r="-175147" b="-175147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814"/>
    </mc:Choice>
    <mc:Fallback>
      <p:transition spd="slow" advTm="65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7B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28600" y="966611"/>
            <a:ext cx="9144000" cy="5891389"/>
            <a:chOff x="0" y="0"/>
            <a:chExt cx="3715224" cy="16053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15224" cy="160534"/>
            </a:xfrm>
            <a:custGeom>
              <a:avLst/>
              <a:gdLst/>
              <a:ahLst/>
              <a:cxnLst/>
              <a:rect l="l" t="t" r="r" b="b"/>
              <a:pathLst>
                <a:path w="3715224" h="160534">
                  <a:moveTo>
                    <a:pt x="0" y="0"/>
                  </a:moveTo>
                  <a:lnTo>
                    <a:pt x="3715224" y="0"/>
                  </a:lnTo>
                  <a:lnTo>
                    <a:pt x="3715224" y="160534"/>
                  </a:lnTo>
                  <a:lnTo>
                    <a:pt x="0" y="160534"/>
                  </a:lnTo>
                  <a:close/>
                </a:path>
              </a:pathLst>
            </a:custGeom>
            <a:solidFill>
              <a:srgbClr val="FFF8DA"/>
            </a:solidFill>
          </p:spPr>
          <p:txBody>
            <a:bodyPr/>
            <a:lstStyle/>
            <a:p>
              <a:endParaRPr lang="ro-RO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3715224" cy="1891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3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543800" y="0"/>
            <a:ext cx="2360399" cy="1468082"/>
          </a:xfrm>
          <a:custGeom>
            <a:avLst/>
            <a:gdLst/>
            <a:ahLst/>
            <a:cxnLst/>
            <a:rect l="l" t="t" r="r" b="b"/>
            <a:pathLst>
              <a:path w="3503399" h="2666962">
                <a:moveTo>
                  <a:pt x="0" y="0"/>
                </a:moveTo>
                <a:lnTo>
                  <a:pt x="3503399" y="0"/>
                </a:lnTo>
                <a:lnTo>
                  <a:pt x="3503399" y="2666963"/>
                </a:lnTo>
                <a:lnTo>
                  <a:pt x="0" y="26669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9" name="TextBox 9"/>
          <p:cNvSpPr txBox="1"/>
          <p:nvPr/>
        </p:nvSpPr>
        <p:spPr>
          <a:xfrm>
            <a:off x="576965" y="0"/>
            <a:ext cx="8591550" cy="966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80"/>
              </a:lnSpc>
            </a:pPr>
            <a:r>
              <a:rPr lang="en-US" sz="4000" b="1" dirty="0">
                <a:solidFill>
                  <a:srgbClr val="FFF8DA"/>
                </a:solidFill>
                <a:latin typeface="Times New Roman" panose="02020603050405020304" pitchFamily="18" charset="0"/>
                <a:ea typeface="Aleo Bold"/>
                <a:cs typeface="Times New Roman" panose="02020603050405020304" pitchFamily="18" charset="0"/>
                <a:sym typeface="Aleo Bold"/>
              </a:rPr>
              <a:t>References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81000" y="1143000"/>
            <a:ext cx="8610600" cy="49121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Chlup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 (ed.)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 in 2024: from early suspicion to effective management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BoD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–Books on Demand.</a:t>
            </a:r>
          </a:p>
          <a:p>
            <a:pPr>
              <a:lnSpc>
                <a:spcPct val="150000"/>
              </a:lnSpc>
            </a:pP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Dhatariya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Umpierrez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G.E.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Management of diabetes and </a:t>
            </a:r>
            <a:r>
              <a:rPr lang="en-IN" sz="1000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hyperglycemia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 in hospitalized patients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https://www.ncbi.nlm.nih.gov/sites/books/NBK279093/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ElSayed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N.A., Aleppo, G.,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Bannuru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R.R.,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Bruemmer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D., Collins, B.S.,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Ekhlaspour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Gaglia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J.L., Hilliard, M.E., Johnson, E.L.,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Khunti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Lingvay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Matfin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G., McCoy, R.G., Perry, M.L.,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Pilla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S.J.,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Polsky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Prahalad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Pratley, R.E., Segal, A.R.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Seley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J.J. (2023) ‘Diagnosis and classification of diabetes: standards of care in diabetes—2024’,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Diabetes Care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47(Supplement 1), pp.S20–S42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https://doi.org/10.2337/dc24-s002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Galindo, R.J., Trujillo, J.M., Low Wang, C.C. and McCoy, R.G. (2023) ‘Advances in the management of type 2 diabetes in adults’,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BMJ Medicine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2(1), p.e000372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https://doi.org/10.1136/bmjmed-2022-000372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Goyal, R.,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Singhal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Jialal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 (2023)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Type 2 diabetes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8"/>
              </a:rPr>
              <a:t>https://www.ncbi.nlm.nih.gov/books/NBK513253/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Lu, X.,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Xie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Q., Pan, X., Zhang, R., Zhang, X., Peng, G., Zhang, Y., Shen, S. and Tong, N. (2024) ‘Type 2 diabetes mellitus in adults: pathogenesis, prevention and therapy’,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Signal Transduction and Targeted Therapy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9(1)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9"/>
              </a:rPr>
              <a:t>https://doi.org/10.1038/s41392-024-01951-9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Muller, P., Wray, J., Rahman, M., Hawkins, J.,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Bakhai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C., Cuthbertson, D.J.,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Willans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R.,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Yelland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E.,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Rowark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S.,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Watras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M., Rains, L.S., Adler, A.I. and Owen, L. (2026) ‘SGLT2 inhibitor use in type 2 diabetes in England: a population-based cohort study of uptake of NICE guidance’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0"/>
              </a:rPr>
              <a:t>https://doi.org/10.64898/2026.02.04.26343917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Reynolds, A.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Mitri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J.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Dietary advice for individuals with diabetes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1"/>
              </a:rPr>
              <a:t>https://www.ncbi.nlm.nih.gov/books/NBK279012/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Samson, S.L.,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Vellanki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Blonde, 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Christofides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E.A., Galindo, R.J., Hirsch, I.B., Isaacs, S.D.,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Izuora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K.E., Low Wang, C.C., Twining, C.L.,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Umpierrez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G.E. and Valencia, W.M. (2023) ‘American Association of Clinical Endocrinology consensus statement: comprehensive type 2 diabetes management algorithm – 2023 update’,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Endocrine Practice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29(5), pp.305–340 [online]. Available at: </a:t>
            </a:r>
            <a:r>
              <a:rPr lang="en-IN" sz="1000" u="sng" dirty="0">
                <a:solidFill>
                  <a:srgbClr val="0563C1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12"/>
              </a:rPr>
              <a:t>https://doi.org/10.1016/j.eprac.2023.02.001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 April 2026).</a:t>
            </a:r>
          </a:p>
          <a:p>
            <a:pPr>
              <a:lnSpc>
                <a:spcPct val="150000"/>
              </a:lnSpc>
            </a:pP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Wilkinson, I.,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Raine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T., Wiles, K.,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Hateley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P., Kelly, D. and </a:t>
            </a:r>
            <a:r>
              <a:rPr lang="en-IN" sz="1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McGurgan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 (2024) </a:t>
            </a:r>
            <a:r>
              <a:rPr lang="en-IN" sz="1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Oxford handbook of clinical medicine</a:t>
            </a:r>
            <a:r>
              <a:rPr lang="en-IN" sz="1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Oxford: Oxford University Press.</a:t>
            </a:r>
            <a:endParaRPr lang="en-IN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420CE6A-13F7-9286-5486-BE4176DF5F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rcRect l="-175147" t="-175147" r="-175147" b="-175147"/>
          <a:stretch>
            <a:fillRect/>
          </a:stretch>
        </p:blipFill>
        <p:spPr>
          <a:xfrm>
            <a:off x="7471258" y="5032858"/>
            <a:ext cx="2194560" cy="219456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25"/>
    </mc:Choice>
    <mc:Fallback>
      <p:transition spd="slow" advTm="21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2225</Words>
  <Application>Microsoft Office PowerPoint</Application>
  <PresentationFormat>Particularizare</PresentationFormat>
  <Paragraphs>164</Paragraphs>
  <Slides>15</Slides>
  <Notes>13</Notes>
  <HiddenSlides>0</HiddenSlides>
  <MMClips>15</MMClips>
  <ScaleCrop>false</ScaleCrop>
  <HeadingPairs>
    <vt:vector size="6" baseType="variant">
      <vt:variant>
        <vt:lpstr>Fonturi utilizate</vt:lpstr>
      </vt:variant>
      <vt:variant>
        <vt:i4>4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15</vt:i4>
      </vt:variant>
    </vt:vector>
  </HeadingPairs>
  <TitlesOfParts>
    <vt:vector size="20" baseType="lpstr">
      <vt:lpstr>Times New Roman</vt:lpstr>
      <vt:lpstr>Symbol</vt:lpstr>
      <vt:lpstr>Calibri</vt:lpstr>
      <vt:lpstr>Arial</vt:lpstr>
      <vt:lpstr>Office Theme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5M-Template_for_Component_2.key</dc:title>
  <cp:lastModifiedBy>Andreea-Madalina Ignat (2411704)</cp:lastModifiedBy>
  <cp:revision>2</cp:revision>
  <dcterms:created xsi:type="dcterms:W3CDTF">2006-08-16T00:00:00Z</dcterms:created>
  <dcterms:modified xsi:type="dcterms:W3CDTF">2026-04-20T08:48:08Z</dcterms:modified>
  <dc:identifier>DAHFlyb4s9k</dc:identifier>
</cp:coreProperties>
</file>