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89" r:id="rId3"/>
    <p:sldId id="293" r:id="rId4"/>
    <p:sldId id="291" r:id="rId5"/>
    <p:sldId id="290" r:id="rId6"/>
    <p:sldId id="294" r:id="rId7"/>
    <p:sldId id="292" r:id="rId8"/>
    <p:sldId id="295" r:id="rId9"/>
    <p:sldId id="296" r:id="rId10"/>
    <p:sldId id="297" r:id="rId11"/>
    <p:sldId id="298" r:id="rId12"/>
    <p:sldId id="299" r:id="rId13"/>
    <p:sldId id="300" r:id="rId14"/>
    <p:sldId id="287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B9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5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15/09/2021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580725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15/09/2021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708547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15/09/2021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02361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15/09/2021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238882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15/09/2021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788364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15/09/2021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495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15/09/2021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56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15/09/2021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8098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15/09/2021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969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15/09/2021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47148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15/09/2021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990414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AA3B5D9-4C75-4C21-8654-B5654430129E}" type="datetimeFigureOut">
              <a:rPr lang="en-GB" smtClean="0"/>
              <a:pPr/>
              <a:t>15/09/2021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14855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7587" y="2708920"/>
            <a:ext cx="6400800" cy="1752600"/>
          </a:xfrm>
        </p:spPr>
        <p:txBody>
          <a:bodyPr/>
          <a:lstStyle/>
          <a:p>
            <a:r>
              <a:rPr lang="en-GB" dirty="0"/>
              <a:t>HPAH5037; HPAH6037 </a:t>
            </a:r>
          </a:p>
          <a:p>
            <a:endParaRPr lang="en-GB" dirty="0"/>
          </a:p>
          <a:p>
            <a:r>
              <a:rPr lang="en-GB" dirty="0"/>
              <a:t>Workshop: </a:t>
            </a:r>
            <a:r>
              <a:rPr lang="en-GB" i="1" dirty="0"/>
              <a:t>The </a:t>
            </a:r>
            <a:r>
              <a:rPr lang="en-GB" i="1" dirty="0" err="1"/>
              <a:t>Apocolocyntosis</a:t>
            </a:r>
            <a:r>
              <a:rPr lang="en-GB" i="1" dirty="0"/>
              <a:t>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1787" y="567529"/>
            <a:ext cx="7772400" cy="1512168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Murder, Mayhem and Megalomania: The Life and Times of the Emperor Nero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1DCCE7-5443-447F-8EB5-5591A59DD7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233" y="3710888"/>
            <a:ext cx="1938176" cy="2862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436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sz="4000" i="1" dirty="0" err="1"/>
              <a:t>Apocolocyntosis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1" y="1527048"/>
            <a:ext cx="5532175" cy="5330952"/>
          </a:xfrm>
        </p:spPr>
        <p:txBody>
          <a:bodyPr>
            <a:normAutofit lnSpcReduction="10000"/>
          </a:bodyPr>
          <a:lstStyle/>
          <a:p>
            <a:r>
              <a:rPr lang="en-GB" i="1" dirty="0" err="1"/>
              <a:t>Apocolocyntosis</a:t>
            </a:r>
            <a:r>
              <a:rPr lang="en-GB" i="1" dirty="0"/>
              <a:t> </a:t>
            </a:r>
            <a:r>
              <a:rPr lang="en-GB" dirty="0"/>
              <a:t>– transformation into a gourd (English scholars often use pumpkin) – perhaps meaning something like transformation of a Pumpkin-head (i.e. an idiot). </a:t>
            </a:r>
          </a:p>
          <a:p>
            <a:pPr lvl="1"/>
            <a:r>
              <a:rPr lang="en-GB" dirty="0"/>
              <a:t>‘Seneca himself had composed a work that he called "</a:t>
            </a:r>
            <a:r>
              <a:rPr lang="en-GB" dirty="0" err="1"/>
              <a:t>Pumpkinification</a:t>
            </a:r>
            <a:r>
              <a:rPr lang="en-GB" dirty="0"/>
              <a:t>" — a word formed on the analogy of "deification“’ – Cassius </a:t>
            </a:r>
            <a:r>
              <a:rPr lang="en-GB" dirty="0" err="1"/>
              <a:t>Dio</a:t>
            </a:r>
            <a:r>
              <a:rPr lang="en-GB" dirty="0"/>
              <a:t> 60.35.</a:t>
            </a:r>
          </a:p>
          <a:p>
            <a:endParaRPr lang="en-GB" sz="200" dirty="0"/>
          </a:p>
          <a:p>
            <a:r>
              <a:rPr lang="en-GB" dirty="0"/>
              <a:t>Possibly composed for the Saturnalia in AD 54</a:t>
            </a:r>
          </a:p>
          <a:p>
            <a:pPr lvl="1"/>
            <a:r>
              <a:rPr lang="en-GB" dirty="0"/>
              <a:t>This festival ran (by imperial period) from 17</a:t>
            </a:r>
            <a:r>
              <a:rPr lang="en-GB" baseline="30000" dirty="0"/>
              <a:t>th</a:t>
            </a:r>
            <a:r>
              <a:rPr lang="en-GB" dirty="0"/>
              <a:t> to the 23</a:t>
            </a:r>
            <a:r>
              <a:rPr lang="en-GB" baseline="30000" dirty="0"/>
              <a:t>rd</a:t>
            </a:r>
            <a:r>
              <a:rPr lang="en-GB" dirty="0"/>
              <a:t> of December. </a:t>
            </a:r>
          </a:p>
          <a:p>
            <a:pPr lvl="1"/>
            <a:endParaRPr lang="en-GB" sz="200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A6E3BAC-7407-455E-8355-4B3EF7203A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34" r="15309"/>
          <a:stretch/>
        </p:blipFill>
        <p:spPr>
          <a:xfrm>
            <a:off x="6030000" y="1422924"/>
            <a:ext cx="2806152" cy="24334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4370F69-B848-46AE-9054-0875FF01F6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3591" y="3933297"/>
            <a:ext cx="3070898" cy="24430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8308640-1144-4D2F-A18B-AE6C135385CE}"/>
              </a:ext>
            </a:extLst>
          </p:cNvPr>
          <p:cNvSpPr txBox="1"/>
          <p:nvPr/>
        </p:nvSpPr>
        <p:spPr>
          <a:xfrm>
            <a:off x="301752" y="1527047"/>
            <a:ext cx="5409934" cy="2585323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Saturnalia 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– features a carnival atmosphere, inversion of social norms, and gift-giving. </a:t>
            </a:r>
            <a:r>
              <a:rPr kumimoji="0" lang="en-GB" sz="27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Saturnalicius</a:t>
            </a:r>
            <a:r>
              <a:rPr kumimoji="0" lang="en-GB" sz="2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princeps 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selects absurd/comic tasks for the participants to undertake. </a:t>
            </a:r>
            <a:endParaRPr kumimoji="0" lang="en-GB" sz="27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6725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6962D-B28D-40E5-975E-AD6358DD4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Authorship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421F53-2A21-4028-92EF-931A3ADD4DEF}"/>
              </a:ext>
            </a:extLst>
          </p:cNvPr>
          <p:cNvSpPr txBox="1"/>
          <p:nvPr/>
        </p:nvSpPr>
        <p:spPr>
          <a:xfrm>
            <a:off x="139148" y="1511470"/>
            <a:ext cx="5055704" cy="4995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Very likely written by Seneca the Younger, although some have been reluctant to assign the text to him.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endParaRPr lang="en-GB" sz="500" dirty="0">
              <a:solidFill>
                <a:prstClr val="black"/>
              </a:solidFill>
              <a:latin typeface="Georgia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D16349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Arguments against have included:</a:t>
            </a: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Tone and character of the text</a:t>
            </a: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Similarities (Menippean satire) to Petronius’ </a:t>
            </a:r>
            <a:r>
              <a:rPr kumimoji="0" lang="en-GB" sz="2200" b="0" i="1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Satyricon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.</a:t>
            </a:r>
          </a:p>
          <a:p>
            <a:pPr marL="548640" marR="0" lvl="1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CCB400"/>
              </a:buClr>
              <a:buSzPct val="70000"/>
              <a:buFont typeface="Wingdings"/>
              <a:buChar char="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The title </a:t>
            </a:r>
            <a:r>
              <a:rPr kumimoji="0" lang="en-GB" sz="2200" b="0" i="1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Apocolocyntosis</a:t>
            </a:r>
            <a:r>
              <a:rPr kumimoji="0" lang="en-GB" sz="2200" b="0" i="1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mentioned by Cassius </a:t>
            </a:r>
            <a:r>
              <a:rPr kumimoji="0" lang="en-GB" sz="2200" b="0" i="0" u="none" strike="noStrike" kern="1200" cap="none" spc="0" normalizeH="0" baseline="0" noProof="0" dirty="0" err="1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Dio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646B86"/>
                </a:solidFill>
                <a:effectLst/>
                <a:uLnTx/>
                <a:uFillTx/>
                <a:latin typeface="Georgia"/>
                <a:ea typeface="+mn-ea"/>
                <a:cs typeface="+mn-cs"/>
              </a:rPr>
              <a:t> not found in the manuscript tradition.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AD4E9B2-9A0F-4873-80AE-47A448A162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8577" y="1297309"/>
            <a:ext cx="3547575" cy="437600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E512EE8-FD40-4CF2-9762-D1F7DD4D971E}"/>
              </a:ext>
            </a:extLst>
          </p:cNvPr>
          <p:cNvSpPr txBox="1"/>
          <p:nvPr/>
        </p:nvSpPr>
        <p:spPr>
          <a:xfrm>
            <a:off x="5288577" y="5725661"/>
            <a:ext cx="354757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Seneca, part of double-herm in </a:t>
            </a:r>
            <a:r>
              <a:rPr lang="en-GB" dirty="0" err="1"/>
              <a:t>Antikensammlung</a:t>
            </a:r>
            <a:r>
              <a:rPr lang="en-GB" dirty="0"/>
              <a:t> Berlin, first half of the third century AD</a:t>
            </a:r>
          </a:p>
        </p:txBody>
      </p:sp>
    </p:spTree>
    <p:extLst>
      <p:ext uri="{BB962C8B-B14F-4D97-AF65-F5344CB8AC3E}">
        <p14:creationId xmlns:p14="http://schemas.microsoft.com/office/powerpoint/2010/main" val="1523637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Menippean</a:t>
            </a:r>
            <a:r>
              <a:rPr lang="en-GB" dirty="0"/>
              <a:t> satire and Monarchy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656640" cy="5070304"/>
          </a:xfrm>
        </p:spPr>
        <p:txBody>
          <a:bodyPr/>
          <a:lstStyle/>
          <a:p>
            <a:r>
              <a:rPr lang="en-GB" dirty="0"/>
              <a:t>This text a near complete example of this literary form (sections 7 and 8 unfortunately not surviving). </a:t>
            </a:r>
          </a:p>
          <a:p>
            <a:endParaRPr lang="en-GB" sz="1000" dirty="0"/>
          </a:p>
          <a:p>
            <a:r>
              <a:rPr lang="en-GB" dirty="0"/>
              <a:t>It a mixture of prose and verse – designed to be playful and irreverent (at the expense of people, heroes and gods). </a:t>
            </a:r>
          </a:p>
          <a:p>
            <a:endParaRPr lang="en-GB" sz="1000" dirty="0"/>
          </a:p>
          <a:p>
            <a:r>
              <a:rPr lang="en-GB" dirty="0"/>
              <a:t>Public honouring of Claudius and the private mockery.</a:t>
            </a:r>
          </a:p>
          <a:p>
            <a:endParaRPr lang="en-GB" sz="1000" dirty="0"/>
          </a:p>
          <a:p>
            <a:r>
              <a:rPr lang="en-GB" dirty="0"/>
              <a:t>Contrast between </a:t>
            </a:r>
            <a:r>
              <a:rPr lang="en-GB" i="1" dirty="0" err="1"/>
              <a:t>Apocolocyntosis</a:t>
            </a:r>
            <a:r>
              <a:rPr lang="en-GB" i="1" dirty="0"/>
              <a:t> </a:t>
            </a:r>
            <a:r>
              <a:rPr lang="en-GB" dirty="0"/>
              <a:t>(monarch gone wrong) and the </a:t>
            </a:r>
            <a:r>
              <a:rPr lang="en-GB" i="1" dirty="0"/>
              <a:t>De </a:t>
            </a:r>
            <a:r>
              <a:rPr lang="en-GB" i="1" dirty="0" err="1"/>
              <a:t>Clementia</a:t>
            </a:r>
            <a:r>
              <a:rPr lang="en-GB" i="1" dirty="0"/>
              <a:t> </a:t>
            </a:r>
            <a:r>
              <a:rPr lang="en-GB" dirty="0"/>
              <a:t>(ideal stoic ruler). </a:t>
            </a:r>
            <a:endParaRPr lang="en-GB" i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41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i="1" dirty="0"/>
              <a:t>Saturnalia </a:t>
            </a:r>
            <a:r>
              <a:rPr lang="en-GB" dirty="0"/>
              <a:t>and the audience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158144" cy="5070304"/>
          </a:xfrm>
        </p:spPr>
        <p:txBody>
          <a:bodyPr/>
          <a:lstStyle/>
          <a:p>
            <a:r>
              <a:rPr lang="en-GB" dirty="0"/>
              <a:t>Audience restricted members of the imperial court? Was such a sophisticated piece only meant for a one-off reading? </a:t>
            </a:r>
          </a:p>
          <a:p>
            <a:pPr lvl="1"/>
            <a:r>
              <a:rPr lang="en-GB" dirty="0"/>
              <a:t>Is </a:t>
            </a:r>
            <a:r>
              <a:rPr lang="en-GB" dirty="0" err="1"/>
              <a:t>Britannicus</a:t>
            </a:r>
            <a:r>
              <a:rPr lang="en-GB" dirty="0"/>
              <a:t> present when the text is delivered? – Tacitus </a:t>
            </a:r>
            <a:r>
              <a:rPr lang="en-GB" i="1" dirty="0"/>
              <a:t>Annals </a:t>
            </a:r>
            <a:r>
              <a:rPr lang="en-GB" dirty="0"/>
              <a:t>13.15.1.</a:t>
            </a:r>
          </a:p>
          <a:p>
            <a:pPr lvl="1"/>
            <a:endParaRPr lang="en-GB" sz="400" dirty="0"/>
          </a:p>
          <a:p>
            <a:r>
              <a:rPr lang="en-GB" dirty="0"/>
              <a:t>Claudius presented as </a:t>
            </a:r>
            <a:r>
              <a:rPr lang="en-GB" i="1" dirty="0" err="1"/>
              <a:t>Saturnalicius</a:t>
            </a:r>
            <a:r>
              <a:rPr lang="en-GB" i="1" dirty="0"/>
              <a:t> </a:t>
            </a:r>
            <a:r>
              <a:rPr lang="en-GB" i="1" dirty="0" err="1"/>
              <a:t>princeps</a:t>
            </a:r>
            <a:r>
              <a:rPr lang="en-GB" i="1" dirty="0"/>
              <a:t> </a:t>
            </a:r>
            <a:r>
              <a:rPr lang="en-GB" dirty="0"/>
              <a:t>“lord of misrule” (for his whole reign!)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1FBCF0-D391-479C-BC7F-19D8B20F70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5598" y="1527047"/>
            <a:ext cx="3088071" cy="22141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3A31CEE-6122-4017-981D-4FFEFEC4A0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7575" y="3988904"/>
            <a:ext cx="2454546" cy="2454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733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BF7A-47E3-44D5-9ECB-FD7B77D14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to keep in mind: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6B2E3-F9C7-4138-A23A-394DB098655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605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Do you think hatred of Claudius was the primary motivation for Seneca to write this text? What other factors may have motivated this?</a:t>
            </a:r>
          </a:p>
          <a:p>
            <a:pPr marL="514350" indent="-514350">
              <a:buFont typeface="+mj-lt"/>
              <a:buAutoNum type="arabicPeriod"/>
            </a:pPr>
            <a:endParaRPr lang="en-GB" sz="1200" b="1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What are the main points of debate between the Gods and why is Claudius rejected from Heaven?</a:t>
            </a:r>
          </a:p>
          <a:p>
            <a:pPr marL="514350" indent="-514350">
              <a:buFont typeface="+mj-lt"/>
              <a:buAutoNum type="arabicPeriod"/>
            </a:pPr>
            <a:endParaRPr lang="en-GB" sz="1200" b="1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What do you make of the allusions to Nero in the text? What purpose do you think they may have served (if any)? </a:t>
            </a:r>
          </a:p>
        </p:txBody>
      </p:sp>
    </p:spTree>
    <p:extLst>
      <p:ext uri="{BB962C8B-B14F-4D97-AF65-F5344CB8AC3E}">
        <p14:creationId xmlns:p14="http://schemas.microsoft.com/office/powerpoint/2010/main" val="1644883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0846C-07B1-44C4-BB5C-1DEDAA66CD6D}"/>
              </a:ext>
            </a:extLst>
          </p:cNvPr>
          <p:cNvSpPr txBox="1">
            <a:spLocks/>
          </p:cNvSpPr>
          <p:nvPr/>
        </p:nvSpPr>
        <p:spPr>
          <a:xfrm>
            <a:off x="301752" y="2186608"/>
            <a:ext cx="8534400" cy="2557669"/>
          </a:xfrm>
          <a:prstGeom prst="rect">
            <a:avLst/>
          </a:prstGeom>
        </p:spPr>
        <p:txBody>
          <a:bodyPr/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/>
            <a:r>
              <a:rPr lang="en-GB" sz="8800" b="1" dirty="0"/>
              <a:t>The Text</a:t>
            </a:r>
          </a:p>
        </p:txBody>
      </p:sp>
    </p:spTree>
    <p:extLst>
      <p:ext uri="{BB962C8B-B14F-4D97-AF65-F5344CB8AC3E}">
        <p14:creationId xmlns:p14="http://schemas.microsoft.com/office/powerpoint/2010/main" val="1815184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FE621C6-8B7B-4472-889E-2E1B41B445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537" t="76357" r="54638" b="8176"/>
          <a:stretch/>
        </p:blipFill>
        <p:spPr>
          <a:xfrm>
            <a:off x="766429" y="253791"/>
            <a:ext cx="8025688" cy="19480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1F5190-73D3-415D-B015-5802DA9130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09" t="22483" r="35182" b="47135"/>
          <a:stretch/>
        </p:blipFill>
        <p:spPr>
          <a:xfrm>
            <a:off x="873456" y="2121044"/>
            <a:ext cx="8025688" cy="4256391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4C316AF-E2E1-4264-A01B-078CCEE58036}"/>
              </a:ext>
            </a:extLst>
          </p:cNvPr>
          <p:cNvCxnSpPr>
            <a:cxnSpLocks/>
          </p:cNvCxnSpPr>
          <p:nvPr/>
        </p:nvCxnSpPr>
        <p:spPr>
          <a:xfrm>
            <a:off x="577516" y="3248167"/>
            <a:ext cx="295940" cy="1044360"/>
          </a:xfrm>
          <a:prstGeom prst="straightConnector1">
            <a:avLst/>
          </a:prstGeom>
          <a:ln w="444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D19FED4B-DAE1-405C-BD0F-5CB9C25099EA}"/>
              </a:ext>
            </a:extLst>
          </p:cNvPr>
          <p:cNvSpPr txBox="1"/>
          <p:nvPr/>
        </p:nvSpPr>
        <p:spPr>
          <a:xfrm>
            <a:off x="28288" y="1105381"/>
            <a:ext cx="1121855" cy="203132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What analogy do you think is being made here?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3BB26BF-D195-4B77-8957-4435888BC04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316" t="24558" r="29210" b="58191"/>
          <a:stretch/>
        </p:blipFill>
        <p:spPr>
          <a:xfrm>
            <a:off x="142388" y="480565"/>
            <a:ext cx="8859223" cy="217672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8D35599-8FD6-4398-8C3F-6EBAEC064FC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974" t="45886" r="35000" b="11773"/>
          <a:stretch/>
        </p:blipFill>
        <p:spPr>
          <a:xfrm>
            <a:off x="3051064" y="2657287"/>
            <a:ext cx="5741053" cy="413807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66810DE-B189-4E6F-B144-96A88F79571A}"/>
              </a:ext>
            </a:extLst>
          </p:cNvPr>
          <p:cNvSpPr txBox="1"/>
          <p:nvPr/>
        </p:nvSpPr>
        <p:spPr>
          <a:xfrm>
            <a:off x="55308" y="2718780"/>
            <a:ext cx="3128211" cy="38164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sz="2200" b="1" dirty="0"/>
              <a:t>What do you make of these allusions?</a:t>
            </a:r>
          </a:p>
          <a:p>
            <a:endParaRPr lang="en-GB" sz="2200" b="1" dirty="0"/>
          </a:p>
          <a:p>
            <a:r>
              <a:rPr lang="en-GB" sz="2200" b="1" dirty="0"/>
              <a:t>What messages are being conveyed?</a:t>
            </a:r>
          </a:p>
          <a:p>
            <a:endParaRPr lang="en-GB" sz="2200" b="1" dirty="0"/>
          </a:p>
          <a:p>
            <a:r>
              <a:rPr lang="en-GB" sz="2200" b="1" dirty="0"/>
              <a:t>What might this say about Nero’s interests and how he wants to be presented?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7A2732D-E63B-44E9-9CD6-C577254590DE}"/>
              </a:ext>
            </a:extLst>
          </p:cNvPr>
          <p:cNvCxnSpPr>
            <a:cxnSpLocks/>
          </p:cNvCxnSpPr>
          <p:nvPr/>
        </p:nvCxnSpPr>
        <p:spPr>
          <a:xfrm flipV="1">
            <a:off x="2813647" y="3008458"/>
            <a:ext cx="514104" cy="761889"/>
          </a:xfrm>
          <a:prstGeom prst="straightConnector1">
            <a:avLst/>
          </a:prstGeom>
          <a:ln w="444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A461201-4BAF-4A7E-8AC5-1FCEFA7BD025}"/>
              </a:ext>
            </a:extLst>
          </p:cNvPr>
          <p:cNvCxnSpPr>
            <a:cxnSpLocks/>
          </p:cNvCxnSpPr>
          <p:nvPr/>
        </p:nvCxnSpPr>
        <p:spPr>
          <a:xfrm flipV="1">
            <a:off x="351883" y="988396"/>
            <a:ext cx="357496" cy="1780352"/>
          </a:xfrm>
          <a:prstGeom prst="straightConnector1">
            <a:avLst/>
          </a:prstGeom>
          <a:ln w="444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2FAD06BB-4D95-4039-8393-F6B865853D28}"/>
              </a:ext>
            </a:extLst>
          </p:cNvPr>
          <p:cNvCxnSpPr>
            <a:cxnSpLocks/>
          </p:cNvCxnSpPr>
          <p:nvPr/>
        </p:nvCxnSpPr>
        <p:spPr>
          <a:xfrm>
            <a:off x="2601314" y="5383746"/>
            <a:ext cx="676567" cy="132349"/>
          </a:xfrm>
          <a:prstGeom prst="straightConnector1">
            <a:avLst/>
          </a:prstGeom>
          <a:ln w="444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1808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775102-C135-468A-A076-6F0836833B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507" t="54181" r="23582" b="25112"/>
          <a:stretch/>
        </p:blipFill>
        <p:spPr>
          <a:xfrm>
            <a:off x="471901" y="750626"/>
            <a:ext cx="8200197" cy="19925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4B715C-88F4-4A98-868E-371D91AED3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322" t="32944" r="37313" b="58826"/>
          <a:stretch/>
        </p:blipFill>
        <p:spPr>
          <a:xfrm>
            <a:off x="471900" y="2702257"/>
            <a:ext cx="8224981" cy="7267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FEBA10-F192-4197-A3E8-95DA2484C9D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954" t="33209" r="38359" b="43695"/>
          <a:stretch/>
        </p:blipFill>
        <p:spPr>
          <a:xfrm>
            <a:off x="202204" y="4110661"/>
            <a:ext cx="8494677" cy="209358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0450B1A-E683-4F21-AD4D-9F9F1857BD8B}"/>
              </a:ext>
            </a:extLst>
          </p:cNvPr>
          <p:cNvSpPr txBox="1"/>
          <p:nvPr/>
        </p:nvSpPr>
        <p:spPr>
          <a:xfrm>
            <a:off x="0" y="3534770"/>
            <a:ext cx="9144000" cy="4924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600" b="1" dirty="0"/>
              <a:t>Savage and cruel or irreverent Saturnalian humour?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2F3D231-0B82-477A-A8AB-0EFD1B79051E}"/>
              </a:ext>
            </a:extLst>
          </p:cNvPr>
          <p:cNvCxnSpPr>
            <a:cxnSpLocks/>
          </p:cNvCxnSpPr>
          <p:nvPr/>
        </p:nvCxnSpPr>
        <p:spPr>
          <a:xfrm flipV="1">
            <a:off x="268370" y="2385287"/>
            <a:ext cx="178748" cy="1149483"/>
          </a:xfrm>
          <a:prstGeom prst="straightConnector1">
            <a:avLst/>
          </a:prstGeom>
          <a:ln w="444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AC81256-EFE2-4278-899E-F2F8BFF5051B}"/>
              </a:ext>
            </a:extLst>
          </p:cNvPr>
          <p:cNvCxnSpPr>
            <a:cxnSpLocks/>
          </p:cNvCxnSpPr>
          <p:nvPr/>
        </p:nvCxnSpPr>
        <p:spPr>
          <a:xfrm>
            <a:off x="268370" y="3918032"/>
            <a:ext cx="203530" cy="776799"/>
          </a:xfrm>
          <a:prstGeom prst="straightConnector1">
            <a:avLst/>
          </a:prstGeom>
          <a:ln w="444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5623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19AEC00-19FF-4544-BFE7-4EAB50CDA5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67" t="52588" r="25224" b="21926"/>
          <a:stretch/>
        </p:blipFill>
        <p:spPr>
          <a:xfrm>
            <a:off x="341194" y="313899"/>
            <a:ext cx="8403178" cy="24975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4CC529-79FA-4087-AC2E-873B159047D2}"/>
              </a:ext>
            </a:extLst>
          </p:cNvPr>
          <p:cNvSpPr txBox="1"/>
          <p:nvPr/>
        </p:nvSpPr>
        <p:spPr>
          <a:xfrm>
            <a:off x="341194" y="2992272"/>
            <a:ext cx="8598090" cy="83099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What is being insinuated about the nature and quality of Claudius ruler as </a:t>
            </a:r>
            <a:r>
              <a:rPr lang="en-GB" sz="2400" b="1" i="1" dirty="0"/>
              <a:t>princeps</a:t>
            </a:r>
            <a:r>
              <a:rPr lang="en-GB" sz="2400" b="1" dirty="0"/>
              <a:t>?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AF8C324-A3EC-4E46-BA44-39721F3C5DE5}"/>
              </a:ext>
            </a:extLst>
          </p:cNvPr>
          <p:cNvCxnSpPr>
            <a:cxnSpLocks/>
          </p:cNvCxnSpPr>
          <p:nvPr/>
        </p:nvCxnSpPr>
        <p:spPr>
          <a:xfrm flipH="1" flipV="1">
            <a:off x="4077423" y="2417531"/>
            <a:ext cx="2118661" cy="680511"/>
          </a:xfrm>
          <a:prstGeom prst="straightConnector1">
            <a:avLst/>
          </a:prstGeom>
          <a:ln w="444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3ACE9CCD-F02D-4961-8E2F-E633954049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70" t="30325" r="46866" b="29094"/>
          <a:stretch/>
        </p:blipFill>
        <p:spPr>
          <a:xfrm>
            <a:off x="1273084" y="3823269"/>
            <a:ext cx="5932933" cy="2775854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DEF2E3D-DE01-414F-8632-13EED2E61285}"/>
              </a:ext>
            </a:extLst>
          </p:cNvPr>
          <p:cNvCxnSpPr>
            <a:cxnSpLocks/>
          </p:cNvCxnSpPr>
          <p:nvPr/>
        </p:nvCxnSpPr>
        <p:spPr>
          <a:xfrm flipH="1">
            <a:off x="6496334" y="3642436"/>
            <a:ext cx="1828800" cy="361666"/>
          </a:xfrm>
          <a:prstGeom prst="straightConnector1">
            <a:avLst/>
          </a:prstGeom>
          <a:ln w="444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06527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73053-53EA-4F12-AF11-515E8D4D89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28" t="64003" r="25970" b="15290"/>
          <a:stretch/>
        </p:blipFill>
        <p:spPr>
          <a:xfrm>
            <a:off x="313898" y="300250"/>
            <a:ext cx="8448490" cy="19789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0BCAFC-7602-4E42-B885-D102411E26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984" t="38253" r="34329" b="27634"/>
          <a:stretch/>
        </p:blipFill>
        <p:spPr>
          <a:xfrm>
            <a:off x="159898" y="2704409"/>
            <a:ext cx="8602490" cy="32549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23C80B4-A7E5-4FFA-97F5-C215C19C9D35}"/>
              </a:ext>
            </a:extLst>
          </p:cNvPr>
          <p:cNvSpPr txBox="1"/>
          <p:nvPr/>
        </p:nvSpPr>
        <p:spPr>
          <a:xfrm>
            <a:off x="3889613" y="2156765"/>
            <a:ext cx="3807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…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955D55-E3B3-4188-A73A-6A531861EDCF}"/>
              </a:ext>
            </a:extLst>
          </p:cNvPr>
          <p:cNvSpPr txBox="1"/>
          <p:nvPr/>
        </p:nvSpPr>
        <p:spPr>
          <a:xfrm>
            <a:off x="1937982" y="5800298"/>
            <a:ext cx="6824406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What do you think is the significance of having Augustus speak against Claudius?</a:t>
            </a:r>
          </a:p>
        </p:txBody>
      </p:sp>
    </p:spTree>
    <p:extLst>
      <p:ext uri="{BB962C8B-B14F-4D97-AF65-F5344CB8AC3E}">
        <p14:creationId xmlns:p14="http://schemas.microsoft.com/office/powerpoint/2010/main" val="788436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8D02699-C509-446C-8285-B9CD2F514D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77" t="64534" r="20747" b="15290"/>
          <a:stretch/>
        </p:blipFill>
        <p:spPr>
          <a:xfrm>
            <a:off x="0" y="477671"/>
            <a:ext cx="9094794" cy="18833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6DCCB7C-D5D0-46F7-AB71-4C197FCF1B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502" t="37192" r="23283" b="37589"/>
          <a:stretch/>
        </p:blipFill>
        <p:spPr>
          <a:xfrm>
            <a:off x="163772" y="2729552"/>
            <a:ext cx="8931021" cy="26264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997B63F-3EA3-4E69-BA49-B915494AEBFA}"/>
              </a:ext>
            </a:extLst>
          </p:cNvPr>
          <p:cNvSpPr txBox="1"/>
          <p:nvPr/>
        </p:nvSpPr>
        <p:spPr>
          <a:xfrm>
            <a:off x="3903261" y="2237390"/>
            <a:ext cx="3807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…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CC1D32-0973-4AD4-B2D6-CEFE91667684}"/>
              </a:ext>
            </a:extLst>
          </p:cNvPr>
          <p:cNvSpPr txBox="1"/>
          <p:nvPr/>
        </p:nvSpPr>
        <p:spPr>
          <a:xfrm>
            <a:off x="163772" y="5321090"/>
            <a:ext cx="8931021" cy="1569660"/>
          </a:xfrm>
          <a:prstGeom prst="rect">
            <a:avLst/>
          </a:prstGeom>
          <a:solidFill>
            <a:srgbClr val="FFB9B9"/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What do you make of this (private?) mockery of Claudius’ deification compared to the public honouring upon Nero’s accession? Is there a complex message being conveyed? </a:t>
            </a:r>
          </a:p>
        </p:txBody>
      </p:sp>
    </p:spTree>
    <p:extLst>
      <p:ext uri="{BB962C8B-B14F-4D97-AF65-F5344CB8AC3E}">
        <p14:creationId xmlns:p14="http://schemas.microsoft.com/office/powerpoint/2010/main" val="4084754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19A8551-9921-4085-8FE9-42F3D5459B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1" t="35067" r="45373" b="45554"/>
          <a:stretch/>
        </p:blipFill>
        <p:spPr>
          <a:xfrm>
            <a:off x="245661" y="259307"/>
            <a:ext cx="8327002" cy="17878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6493E0-2922-4D1A-A119-127640F1E9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29" t="57367" r="47015" b="23121"/>
          <a:stretch/>
        </p:blipFill>
        <p:spPr>
          <a:xfrm>
            <a:off x="419939" y="2295393"/>
            <a:ext cx="7978446" cy="178785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7CC097B-A8AB-4442-9106-38F17D61DB0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925" t="47279" r="25224" b="30687"/>
          <a:stretch/>
        </p:blipFill>
        <p:spPr>
          <a:xfrm>
            <a:off x="288254" y="4176214"/>
            <a:ext cx="8567492" cy="21290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2D9FDF6-D087-4CF0-B3DC-FB0139F88584}"/>
              </a:ext>
            </a:extLst>
          </p:cNvPr>
          <p:cNvSpPr txBox="1"/>
          <p:nvPr/>
        </p:nvSpPr>
        <p:spPr>
          <a:xfrm>
            <a:off x="3998795" y="1926061"/>
            <a:ext cx="3807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…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96F953-D32F-497D-B2CD-BA3C2A623F92}"/>
              </a:ext>
            </a:extLst>
          </p:cNvPr>
          <p:cNvSpPr txBox="1"/>
          <p:nvPr/>
        </p:nvSpPr>
        <p:spPr>
          <a:xfrm>
            <a:off x="3998795" y="3945066"/>
            <a:ext cx="3807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…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2EA547-F1A0-4B6C-9825-2436394A24F6}"/>
              </a:ext>
            </a:extLst>
          </p:cNvPr>
          <p:cNvSpPr txBox="1"/>
          <p:nvPr/>
        </p:nvSpPr>
        <p:spPr>
          <a:xfrm>
            <a:off x="911259" y="6305265"/>
            <a:ext cx="6786079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000" b="1" dirty="0"/>
              <a:t>What do you make of the conclusion of the work? </a:t>
            </a:r>
          </a:p>
        </p:txBody>
      </p:sp>
    </p:spTree>
    <p:extLst>
      <p:ext uri="{BB962C8B-B14F-4D97-AF65-F5344CB8AC3E}">
        <p14:creationId xmlns:p14="http://schemas.microsoft.com/office/powerpoint/2010/main" val="114907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662736" cy="49685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Griffin, M. T. 1984: </a:t>
            </a:r>
            <a:r>
              <a:rPr lang="en-GB" i="1" dirty="0"/>
              <a:t>Nero: The End of a Dynasty</a:t>
            </a:r>
            <a:r>
              <a:rPr lang="en-GB" dirty="0"/>
              <a:t>. Yale. – chapter 2.</a:t>
            </a:r>
          </a:p>
          <a:p>
            <a:endParaRPr lang="en-GB" sz="500" dirty="0"/>
          </a:p>
          <a:p>
            <a:r>
              <a:rPr lang="en-GB" dirty="0" err="1"/>
              <a:t>Shotter</a:t>
            </a:r>
            <a:r>
              <a:rPr lang="en-GB" dirty="0"/>
              <a:t>, D. 2008: </a:t>
            </a:r>
            <a:r>
              <a:rPr lang="en-GB" i="1" dirty="0"/>
              <a:t>Nero Caesar Augustus: Emperor of Rome</a:t>
            </a:r>
            <a:r>
              <a:rPr lang="en-GB" dirty="0"/>
              <a:t>. London. – chapter 2 and 3.</a:t>
            </a:r>
          </a:p>
          <a:p>
            <a:endParaRPr lang="en-GB" sz="500" dirty="0"/>
          </a:p>
          <a:p>
            <a:r>
              <a:rPr lang="en-GB" dirty="0" err="1"/>
              <a:t>Whitton</a:t>
            </a:r>
            <a:r>
              <a:rPr lang="en-GB" dirty="0"/>
              <a:t>, C. L. 2013: ‘Seneca, </a:t>
            </a:r>
            <a:r>
              <a:rPr lang="en-GB" dirty="0" err="1"/>
              <a:t>Apocolocyntosis</a:t>
            </a:r>
            <a:r>
              <a:rPr lang="en-GB" dirty="0"/>
              <a:t>’, in </a:t>
            </a:r>
            <a:r>
              <a:rPr lang="en-GB" i="1" dirty="0"/>
              <a:t>A Companion to the </a:t>
            </a:r>
            <a:r>
              <a:rPr lang="en-GB" i="1" dirty="0" err="1"/>
              <a:t>Neronian</a:t>
            </a:r>
            <a:r>
              <a:rPr lang="en-GB" i="1" dirty="0"/>
              <a:t> Age</a:t>
            </a:r>
            <a:r>
              <a:rPr lang="en-GB" dirty="0"/>
              <a:t> (Buckley, E. and </a:t>
            </a:r>
            <a:r>
              <a:rPr lang="en-GB" dirty="0" err="1"/>
              <a:t>Dinter</a:t>
            </a:r>
            <a:r>
              <a:rPr lang="en-GB" dirty="0"/>
              <a:t>, M. T. eds.), Wiley-Blackwell: 151-169.</a:t>
            </a:r>
          </a:p>
          <a:p>
            <a:pPr marL="0" indent="0">
              <a:buNone/>
            </a:pPr>
            <a:endParaRPr lang="en-GB" sz="500" dirty="0"/>
          </a:p>
          <a:p>
            <a:r>
              <a:rPr lang="en-GB" dirty="0"/>
              <a:t>Suetonius </a:t>
            </a:r>
            <a:r>
              <a:rPr lang="en-GB" i="1" dirty="0"/>
              <a:t>Nero </a:t>
            </a:r>
            <a:r>
              <a:rPr lang="en-GB" dirty="0"/>
              <a:t>1-7.</a:t>
            </a:r>
          </a:p>
          <a:p>
            <a:endParaRPr lang="en-GB" sz="500" dirty="0"/>
          </a:p>
          <a:p>
            <a:r>
              <a:rPr lang="en-GB" dirty="0" err="1"/>
              <a:t>Dio</a:t>
            </a:r>
            <a:r>
              <a:rPr lang="en-GB" dirty="0"/>
              <a:t> Cassius 61.33-35.</a:t>
            </a:r>
          </a:p>
          <a:p>
            <a:endParaRPr lang="en-GB" sz="500" dirty="0"/>
          </a:p>
          <a:p>
            <a:r>
              <a:rPr lang="en-GB" dirty="0"/>
              <a:t>Tacitus </a:t>
            </a:r>
            <a:r>
              <a:rPr lang="en-GB" i="1" dirty="0"/>
              <a:t>Annals </a:t>
            </a:r>
            <a:r>
              <a:rPr lang="en-GB" dirty="0"/>
              <a:t>book 12.</a:t>
            </a:r>
          </a:p>
        </p:txBody>
      </p:sp>
    </p:spTree>
    <p:extLst>
      <p:ext uri="{BB962C8B-B14F-4D97-AF65-F5344CB8AC3E}">
        <p14:creationId xmlns:p14="http://schemas.microsoft.com/office/powerpoint/2010/main" val="30805774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83</TotalTime>
  <Words>630</Words>
  <Application>Microsoft Office PowerPoint</Application>
  <PresentationFormat>On-screen Show (4:3)</PresentationFormat>
  <Paragraphs>69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Georgia</vt:lpstr>
      <vt:lpstr>Wingdings</vt:lpstr>
      <vt:lpstr>Wingdings 2</vt:lpstr>
      <vt:lpstr>Civic</vt:lpstr>
      <vt:lpstr>Murder, Mayhem and Megalomania: The Life and Times of the Emperor Nero </vt:lpstr>
      <vt:lpstr>The Apocolocyntosis </vt:lpstr>
      <vt:lpstr>Authorship</vt:lpstr>
      <vt:lpstr>Menippean satire and Monarchy</vt:lpstr>
      <vt:lpstr>The Saturnalia and the audience</vt:lpstr>
      <vt:lpstr>Questions to keep in mind: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Murder, Mayhem and Megalomania: The Life and Times of the Emperor Nero </dc:title>
  <dc:creator>Matthew Cobb</dc:creator>
  <cp:lastModifiedBy>Matthew Cobb</cp:lastModifiedBy>
  <cp:revision>16</cp:revision>
  <dcterms:created xsi:type="dcterms:W3CDTF">2021-09-11T09:32:45Z</dcterms:created>
  <dcterms:modified xsi:type="dcterms:W3CDTF">2021-09-15T11:20:44Z</dcterms:modified>
</cp:coreProperties>
</file>