
<file path=[Content_Types].xml><?xml version="1.0" encoding="utf-8"?>
<Types xmlns="http://schemas.openxmlformats.org/package/2006/content-types">
  <Default Extension="jfif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71" r:id="rId16"/>
    <p:sldId id="272" r:id="rId17"/>
    <p:sldId id="273" r:id="rId18"/>
    <p:sldId id="274" r:id="rId19"/>
    <p:sldId id="275" r:id="rId20"/>
    <p:sldId id="277" r:id="rId21"/>
    <p:sldId id="278" r:id="rId22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>
        <p:scale>
          <a:sx n="85" d="100"/>
          <a:sy n="85" d="100"/>
        </p:scale>
        <p:origin x="931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30213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f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f:/r/personal/2507162_student_uwtsd_ac_uk/Documents/ENS%20HIRAL%20VIDEO?d=w31487a51ecc14079b7d12d41e554cd33&amp;csf=1&amp;web=1&amp;e=i2hY8v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822960" y="2011680"/>
            <a:ext cx="10515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kern="0" spc="300" dirty="0">
                <a:solidFill>
                  <a:srgbClr val="00B4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822960" y="2468880"/>
            <a:ext cx="105156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Check Point R81.20 Implementation Evidence</a:t>
            </a:r>
            <a:endParaRPr lang="en-US" sz="3400" dirty="0"/>
          </a:p>
        </p:txBody>
      </p:sp>
      <p:sp>
        <p:nvSpPr>
          <p:cNvPr id="6" name="Text 4"/>
          <p:cNvSpPr/>
          <p:nvPr/>
        </p:nvSpPr>
        <p:spPr>
          <a:xfrm>
            <a:off x="822960" y="3291840"/>
            <a:ext cx="10515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970743" y="3359727"/>
            <a:ext cx="2011680" cy="0"/>
          </a:xfrm>
          <a:prstGeom prst="line">
            <a:avLst/>
          </a:prstGeom>
          <a:noFill/>
          <a:ln w="31750">
            <a:solidFill>
              <a:srgbClr val="00B4D8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8" name="Text 6"/>
          <p:cNvSpPr/>
          <p:nvPr/>
        </p:nvSpPr>
        <p:spPr>
          <a:xfrm>
            <a:off x="822960" y="4160520"/>
            <a:ext cx="73152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500" b="1" dirty="0" err="1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500" b="1" dirty="0" err="1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Jitubhai</a:t>
            </a: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500" b="1" dirty="0" err="1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Jasoliya</a:t>
            </a:r>
            <a:endParaRPr lang="en-US" sz="15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3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ID: 2507162</a:t>
            </a:r>
            <a:endParaRPr lang="en-US" sz="15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3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Enterprise Network Security — Part 2</a:t>
            </a:r>
            <a:endParaRPr lang="en-US" sz="15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4D3156C-0BD1-4E9B-811A-2C469E4BC1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440" y="533624"/>
            <a:ext cx="3735947" cy="149755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4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65760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Network topology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02920" y="868680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Management plane, data plane, and both office sites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02920" y="1417320"/>
            <a:ext cx="11201400" cy="1371600"/>
          </a:xfrm>
          <a:prstGeom prst="roundRect">
            <a:avLst>
              <a:gd name="adj" fmla="val 6667"/>
            </a:avLst>
          </a:prstGeom>
          <a:solidFill>
            <a:srgbClr val="FFFFFF"/>
          </a:solidFill>
          <a:ln w="15875">
            <a:solidFill>
              <a:srgbClr val="1E276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31520" y="1508760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MANAGEMENT PLANE</a:t>
            </a:r>
            <a:endParaRPr lang="en-US" sz="1050" dirty="0"/>
          </a:p>
        </p:txBody>
      </p:sp>
      <p:sp>
        <p:nvSpPr>
          <p:cNvPr id="6" name="Shape 4"/>
          <p:cNvSpPr/>
          <p:nvPr/>
        </p:nvSpPr>
        <p:spPr>
          <a:xfrm>
            <a:off x="1188720" y="1874520"/>
            <a:ext cx="4480560" cy="777240"/>
          </a:xfrm>
          <a:prstGeom prst="roundRect">
            <a:avLst>
              <a:gd name="adj" fmla="val 9412"/>
            </a:avLst>
          </a:prstGeom>
          <a:solidFill>
            <a:srgbClr val="CADC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188720" y="1874520"/>
            <a:ext cx="44805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A-GUI</a:t>
            </a:r>
            <a:endParaRPr lang="en-US" sz="140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10.1.1.201 · SmartConsole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6309360" y="1874520"/>
            <a:ext cx="4480560" cy="777240"/>
          </a:xfrm>
          <a:prstGeom prst="roundRect">
            <a:avLst>
              <a:gd name="adj" fmla="val 9412"/>
            </a:avLst>
          </a:prstGeom>
          <a:solidFill>
            <a:srgbClr val="CADC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309360" y="1874520"/>
            <a:ext cx="44805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</a:t>
            </a:r>
            <a:endParaRPr lang="en-US" sz="140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10.1.1.101 · Management server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6080760" y="2788920"/>
            <a:ext cx="0" cy="320040"/>
          </a:xfrm>
          <a:prstGeom prst="line">
            <a:avLst/>
          </a:prstGeom>
          <a:noFill/>
          <a:ln w="19050">
            <a:solidFill>
              <a:srgbClr val="1E2761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657600" y="2805947"/>
            <a:ext cx="30175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SIC + policy install (eth0 mgmt)</a:t>
            </a:r>
            <a:endParaRPr lang="en-US" sz="950" dirty="0"/>
          </a:p>
        </p:txBody>
      </p:sp>
      <p:sp>
        <p:nvSpPr>
          <p:cNvPr id="12" name="Shape 10"/>
          <p:cNvSpPr/>
          <p:nvPr/>
        </p:nvSpPr>
        <p:spPr>
          <a:xfrm>
            <a:off x="502920" y="3154680"/>
            <a:ext cx="11201400" cy="2880360"/>
          </a:xfrm>
          <a:prstGeom prst="roundRect">
            <a:avLst>
              <a:gd name="adj" fmla="val 3175"/>
            </a:avLst>
          </a:prstGeom>
          <a:solidFill>
            <a:srgbClr val="FFFFFF"/>
          </a:solidFill>
          <a:ln w="15875">
            <a:solidFill>
              <a:srgbClr val="00B4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731520" y="3227832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kern="0" spc="100" dirty="0">
                <a:solidFill>
                  <a:srgbClr val="0284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PLANE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4480560" y="3520440"/>
            <a:ext cx="3200400" cy="640080"/>
          </a:xfrm>
          <a:prstGeom prst="roundRect">
            <a:avLst>
              <a:gd name="adj" fmla="val 11429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4480560" y="3520440"/>
            <a:ext cx="3200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</a:t>
            </a:r>
            <a:endParaRPr lang="en-US" sz="1300" dirty="0"/>
          </a:p>
          <a:p>
            <a:pPr marL="0" indent="0" algn="ctr">
              <a:buNone/>
            </a:pPr>
            <a:r>
              <a:rPr lang="en-US" sz="9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eth0 10.1.1.1 · eth2 192.168.1.254 · eth3 20.0.0.1</a:t>
            </a:r>
            <a:endParaRPr lang="en-US" sz="1300" dirty="0"/>
          </a:p>
        </p:txBody>
      </p:sp>
      <p:sp>
        <p:nvSpPr>
          <p:cNvPr id="16" name="Shape 14"/>
          <p:cNvSpPr/>
          <p:nvPr/>
        </p:nvSpPr>
        <p:spPr>
          <a:xfrm>
            <a:off x="5486400" y="4160520"/>
            <a:ext cx="0" cy="365760"/>
          </a:xfrm>
          <a:prstGeom prst="line">
            <a:avLst/>
          </a:prstGeom>
          <a:noFill/>
          <a:ln w="15875">
            <a:solidFill>
              <a:srgbClr val="5B6B8C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6995160" y="4160520"/>
            <a:ext cx="2103120" cy="365760"/>
          </a:xfrm>
          <a:prstGeom prst="line">
            <a:avLst/>
          </a:prstGeom>
          <a:noFill/>
          <a:ln w="15875">
            <a:solidFill>
              <a:srgbClr val="5B6B8C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2743200" y="4187952"/>
            <a:ext cx="18288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eth2 · IntSwa</a:t>
            </a:r>
            <a:endParaRPr lang="en-US" sz="850" dirty="0"/>
          </a:p>
        </p:txBody>
      </p:sp>
      <p:sp>
        <p:nvSpPr>
          <p:cNvPr id="19" name="Text 17"/>
          <p:cNvSpPr/>
          <p:nvPr/>
        </p:nvSpPr>
        <p:spPr>
          <a:xfrm>
            <a:off x="7680960" y="4187952"/>
            <a:ext cx="18288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eth3 · IntWAN</a:t>
            </a:r>
            <a:endParaRPr lang="en-US" sz="850" dirty="0"/>
          </a:p>
        </p:txBody>
      </p:sp>
      <p:sp>
        <p:nvSpPr>
          <p:cNvPr id="20" name="Shape 18"/>
          <p:cNvSpPr/>
          <p:nvPr/>
        </p:nvSpPr>
        <p:spPr>
          <a:xfrm>
            <a:off x="731520" y="4617720"/>
            <a:ext cx="4892040" cy="1280160"/>
          </a:xfrm>
          <a:prstGeom prst="roundRect">
            <a:avLst>
              <a:gd name="adj" fmla="val 5714"/>
            </a:avLst>
          </a:prstGeom>
          <a:solidFill>
            <a:srgbClr val="FCEBEB"/>
          </a:solidFill>
          <a:ln w="12700">
            <a:solidFill>
              <a:srgbClr val="E24B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731520" y="4690872"/>
            <a:ext cx="4892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791F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Swansea site · 192.168.1.0/24</a:t>
            </a:r>
            <a:endParaRPr lang="en-US" sz="1150" dirty="0"/>
          </a:p>
        </p:txBody>
      </p:sp>
      <p:sp>
        <p:nvSpPr>
          <p:cNvPr id="22" name="Text 20"/>
          <p:cNvSpPr/>
          <p:nvPr/>
        </p:nvSpPr>
        <p:spPr>
          <a:xfrm>
            <a:off x="731520" y="5010912"/>
            <a:ext cx="48920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A3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S-DC 192.168.1.1 (GW: .254)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A3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ClientS1 192.168.1.10</a:t>
            </a:r>
            <a:endParaRPr lang="en-US" sz="1050" dirty="0"/>
          </a:p>
        </p:txBody>
      </p:sp>
      <p:sp>
        <p:nvSpPr>
          <p:cNvPr id="23" name="Shape 21"/>
          <p:cNvSpPr/>
          <p:nvPr/>
        </p:nvSpPr>
        <p:spPr>
          <a:xfrm>
            <a:off x="6537960" y="4617720"/>
            <a:ext cx="4892040" cy="1280160"/>
          </a:xfrm>
          <a:prstGeom prst="roundRect">
            <a:avLst>
              <a:gd name="adj" fmla="val 5714"/>
            </a:avLst>
          </a:prstGeom>
          <a:solidFill>
            <a:srgbClr val="FBEAF0"/>
          </a:solidFill>
          <a:ln w="12700">
            <a:solidFill>
              <a:srgbClr val="D4537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6537960" y="4690872"/>
            <a:ext cx="4892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7224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London site · 192.168.2.0/24</a:t>
            </a:r>
            <a:endParaRPr lang="en-US" sz="1150" dirty="0"/>
          </a:p>
        </p:txBody>
      </p:sp>
      <p:sp>
        <p:nvSpPr>
          <p:cNvPr id="25" name="Text 23"/>
          <p:cNvSpPr/>
          <p:nvPr/>
        </p:nvSpPr>
        <p:spPr>
          <a:xfrm>
            <a:off x="6537960" y="5010912"/>
            <a:ext cx="48920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9935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L-CD 192.168.2.1 (LAN: IntLD) · 20.0.0.2 (WAN: IntWAN)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9935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ClientL1 192.168.2.10</a:t>
            </a:r>
            <a:endParaRPr lang="en-US" sz="1050" dirty="0"/>
          </a:p>
        </p:txBody>
      </p:sp>
      <p:sp>
        <p:nvSpPr>
          <p:cNvPr id="26" name="Shape 24"/>
          <p:cNvSpPr/>
          <p:nvPr/>
        </p:nvSpPr>
        <p:spPr>
          <a:xfrm>
            <a:off x="5623560" y="5257800"/>
            <a:ext cx="914400" cy="0"/>
          </a:xfrm>
          <a:prstGeom prst="line">
            <a:avLst/>
          </a:prstGeom>
          <a:noFill/>
          <a:ln w="15875">
            <a:solidFill>
              <a:srgbClr val="5B6B8C"/>
            </a:solidFill>
            <a:prstDash val="solid"/>
            <a:headEnd type="triangl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5166360" y="5321808"/>
            <a:ext cx="18288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WAN 20.0.0.0/30</a:t>
            </a:r>
            <a:endParaRPr lang="en-US" sz="850" dirty="0"/>
          </a:p>
        </p:txBody>
      </p:sp>
      <p:sp>
        <p:nvSpPr>
          <p:cNvPr id="28" name="Text 26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29" name="Text 27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822960" y="2286000"/>
            <a:ext cx="91440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kern="0" spc="400" dirty="0">
                <a:solidFill>
                  <a:srgbClr val="00B4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</a:t>
            </a:r>
            <a:endParaRPr lang="en-US" sz="2000" dirty="0"/>
          </a:p>
        </p:txBody>
      </p:sp>
      <p:sp>
        <p:nvSpPr>
          <p:cNvPr id="5" name="Text 3"/>
          <p:cNvSpPr/>
          <p:nvPr/>
        </p:nvSpPr>
        <p:spPr>
          <a:xfrm>
            <a:off x="822960" y="2834640"/>
            <a:ext cx="100584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Virtual Lab Setup, Gaia Installation &amp; Licensing</a:t>
            </a:r>
            <a:endParaRPr lang="en-US" sz="3800" dirty="0"/>
          </a:p>
        </p:txBody>
      </p:sp>
      <p:sp>
        <p:nvSpPr>
          <p:cNvPr id="7" name="Text 5"/>
          <p:cNvSpPr/>
          <p:nvPr/>
        </p:nvSpPr>
        <p:spPr>
          <a:xfrm>
            <a:off x="822960" y="3931920"/>
            <a:ext cx="2103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30% of assignment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65760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Virtual lab setup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02920" y="868680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hypervisor environment behind the whole build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02920" y="1417320"/>
            <a:ext cx="6309360" cy="4892040"/>
          </a:xfrm>
          <a:prstGeom prst="roundRect">
            <a:avLst>
              <a:gd name="adj" fmla="val 1869"/>
            </a:avLst>
          </a:prstGeom>
          <a:solidFill>
            <a:srgbClr val="F4F7FC"/>
          </a:solidFill>
          <a:ln w="12700">
            <a:solidFill>
              <a:srgbClr val="DCE3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783080"/>
            <a:ext cx="5669280" cy="429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7 VMs — built in VirtualBox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A-GW &amp; A-SMS run Gaia R81.20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Two sites joined via a routed WAN link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7269480" y="1600200"/>
            <a:ext cx="416052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0000"/>
              </a:lnSpc>
              <a:buNone/>
            </a:pP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9BF6B45-BC12-85E4-6F1E-7C69A08526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4085" y="1348740"/>
            <a:ext cx="5152334" cy="516636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65760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First Time Configuration Wizard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02920" y="868680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Assigning each appliance its role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02920" y="1417320"/>
            <a:ext cx="6309360" cy="4892040"/>
          </a:xfrm>
          <a:prstGeom prst="roundRect">
            <a:avLst>
              <a:gd name="adj" fmla="val 1869"/>
            </a:avLst>
          </a:prstGeom>
          <a:solidFill>
            <a:srgbClr val="F4F7FC"/>
          </a:solidFill>
          <a:ln w="12700">
            <a:solidFill>
              <a:srgbClr val="DCE3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783080"/>
            <a:ext cx="5669280" cy="429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7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A-GW = Security Gateway only</a:t>
            </a:r>
            <a:endParaRPr lang="en-US" sz="1700" dirty="0"/>
          </a:p>
          <a:p>
            <a:pPr marL="0" indent="0">
              <a:lnSpc>
                <a:spcPct val="130000"/>
              </a:lnSpc>
              <a:buNone/>
            </a:pPr>
            <a:endParaRPr lang="en-US" sz="17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7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A-SMS = Security Management (Primary)</a:t>
            </a:r>
            <a:endParaRPr lang="en-US" sz="1700" dirty="0"/>
          </a:p>
          <a:p>
            <a:pPr marL="0" indent="0">
              <a:lnSpc>
                <a:spcPct val="130000"/>
              </a:lnSpc>
              <a:buNone/>
            </a:pPr>
            <a:endParaRPr lang="en-US" sz="17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7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Management kept separate from enforcement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7223760" y="1417320"/>
            <a:ext cx="4251960" cy="2331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15000"/>
              </a:lnSpc>
              <a:buNone/>
            </a:pPr>
            <a:endParaRPr lang="en-US" sz="850" i="1" dirty="0">
              <a:solidFill>
                <a:srgbClr val="7A88A8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</p:txBody>
      </p:sp>
      <p:sp>
        <p:nvSpPr>
          <p:cNvPr id="9" name="Text 7"/>
          <p:cNvSpPr/>
          <p:nvPr/>
        </p:nvSpPr>
        <p:spPr>
          <a:xfrm>
            <a:off x="7223760" y="3977640"/>
            <a:ext cx="4251960" cy="2331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15000"/>
              </a:lnSpc>
              <a:buNone/>
            </a:pP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11" name="Text 9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AC5DCF7-4695-16DA-DF55-040D6C05942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022" t="11476" r="8377" b="7305"/>
          <a:stretch>
            <a:fillRect/>
          </a:stretch>
        </p:blipFill>
        <p:spPr>
          <a:xfrm>
            <a:off x="7393858" y="4108953"/>
            <a:ext cx="3637936" cy="210312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DC0D26B-C549-1AD3-E26A-43B6034EBBA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051" t="17652" r="22726" b="12382"/>
          <a:stretch>
            <a:fillRect/>
          </a:stretch>
        </p:blipFill>
        <p:spPr>
          <a:xfrm>
            <a:off x="7470943" y="1320033"/>
            <a:ext cx="3483569" cy="265760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75592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Licensing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02920" y="868680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Verifying both appliances before doing anything else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02920" y="1417320"/>
            <a:ext cx="6309360" cy="4892040"/>
          </a:xfrm>
          <a:prstGeom prst="roundRect">
            <a:avLst>
              <a:gd name="adj" fmla="val 1869"/>
            </a:avLst>
          </a:prstGeom>
          <a:solidFill>
            <a:srgbClr val="F4F7FC"/>
          </a:solidFill>
          <a:ln w="12700">
            <a:solidFill>
              <a:srgbClr val="DCE3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783080"/>
            <a:ext cx="5669280" cy="429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A-GW: gateway container licence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A-SMS: CPSM-C-5 management licence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Both verified with future expiry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7269480" y="1600200"/>
            <a:ext cx="416052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0000"/>
              </a:lnSpc>
              <a:buNone/>
            </a:pP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82252B3-6ADA-2B2E-1B27-8847B814FC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2201" y="2156834"/>
            <a:ext cx="5122800" cy="3168189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65760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Secure Internal Communication (SIC)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02920" y="868680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Establishing trust between A-GW and A-SMS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12752" y="1427152"/>
            <a:ext cx="6309360" cy="4892040"/>
          </a:xfrm>
          <a:prstGeom prst="roundRect">
            <a:avLst>
              <a:gd name="adj" fmla="val 1869"/>
            </a:avLst>
          </a:prstGeom>
          <a:solidFill>
            <a:srgbClr val="F4F7FC"/>
          </a:solidFill>
          <a:ln w="12700">
            <a:solidFill>
              <a:srgbClr val="DCE3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783080"/>
            <a:ext cx="5669280" cy="429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7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One-time password → mutual certificates</a:t>
            </a:r>
            <a:endParaRPr lang="en-US" sz="1700" dirty="0"/>
          </a:p>
          <a:p>
            <a:pPr marL="0" indent="0">
              <a:lnSpc>
                <a:spcPct val="130000"/>
              </a:lnSpc>
              <a:buNone/>
            </a:pPr>
            <a:endParaRPr lang="en-US" sz="17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7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Encrypted, authenticated channel</a:t>
            </a:r>
            <a:endParaRPr lang="en-US" sz="1700" dirty="0"/>
          </a:p>
          <a:p>
            <a:pPr marL="0" indent="0">
              <a:lnSpc>
                <a:spcPct val="130000"/>
              </a:lnSpc>
              <a:buNone/>
            </a:pPr>
            <a:endParaRPr lang="en-US" sz="17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7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Status confirmed: Communicating</a:t>
            </a:r>
            <a:endParaRPr lang="en-US" sz="1700" dirty="0"/>
          </a:p>
        </p:txBody>
      </p:sp>
      <p:sp>
        <p:nvSpPr>
          <p:cNvPr id="6" name="Shape 4"/>
          <p:cNvSpPr/>
          <p:nvPr/>
        </p:nvSpPr>
        <p:spPr>
          <a:xfrm>
            <a:off x="7086600" y="1417320"/>
            <a:ext cx="4526280" cy="2331720"/>
          </a:xfrm>
          <a:prstGeom prst="roundRect">
            <a:avLst>
              <a:gd name="adj" fmla="val 2745"/>
            </a:avLst>
          </a:prstGeom>
          <a:solidFill>
            <a:srgbClr val="EDEFF5"/>
          </a:solidFill>
          <a:ln w="12700">
            <a:solidFill>
              <a:srgbClr val="A9B3C9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7223760" y="1417320"/>
            <a:ext cx="4251960" cy="2331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15000"/>
              </a:lnSpc>
              <a:buNone/>
            </a:pPr>
            <a:endParaRPr lang="en-US" sz="1100" dirty="0"/>
          </a:p>
          <a:p>
            <a:pPr marL="0" indent="0" algn="ctr">
              <a:lnSpc>
                <a:spcPct val="115000"/>
              </a:lnSpc>
              <a:buNone/>
            </a:pP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7223760" y="3977640"/>
            <a:ext cx="4251960" cy="2331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15000"/>
              </a:lnSpc>
              <a:buNone/>
            </a:pP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11" name="Text 9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4D7E745-CE02-B834-D39B-F9EDABB3FE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6600" y="1346111"/>
            <a:ext cx="4526280" cy="464320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65760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Gateway verification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02920" y="868680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Confirming A-GW is healthy and centrally managed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02920" y="1417320"/>
            <a:ext cx="6309360" cy="4892040"/>
          </a:xfrm>
          <a:prstGeom prst="roundRect">
            <a:avLst>
              <a:gd name="adj" fmla="val 1869"/>
            </a:avLst>
          </a:prstGeom>
          <a:solidFill>
            <a:srgbClr val="F4F7FC"/>
          </a:solidFill>
          <a:ln w="12700">
            <a:solidFill>
              <a:srgbClr val="DCE3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783080"/>
            <a:ext cx="5669280" cy="429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Checked A-GW status in SmartConsole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Green = reachable, licensed, receiving policy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Re-checked after every later change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7269480" y="1600200"/>
            <a:ext cx="416052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0000"/>
              </a:lnSpc>
              <a:buNone/>
            </a:pPr>
            <a:endParaRPr lang="en-US" sz="1200" dirty="0"/>
          </a:p>
          <a:p>
            <a:pPr marL="0" indent="0" algn="ctr">
              <a:lnSpc>
                <a:spcPct val="120000"/>
              </a:lnSpc>
              <a:buNone/>
            </a:pP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2215524-4491-9D9C-A9F3-F638BF7304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5934" y="2585884"/>
            <a:ext cx="5181642" cy="3035464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65760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Connectivity testing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02920" y="868680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Proving the management plane actually works end to end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02920" y="1417320"/>
            <a:ext cx="6309360" cy="4892040"/>
          </a:xfrm>
          <a:prstGeom prst="roundRect">
            <a:avLst>
              <a:gd name="adj" fmla="val 1869"/>
            </a:avLst>
          </a:prstGeom>
          <a:solidFill>
            <a:srgbClr val="F4F7FC"/>
          </a:solidFill>
          <a:ln w="12700">
            <a:solidFill>
              <a:srgbClr val="DCE3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783080"/>
            <a:ext cx="5669280" cy="429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7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Tested real connectivity from A-GUI</a:t>
            </a:r>
            <a:endParaRPr lang="en-US" sz="1700" dirty="0"/>
          </a:p>
          <a:p>
            <a:pPr marL="0" indent="0">
              <a:lnSpc>
                <a:spcPct val="130000"/>
              </a:lnSpc>
              <a:buNone/>
            </a:pPr>
            <a:endParaRPr lang="en-US" sz="17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7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0% packet loss to both A-GW &amp; A-SMS</a:t>
            </a:r>
            <a:endParaRPr lang="en-US" sz="1700" dirty="0"/>
          </a:p>
          <a:p>
            <a:pPr marL="0" indent="0">
              <a:lnSpc>
                <a:spcPct val="130000"/>
              </a:lnSpc>
              <a:buNone/>
            </a:pPr>
            <a:endParaRPr lang="en-US" sz="17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7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Known-good baseline before Task 2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7223760" y="1417320"/>
            <a:ext cx="4251960" cy="2331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15000"/>
              </a:lnSpc>
              <a:buNone/>
            </a:pP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7223760" y="3977640"/>
            <a:ext cx="4251960" cy="2331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15000"/>
              </a:lnSpc>
              <a:buNone/>
            </a:pP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11" name="Text 9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695B7B3-5771-D5C7-C937-BF86D325A1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20" y="1411337"/>
            <a:ext cx="4251960" cy="252058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0FF8C76-8F80-CB76-3976-EAF88878F7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32320" y="4073504"/>
            <a:ext cx="4236720" cy="225650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822960" y="2286000"/>
            <a:ext cx="91440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kern="0" spc="400" dirty="0">
                <a:solidFill>
                  <a:srgbClr val="5DCA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</a:t>
            </a:r>
            <a:endParaRPr lang="en-US" sz="2000" dirty="0"/>
          </a:p>
        </p:txBody>
      </p:sp>
      <p:sp>
        <p:nvSpPr>
          <p:cNvPr id="5" name="Text 3"/>
          <p:cNvSpPr/>
          <p:nvPr/>
        </p:nvSpPr>
        <p:spPr>
          <a:xfrm>
            <a:off x="822960" y="2834640"/>
            <a:ext cx="100584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Firewall Rules, Objects &amp; Testing</a:t>
            </a:r>
            <a:endParaRPr lang="en-US" sz="3800" dirty="0"/>
          </a:p>
        </p:txBody>
      </p:sp>
      <p:sp>
        <p:nvSpPr>
          <p:cNvPr id="7" name="Text 5"/>
          <p:cNvSpPr/>
          <p:nvPr/>
        </p:nvSpPr>
        <p:spPr>
          <a:xfrm>
            <a:off x="822960" y="3931920"/>
            <a:ext cx="2103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30% of assignment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65760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complete rulebase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02920" y="868680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Ten rules, built on a default-deny principle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02920" y="1417320"/>
            <a:ext cx="6309360" cy="4892040"/>
          </a:xfrm>
          <a:prstGeom prst="roundRect">
            <a:avLst>
              <a:gd name="adj" fmla="val 1869"/>
            </a:avLst>
          </a:prstGeom>
          <a:solidFill>
            <a:srgbClr val="F4F7FC"/>
          </a:solidFill>
          <a:ln w="12700">
            <a:solidFill>
              <a:srgbClr val="DCE3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783080"/>
            <a:ext cx="5669280" cy="429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Default-deny policy — 10 rules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Order matters: first match wins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Management rule sits ahead of Stealth Rule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7269480" y="1600200"/>
            <a:ext cx="416052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0000"/>
              </a:lnSpc>
              <a:buNone/>
            </a:pP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C291645-073D-4C6F-638D-0FB5CDC6887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118" t="15579" r="23082" b="10332"/>
          <a:stretch>
            <a:fillRect/>
          </a:stretch>
        </p:blipFill>
        <p:spPr>
          <a:xfrm>
            <a:off x="7228394" y="1610524"/>
            <a:ext cx="4503358" cy="3647276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65760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Firewall rules — defined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02920" y="868680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each rule does and why it exists</a:t>
            </a:r>
            <a:endParaRPr lang="en-US" sz="1300" dirty="0"/>
          </a:p>
        </p:txBody>
      </p:sp>
      <p:graphicFrame>
        <p:nvGraphicFramePr>
          <p:cNvPr id="13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57200" y="1371600"/>
          <a:ext cx="11292840" cy="4828032"/>
        </p:xfrm>
        <a:graphic>
          <a:graphicData uri="http://schemas.openxmlformats.org/drawingml/2006/table">
            <a:tbl>
              <a:tblPr/>
              <a:tblGrid>
                <a:gridCol w="45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116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774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5448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058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38862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#</a:t>
                      </a:r>
                      <a:endParaRPr lang="en-US" sz="1000" dirty="0"/>
                    </a:p>
                  </a:txBody>
                  <a:tcPr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276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Rule</a:t>
                      </a:r>
                      <a:endParaRPr lang="en-US" sz="1000" dirty="0"/>
                    </a:p>
                  </a:txBody>
                  <a:tcPr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276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Source → Destination</a:t>
                      </a:r>
                      <a:endParaRPr lang="en-US" sz="1000" dirty="0"/>
                    </a:p>
                  </a:txBody>
                  <a:tcPr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276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Service</a:t>
                      </a:r>
                      <a:endParaRPr lang="en-US" sz="1000" dirty="0"/>
                    </a:p>
                  </a:txBody>
                  <a:tcPr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276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Action</a:t>
                      </a:r>
                      <a:endParaRPr lang="en-US" sz="1000" dirty="0"/>
                    </a:p>
                  </a:txBody>
                  <a:tcPr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276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Purpose</a:t>
                      </a:r>
                      <a:endParaRPr lang="en-US" sz="1000" dirty="0"/>
                    </a:p>
                  </a:txBody>
                  <a:tcPr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276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1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1E2761"/>
                          </a:solidFill>
                        </a:rPr>
                        <a:t>Allow Mgmt Access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A-GUI → A-GW, A-SMS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icmp, https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0F6E56"/>
                          </a:solidFill>
                        </a:rPr>
                        <a:t>Accept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Keeps admin access alive ahead of the Stealth Rule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2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1E2761"/>
                          </a:solidFill>
                        </a:rPr>
                        <a:t>Allow ICMP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Swansea ↔ London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icmp-requests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0F6E56"/>
                          </a:solidFill>
                        </a:rPr>
                        <a:t>Accept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Cross-site reachability testing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3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1E2761"/>
                          </a:solidFill>
                        </a:rPr>
                        <a:t>Allow DNS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Any → S-DC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domain-tcp/udp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0F6E56"/>
                          </a:solidFill>
                        </a:rPr>
                        <a:t>Accept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Name resolution via Swansea DC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4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1E2761"/>
                          </a:solidFill>
                        </a:rPr>
                        <a:t>Allow HTTP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Any → S-DC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http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0F6E56"/>
                          </a:solidFill>
                        </a:rPr>
                        <a:t>Accept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Access to the internal web service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5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1E2761"/>
                          </a:solidFill>
                        </a:rPr>
                        <a:t>Block Telnet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Any → Any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telnet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A32D2D"/>
                          </a:solidFill>
                        </a:rPr>
                        <a:t>Drop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Removes a cleartext-credential protocol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6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1E2761"/>
                          </a:solidFill>
                        </a:rPr>
                        <a:t>Allow SSH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A-GUI → A-GW, A-SMS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ssh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0F6E56"/>
                          </a:solidFill>
                        </a:rPr>
                        <a:t>Accept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Encrypted admin access, restricted to A-GUI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7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1E2761"/>
                          </a:solidFill>
                        </a:rPr>
                        <a:t>Allow FTP Internal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Swansea → London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ftp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0F6E56"/>
                          </a:solidFill>
                        </a:rPr>
                        <a:t>Accept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File transfer between sites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8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1E2761"/>
                          </a:solidFill>
                        </a:rPr>
                        <a:t>Block FTP External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Any → Swansea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ftp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A32D2D"/>
                          </a:solidFill>
                        </a:rPr>
                        <a:t>Drop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Blocks unauthenticated inbound FTP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9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1E2761"/>
                          </a:solidFill>
                        </a:rPr>
                        <a:t>Stealth Rule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Any → A-GW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Any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A32D2D"/>
                          </a:solidFill>
                        </a:rPr>
                        <a:t>Drop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Hides the gateway from direct access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10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1E2761"/>
                          </a:solidFill>
                        </a:rPr>
                        <a:t>Cleanup Rule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Any → Any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Any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A32D2D"/>
                          </a:solidFill>
                        </a:rPr>
                        <a:t>Drop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Default-deny backstop, logs everything else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5" name="Text 2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6" name="Text 3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75592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Testing evidence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12445" y="717531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tested from a live client, not assumed correct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13" name="Text 11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6F4644C2-F126-3A10-01B2-9F7A92F7501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872" t="18333" r="22628" b="14167"/>
          <a:stretch>
            <a:fillRect/>
          </a:stretch>
        </p:blipFill>
        <p:spPr>
          <a:xfrm>
            <a:off x="1463040" y="1417320"/>
            <a:ext cx="3566160" cy="2093976"/>
          </a:xfrm>
          <a:prstGeom prst="rect">
            <a:avLst/>
          </a:prstGeom>
          <a:ln w="9525">
            <a:solidFill>
              <a:srgbClr val="DCE3F0"/>
            </a:solidFill>
          </a:ln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3DD2265F-EA7F-BB18-F210-EC439BE63CC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339" t="17334" r="22636" b="13889"/>
          <a:stretch>
            <a:fillRect/>
          </a:stretch>
        </p:blipFill>
        <p:spPr>
          <a:xfrm>
            <a:off x="7223759" y="3977639"/>
            <a:ext cx="3566160" cy="2093976"/>
          </a:xfrm>
          <a:prstGeom prst="rect">
            <a:avLst/>
          </a:prstGeom>
          <a:ln w="9525">
            <a:solidFill>
              <a:srgbClr val="DCE3F0"/>
            </a:solidFill>
          </a:ln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588DE30B-2F50-AF30-3731-296E7008EF7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2718" t="16810" r="23371" b="12667"/>
          <a:stretch>
            <a:fillRect/>
          </a:stretch>
        </p:blipFill>
        <p:spPr>
          <a:xfrm>
            <a:off x="1463040" y="3977639"/>
            <a:ext cx="3566160" cy="2093976"/>
          </a:xfrm>
          <a:prstGeom prst="rect">
            <a:avLst/>
          </a:prstGeom>
          <a:ln w="9525">
            <a:solidFill>
              <a:srgbClr val="DCE3F0"/>
            </a:solidFill>
          </a:ln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400E78DE-F940-6968-8BC0-9093911F474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2603" t="17334" r="23337" b="13750"/>
          <a:stretch>
            <a:fillRect/>
          </a:stretch>
        </p:blipFill>
        <p:spPr>
          <a:xfrm>
            <a:off x="7223759" y="1417320"/>
            <a:ext cx="3566160" cy="2093976"/>
          </a:xfrm>
          <a:prstGeom prst="rect">
            <a:avLst/>
          </a:prstGeom>
          <a:ln w="9525">
            <a:solidFill>
              <a:srgbClr val="DCE3F0"/>
            </a:solidFill>
          </a:ln>
        </p:spPr>
      </p:pic>
      <p:sp>
        <p:nvSpPr>
          <p:cNvPr id="28" name="TextBox 27"/>
          <p:cNvSpPr txBox="1"/>
          <p:nvPr/>
        </p:nvSpPr>
        <p:spPr>
          <a:xfrm>
            <a:off x="548640" y="3566160"/>
            <a:ext cx="539496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>
                <a:solidFill>
                  <a:srgbClr val="1E2761"/>
                </a:solidFill>
                <a:latin typeface="Calibri"/>
              </a:rPr>
              <a:t>☑  Telnet Blocked</a:t>
            </a:r>
          </a:p>
          <a:p>
            <a:pPr algn="ctr"/>
            <a:r>
              <a:rPr sz="950" i="1">
                <a:solidFill>
                  <a:srgbClr val="5B6B8C"/>
                </a:solidFill>
                <a:latin typeface="Calibri"/>
              </a:rPr>
              <a:t>ClientS1 → S-DC : port 23 refused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309359" y="3566160"/>
            <a:ext cx="539496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>
                <a:solidFill>
                  <a:srgbClr val="1E2761"/>
                </a:solidFill>
                <a:latin typeface="Calibri"/>
              </a:rPr>
              <a:t>☑  FTP External Blocked</a:t>
            </a:r>
          </a:p>
          <a:p>
            <a:pPr algn="ctr"/>
            <a:r>
              <a:rPr sz="950" i="1">
                <a:solidFill>
                  <a:srgbClr val="5B6B8C"/>
                </a:solidFill>
                <a:latin typeface="Calibri"/>
              </a:rPr>
              <a:t>Outside → Swansea : connection refused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48640" y="6126479"/>
            <a:ext cx="539496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>
                <a:solidFill>
                  <a:srgbClr val="1E2761"/>
                </a:solidFill>
                <a:latin typeface="Calibri"/>
              </a:rPr>
              <a:t>☑  SSH Success</a:t>
            </a:r>
          </a:p>
          <a:p>
            <a:pPr algn="ctr"/>
            <a:r>
              <a:rPr sz="950" i="1">
                <a:solidFill>
                  <a:srgbClr val="5B6B8C"/>
                </a:solidFill>
                <a:latin typeface="Calibri"/>
              </a:rPr>
              <a:t>A-GUI → A-GW : admin login successful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309359" y="6126479"/>
            <a:ext cx="539496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>
                <a:solidFill>
                  <a:srgbClr val="1E2761"/>
                </a:solidFill>
                <a:latin typeface="Calibri"/>
              </a:rPr>
              <a:t>☑  HTTP Success</a:t>
            </a:r>
          </a:p>
          <a:p>
            <a:pPr algn="ctr"/>
            <a:r>
              <a:rPr sz="950" i="1">
                <a:solidFill>
                  <a:srgbClr val="5B6B8C"/>
                </a:solidFill>
                <a:latin typeface="Calibri"/>
              </a:rPr>
              <a:t>ClientS1 → S-DC : IIS page loaded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65760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Log verification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02920" y="868680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Proving behaviour, not just describing it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02920" y="1417320"/>
            <a:ext cx="5869305" cy="4572000"/>
          </a:xfrm>
          <a:prstGeom prst="roundRect">
            <a:avLst>
              <a:gd name="adj" fmla="val 1869"/>
            </a:avLst>
          </a:prstGeom>
          <a:solidFill>
            <a:srgbClr val="F4F7FC"/>
          </a:solidFill>
          <a:ln w="12700">
            <a:solidFill>
              <a:srgbClr val="DCE3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783080"/>
            <a:ext cx="5669280" cy="429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Matched every test to a log entry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Confirms Action + Rule Name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No log = fault is before the firewall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7269480" y="1600200"/>
            <a:ext cx="416052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0000"/>
              </a:lnSpc>
              <a:buNone/>
            </a:pP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E2A30D4-842C-45A3-DD79-6DD85498131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903" t="17333" r="22580" b="12667"/>
          <a:stretch>
            <a:fillRect/>
          </a:stretch>
        </p:blipFill>
        <p:spPr>
          <a:xfrm>
            <a:off x="6561484" y="1472564"/>
            <a:ext cx="5596988" cy="4185285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692640" y="-1463040"/>
            <a:ext cx="4572000" cy="4572000"/>
          </a:xfrm>
          <a:prstGeom prst="ellipse">
            <a:avLst/>
          </a:prstGeom>
          <a:solidFill>
            <a:srgbClr val="27337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-1645920" y="4754880"/>
            <a:ext cx="3657600" cy="3657600"/>
          </a:xfrm>
          <a:prstGeom prst="ellipse">
            <a:avLst/>
          </a:prstGeom>
          <a:solidFill>
            <a:srgbClr val="27337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22960" y="2286000"/>
            <a:ext cx="91440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kern="0" spc="400" dirty="0">
                <a:solidFill>
                  <a:srgbClr val="F2A6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</a:t>
            </a:r>
            <a:endParaRPr lang="en-US" sz="2000" dirty="0"/>
          </a:p>
        </p:txBody>
      </p:sp>
      <p:sp>
        <p:nvSpPr>
          <p:cNvPr id="5" name="Text 3"/>
          <p:cNvSpPr/>
          <p:nvPr/>
        </p:nvSpPr>
        <p:spPr>
          <a:xfrm>
            <a:off x="822960" y="2834640"/>
            <a:ext cx="100584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Threat Prevention &amp; Enhanced Security</a:t>
            </a:r>
            <a:endParaRPr lang="en-US" sz="3800" dirty="0"/>
          </a:p>
        </p:txBody>
      </p:sp>
      <p:sp>
        <p:nvSpPr>
          <p:cNvPr id="7" name="Text 5"/>
          <p:cNvSpPr/>
          <p:nvPr/>
        </p:nvSpPr>
        <p:spPr>
          <a:xfrm>
            <a:off x="822960" y="3931920"/>
            <a:ext cx="2103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20% of assignment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65760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Threat Prevention — why it's needed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02920" y="868680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 control rules alone don't inspect content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02920" y="1417320"/>
            <a:ext cx="5593080" cy="4892040"/>
          </a:xfrm>
          <a:prstGeom prst="roundRect">
            <a:avLst>
              <a:gd name="adj" fmla="val 1869"/>
            </a:avLst>
          </a:prstGeom>
          <a:solidFill>
            <a:srgbClr val="F4F7FC"/>
          </a:solidFill>
          <a:ln w="12700">
            <a:solidFill>
              <a:srgbClr val="DCE3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783080"/>
            <a:ext cx="5669280" cy="429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Access rules don't inspect content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Permitted traffic can still carry malware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6 blades enabled to close the gap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7269480" y="1600200"/>
            <a:ext cx="416052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2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☑  Threat Prevention Blades Enabled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06AF51E-073E-6067-5CDD-5B609C15045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348" t="17334" r="22775" b="13750"/>
          <a:stretch>
            <a:fillRect/>
          </a:stretch>
        </p:blipFill>
        <p:spPr>
          <a:xfrm>
            <a:off x="6157907" y="1455420"/>
            <a:ext cx="6034093" cy="4543425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65760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Optimized → Strict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02920" y="868680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deliberate hardening decision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02920" y="1417320"/>
            <a:ext cx="6309360" cy="4892040"/>
          </a:xfrm>
          <a:prstGeom prst="roundRect">
            <a:avLst>
              <a:gd name="adj" fmla="val 1869"/>
            </a:avLst>
          </a:prstGeom>
          <a:solidFill>
            <a:srgbClr val="F4F7FC"/>
          </a:solidFill>
          <a:ln w="12700">
            <a:solidFill>
              <a:srgbClr val="DCE3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783080"/>
            <a:ext cx="5669280" cy="429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Changed profile: Optimized → Strict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Wider IPS signatures, stricter verdicts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Deliberate trade-off for a harder posture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7269480" y="1600200"/>
            <a:ext cx="416052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2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☑  Strict Profile (After Configuration)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CEE1844-14AB-48CB-385F-70DCA616658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695" t="17334" r="22532" b="12667"/>
          <a:stretch>
            <a:fillRect/>
          </a:stretch>
        </p:blipFill>
        <p:spPr>
          <a:xfrm>
            <a:off x="6910070" y="1417320"/>
            <a:ext cx="5186680" cy="477393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65760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Policy installation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02920" y="868680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Publishing and installing Threat Prevention alongside Access Control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02920" y="1417320"/>
            <a:ext cx="6309360" cy="4892040"/>
          </a:xfrm>
          <a:prstGeom prst="roundRect">
            <a:avLst>
              <a:gd name="adj" fmla="val 1869"/>
            </a:avLst>
          </a:prstGeom>
          <a:solidFill>
            <a:srgbClr val="F4F7FC"/>
          </a:solidFill>
          <a:ln w="12700">
            <a:solidFill>
              <a:srgbClr val="DCE3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783080"/>
            <a:ext cx="5669280" cy="429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Published, then Install Policy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Access Control + Threat Prevention, both checked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Installation succeeded on A-GW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7269480" y="1600200"/>
            <a:ext cx="416052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0000"/>
              </a:lnSpc>
              <a:buNone/>
            </a:pP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7C3BE87-181D-53CE-61F2-FBAD9B4567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107" t="17334" r="23074" b="12667"/>
          <a:stretch>
            <a:fillRect/>
          </a:stretch>
        </p:blipFill>
        <p:spPr>
          <a:xfrm>
            <a:off x="6942690" y="1525904"/>
            <a:ext cx="5002421" cy="4627245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65760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Regression test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02920" y="868680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Proving Strict didn't break legitimate traffic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02920" y="1417320"/>
            <a:ext cx="5088255" cy="4892040"/>
          </a:xfrm>
          <a:prstGeom prst="roundRect">
            <a:avLst>
              <a:gd name="adj" fmla="val 1869"/>
            </a:avLst>
          </a:prstGeom>
          <a:solidFill>
            <a:srgbClr val="F4F7FC"/>
          </a:solidFill>
          <a:ln w="12700">
            <a:solidFill>
              <a:srgbClr val="DCE3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783080"/>
            <a:ext cx="5669280" cy="429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Stricter detection risks false positives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Re-ran the same HTTP test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Succeeded — no disruption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7269480" y="1600200"/>
            <a:ext cx="416052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0000"/>
              </a:lnSpc>
              <a:buNone/>
            </a:pP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D490D9C-B2E4-C4E4-38E0-5F44A7D61AA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646" t="17334" r="22400" b="12667"/>
          <a:stretch>
            <a:fillRect/>
          </a:stretch>
        </p:blipFill>
        <p:spPr>
          <a:xfrm>
            <a:off x="5911215" y="1463040"/>
            <a:ext cx="6147798" cy="461772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822960" y="1828800"/>
            <a:ext cx="105156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Full demo recording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822960" y="2514600"/>
            <a:ext cx="10515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complete walkthrough of Task 1, Task 2 and Task 3, live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1097280" y="3291840"/>
            <a:ext cx="73152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B4D8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3"/>
              </a:rPr>
              <a:t>▶  Click Here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822960" y="4434840"/>
            <a:ext cx="7772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150" dirty="0"/>
          </a:p>
        </p:txBody>
      </p:sp>
      <p:sp>
        <p:nvSpPr>
          <p:cNvPr id="8" name="Text 6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645920" y="4572000"/>
            <a:ext cx="4114800" cy="4114800"/>
          </a:xfrm>
          <a:prstGeom prst="ellipse">
            <a:avLst/>
          </a:prstGeom>
          <a:solidFill>
            <a:srgbClr val="27337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822960" y="2560320"/>
            <a:ext cx="10515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Thank you</a:t>
            </a:r>
            <a:endParaRPr lang="en-US" sz="4600" dirty="0"/>
          </a:p>
        </p:txBody>
      </p:sp>
      <p:sp>
        <p:nvSpPr>
          <p:cNvPr id="4" name="Text 2"/>
          <p:cNvSpPr/>
          <p:nvPr/>
        </p:nvSpPr>
        <p:spPr>
          <a:xfrm>
            <a:off x="822960" y="3429000"/>
            <a:ext cx="10515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00B4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&amp; discussion</a:t>
            </a:r>
            <a:endParaRPr lang="en-US" sz="2000" dirty="0"/>
          </a:p>
        </p:txBody>
      </p:sp>
      <p:sp>
        <p:nvSpPr>
          <p:cNvPr id="5" name="Text 3"/>
          <p:cNvSpPr/>
          <p:nvPr/>
        </p:nvSpPr>
        <p:spPr>
          <a:xfrm>
            <a:off x="822960" y="6126480"/>
            <a:ext cx="10515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  ·  Student ID 2507162·  ACCA7032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956</Words>
  <Application>Microsoft Office PowerPoint</Application>
  <PresentationFormat>Widescreen</PresentationFormat>
  <Paragraphs>263</Paragraphs>
  <Slides>21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Aptos</vt:lpstr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Hiral Jitubhai Jasoliya (2507162)</cp:lastModifiedBy>
  <cp:revision>6</cp:revision>
  <dcterms:created xsi:type="dcterms:W3CDTF">2026-08-01T20:52:03Z</dcterms:created>
  <dcterms:modified xsi:type="dcterms:W3CDTF">2026-08-12T13:19:24Z</dcterms:modified>
</cp:coreProperties>
</file>