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56990E-4817-402B-A6A1-23C8B5E2A045}" type="datetimeFigureOut">
              <a:rPr lang="en-GB" smtClean="0"/>
              <a:t>24/09/2018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D3672-17E6-4A2A-B4A9-F64DC8E83235}" type="slidenum">
              <a:rPr lang="en-GB" smtClean="0"/>
              <a:t>‹#›</a:t>
            </a:fld>
            <a:endParaRPr lang="en-GB"/>
          </a:p>
        </p:txBody>
      </p:sp>
    </p:spTree>
    <p:extLst>
      <p:ext uri="{BB962C8B-B14F-4D97-AF65-F5344CB8AC3E}">
        <p14:creationId xmlns:p14="http://schemas.microsoft.com/office/powerpoint/2010/main" val="937692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4A22946-D085-4666-B95D-5F983F52DAAF}" type="slidenum">
              <a:rPr lang="en-GB" smtClean="0"/>
              <a:pPr/>
              <a:t>5</a:t>
            </a:fld>
            <a:endParaRPr lang="en-GB"/>
          </a:p>
        </p:txBody>
      </p:sp>
    </p:spTree>
    <p:extLst>
      <p:ext uri="{BB962C8B-B14F-4D97-AF65-F5344CB8AC3E}">
        <p14:creationId xmlns:p14="http://schemas.microsoft.com/office/powerpoint/2010/main" val="1692633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78DF45B-091D-4493-80BA-ECA8060A5567}" type="slidenum">
              <a:rPr lang="en-GB" smtClean="0"/>
              <a:pPr/>
              <a:t>6</a:t>
            </a:fld>
            <a:endParaRPr lang="en-GB"/>
          </a:p>
        </p:txBody>
      </p:sp>
    </p:spTree>
    <p:extLst>
      <p:ext uri="{BB962C8B-B14F-4D97-AF65-F5344CB8AC3E}">
        <p14:creationId xmlns:p14="http://schemas.microsoft.com/office/powerpoint/2010/main" val="1881980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37754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1043918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51996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4521FD-F702-4B91-A1ED-C8454A7874F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114225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4521FD-F702-4B91-A1ED-C8454A7874F0}"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1552917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2946809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92566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867745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4521FD-F702-4B91-A1ED-C8454A7874F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301569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4521FD-F702-4B91-A1ED-C8454A7874F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666164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2954001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46289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2163029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3461364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940843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1394839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4521FD-F702-4B91-A1ED-C8454A7874F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91F337-BC7B-4BA3-91EE-EEE3F5634EE1}" type="slidenum">
              <a:rPr lang="en-GB" smtClean="0"/>
              <a:t>‹#›</a:t>
            </a:fld>
            <a:endParaRPr lang="en-GB"/>
          </a:p>
        </p:txBody>
      </p:sp>
    </p:spTree>
    <p:extLst>
      <p:ext uri="{BB962C8B-B14F-4D97-AF65-F5344CB8AC3E}">
        <p14:creationId xmlns:p14="http://schemas.microsoft.com/office/powerpoint/2010/main" val="2117890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F4521FD-F702-4B91-A1ED-C8454A7874F0}" type="datetimeFigureOut">
              <a:rPr lang="en-GB" smtClean="0"/>
              <a:t>24/09/2018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C91F337-BC7B-4BA3-91EE-EEE3F5634EE1}" type="slidenum">
              <a:rPr lang="en-GB" smtClean="0"/>
              <a:t>‹#›</a:t>
            </a:fld>
            <a:endParaRPr lang="en-GB"/>
          </a:p>
        </p:txBody>
      </p:sp>
    </p:spTree>
    <p:extLst>
      <p:ext uri="{BB962C8B-B14F-4D97-AF65-F5344CB8AC3E}">
        <p14:creationId xmlns:p14="http://schemas.microsoft.com/office/powerpoint/2010/main" val="18631923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Culture</a:t>
            </a:r>
            <a:endParaRPr lang="en-GB" dirty="0"/>
          </a:p>
        </p:txBody>
      </p:sp>
      <p:sp>
        <p:nvSpPr>
          <p:cNvPr id="3" name="Subtitle 2"/>
          <p:cNvSpPr>
            <a:spLocks noGrp="1"/>
          </p:cNvSpPr>
          <p:nvPr>
            <p:ph type="subTitle" idx="1"/>
          </p:nvPr>
        </p:nvSpPr>
        <p:spPr/>
        <p:txBody>
          <a:bodyPr/>
          <a:lstStyle/>
          <a:p>
            <a:r>
              <a:rPr lang="en-GB" smtClean="0"/>
              <a:t>Marriage</a:t>
            </a:r>
            <a:endParaRPr lang="en-GB"/>
          </a:p>
        </p:txBody>
      </p:sp>
    </p:spTree>
    <p:extLst>
      <p:ext uri="{BB962C8B-B14F-4D97-AF65-F5344CB8AC3E}">
        <p14:creationId xmlns:p14="http://schemas.microsoft.com/office/powerpoint/2010/main" val="2173127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a:defRPr/>
            </a:pPr>
            <a:r>
              <a:rPr lang="en-GB" smtClean="0"/>
              <a:t>Marriage and Inheritance</a:t>
            </a:r>
          </a:p>
        </p:txBody>
      </p:sp>
      <p:sp>
        <p:nvSpPr>
          <p:cNvPr id="11267" name="Rectangle 3"/>
          <p:cNvSpPr>
            <a:spLocks noGrp="1" noChangeArrowheads="1"/>
          </p:cNvSpPr>
          <p:nvPr>
            <p:ph idx="1"/>
          </p:nvPr>
        </p:nvSpPr>
        <p:spPr/>
        <p:txBody>
          <a:bodyPr/>
          <a:lstStyle/>
          <a:p>
            <a:pPr eaLnBrk="1" hangingPunct="1">
              <a:lnSpc>
                <a:spcPct val="80000"/>
              </a:lnSpc>
              <a:defRPr/>
            </a:pPr>
            <a:r>
              <a:rPr lang="en-GB" sz="2400"/>
              <a:t>In Athens, the majority of girls, at least in the upper classes, were married young, usually between 14 and 16 years of age.</a:t>
            </a:r>
          </a:p>
          <a:p>
            <a:pPr eaLnBrk="1" hangingPunct="1">
              <a:lnSpc>
                <a:spcPct val="80000"/>
              </a:lnSpc>
              <a:defRPr/>
            </a:pPr>
            <a:r>
              <a:rPr lang="en-GB" sz="2400"/>
              <a:t>They did not have the right to inherit property but were given a dowry.</a:t>
            </a:r>
          </a:p>
          <a:p>
            <a:pPr eaLnBrk="1" hangingPunct="1">
              <a:lnSpc>
                <a:spcPct val="80000"/>
              </a:lnSpc>
              <a:defRPr/>
            </a:pPr>
            <a:r>
              <a:rPr lang="en-GB" sz="2400"/>
              <a:t>The dowry was given by the father to the girl to take into her new oikos. </a:t>
            </a:r>
          </a:p>
          <a:p>
            <a:pPr eaLnBrk="1" hangingPunct="1">
              <a:lnSpc>
                <a:spcPct val="80000"/>
              </a:lnSpc>
              <a:defRPr/>
            </a:pPr>
            <a:r>
              <a:rPr lang="en-GB" sz="2400"/>
              <a:t>A woman could not conduct financial transactions relating to her dowry, only her husband could do that.</a:t>
            </a:r>
          </a:p>
          <a:p>
            <a:pPr eaLnBrk="1" hangingPunct="1">
              <a:lnSpc>
                <a:spcPct val="80000"/>
              </a:lnSpc>
              <a:defRPr/>
            </a:pPr>
            <a:r>
              <a:rPr lang="en-GB" sz="2400"/>
              <a:t>However, the dowry remained her property and in case of divorce it had to be returned by the husband to her new kyrios. </a:t>
            </a:r>
          </a:p>
        </p:txBody>
      </p:sp>
    </p:spTree>
    <p:extLst>
      <p:ext uri="{BB962C8B-B14F-4D97-AF65-F5344CB8AC3E}">
        <p14:creationId xmlns:p14="http://schemas.microsoft.com/office/powerpoint/2010/main" val="3717496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and the polis</a:t>
            </a:r>
            <a:endParaRPr lang="en-GB" dirty="0"/>
          </a:p>
        </p:txBody>
      </p:sp>
      <p:sp>
        <p:nvSpPr>
          <p:cNvPr id="3" name="Content Placeholder 2"/>
          <p:cNvSpPr>
            <a:spLocks noGrp="1"/>
          </p:cNvSpPr>
          <p:nvPr>
            <p:ph idx="1"/>
          </p:nvPr>
        </p:nvSpPr>
        <p:spPr/>
        <p:txBody>
          <a:bodyPr/>
          <a:lstStyle/>
          <a:p>
            <a:r>
              <a:rPr lang="en-GB" dirty="0" smtClean="0"/>
              <a:t>The questions put in examining qualifications are, first, 'Who is your father and to what </a:t>
            </a:r>
            <a:r>
              <a:rPr lang="en-GB" dirty="0" err="1" smtClean="0"/>
              <a:t>deme</a:t>
            </a:r>
            <a:r>
              <a:rPr lang="en-GB" dirty="0" smtClean="0"/>
              <a:t> does he belong, and who is your father's father, and who your mother, and who her father and what his </a:t>
            </a:r>
            <a:r>
              <a:rPr lang="en-GB" dirty="0" err="1" smtClean="0"/>
              <a:t>deme</a:t>
            </a:r>
            <a:r>
              <a:rPr lang="en-GB" dirty="0" smtClean="0"/>
              <a:t>?' then whether he has a Family Apollo and Homestead Zeus, and where these shrines are; then whether he has family tombs and where they are; then whether he treats his parents well, and whether he pays his taxes, and whether he has done his military service. [Aristotle] </a:t>
            </a:r>
            <a:r>
              <a:rPr lang="en-GB" dirty="0" err="1" smtClean="0"/>
              <a:t>AthPol</a:t>
            </a:r>
            <a:r>
              <a:rPr lang="en-GB" dirty="0" smtClean="0"/>
              <a:t> 55</a:t>
            </a:r>
            <a:endParaRPr lang="en-GB" dirty="0"/>
          </a:p>
        </p:txBody>
      </p:sp>
    </p:spTree>
    <p:extLst>
      <p:ext uri="{BB962C8B-B14F-4D97-AF65-F5344CB8AC3E}">
        <p14:creationId xmlns:p14="http://schemas.microsoft.com/office/powerpoint/2010/main" val="1807083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Evading the law: Ensuring property for the family</a:t>
            </a:r>
            <a:endParaRPr lang="en-GB" dirty="0"/>
          </a:p>
        </p:txBody>
      </p:sp>
      <p:sp>
        <p:nvSpPr>
          <p:cNvPr id="3" name="Content Placeholder 2"/>
          <p:cNvSpPr>
            <a:spLocks noGrp="1"/>
          </p:cNvSpPr>
          <p:nvPr>
            <p:ph idx="1"/>
          </p:nvPr>
        </p:nvSpPr>
        <p:spPr/>
        <p:txBody>
          <a:bodyPr>
            <a:normAutofit lnSpcReduction="10000"/>
          </a:bodyPr>
          <a:lstStyle/>
          <a:p>
            <a:r>
              <a:rPr lang="en-GB" sz="3200" dirty="0"/>
              <a:t>For </a:t>
            </a:r>
            <a:r>
              <a:rPr lang="en-GB" sz="3200" dirty="0" err="1"/>
              <a:t>Xouthias</a:t>
            </a:r>
            <a:r>
              <a:rPr lang="en-GB" sz="3200" dirty="0"/>
              <a:t>, son of </a:t>
            </a:r>
            <a:r>
              <a:rPr lang="en-GB" sz="3200" dirty="0" err="1"/>
              <a:t>Philachaios</a:t>
            </a:r>
            <a:r>
              <a:rPr lang="en-GB" sz="3200" dirty="0"/>
              <a:t>, 200 minas (are deposited); if he comes himself, let him take it; but if he dies, it shall belong to his children, when they are five years after the age of puberty. If none of his offspring survive, it shall belong to those who are judged his heirs. The </a:t>
            </a:r>
            <a:r>
              <a:rPr lang="en-GB" sz="3200" dirty="0" err="1"/>
              <a:t>Tegeates</a:t>
            </a:r>
            <a:r>
              <a:rPr lang="en-GB" sz="3200" dirty="0"/>
              <a:t> are to decide according to the law. </a:t>
            </a:r>
            <a:r>
              <a:rPr lang="en-GB" sz="3200" dirty="0" err="1"/>
              <a:t>Bogaert</a:t>
            </a:r>
            <a:r>
              <a:rPr lang="en-GB" sz="3200" dirty="0"/>
              <a:t> </a:t>
            </a:r>
            <a:r>
              <a:rPr lang="en-GB" sz="3200" dirty="0" err="1"/>
              <a:t>Epigraphica</a:t>
            </a:r>
            <a:r>
              <a:rPr lang="en-GB" sz="3200" dirty="0"/>
              <a:t> III 29A</a:t>
            </a:r>
            <a:endParaRPr lang="en-GB" sz="3200" dirty="0"/>
          </a:p>
        </p:txBody>
      </p:sp>
    </p:spTree>
    <p:extLst>
      <p:ext uri="{BB962C8B-B14F-4D97-AF65-F5344CB8AC3E}">
        <p14:creationId xmlns:p14="http://schemas.microsoft.com/office/powerpoint/2010/main" val="294495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Metic</a:t>
            </a:r>
            <a:r>
              <a:rPr lang="en-GB" dirty="0" smtClean="0"/>
              <a:t> Women and Business</a:t>
            </a:r>
            <a:endParaRPr lang="en-GB" dirty="0"/>
          </a:p>
        </p:txBody>
      </p:sp>
      <p:sp>
        <p:nvSpPr>
          <p:cNvPr id="4" name="Content Placeholder 3"/>
          <p:cNvSpPr>
            <a:spLocks noGrp="1"/>
          </p:cNvSpPr>
          <p:nvPr>
            <p:ph idx="1"/>
          </p:nvPr>
        </p:nvSpPr>
        <p:spPr/>
        <p:txBody>
          <a:bodyPr>
            <a:normAutofit/>
          </a:bodyPr>
          <a:lstStyle/>
          <a:p>
            <a:r>
              <a:rPr lang="en-GB" dirty="0"/>
              <a:t>Indeed, as long as his mother was living, who had an accurate knowledge of all these matters, </a:t>
            </a:r>
            <a:r>
              <a:rPr lang="en-GB" dirty="0" err="1"/>
              <a:t>Apollodorus</a:t>
            </a:r>
            <a:r>
              <a:rPr lang="en-GB" dirty="0"/>
              <a:t> never made any complaint against </a:t>
            </a:r>
            <a:r>
              <a:rPr lang="en-GB" dirty="0" err="1"/>
              <a:t>Phormio</a:t>
            </a:r>
            <a:r>
              <a:rPr lang="en-GB" dirty="0"/>
              <a:t>, the defendant; but after her death he brought a malicious and baseless suit claiming three thousand drachmae in money, in addition to two thousand drachmae which she had given to </a:t>
            </a:r>
            <a:r>
              <a:rPr lang="en-GB" dirty="0" err="1"/>
              <a:t>Phormio's</a:t>
            </a:r>
            <a:r>
              <a:rPr lang="en-GB" dirty="0"/>
              <a:t> children, and a bit of underwear and a serving-girl. Demosthenes 36.14</a:t>
            </a:r>
            <a:endParaRPr lang="en-GB" dirty="0"/>
          </a:p>
        </p:txBody>
      </p:sp>
    </p:spTree>
    <p:extLst>
      <p:ext uri="{BB962C8B-B14F-4D97-AF65-F5344CB8AC3E}">
        <p14:creationId xmlns:p14="http://schemas.microsoft.com/office/powerpoint/2010/main" val="1503555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Women and Property in Gortyn</a:t>
            </a:r>
            <a:endParaRPr lang="en-US"/>
          </a:p>
        </p:txBody>
      </p:sp>
      <p:sp>
        <p:nvSpPr>
          <p:cNvPr id="8195" name="Rectangle 3"/>
          <p:cNvSpPr>
            <a:spLocks noGrp="1" noChangeArrowheads="1"/>
          </p:cNvSpPr>
          <p:nvPr>
            <p:ph idx="1"/>
          </p:nvPr>
        </p:nvSpPr>
        <p:spPr/>
        <p:txBody>
          <a:bodyPr/>
          <a:lstStyle/>
          <a:p>
            <a:pPr>
              <a:lnSpc>
                <a:spcPct val="90000"/>
              </a:lnSpc>
            </a:pPr>
            <a:r>
              <a:rPr lang="en-GB"/>
              <a:t>If a husband and wife divorce, that which is her property she shall keep, whatever she had when she went to the husband, and she shall keep of the produce the half, if there is any derived from her property, and she shall keep of whatever she weaves in the household, the half, whatever there may be and five staters, if the husband is responsible for the separation.  But if the husband claims the guilt is not his own the judge shall decide under oath whether it is. Gortyn Law Code 2.46-56</a:t>
            </a:r>
            <a:endParaRPr lang="en-US"/>
          </a:p>
        </p:txBody>
      </p:sp>
    </p:spTree>
    <p:extLst>
      <p:ext uri="{BB962C8B-B14F-4D97-AF65-F5344CB8AC3E}">
        <p14:creationId xmlns:p14="http://schemas.microsoft.com/office/powerpoint/2010/main" val="2763294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487</Words>
  <Application>Microsoft Office PowerPoint</Application>
  <PresentationFormat>Widescreen</PresentationFormat>
  <Paragraphs>18</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Culture</vt:lpstr>
      <vt:lpstr>Marriage and Inheritance</vt:lpstr>
      <vt:lpstr>Family and the polis</vt:lpstr>
      <vt:lpstr>Evading the law: Ensuring property for the family</vt:lpstr>
      <vt:lpstr>Metic Women and Business</vt:lpstr>
      <vt:lpstr>Women and Property in Gortyn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dc:title>
  <dc:creator>Errietta Bissa</dc:creator>
  <cp:lastModifiedBy>Errietta Bissa</cp:lastModifiedBy>
  <cp:revision>1</cp:revision>
  <dcterms:created xsi:type="dcterms:W3CDTF">2018-09-24T09:26:03Z</dcterms:created>
  <dcterms:modified xsi:type="dcterms:W3CDTF">2018-09-24T09:26:20Z</dcterms:modified>
</cp:coreProperties>
</file>