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600"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EC9580-89ED-4F64-8238-1249A5DF9571}" type="datetimeFigureOut">
              <a:rPr lang="en-GB" smtClean="0"/>
              <a:pPr/>
              <a:t>03/01/2018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4A015-DC7E-415E-8552-19D29643055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EC9580-89ED-4F64-8238-1249A5DF9571}" type="datetimeFigureOut">
              <a:rPr lang="en-GB" smtClean="0"/>
              <a:pPr/>
              <a:t>03/01/2018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44A015-DC7E-415E-8552-19D29643055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4" name="Rectangle 3"/>
          <p:cNvSpPr/>
          <p:nvPr/>
        </p:nvSpPr>
        <p:spPr>
          <a:xfrm>
            <a:off x="179512" y="0"/>
            <a:ext cx="8352928" cy="707886"/>
          </a:xfrm>
          <a:prstGeom prst="rect">
            <a:avLst/>
          </a:prstGeom>
          <a:noFill/>
        </p:spPr>
        <p:txBody>
          <a:bodyPr wrap="square" lIns="91440" tIns="45720" rIns="91440" bIns="45720">
            <a:spAutoFit/>
          </a:bodyPr>
          <a:lstStyle/>
          <a:p>
            <a:pPr algn="ctr"/>
            <a:r>
              <a:rPr lang="en-US" sz="4000" b="1" cap="none" spc="0" dirty="0" smtClean="0">
                <a:ln w="10541" cmpd="sng">
                  <a:solidFill>
                    <a:srgbClr val="7D7D7D">
                      <a:tint val="100000"/>
                      <a:shade val="100000"/>
                      <a:satMod val="110000"/>
                    </a:srgbClr>
                  </a:solidFill>
                  <a:prstDash val="solid"/>
                </a:ln>
                <a:solidFill>
                  <a:srgbClr val="002060"/>
                </a:solidFill>
                <a:effectLst/>
              </a:rPr>
              <a:t>Exploring the ‘Hidden Curriculum’</a:t>
            </a:r>
            <a:endParaRPr lang="en-US" sz="4000" b="1" cap="none" spc="0" dirty="0">
              <a:ln w="10541" cmpd="sng">
                <a:solidFill>
                  <a:srgbClr val="7D7D7D">
                    <a:tint val="100000"/>
                    <a:shade val="100000"/>
                    <a:satMod val="110000"/>
                  </a:srgbClr>
                </a:solidFill>
                <a:prstDash val="solid"/>
              </a:ln>
              <a:solidFill>
                <a:srgbClr val="002060"/>
              </a:solidFill>
              <a:effectLst/>
            </a:endParaRPr>
          </a:p>
        </p:txBody>
      </p:sp>
      <p:sp>
        <p:nvSpPr>
          <p:cNvPr id="5" name="TextBox 4"/>
          <p:cNvSpPr txBox="1"/>
          <p:nvPr/>
        </p:nvSpPr>
        <p:spPr>
          <a:xfrm>
            <a:off x="5508104" y="836712"/>
            <a:ext cx="3635896" cy="1969770"/>
          </a:xfrm>
          <a:prstGeom prst="rect">
            <a:avLst/>
          </a:prstGeom>
          <a:noFill/>
        </p:spPr>
        <p:txBody>
          <a:bodyPr wrap="square" rtlCol="0">
            <a:spAutoFit/>
          </a:bodyPr>
          <a:lstStyle/>
          <a:p>
            <a:endParaRPr lang="en-GB" sz="1400" dirty="0" smtClean="0"/>
          </a:p>
          <a:p>
            <a:r>
              <a:rPr lang="en-GB" sz="1400" u="sng" dirty="0"/>
              <a:t> </a:t>
            </a:r>
            <a:r>
              <a:rPr lang="en-GB" sz="1400" u="sng" dirty="0" smtClean="0"/>
              <a:t>Debating Team</a:t>
            </a:r>
          </a:p>
          <a:p>
            <a:r>
              <a:rPr lang="en-GB" sz="1400" dirty="0" smtClean="0"/>
              <a:t>Children use their debating skills to argue their point across to  other people </a:t>
            </a:r>
          </a:p>
          <a:p>
            <a:pPr>
              <a:buFont typeface="Arial" pitchFamily="34" charset="0"/>
              <a:buChar char="•"/>
            </a:pPr>
            <a:r>
              <a:rPr lang="en-GB" sz="1400" dirty="0" smtClean="0"/>
              <a:t>Confidence.</a:t>
            </a:r>
          </a:p>
          <a:p>
            <a:pPr>
              <a:buFont typeface="Arial" pitchFamily="34" charset="0"/>
              <a:buChar char="•"/>
            </a:pPr>
            <a:r>
              <a:rPr lang="en-GB" sz="1400" dirty="0" smtClean="0"/>
              <a:t>Listening skills.</a:t>
            </a:r>
          </a:p>
          <a:p>
            <a:pPr>
              <a:buFont typeface="Arial" pitchFamily="34" charset="0"/>
              <a:buChar char="•"/>
            </a:pPr>
            <a:r>
              <a:rPr lang="en-GB" sz="1400" dirty="0" smtClean="0"/>
              <a:t>Self Esteem. </a:t>
            </a:r>
          </a:p>
          <a:p>
            <a:endParaRPr lang="en-GB" sz="1200" dirty="0" smtClean="0"/>
          </a:p>
          <a:p>
            <a:endParaRPr lang="en-GB" sz="1200" dirty="0"/>
          </a:p>
        </p:txBody>
      </p:sp>
      <p:sp>
        <p:nvSpPr>
          <p:cNvPr id="7" name="TextBox 6"/>
          <p:cNvSpPr txBox="1"/>
          <p:nvPr/>
        </p:nvSpPr>
        <p:spPr>
          <a:xfrm>
            <a:off x="7271792" y="2276872"/>
            <a:ext cx="1872208" cy="2031325"/>
          </a:xfrm>
          <a:prstGeom prst="rect">
            <a:avLst/>
          </a:prstGeom>
          <a:noFill/>
        </p:spPr>
        <p:txBody>
          <a:bodyPr wrap="square" rtlCol="0">
            <a:spAutoFit/>
          </a:bodyPr>
          <a:lstStyle/>
          <a:p>
            <a:r>
              <a:rPr lang="en-GB" sz="1400" u="sng" dirty="0" smtClean="0"/>
              <a:t>Young Dragons</a:t>
            </a:r>
          </a:p>
          <a:p>
            <a:r>
              <a:rPr lang="en-GB" sz="1400" dirty="0" smtClean="0"/>
              <a:t>Helps teenagers with knowing what the business side of the world.</a:t>
            </a:r>
          </a:p>
          <a:p>
            <a:pPr>
              <a:buFont typeface="Arial" pitchFamily="34" charset="0"/>
              <a:buChar char="•"/>
            </a:pPr>
            <a:r>
              <a:rPr lang="en-GB" sz="1400" dirty="0" smtClean="0"/>
              <a:t> Confidence</a:t>
            </a:r>
          </a:p>
          <a:p>
            <a:pPr>
              <a:buFont typeface="Arial" pitchFamily="34" charset="0"/>
              <a:buChar char="•"/>
            </a:pPr>
            <a:r>
              <a:rPr lang="en-GB" sz="1400" dirty="0" smtClean="0"/>
              <a:t>Money management.</a:t>
            </a:r>
          </a:p>
          <a:p>
            <a:pPr>
              <a:buFont typeface="Arial" pitchFamily="34" charset="0"/>
              <a:buChar char="•"/>
            </a:pPr>
            <a:r>
              <a:rPr lang="en-GB" sz="1400" dirty="0" smtClean="0"/>
              <a:t>Fundraising.</a:t>
            </a:r>
          </a:p>
          <a:p>
            <a:pPr>
              <a:buFont typeface="Arial" pitchFamily="34" charset="0"/>
              <a:buChar char="•"/>
            </a:pPr>
            <a:r>
              <a:rPr lang="en-GB" sz="1400" dirty="0" smtClean="0"/>
              <a:t>Self Esteem.</a:t>
            </a:r>
            <a:endParaRPr lang="en-GB" sz="1400" dirty="0"/>
          </a:p>
        </p:txBody>
      </p:sp>
      <p:sp>
        <p:nvSpPr>
          <p:cNvPr id="8" name="TextBox 7"/>
          <p:cNvSpPr txBox="1"/>
          <p:nvPr/>
        </p:nvSpPr>
        <p:spPr>
          <a:xfrm>
            <a:off x="2843808" y="2204864"/>
            <a:ext cx="3816424" cy="2246769"/>
          </a:xfrm>
          <a:prstGeom prst="rect">
            <a:avLst/>
          </a:prstGeom>
          <a:noFill/>
        </p:spPr>
        <p:txBody>
          <a:bodyPr wrap="square" rtlCol="0">
            <a:spAutoFit/>
          </a:bodyPr>
          <a:lstStyle/>
          <a:p>
            <a:r>
              <a:rPr lang="en-GB" sz="1400" u="sng" dirty="0" smtClean="0"/>
              <a:t>Cookery for Sixth Form</a:t>
            </a:r>
          </a:p>
          <a:p>
            <a:r>
              <a:rPr lang="en-GB" sz="1400" dirty="0" smtClean="0"/>
              <a:t>It helps young adults between the ages of 16-18 to prepare meals when they attend university.</a:t>
            </a:r>
          </a:p>
          <a:p>
            <a:pPr>
              <a:buFont typeface="Arial" pitchFamily="34" charset="0"/>
              <a:buChar char="•"/>
            </a:pPr>
            <a:r>
              <a:rPr lang="en-GB" sz="1400" dirty="0" smtClean="0"/>
              <a:t>Money Management.</a:t>
            </a:r>
          </a:p>
          <a:p>
            <a:pPr>
              <a:buFont typeface="Arial" pitchFamily="34" charset="0"/>
              <a:buChar char="•"/>
            </a:pPr>
            <a:r>
              <a:rPr lang="en-GB" sz="1400" dirty="0" smtClean="0"/>
              <a:t>Time Management.</a:t>
            </a:r>
          </a:p>
          <a:p>
            <a:pPr>
              <a:buFont typeface="Arial" pitchFamily="34" charset="0"/>
              <a:buChar char="•"/>
            </a:pPr>
            <a:r>
              <a:rPr lang="en-GB" sz="1400" dirty="0" smtClean="0"/>
              <a:t>Self Esteem.</a:t>
            </a:r>
          </a:p>
          <a:p>
            <a:pPr>
              <a:buFont typeface="Arial" pitchFamily="34" charset="0"/>
              <a:buChar char="•"/>
            </a:pPr>
            <a:r>
              <a:rPr lang="en-GB" sz="1400" dirty="0" smtClean="0"/>
              <a:t>Confidence. </a:t>
            </a:r>
          </a:p>
          <a:p>
            <a:pPr>
              <a:buFont typeface="Arial" pitchFamily="34" charset="0"/>
              <a:buChar char="•"/>
            </a:pPr>
            <a:r>
              <a:rPr lang="en-GB" sz="1400" dirty="0" smtClean="0"/>
              <a:t>Independence.</a:t>
            </a:r>
          </a:p>
          <a:p>
            <a:endParaRPr lang="en-GB" sz="1400" dirty="0" smtClean="0"/>
          </a:p>
          <a:p>
            <a:endParaRPr lang="en-GB" sz="1400" dirty="0"/>
          </a:p>
        </p:txBody>
      </p:sp>
      <p:sp>
        <p:nvSpPr>
          <p:cNvPr id="9" name="Rectangle 8"/>
          <p:cNvSpPr/>
          <p:nvPr/>
        </p:nvSpPr>
        <p:spPr>
          <a:xfrm>
            <a:off x="5508104" y="620688"/>
            <a:ext cx="3302507" cy="338554"/>
          </a:xfrm>
          <a:prstGeom prst="rect">
            <a:avLst/>
          </a:prstGeom>
          <a:noFill/>
        </p:spPr>
        <p:txBody>
          <a:bodyPr wrap="none" lIns="91440" tIns="45720" rIns="91440" bIns="45720">
            <a:spAutoFit/>
          </a:bodyPr>
          <a:lstStyle/>
          <a:p>
            <a:pPr algn="ctr"/>
            <a:r>
              <a:rPr lang="en-US" sz="16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Hidden Curriculum within the school</a:t>
            </a:r>
            <a:endParaRPr lang="en-US" sz="16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
        <p:nvSpPr>
          <p:cNvPr id="18" name="Rectangle 17"/>
          <p:cNvSpPr/>
          <p:nvPr/>
        </p:nvSpPr>
        <p:spPr>
          <a:xfrm>
            <a:off x="6588224" y="4941168"/>
            <a:ext cx="2555776" cy="584775"/>
          </a:xfrm>
          <a:prstGeom prst="rect">
            <a:avLst/>
          </a:prstGeom>
          <a:noFill/>
        </p:spPr>
        <p:txBody>
          <a:bodyPr wrap="square" lIns="91440" tIns="45720" rIns="91440" bIns="45720">
            <a:spAutoFit/>
          </a:bodyPr>
          <a:lstStyle/>
          <a:p>
            <a:pPr algn="ctr"/>
            <a:r>
              <a:rPr lang="en-US" sz="1600" b="1"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 </a:t>
            </a:r>
            <a:r>
              <a:rPr lang="en-US" sz="1600" b="1"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Hidden Curriculum within the school.</a:t>
            </a:r>
            <a:endParaRPr lang="en-US" sz="16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
        <p:nvSpPr>
          <p:cNvPr id="21" name="Left Arrow 20"/>
          <p:cNvSpPr/>
          <p:nvPr/>
        </p:nvSpPr>
        <p:spPr>
          <a:xfrm rot="18859455">
            <a:off x="4968783" y="1957179"/>
            <a:ext cx="576064" cy="14401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Left Arrow 21"/>
          <p:cNvSpPr/>
          <p:nvPr/>
        </p:nvSpPr>
        <p:spPr>
          <a:xfrm rot="13846126">
            <a:off x="6826168" y="2041467"/>
            <a:ext cx="576064" cy="14401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6804248" y="5589240"/>
            <a:ext cx="2592288" cy="954107"/>
          </a:xfrm>
          <a:prstGeom prst="rect">
            <a:avLst/>
          </a:prstGeom>
          <a:noFill/>
        </p:spPr>
        <p:txBody>
          <a:bodyPr wrap="square" rtlCol="0">
            <a:spAutoFit/>
          </a:bodyPr>
          <a:lstStyle/>
          <a:p>
            <a:pPr>
              <a:buFont typeface="Arial" pitchFamily="34" charset="0"/>
              <a:buChar char="•"/>
            </a:pPr>
            <a:r>
              <a:rPr lang="en-GB" sz="1400" dirty="0" smtClean="0"/>
              <a:t>Running.</a:t>
            </a:r>
          </a:p>
          <a:p>
            <a:pPr>
              <a:buFont typeface="Arial" pitchFamily="34" charset="0"/>
              <a:buChar char="•"/>
            </a:pPr>
            <a:r>
              <a:rPr lang="en-GB" sz="1400" dirty="0" smtClean="0"/>
              <a:t>Chess Club</a:t>
            </a:r>
          </a:p>
          <a:p>
            <a:pPr>
              <a:buFont typeface="Arial" pitchFamily="34" charset="0"/>
              <a:buChar char="•"/>
            </a:pPr>
            <a:r>
              <a:rPr lang="en-GB" sz="1400" dirty="0" smtClean="0"/>
              <a:t>Ancient Greek Mythology.</a:t>
            </a:r>
          </a:p>
          <a:p>
            <a:pPr>
              <a:buFont typeface="Arial" pitchFamily="34" charset="0"/>
              <a:buChar char="•"/>
            </a:pPr>
            <a:r>
              <a:rPr lang="en-GB" sz="1400" dirty="0" smtClean="0"/>
              <a:t>Musicals.</a:t>
            </a:r>
            <a:endParaRPr lang="en-GB" sz="1400" dirty="0"/>
          </a:p>
        </p:txBody>
      </p:sp>
      <p:sp>
        <p:nvSpPr>
          <p:cNvPr id="24" name="Rectangle 23"/>
          <p:cNvSpPr/>
          <p:nvPr/>
        </p:nvSpPr>
        <p:spPr>
          <a:xfrm>
            <a:off x="251520" y="692696"/>
            <a:ext cx="3695115" cy="584775"/>
          </a:xfrm>
          <a:prstGeom prst="rect">
            <a:avLst/>
          </a:prstGeom>
          <a:noFill/>
        </p:spPr>
        <p:txBody>
          <a:bodyPr wrap="none" lIns="91440" tIns="45720" rIns="91440" bIns="45720">
            <a:spAutoFit/>
          </a:bodyPr>
          <a:lstStyle/>
          <a:p>
            <a:pPr algn="ctr"/>
            <a:r>
              <a:rPr lang="en-US" sz="1600" b="1"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How different educational sectors deliver</a:t>
            </a:r>
          </a:p>
          <a:p>
            <a:pPr algn="ctr"/>
            <a:r>
              <a:rPr lang="en-US" sz="1600" b="1"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 the Hidden Curriculum</a:t>
            </a:r>
            <a:endParaRPr lang="en-US" sz="16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
        <p:nvSpPr>
          <p:cNvPr id="14" name="TextBox 13"/>
          <p:cNvSpPr txBox="1"/>
          <p:nvPr/>
        </p:nvSpPr>
        <p:spPr>
          <a:xfrm>
            <a:off x="0" y="1196752"/>
            <a:ext cx="3707904" cy="2462213"/>
          </a:xfrm>
          <a:prstGeom prst="rect">
            <a:avLst/>
          </a:prstGeom>
          <a:noFill/>
        </p:spPr>
        <p:txBody>
          <a:bodyPr wrap="square" rtlCol="0">
            <a:spAutoFit/>
          </a:bodyPr>
          <a:lstStyle/>
          <a:p>
            <a:r>
              <a:rPr lang="en-GB" sz="1400" dirty="0" smtClean="0"/>
              <a:t>There are different ways that  educational sectors uses the Hidden Curriculum.</a:t>
            </a:r>
          </a:p>
          <a:p>
            <a:r>
              <a:rPr lang="en-GB" sz="1400" dirty="0" smtClean="0"/>
              <a:t>The Welsh Assembly Government (2017)</a:t>
            </a:r>
          </a:p>
          <a:p>
            <a:r>
              <a:rPr lang="en-GB" sz="1400" dirty="0" smtClean="0"/>
              <a:t>Discusses the  different educational settings that deal with the Hidden Curriculum</a:t>
            </a:r>
          </a:p>
          <a:p>
            <a:pPr>
              <a:buFont typeface="Arial" pitchFamily="34" charset="0"/>
              <a:buChar char="•"/>
            </a:pPr>
            <a:r>
              <a:rPr lang="en-GB" sz="1400" dirty="0" smtClean="0"/>
              <a:t> State schools</a:t>
            </a:r>
          </a:p>
          <a:p>
            <a:pPr>
              <a:buFont typeface="Arial" pitchFamily="34" charset="0"/>
              <a:buChar char="•"/>
            </a:pPr>
            <a:r>
              <a:rPr lang="en-GB" sz="1400" dirty="0" smtClean="0"/>
              <a:t>Independent Schools.</a:t>
            </a:r>
          </a:p>
          <a:p>
            <a:pPr>
              <a:buFont typeface="Arial" pitchFamily="34" charset="0"/>
              <a:buChar char="•"/>
            </a:pPr>
            <a:r>
              <a:rPr lang="en-GB" sz="1400" dirty="0" smtClean="0"/>
              <a:t>Childcare settings</a:t>
            </a:r>
          </a:p>
          <a:p>
            <a:pPr>
              <a:buFont typeface="Arial" pitchFamily="34" charset="0"/>
              <a:buChar char="•"/>
            </a:pPr>
            <a:r>
              <a:rPr lang="en-GB" sz="1400" dirty="0" smtClean="0"/>
              <a:t>Outside agencies.</a:t>
            </a:r>
          </a:p>
          <a:p>
            <a:endParaRPr lang="en-GB" sz="1400" dirty="0" smtClean="0"/>
          </a:p>
          <a:p>
            <a:endParaRPr lang="en-GB" sz="1400" dirty="0"/>
          </a:p>
        </p:txBody>
      </p:sp>
      <p:sp>
        <p:nvSpPr>
          <p:cNvPr id="15" name="Rectangle 14"/>
          <p:cNvSpPr/>
          <p:nvPr/>
        </p:nvSpPr>
        <p:spPr>
          <a:xfrm>
            <a:off x="467544" y="5157192"/>
            <a:ext cx="3888432" cy="523220"/>
          </a:xfrm>
          <a:prstGeom prst="rect">
            <a:avLst/>
          </a:prstGeom>
          <a:noFill/>
        </p:spPr>
        <p:txBody>
          <a:bodyPr wrap="square" lIns="91440" tIns="45720" rIns="91440" bIns="45720">
            <a:spAutoFit/>
          </a:bodyPr>
          <a:lstStyle/>
          <a:p>
            <a:pPr algn="ctr"/>
            <a:r>
              <a:rPr lang="en-US" sz="1400" b="1"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How the Hidden Curriculum  impacts on the child’s attitudes</a:t>
            </a:r>
            <a:endParaRPr lang="en-US" sz="14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
        <p:nvSpPr>
          <p:cNvPr id="16" name="TextBox 15"/>
          <p:cNvSpPr txBox="1"/>
          <p:nvPr/>
        </p:nvSpPr>
        <p:spPr>
          <a:xfrm>
            <a:off x="0" y="5688449"/>
            <a:ext cx="4355976" cy="1169551"/>
          </a:xfrm>
          <a:prstGeom prst="rect">
            <a:avLst/>
          </a:prstGeom>
          <a:noFill/>
        </p:spPr>
        <p:txBody>
          <a:bodyPr wrap="square" rtlCol="0">
            <a:spAutoFit/>
          </a:bodyPr>
          <a:lstStyle/>
          <a:p>
            <a:r>
              <a:rPr lang="en-GB" sz="1400" dirty="0" smtClean="0"/>
              <a:t>Adams (2009) discusses how children’s attitude to school changes when they are included in these groups. Such as boosting their confidence and self esteem and encouraging them to speak up when in social situations.</a:t>
            </a:r>
          </a:p>
          <a:p>
            <a:endParaRPr lang="en-GB" sz="1400" dirty="0"/>
          </a:p>
        </p:txBody>
      </p:sp>
      <p:sp>
        <p:nvSpPr>
          <p:cNvPr id="17" name="Rectangle 16"/>
          <p:cNvSpPr/>
          <p:nvPr/>
        </p:nvSpPr>
        <p:spPr>
          <a:xfrm>
            <a:off x="0" y="3140968"/>
            <a:ext cx="2159116" cy="338554"/>
          </a:xfrm>
          <a:prstGeom prst="rect">
            <a:avLst/>
          </a:prstGeom>
          <a:noFill/>
        </p:spPr>
        <p:txBody>
          <a:bodyPr wrap="square" lIns="91440" tIns="45720" rIns="91440" bIns="45720">
            <a:spAutoFit/>
          </a:bodyPr>
          <a:lstStyle/>
          <a:p>
            <a:pPr algn="ctr"/>
            <a:r>
              <a:rPr lang="en-US" sz="1600" b="1"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Skinner Theory </a:t>
            </a:r>
            <a:endParaRPr lang="en-US" sz="16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
        <p:nvSpPr>
          <p:cNvPr id="19" name="TextBox 18"/>
          <p:cNvSpPr txBox="1"/>
          <p:nvPr/>
        </p:nvSpPr>
        <p:spPr>
          <a:xfrm>
            <a:off x="0" y="3429000"/>
            <a:ext cx="3131840" cy="1815882"/>
          </a:xfrm>
          <a:prstGeom prst="rect">
            <a:avLst/>
          </a:prstGeom>
          <a:noFill/>
        </p:spPr>
        <p:txBody>
          <a:bodyPr wrap="square" rtlCol="0">
            <a:spAutoFit/>
          </a:bodyPr>
          <a:lstStyle/>
          <a:p>
            <a:r>
              <a:rPr lang="en-GB" sz="1400" dirty="0" smtClean="0"/>
              <a:t>Phelps (2015 )  discusses the Skinner theory on how groups and extra activities help children with their behaviour and self esteem. By saying that children choose to attend these groups or activities which are on the hidden curriculum for their own benefits and interests.</a:t>
            </a:r>
            <a:endParaRPr lang="en-GB" sz="1400" dirty="0"/>
          </a:p>
        </p:txBody>
      </p:sp>
      <p:sp>
        <p:nvSpPr>
          <p:cNvPr id="20" name="Rectangle 19"/>
          <p:cNvSpPr/>
          <p:nvPr/>
        </p:nvSpPr>
        <p:spPr>
          <a:xfrm>
            <a:off x="4499992" y="4293096"/>
            <a:ext cx="1726948" cy="338554"/>
          </a:xfrm>
          <a:prstGeom prst="rect">
            <a:avLst/>
          </a:prstGeom>
          <a:noFill/>
        </p:spPr>
        <p:txBody>
          <a:bodyPr wrap="none" lIns="91440" tIns="45720" rIns="91440" bIns="45720">
            <a:spAutoFit/>
          </a:bodyPr>
          <a:lstStyle/>
          <a:p>
            <a:pPr algn="ctr"/>
            <a:r>
              <a:rPr lang="en-US" sz="1600" b="1"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Donaldson Report</a:t>
            </a:r>
            <a:endParaRPr lang="en-US" sz="16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
        <p:nvSpPr>
          <p:cNvPr id="25" name="TextBox 24"/>
          <p:cNvSpPr txBox="1"/>
          <p:nvPr/>
        </p:nvSpPr>
        <p:spPr>
          <a:xfrm>
            <a:off x="4211960" y="4581128"/>
            <a:ext cx="2448272" cy="2031325"/>
          </a:xfrm>
          <a:prstGeom prst="rect">
            <a:avLst/>
          </a:prstGeom>
          <a:noFill/>
        </p:spPr>
        <p:txBody>
          <a:bodyPr wrap="square" rtlCol="0">
            <a:spAutoFit/>
          </a:bodyPr>
          <a:lstStyle/>
          <a:p>
            <a:r>
              <a:rPr lang="en-GB" sz="1400" dirty="0" smtClean="0"/>
              <a:t>The Welsh Assembly Government (2015) discusses how the Donaldson Report is changing schools by helping children to learn through new skills and using a positive approach to knowledge. Which is also supported by Donaldson (2015)</a:t>
            </a:r>
            <a:endParaRPr lang="en-GB" sz="1400" dirty="0"/>
          </a:p>
        </p:txBody>
      </p:sp>
      <p:pic>
        <p:nvPicPr>
          <p:cNvPr id="2" name="Picture 2" descr="Why Atheists Lose Debates (3 examples provided)"/>
          <p:cNvPicPr>
            <a:picLocks noChangeAspect="1" noChangeArrowheads="1"/>
          </p:cNvPicPr>
          <p:nvPr/>
        </p:nvPicPr>
        <p:blipFill>
          <a:blip r:embed="rId2" cstate="print"/>
          <a:srcRect/>
          <a:stretch>
            <a:fillRect/>
          </a:stretch>
        </p:blipFill>
        <p:spPr bwMode="auto">
          <a:xfrm flipH="1">
            <a:off x="4283968" y="764704"/>
            <a:ext cx="1003382" cy="864915"/>
          </a:xfrm>
          <a:prstGeom prst="rect">
            <a:avLst/>
          </a:prstGeom>
          <a:noFill/>
        </p:spPr>
      </p:pic>
      <p:pic>
        <p:nvPicPr>
          <p:cNvPr id="3" name="Picture 4" descr="Image result for maslow"/>
          <p:cNvPicPr>
            <a:picLocks noChangeAspect="1" noChangeArrowheads="1"/>
          </p:cNvPicPr>
          <p:nvPr/>
        </p:nvPicPr>
        <p:blipFill>
          <a:blip r:embed="rId3" cstate="print"/>
          <a:srcRect/>
          <a:stretch>
            <a:fillRect/>
          </a:stretch>
        </p:blipFill>
        <p:spPr bwMode="auto">
          <a:xfrm>
            <a:off x="5344751" y="2852936"/>
            <a:ext cx="2035561" cy="144016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457200" y="1600200"/>
            <a:ext cx="8229600" cy="5257800"/>
          </a:xfrm>
        </p:spPr>
        <p:txBody>
          <a:bodyPr>
            <a:normAutofit fontScale="47500" lnSpcReduction="20000"/>
          </a:bodyPr>
          <a:lstStyle/>
          <a:p>
            <a:r>
              <a:rPr lang="en-US" dirty="0" smtClean="0"/>
              <a:t>Adams, K. (2009). </a:t>
            </a:r>
            <a:r>
              <a:rPr lang="en-US" i="1" dirty="0" err="1" smtClean="0"/>
              <a:t>Behaviour</a:t>
            </a:r>
            <a:r>
              <a:rPr lang="en-US" i="1" dirty="0" smtClean="0"/>
              <a:t> for Learning in the Primary School</a:t>
            </a:r>
            <a:r>
              <a:rPr lang="en-US" dirty="0" smtClean="0"/>
              <a:t>. Exeter: Learning Matters Ltd.</a:t>
            </a:r>
            <a:endParaRPr lang="en-GB" dirty="0" smtClean="0"/>
          </a:p>
          <a:p>
            <a:endParaRPr lang="en-US" dirty="0" smtClean="0"/>
          </a:p>
          <a:p>
            <a:endParaRPr lang="en-US" dirty="0" smtClean="0"/>
          </a:p>
          <a:p>
            <a:r>
              <a:rPr lang="en-US" dirty="0" smtClean="0"/>
              <a:t>Donaldson </a:t>
            </a:r>
            <a:r>
              <a:rPr lang="en-US" dirty="0" smtClean="0"/>
              <a:t>Report Review. (2015). 1st ed. [</a:t>
            </a:r>
            <a:r>
              <a:rPr lang="en-US" dirty="0" err="1" smtClean="0"/>
              <a:t>ebook</a:t>
            </a:r>
            <a:r>
              <a:rPr lang="en-US" dirty="0" smtClean="0"/>
              <a:t>] The Welsh Assembly Government, pp.6-10. Available at: http://www.uwtsd.ac.uk/media/uwtsd-website/content-assets/documents/wcee/successful-futures.pdf [Accessed 3 Jan. 2018].</a:t>
            </a:r>
            <a:endParaRPr lang="en-GB" dirty="0" smtClean="0"/>
          </a:p>
          <a:p>
            <a:endParaRPr lang="en-US" dirty="0" smtClean="0"/>
          </a:p>
          <a:p>
            <a:endParaRPr lang="en-US" dirty="0" smtClean="0"/>
          </a:p>
          <a:p>
            <a:r>
              <a:rPr lang="en-US" dirty="0" err="1" smtClean="0"/>
              <a:t>Gov.wales</a:t>
            </a:r>
            <a:r>
              <a:rPr lang="en-US" dirty="0" smtClean="0"/>
              <a:t>. (2017). </a:t>
            </a:r>
            <a:r>
              <a:rPr lang="en-US" i="1" dirty="0" smtClean="0"/>
              <a:t>Welsh </a:t>
            </a:r>
            <a:r>
              <a:rPr lang="en-US" i="1" dirty="0" err="1" smtClean="0"/>
              <a:t>Government|Education</a:t>
            </a:r>
            <a:r>
              <a:rPr lang="en-US" i="1" dirty="0" smtClean="0"/>
              <a:t> provision for children and young people educated outside the school setting</a:t>
            </a:r>
            <a:r>
              <a:rPr lang="en-US" dirty="0" smtClean="0"/>
              <a:t>. [online] Available at: http://gov.wales/statistics-and-research/education-provision-children-young-people-educated-outside-school-setting/?lang=en [Accessed 3 Jan. 2018].</a:t>
            </a:r>
            <a:endParaRPr lang="en-GB" dirty="0" smtClean="0"/>
          </a:p>
          <a:p>
            <a:endParaRPr lang="en-US" dirty="0" smtClean="0"/>
          </a:p>
          <a:p>
            <a:endParaRPr lang="en-US" dirty="0" smtClean="0"/>
          </a:p>
          <a:p>
            <a:r>
              <a:rPr lang="en-US" dirty="0" smtClean="0"/>
              <a:t>Independent </a:t>
            </a:r>
            <a:r>
              <a:rPr lang="en-US" dirty="0" smtClean="0"/>
              <a:t>Review of Curriculum and Assessment Arrangements in Wales. (2015). 1st ed. [</a:t>
            </a:r>
            <a:r>
              <a:rPr lang="en-US" dirty="0" err="1" smtClean="0"/>
              <a:t>ebook</a:t>
            </a:r>
            <a:r>
              <a:rPr lang="en-US" dirty="0" smtClean="0"/>
              <a:t>] pp.5-10. Available at: http://file:///C:/Users/jessicaquin38/Downloads/Donaldson%20Report%20-%20Successful%20Futures%20-%20Independent%20Review%20of%20Curriculum%20and%20Assessment%20Arrangements%20in%20Wales%20(1).pdf [Accessed 3 Jan. 2018].</a:t>
            </a:r>
            <a:endParaRPr lang="en-GB" dirty="0" smtClean="0"/>
          </a:p>
          <a:p>
            <a:endParaRPr lang="en-US" dirty="0" smtClean="0"/>
          </a:p>
          <a:p>
            <a:r>
              <a:rPr lang="en-US" dirty="0" smtClean="0"/>
              <a:t>Phelps</a:t>
            </a:r>
            <a:r>
              <a:rPr lang="en-US" dirty="0" smtClean="0"/>
              <a:t>, B. (2015). Behavioral Perspectives on Personality and Self. </a:t>
            </a:r>
            <a:r>
              <a:rPr lang="en-US" i="1" dirty="0" smtClean="0"/>
              <a:t>The Psychological Record</a:t>
            </a:r>
            <a:r>
              <a:rPr lang="en-US" dirty="0" smtClean="0"/>
              <a:t>, [online] 65(3), pp.557-565. Available at: https://link.springer.com/article/10.1007/s40732-014-0115-y [Accessed 3 Jan. 2018].</a:t>
            </a:r>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207</TotalTime>
  <Words>472</Words>
  <Application>Microsoft Office PowerPoint</Application>
  <PresentationFormat>On-screen Show (4:3)</PresentationFormat>
  <Paragraphs>54</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Slide 1</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jessica.quin</dc:creator>
  <cp:lastModifiedBy>jessicaquin38</cp:lastModifiedBy>
  <cp:revision>19</cp:revision>
  <dcterms:created xsi:type="dcterms:W3CDTF">2017-12-12T11:58:52Z</dcterms:created>
  <dcterms:modified xsi:type="dcterms:W3CDTF">2018-01-03T15:27:05Z</dcterms:modified>
</cp:coreProperties>
</file>