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50"/>
  </p:notesMasterIdLst>
  <p:sldIdLst>
    <p:sldId id="256" r:id="rId2"/>
    <p:sldId id="257" r:id="rId3"/>
    <p:sldId id="299" r:id="rId4"/>
    <p:sldId id="300" r:id="rId5"/>
    <p:sldId id="301" r:id="rId6"/>
    <p:sldId id="396" r:id="rId7"/>
    <p:sldId id="39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90" r:id="rId36"/>
    <p:sldId id="285" r:id="rId37"/>
    <p:sldId id="286" r:id="rId38"/>
    <p:sldId id="291" r:id="rId39"/>
    <p:sldId id="292" r:id="rId40"/>
    <p:sldId id="296" r:id="rId41"/>
    <p:sldId id="293" r:id="rId42"/>
    <p:sldId id="297" r:id="rId43"/>
    <p:sldId id="298" r:id="rId44"/>
    <p:sldId id="294" r:id="rId45"/>
    <p:sldId id="295" r:id="rId46"/>
    <p:sldId id="287" r:id="rId47"/>
    <p:sldId id="288" r:id="rId48"/>
    <p:sldId id="289" r:id="rId49"/>
  </p:sldIdLst>
  <p:sldSz cx="12192000" cy="6858000"/>
  <p:notesSz cx="6858000" cy="9144000"/>
  <p:embeddedFontLst>
    <p:embeddedFont>
      <p:font typeface="Open Sans" panose="020B0606030504020204" pitchFamily="34" charset="0"/>
      <p:regular r:id="rId51"/>
      <p:bold r:id="rId52"/>
      <p:italic r:id="rId53"/>
      <p:boldItalic r:id="rId5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1780FEB-98DC-4B35-85D2-8A0FEBCA36D6}">
  <a:tblStyle styleId="{A1780FEB-98DC-4B35-85D2-8A0FEBCA36D6}" styleName="Table_0">
    <a:wholeTbl>
      <a:tcTxStyle b="off" i="off">
        <a:font>
          <a:latin typeface="Myriad Pro"/>
          <a:ea typeface="Myriad Pro"/>
          <a:cs typeface="Myriad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6F2FC"/>
          </a:solidFill>
        </a:fill>
      </a:tcStyle>
    </a:wholeTbl>
    <a:band1H>
      <a:tcTxStyle/>
      <a:tcStyle>
        <a:tcBdr/>
        <a:fill>
          <a:solidFill>
            <a:srgbClr val="CAE3F9"/>
          </a:solidFill>
        </a:fill>
      </a:tcStyle>
    </a:band1H>
    <a:band2H>
      <a:tcTxStyle/>
      <a:tcStyle>
        <a:tcBdr/>
      </a:tcStyle>
    </a:band2H>
    <a:band1V>
      <a:tcTxStyle/>
      <a:tcStyle>
        <a:tcBdr/>
        <a:fill>
          <a:solidFill>
            <a:srgbClr val="CAE3F9"/>
          </a:solidFill>
        </a:fill>
      </a:tcStyle>
    </a:band1V>
    <a:band2V>
      <a:tcTxStyle/>
      <a:tcStyle>
        <a:tcBdr/>
      </a:tcStyle>
    </a:band2V>
    <a:lastCol>
      <a:tcTxStyle b="on" i="off">
        <a:font>
          <a:latin typeface="Myriad Pro"/>
          <a:ea typeface="Myriad Pro"/>
          <a:cs typeface="Myriad Pro"/>
        </a:font>
        <a:schemeClr val="lt1"/>
      </a:tcTxStyle>
      <a:tcStyle>
        <a:tcBdr/>
        <a:fill>
          <a:solidFill>
            <a:schemeClr val="accent1"/>
          </a:solidFill>
        </a:fill>
      </a:tcStyle>
    </a:lastCol>
    <a:firstCol>
      <a:tcTxStyle b="on" i="off">
        <a:font>
          <a:latin typeface="Myriad Pro"/>
          <a:ea typeface="Myriad Pro"/>
          <a:cs typeface="Myriad Pro"/>
        </a:font>
        <a:schemeClr val="lt1"/>
      </a:tcTxStyle>
      <a:tcStyle>
        <a:tcBdr/>
        <a:fill>
          <a:solidFill>
            <a:schemeClr val="accent1"/>
          </a:solidFill>
        </a:fill>
      </a:tcStyle>
    </a:firstCol>
    <a:lastRow>
      <a:tcTxStyle b="on" i="off">
        <a:font>
          <a:latin typeface="Myriad Pro"/>
          <a:ea typeface="Myriad Pro"/>
          <a:cs typeface="Myriad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Myriad Pro"/>
          <a:ea typeface="Myriad Pro"/>
          <a:cs typeface="Myriad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B17E1DCD-556E-4A9F-9E71-662BFEE2D058}"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308"/>
    <p:restoredTop sz="94713"/>
  </p:normalViewPr>
  <p:slideViewPr>
    <p:cSldViewPr snapToGrid="0">
      <p:cViewPr varScale="1">
        <p:scale>
          <a:sx n="52" d="100"/>
          <a:sy n="52" d="100"/>
        </p:scale>
        <p:origin x="216" y="1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3.fntdata"/><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1.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4" name="Google Shape;11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9" name="Google Shape;1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80444-FE6D-4282-A651-A7D31CF76AE3}"/>
              </a:ext>
            </a:extLst>
          </p:cNvPr>
          <p:cNvSpPr>
            <a:spLocks noGrp="1" noRot="1" noChangeAspect="1"/>
          </p:cNvSpPr>
          <p:nvPr>
            <p:ph type="sldImg"/>
          </p:nvPr>
        </p:nvSpPr>
        <p:spPr/>
      </p:sp>
      <p:sp>
        <p:nvSpPr>
          <p:cNvPr id="50178" name="Notes Placeholder 2">
            <a:extLst>
              <a:ext uri="{FF2B5EF4-FFF2-40B4-BE49-F238E27FC236}">
                <a16:creationId xmlns:a16="http://schemas.microsoft.com/office/drawing/2014/main" id="{6B0774CB-72CC-4E74-AA8C-BD5F8A62922C}"/>
              </a:ext>
            </a:extLst>
          </p:cNvPr>
          <p:cNvSpPr>
            <a:spLocks noGrp="1" noChangeArrowheads="1"/>
          </p:cNvSpPr>
          <p:nvPr>
            <p:ph type="body" idx="1"/>
          </p:nvPr>
        </p:nvSpPr>
        <p:spPr>
          <a:noFill/>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8E082C49-0881-4F0A-AF75-1529215852F0}"/>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A6873C-3BA5-4976-8AEC-856B35E662EA}" type="slidenum">
              <a:rPr lang="en-US" altLang="en-US" sz="1200"/>
              <a:pPr/>
              <a:t>4</a:t>
            </a:fld>
            <a:endParaRPr lang="en-US" altLang="en-US" sz="12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0" name="Google Shape;16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8" name="Google Shape;17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3" name="Google Shape;183;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8" name="Google Shape;188;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4" name="Google Shape;194;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2" name="Google Shape;21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8" name="Google Shape;218;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24" name="Google Shape;224;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5" name="Google Shape;225;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25</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2" name="Google Shape;232;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3" name="Google Shape;233;p21: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a:p>
        </p:txBody>
      </p:sp>
      <p:sp>
        <p:nvSpPr>
          <p:cNvPr id="234" name="Google Shape;234;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26</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0" name="Google Shape;240;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latin typeface="Arial"/>
              <a:ea typeface="Arial"/>
              <a:cs typeface="Arial"/>
              <a:sym typeface="Arial"/>
            </a:endParaRPr>
          </a:p>
        </p:txBody>
      </p:sp>
      <p:sp>
        <p:nvSpPr>
          <p:cNvPr id="241" name="Google Shape;241;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27</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74" name="Google Shape;274;p2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275" name="Google Shape;275;p2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28</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81" name="Google Shape;281;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282" name="Google Shape;282;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29</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8"/>
        <p:cNvGrpSpPr/>
        <p:nvPr/>
      </p:nvGrpSpPr>
      <p:grpSpPr>
        <a:xfrm>
          <a:off x="0" y="0"/>
          <a:ext cx="0" cy="0"/>
          <a:chOff x="0" y="0"/>
          <a:chExt cx="0" cy="0"/>
        </a:xfrm>
      </p:grpSpPr>
      <p:sp>
        <p:nvSpPr>
          <p:cNvPr id="289" name="Google Shape;289;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0" name="Google Shape;290;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291" name="Google Shape;291;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30</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99" name="Google Shape;299;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00" name="Google Shape;300;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31</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08" name="Google Shape;308;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09" name="Google Shape;309;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32</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16" name="Google Shape;316;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17" name="Google Shape;317;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33</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24" name="Google Shape;324;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25" name="Google Shape;325;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34</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a:extLst>
            <a:ext uri="{FF2B5EF4-FFF2-40B4-BE49-F238E27FC236}">
              <a16:creationId xmlns:a16="http://schemas.microsoft.com/office/drawing/2014/main" id="{C04213B2-62D1-F409-06DA-8086EB9F4662}"/>
            </a:ext>
          </a:extLst>
        </p:cNvPr>
        <p:cNvGrpSpPr/>
        <p:nvPr/>
      </p:nvGrpSpPr>
      <p:grpSpPr>
        <a:xfrm>
          <a:off x="0" y="0"/>
          <a:ext cx="0" cy="0"/>
          <a:chOff x="0" y="0"/>
          <a:chExt cx="0" cy="0"/>
        </a:xfrm>
      </p:grpSpPr>
      <p:sp>
        <p:nvSpPr>
          <p:cNvPr id="323" name="Google Shape;323;p29:notes">
            <a:extLst>
              <a:ext uri="{FF2B5EF4-FFF2-40B4-BE49-F238E27FC236}">
                <a16:creationId xmlns:a16="http://schemas.microsoft.com/office/drawing/2014/main" id="{C6B0F1B8-421F-EDD8-81D2-8FDFCDB3BEE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24" name="Google Shape;324;p29:notes">
            <a:extLst>
              <a:ext uri="{FF2B5EF4-FFF2-40B4-BE49-F238E27FC236}">
                <a16:creationId xmlns:a16="http://schemas.microsoft.com/office/drawing/2014/main" id="{B894B18C-3CB7-173C-7B04-5C3172728079}"/>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25" name="Google Shape;325;p29:notes">
            <a:extLst>
              <a:ext uri="{FF2B5EF4-FFF2-40B4-BE49-F238E27FC236}">
                <a16:creationId xmlns:a16="http://schemas.microsoft.com/office/drawing/2014/main" id="{C4DD63B0-1DC0-D65F-8F9C-CE463FDFC0D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35</a:t>
            </a:fld>
            <a:endParaRPr sz="1200" b="0" i="0" u="none" strike="noStrike" cap="none">
              <a:solidFill>
                <a:schemeClr val="dk1"/>
              </a:solidFill>
              <a:latin typeface="Times"/>
              <a:ea typeface="Times"/>
              <a:cs typeface="Times"/>
              <a:sym typeface="Times"/>
            </a:endParaRPr>
          </a:p>
        </p:txBody>
      </p:sp>
    </p:spTree>
    <p:extLst>
      <p:ext uri="{BB962C8B-B14F-4D97-AF65-F5344CB8AC3E}">
        <p14:creationId xmlns:p14="http://schemas.microsoft.com/office/powerpoint/2010/main" val="16076157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32" name="Google Shape;332;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400"/>
          </a:p>
        </p:txBody>
      </p:sp>
      <p:sp>
        <p:nvSpPr>
          <p:cNvPr id="333" name="Google Shape;333;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a:ea typeface="Times"/>
                <a:cs typeface="Times"/>
                <a:sym typeface="Times"/>
              </a:rPr>
              <a:t>36</a:t>
            </a:fld>
            <a:endParaRPr sz="1200" b="0" i="0" u="none" strike="noStrike" cap="none">
              <a:solidFill>
                <a:schemeClr val="dk1"/>
              </a:solidFill>
              <a:latin typeface="Times"/>
              <a:ea typeface="Times"/>
              <a:cs typeface="Times"/>
              <a:sym typeface="Times"/>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37</a:t>
            </a:fld>
            <a:endParaRPr sz="1200" b="0" i="0" u="none" strike="noStrike" cap="none">
              <a:solidFill>
                <a:schemeClr val="dk1"/>
              </a:solidFill>
              <a:latin typeface="Arial"/>
              <a:ea typeface="Arial"/>
              <a:cs typeface="Arial"/>
              <a:sym typeface="Arial"/>
            </a:endParaRPr>
          </a:p>
        </p:txBody>
      </p:sp>
      <p:sp>
        <p:nvSpPr>
          <p:cNvPr id="339" name="Google Shape;339;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40" name="Google Shape;340;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1" name="Google Shape;231;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39</a:t>
            </a:fld>
            <a:endParaRPr sz="1200" b="0" i="0" u="none" strike="noStrike" cap="none">
              <a:solidFill>
                <a:srgbClr val="000000"/>
              </a:solidFill>
              <a:latin typeface="Times New Roman"/>
              <a:ea typeface="Times New Roman"/>
              <a:cs typeface="Times New Roman"/>
              <a:sym typeface="Times New Roman"/>
            </a:endParaRPr>
          </a:p>
        </p:txBody>
      </p:sp>
      <p:sp>
        <p:nvSpPr>
          <p:cNvPr id="238" name="Google Shape;238;p26: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39" name="Google Shape;239;p26: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40" name="Google Shape;240;p26: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4" name="Google Shape;26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 name="Google Shape;26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40</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6" name="Google Shape;246;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4" name="Google Shape;26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5" name="Google Shape;26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42</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43</a:t>
            </a:fld>
            <a:endParaRPr sz="1200" b="0" i="0" u="none" strike="noStrike" cap="none">
              <a:solidFill>
                <a:srgbClr val="000000"/>
              </a:solidFill>
              <a:latin typeface="Times New Roman"/>
              <a:ea typeface="Times New Roman"/>
              <a:cs typeface="Times New Roman"/>
              <a:sym typeface="Times New Roman"/>
            </a:endParaRPr>
          </a:p>
        </p:txBody>
      </p:sp>
      <p:sp>
        <p:nvSpPr>
          <p:cNvPr id="272" name="Google Shape;272;p31: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74" name="Google Shape;274;p31: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8" name="Google Shape;258;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6" name="Google Shape;346;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47</a:t>
            </a:fld>
            <a:endParaRPr sz="1200" b="0" i="0" u="none" strike="noStrike" cap="none">
              <a:solidFill>
                <a:schemeClr val="dk1"/>
              </a:solidFill>
              <a:latin typeface="Arial"/>
              <a:ea typeface="Arial"/>
              <a:cs typeface="Arial"/>
              <a:sym typeface="Arial"/>
            </a:endParaRPr>
          </a:p>
        </p:txBody>
      </p:sp>
      <p:sp>
        <p:nvSpPr>
          <p:cNvPr id="353" name="Google Shape;353;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54" name="Google Shape;354;p3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0" name="Google Shape;360;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9" name="Google Shape;19;p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25" name="Google Shape;25;p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ontent" type="objOnly">
  <p:cSld name="OBJECT_ONLY">
    <p:spTree>
      <p:nvGrpSpPr>
        <p:cNvPr id="1" name="Shape 26"/>
        <p:cNvGrpSpPr/>
        <p:nvPr/>
      </p:nvGrpSpPr>
      <p:grpSpPr>
        <a:xfrm>
          <a:off x="0" y="0"/>
          <a:ext cx="0" cy="0"/>
          <a:chOff x="0" y="0"/>
          <a:chExt cx="0" cy="0"/>
        </a:xfrm>
      </p:grpSpPr>
      <p:sp>
        <p:nvSpPr>
          <p:cNvPr id="27" name="Google Shape;27;p4"/>
          <p:cNvSpPr txBox="1">
            <a:spLocks noGrp="1"/>
          </p:cNvSpPr>
          <p:nvPr>
            <p:ph type="body" idx="1"/>
          </p:nvPr>
        </p:nvSpPr>
        <p:spPr>
          <a:xfrm>
            <a:off x="304800" y="1416050"/>
            <a:ext cx="10363200" cy="3962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4"/>
          <p:cNvSpPr txBox="1">
            <a:spLocks noGrp="1"/>
          </p:cNvSpPr>
          <p:nvPr>
            <p:ph type="dt" idx="10"/>
          </p:nvPr>
        </p:nvSpPr>
        <p:spPr>
          <a:xfrm>
            <a:off x="203200" y="6248400"/>
            <a:ext cx="2540000" cy="457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4"/>
          <p:cNvSpPr txBox="1">
            <a:spLocks noGrp="1"/>
          </p:cNvSpPr>
          <p:nvPr>
            <p:ph type="ftr" idx="11"/>
          </p:nvPr>
        </p:nvSpPr>
        <p:spPr>
          <a:xfrm>
            <a:off x="7823200" y="6248400"/>
            <a:ext cx="3352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30" name="Google Shape;30;p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a:spcBef>
                <a:spcPts val="0"/>
              </a:spcBef>
              <a:buNone/>
              <a:defRPr sz="1200" b="0" i="0" u="none" strike="noStrike" cap="none">
                <a:solidFill>
                  <a:srgbClr val="888888"/>
                </a:solidFill>
                <a:latin typeface="Open Sans"/>
                <a:ea typeface="Open Sans"/>
                <a:cs typeface="Open Sans"/>
                <a:sym typeface="Open Sans"/>
              </a:defRPr>
            </a:lvl1pPr>
            <a:lvl2pPr marL="0" marR="0" lvl="1" indent="0" algn="r">
              <a:spcBef>
                <a:spcPts val="0"/>
              </a:spcBef>
              <a:buNone/>
              <a:defRPr sz="1200" b="0" i="0" u="none" strike="noStrike" cap="none">
                <a:solidFill>
                  <a:srgbClr val="888888"/>
                </a:solidFill>
                <a:latin typeface="Open Sans"/>
                <a:ea typeface="Open Sans"/>
                <a:cs typeface="Open Sans"/>
                <a:sym typeface="Open Sans"/>
              </a:defRPr>
            </a:lvl2pPr>
            <a:lvl3pPr marL="0" marR="0" lvl="2" indent="0" algn="r">
              <a:spcBef>
                <a:spcPts val="0"/>
              </a:spcBef>
              <a:buNone/>
              <a:defRPr sz="1200" b="0" i="0" u="none" strike="noStrike" cap="none">
                <a:solidFill>
                  <a:srgbClr val="888888"/>
                </a:solidFill>
                <a:latin typeface="Open Sans"/>
                <a:ea typeface="Open Sans"/>
                <a:cs typeface="Open Sans"/>
                <a:sym typeface="Open Sans"/>
              </a:defRPr>
            </a:lvl3pPr>
            <a:lvl4pPr marL="0" marR="0" lvl="3" indent="0" algn="r">
              <a:spcBef>
                <a:spcPts val="0"/>
              </a:spcBef>
              <a:buNone/>
              <a:defRPr sz="1200" b="0" i="0" u="none" strike="noStrike" cap="none">
                <a:solidFill>
                  <a:srgbClr val="888888"/>
                </a:solidFill>
                <a:latin typeface="Open Sans"/>
                <a:ea typeface="Open Sans"/>
                <a:cs typeface="Open Sans"/>
                <a:sym typeface="Open Sans"/>
              </a:defRPr>
            </a:lvl4pPr>
            <a:lvl5pPr marL="0" marR="0" lvl="4" indent="0" algn="r">
              <a:spcBef>
                <a:spcPts val="0"/>
              </a:spcBef>
              <a:buNone/>
              <a:defRPr sz="1200" b="0" i="0" u="none" strike="noStrike" cap="none">
                <a:solidFill>
                  <a:srgbClr val="888888"/>
                </a:solidFill>
                <a:latin typeface="Open Sans"/>
                <a:ea typeface="Open Sans"/>
                <a:cs typeface="Open Sans"/>
                <a:sym typeface="Open Sans"/>
              </a:defRPr>
            </a:lvl5pPr>
            <a:lvl6pPr marL="0" marR="0" lvl="5" indent="0" algn="r">
              <a:spcBef>
                <a:spcPts val="0"/>
              </a:spcBef>
              <a:buNone/>
              <a:defRPr sz="1200" b="0" i="0" u="none" strike="noStrike" cap="none">
                <a:solidFill>
                  <a:srgbClr val="888888"/>
                </a:solidFill>
                <a:latin typeface="Open Sans"/>
                <a:ea typeface="Open Sans"/>
                <a:cs typeface="Open Sans"/>
                <a:sym typeface="Open Sans"/>
              </a:defRPr>
            </a:lvl6pPr>
            <a:lvl7pPr marL="0" marR="0" lvl="6" indent="0" algn="r">
              <a:spcBef>
                <a:spcPts val="0"/>
              </a:spcBef>
              <a:buNone/>
              <a:defRPr sz="1200" b="0" i="0" u="none" strike="noStrike" cap="none">
                <a:solidFill>
                  <a:srgbClr val="888888"/>
                </a:solidFill>
                <a:latin typeface="Open Sans"/>
                <a:ea typeface="Open Sans"/>
                <a:cs typeface="Open Sans"/>
                <a:sym typeface="Open Sans"/>
              </a:defRPr>
            </a:lvl7pPr>
            <a:lvl8pPr marL="0" marR="0" lvl="7" indent="0" algn="r">
              <a:spcBef>
                <a:spcPts val="0"/>
              </a:spcBef>
              <a:buNone/>
              <a:defRPr sz="1200" b="0" i="0" u="none" strike="noStrike" cap="none">
                <a:solidFill>
                  <a:srgbClr val="888888"/>
                </a:solidFill>
                <a:latin typeface="Open Sans"/>
                <a:ea typeface="Open Sans"/>
                <a:cs typeface="Open Sans"/>
                <a:sym typeface="Open Sans"/>
              </a:defRPr>
            </a:lvl8pPr>
            <a:lvl9pPr marL="0" marR="0" lvl="8" indent="0" algn="r">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5"/>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9" name="Google Shape;39;p6"/>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7"/>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7"/>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0"/>
        <p:cNvGrpSpPr/>
        <p:nvPr/>
      </p:nvGrpSpPr>
      <p:grpSpPr>
        <a:xfrm>
          <a:off x="0" y="0"/>
          <a:ext cx="0" cy="0"/>
          <a:chOff x="0" y="0"/>
          <a:chExt cx="0" cy="0"/>
        </a:xfrm>
      </p:grpSpPr>
      <p:sp>
        <p:nvSpPr>
          <p:cNvPr id="51" name="Google Shape;51;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2" name="Google Shape;52;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7"/>
        <p:cNvGrpSpPr/>
        <p:nvPr/>
      </p:nvGrpSpPr>
      <p:grpSpPr>
        <a:xfrm>
          <a:off x="0" y="0"/>
          <a:ext cx="0" cy="0"/>
          <a:chOff x="0" y="0"/>
          <a:chExt cx="0" cy="0"/>
        </a:xfrm>
      </p:grpSpPr>
      <p:sp>
        <p:nvSpPr>
          <p:cNvPr id="58" name="Google Shape;58;p10"/>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9" name="Google Shape;59;p10"/>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0" name="Google Shape;60;p10"/>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1" name="Google Shape;61;p1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3"/>
        <p:cNvGrpSpPr/>
        <p:nvPr/>
      </p:nvGrpSpPr>
      <p:grpSpPr>
        <a:xfrm>
          <a:off x="0" y="0"/>
          <a:ext cx="0" cy="0"/>
          <a:chOff x="0" y="0"/>
          <a:chExt cx="0" cy="0"/>
        </a:xfrm>
      </p:grpSpPr>
      <p:sp>
        <p:nvSpPr>
          <p:cNvPr id="64" name="Google Shape;64;p11"/>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11"/>
          <p:cNvSpPr>
            <a:spLocks noGrp="1"/>
          </p:cNvSpPr>
          <p:nvPr>
            <p:ph type="pic" idx="2"/>
          </p:nvPr>
        </p:nvSpPr>
        <p:spPr>
          <a:xfrm>
            <a:off x="2389717" y="612776"/>
            <a:ext cx="7315200" cy="3824337"/>
          </a:xfrm>
          <a:prstGeom prst="rect">
            <a:avLst/>
          </a:prstGeom>
          <a:noFill/>
          <a:ln>
            <a:noFill/>
          </a:ln>
        </p:spPr>
      </p:sp>
      <p:sp>
        <p:nvSpPr>
          <p:cNvPr id="66" name="Google Shape;66;p11"/>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7" name="Google Shape;67;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3"/>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3"/>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Text, and Content" type="txAndObj">
  <p:cSld name="TEXT_AND_OBJECT">
    <p:spTree>
      <p:nvGrpSpPr>
        <p:cNvPr id="1" name="Shape 79"/>
        <p:cNvGrpSpPr/>
        <p:nvPr/>
      </p:nvGrpSpPr>
      <p:grpSpPr>
        <a:xfrm>
          <a:off x="0" y="0"/>
          <a:ext cx="0" cy="0"/>
          <a:chOff x="0" y="0"/>
          <a:chExt cx="0" cy="0"/>
        </a:xfrm>
      </p:grpSpPr>
      <p:sp>
        <p:nvSpPr>
          <p:cNvPr id="80" name="Google Shape;80;p14"/>
          <p:cNvSpPr txBox="1">
            <a:spLocks noGrp="1"/>
          </p:cNvSpPr>
          <p:nvPr>
            <p:ph type="title"/>
          </p:nvPr>
        </p:nvSpPr>
        <p:spPr>
          <a:xfrm>
            <a:off x="1219200" y="277813"/>
            <a:ext cx="103632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4"/>
          <p:cNvSpPr txBox="1">
            <a:spLocks noGrp="1"/>
          </p:cNvSpPr>
          <p:nvPr>
            <p:ph type="body" idx="1"/>
          </p:nvPr>
        </p:nvSpPr>
        <p:spPr>
          <a:xfrm>
            <a:off x="1219200" y="1600201"/>
            <a:ext cx="5080000" cy="4530725"/>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2" name="Google Shape;82;p14"/>
          <p:cNvSpPr txBox="1">
            <a:spLocks noGrp="1"/>
          </p:cNvSpPr>
          <p:nvPr>
            <p:ph type="body" idx="2"/>
          </p:nvPr>
        </p:nvSpPr>
        <p:spPr>
          <a:xfrm>
            <a:off x="6502400" y="1600201"/>
            <a:ext cx="5080000" cy="4530725"/>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3" name="Google Shape;83;p1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4"/>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85" name="Google Shape;85;p1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888888"/>
                </a:solidFill>
                <a:latin typeface="Open Sans"/>
                <a:ea typeface="Open Sans"/>
                <a:cs typeface="Open Sans"/>
                <a:sym typeface="Open Sans"/>
              </a:defRPr>
            </a:lvl1pPr>
            <a:lvl2pPr marL="0" lvl="1" indent="0" algn="r">
              <a:spcBef>
                <a:spcPts val="0"/>
              </a:spcBef>
              <a:buNone/>
              <a:defRPr sz="1200" b="0" i="0" u="none" strike="noStrike" cap="none">
                <a:solidFill>
                  <a:srgbClr val="888888"/>
                </a:solidFill>
                <a:latin typeface="Open Sans"/>
                <a:ea typeface="Open Sans"/>
                <a:cs typeface="Open Sans"/>
                <a:sym typeface="Open Sans"/>
              </a:defRPr>
            </a:lvl2pPr>
            <a:lvl3pPr marL="0" lvl="2" indent="0" algn="r">
              <a:spcBef>
                <a:spcPts val="0"/>
              </a:spcBef>
              <a:buNone/>
              <a:defRPr sz="1200" b="0" i="0" u="none" strike="noStrike" cap="none">
                <a:solidFill>
                  <a:srgbClr val="888888"/>
                </a:solidFill>
                <a:latin typeface="Open Sans"/>
                <a:ea typeface="Open Sans"/>
                <a:cs typeface="Open Sans"/>
                <a:sym typeface="Open Sans"/>
              </a:defRPr>
            </a:lvl3pPr>
            <a:lvl4pPr marL="0" lvl="3" indent="0" algn="r">
              <a:spcBef>
                <a:spcPts val="0"/>
              </a:spcBef>
              <a:buNone/>
              <a:defRPr sz="1200" b="0" i="0" u="none" strike="noStrike" cap="none">
                <a:solidFill>
                  <a:srgbClr val="888888"/>
                </a:solidFill>
                <a:latin typeface="Open Sans"/>
                <a:ea typeface="Open Sans"/>
                <a:cs typeface="Open Sans"/>
                <a:sym typeface="Open Sans"/>
              </a:defRPr>
            </a:lvl4pPr>
            <a:lvl5pPr marL="0" lvl="4" indent="0" algn="r">
              <a:spcBef>
                <a:spcPts val="0"/>
              </a:spcBef>
              <a:buNone/>
              <a:defRPr sz="1200" b="0" i="0" u="none" strike="noStrike" cap="none">
                <a:solidFill>
                  <a:srgbClr val="888888"/>
                </a:solidFill>
                <a:latin typeface="Open Sans"/>
                <a:ea typeface="Open Sans"/>
                <a:cs typeface="Open Sans"/>
                <a:sym typeface="Open Sans"/>
              </a:defRPr>
            </a:lvl5pPr>
            <a:lvl6pPr marL="0" lvl="5" indent="0" algn="r">
              <a:spcBef>
                <a:spcPts val="0"/>
              </a:spcBef>
              <a:buNone/>
              <a:defRPr sz="1200" b="0" i="0" u="none" strike="noStrike" cap="none">
                <a:solidFill>
                  <a:srgbClr val="888888"/>
                </a:solidFill>
                <a:latin typeface="Open Sans"/>
                <a:ea typeface="Open Sans"/>
                <a:cs typeface="Open Sans"/>
                <a:sym typeface="Open Sans"/>
              </a:defRPr>
            </a:lvl6pPr>
            <a:lvl7pPr marL="0" lvl="6" indent="0" algn="r">
              <a:spcBef>
                <a:spcPts val="0"/>
              </a:spcBef>
              <a:buNone/>
              <a:defRPr sz="1200" b="0" i="0" u="none" strike="noStrike" cap="none">
                <a:solidFill>
                  <a:srgbClr val="888888"/>
                </a:solidFill>
                <a:latin typeface="Open Sans"/>
                <a:ea typeface="Open Sans"/>
                <a:cs typeface="Open Sans"/>
                <a:sym typeface="Open Sans"/>
              </a:defRPr>
            </a:lvl7pPr>
            <a:lvl8pPr marL="0" lvl="7" indent="0" algn="r">
              <a:spcBef>
                <a:spcPts val="0"/>
              </a:spcBef>
              <a:buNone/>
              <a:defRPr sz="1200" b="0" i="0" u="none" strike="noStrike" cap="none">
                <a:solidFill>
                  <a:srgbClr val="888888"/>
                </a:solidFill>
                <a:latin typeface="Open Sans"/>
                <a:ea typeface="Open Sans"/>
                <a:cs typeface="Open Sans"/>
                <a:sym typeface="Open Sans"/>
              </a:defRPr>
            </a:lvl8pPr>
            <a:lvl9pPr marL="0" lvl="8" indent="0" algn="r">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Text, and 2 Content" type="txAndTwoObj">
  <p:cSld name="TEXT_AND_TWO_OBJECTS">
    <p:spTree>
      <p:nvGrpSpPr>
        <p:cNvPr id="1" name="Shape 86"/>
        <p:cNvGrpSpPr/>
        <p:nvPr/>
      </p:nvGrpSpPr>
      <p:grpSpPr>
        <a:xfrm>
          <a:off x="0" y="0"/>
          <a:ext cx="0" cy="0"/>
          <a:chOff x="0" y="0"/>
          <a:chExt cx="0" cy="0"/>
        </a:xfrm>
      </p:grpSpPr>
      <p:sp>
        <p:nvSpPr>
          <p:cNvPr id="87" name="Google Shape;87;p15"/>
          <p:cNvSpPr txBox="1">
            <a:spLocks noGrp="1"/>
          </p:cNvSpPr>
          <p:nvPr>
            <p:ph type="title"/>
          </p:nvPr>
        </p:nvSpPr>
        <p:spPr>
          <a:xfrm>
            <a:off x="1219200" y="277813"/>
            <a:ext cx="103632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5"/>
          <p:cNvSpPr txBox="1">
            <a:spLocks noGrp="1"/>
          </p:cNvSpPr>
          <p:nvPr>
            <p:ph type="body" idx="1"/>
          </p:nvPr>
        </p:nvSpPr>
        <p:spPr>
          <a:xfrm>
            <a:off x="1219200" y="1600201"/>
            <a:ext cx="5080000" cy="4530725"/>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9" name="Google Shape;89;p15"/>
          <p:cNvSpPr txBox="1">
            <a:spLocks noGrp="1"/>
          </p:cNvSpPr>
          <p:nvPr>
            <p:ph type="body" idx="2"/>
          </p:nvPr>
        </p:nvSpPr>
        <p:spPr>
          <a:xfrm>
            <a:off x="6502400" y="1600201"/>
            <a:ext cx="5080000" cy="21891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90" name="Google Shape;90;p15"/>
          <p:cNvSpPr txBox="1">
            <a:spLocks noGrp="1"/>
          </p:cNvSpPr>
          <p:nvPr>
            <p:ph type="body" idx="3"/>
          </p:nvPr>
        </p:nvSpPr>
        <p:spPr>
          <a:xfrm>
            <a:off x="6502400" y="3941763"/>
            <a:ext cx="5080000" cy="218916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91" name="Google Shape;91;p1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5"/>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93" name="Google Shape;93;p1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888888"/>
                </a:solidFill>
                <a:latin typeface="Open Sans"/>
                <a:ea typeface="Open Sans"/>
                <a:cs typeface="Open Sans"/>
                <a:sym typeface="Open Sans"/>
              </a:defRPr>
            </a:lvl1pPr>
            <a:lvl2pPr marL="0" lvl="1" indent="0" algn="r">
              <a:spcBef>
                <a:spcPts val="0"/>
              </a:spcBef>
              <a:buNone/>
              <a:defRPr sz="1200" b="0" i="0" u="none" strike="noStrike" cap="none">
                <a:solidFill>
                  <a:srgbClr val="888888"/>
                </a:solidFill>
                <a:latin typeface="Open Sans"/>
                <a:ea typeface="Open Sans"/>
                <a:cs typeface="Open Sans"/>
                <a:sym typeface="Open Sans"/>
              </a:defRPr>
            </a:lvl2pPr>
            <a:lvl3pPr marL="0" lvl="2" indent="0" algn="r">
              <a:spcBef>
                <a:spcPts val="0"/>
              </a:spcBef>
              <a:buNone/>
              <a:defRPr sz="1200" b="0" i="0" u="none" strike="noStrike" cap="none">
                <a:solidFill>
                  <a:srgbClr val="888888"/>
                </a:solidFill>
                <a:latin typeface="Open Sans"/>
                <a:ea typeface="Open Sans"/>
                <a:cs typeface="Open Sans"/>
                <a:sym typeface="Open Sans"/>
              </a:defRPr>
            </a:lvl3pPr>
            <a:lvl4pPr marL="0" lvl="3" indent="0" algn="r">
              <a:spcBef>
                <a:spcPts val="0"/>
              </a:spcBef>
              <a:buNone/>
              <a:defRPr sz="1200" b="0" i="0" u="none" strike="noStrike" cap="none">
                <a:solidFill>
                  <a:srgbClr val="888888"/>
                </a:solidFill>
                <a:latin typeface="Open Sans"/>
                <a:ea typeface="Open Sans"/>
                <a:cs typeface="Open Sans"/>
                <a:sym typeface="Open Sans"/>
              </a:defRPr>
            </a:lvl4pPr>
            <a:lvl5pPr marL="0" lvl="4" indent="0" algn="r">
              <a:spcBef>
                <a:spcPts val="0"/>
              </a:spcBef>
              <a:buNone/>
              <a:defRPr sz="1200" b="0" i="0" u="none" strike="noStrike" cap="none">
                <a:solidFill>
                  <a:srgbClr val="888888"/>
                </a:solidFill>
                <a:latin typeface="Open Sans"/>
                <a:ea typeface="Open Sans"/>
                <a:cs typeface="Open Sans"/>
                <a:sym typeface="Open Sans"/>
              </a:defRPr>
            </a:lvl5pPr>
            <a:lvl6pPr marL="0" lvl="5" indent="0" algn="r">
              <a:spcBef>
                <a:spcPts val="0"/>
              </a:spcBef>
              <a:buNone/>
              <a:defRPr sz="1200" b="0" i="0" u="none" strike="noStrike" cap="none">
                <a:solidFill>
                  <a:srgbClr val="888888"/>
                </a:solidFill>
                <a:latin typeface="Open Sans"/>
                <a:ea typeface="Open Sans"/>
                <a:cs typeface="Open Sans"/>
                <a:sym typeface="Open Sans"/>
              </a:defRPr>
            </a:lvl6pPr>
            <a:lvl7pPr marL="0" lvl="6" indent="0" algn="r">
              <a:spcBef>
                <a:spcPts val="0"/>
              </a:spcBef>
              <a:buNone/>
              <a:defRPr sz="1200" b="0" i="0" u="none" strike="noStrike" cap="none">
                <a:solidFill>
                  <a:srgbClr val="888888"/>
                </a:solidFill>
                <a:latin typeface="Open Sans"/>
                <a:ea typeface="Open Sans"/>
                <a:cs typeface="Open Sans"/>
                <a:sym typeface="Open Sans"/>
              </a:defRPr>
            </a:lvl7pPr>
            <a:lvl8pPr marL="0" lvl="7" indent="0" algn="r">
              <a:spcBef>
                <a:spcPts val="0"/>
              </a:spcBef>
              <a:buNone/>
              <a:defRPr sz="1200" b="0" i="0" u="none" strike="noStrike" cap="none">
                <a:solidFill>
                  <a:srgbClr val="888888"/>
                </a:solidFill>
                <a:latin typeface="Open Sans"/>
                <a:ea typeface="Open Sans"/>
                <a:cs typeface="Open Sans"/>
                <a:sym typeface="Open Sans"/>
              </a:defRPr>
            </a:lvl8pPr>
            <a:lvl9pPr marL="0" lvl="8" indent="0" algn="r">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Content and Text" type="objAndTx">
  <p:cSld name="OBJECT_AND_TEXT">
    <p:spTree>
      <p:nvGrpSpPr>
        <p:cNvPr id="1" name="Shape 94"/>
        <p:cNvGrpSpPr/>
        <p:nvPr/>
      </p:nvGrpSpPr>
      <p:grpSpPr>
        <a:xfrm>
          <a:off x="0" y="0"/>
          <a:ext cx="0" cy="0"/>
          <a:chOff x="0" y="0"/>
          <a:chExt cx="0" cy="0"/>
        </a:xfrm>
      </p:grpSpPr>
      <p:sp>
        <p:nvSpPr>
          <p:cNvPr id="95" name="Google Shape;95;p16"/>
          <p:cNvSpPr txBox="1">
            <a:spLocks noGrp="1"/>
          </p:cNvSpPr>
          <p:nvPr>
            <p:ph type="title"/>
          </p:nvPr>
        </p:nvSpPr>
        <p:spPr>
          <a:xfrm>
            <a:off x="1219200" y="277813"/>
            <a:ext cx="103632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16"/>
          <p:cNvSpPr txBox="1">
            <a:spLocks noGrp="1"/>
          </p:cNvSpPr>
          <p:nvPr>
            <p:ph type="body" idx="1"/>
          </p:nvPr>
        </p:nvSpPr>
        <p:spPr>
          <a:xfrm>
            <a:off x="1219200" y="1600201"/>
            <a:ext cx="5080000" cy="4530725"/>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97" name="Google Shape;97;p16"/>
          <p:cNvSpPr txBox="1">
            <a:spLocks noGrp="1"/>
          </p:cNvSpPr>
          <p:nvPr>
            <p:ph type="body" idx="2"/>
          </p:nvPr>
        </p:nvSpPr>
        <p:spPr>
          <a:xfrm>
            <a:off x="6502400" y="1600201"/>
            <a:ext cx="5080000" cy="4530725"/>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98" name="Google Shape;98;p1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16"/>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00" name="Google Shape;100;p1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888888"/>
                </a:solidFill>
                <a:latin typeface="Open Sans"/>
                <a:ea typeface="Open Sans"/>
                <a:cs typeface="Open Sans"/>
                <a:sym typeface="Open Sans"/>
              </a:defRPr>
            </a:lvl1pPr>
            <a:lvl2pPr marL="0" lvl="1" indent="0" algn="r">
              <a:spcBef>
                <a:spcPts val="0"/>
              </a:spcBef>
              <a:buNone/>
              <a:defRPr sz="1200" b="0" i="0" u="none" strike="noStrike" cap="none">
                <a:solidFill>
                  <a:srgbClr val="888888"/>
                </a:solidFill>
                <a:latin typeface="Open Sans"/>
                <a:ea typeface="Open Sans"/>
                <a:cs typeface="Open Sans"/>
                <a:sym typeface="Open Sans"/>
              </a:defRPr>
            </a:lvl2pPr>
            <a:lvl3pPr marL="0" lvl="2" indent="0" algn="r">
              <a:spcBef>
                <a:spcPts val="0"/>
              </a:spcBef>
              <a:buNone/>
              <a:defRPr sz="1200" b="0" i="0" u="none" strike="noStrike" cap="none">
                <a:solidFill>
                  <a:srgbClr val="888888"/>
                </a:solidFill>
                <a:latin typeface="Open Sans"/>
                <a:ea typeface="Open Sans"/>
                <a:cs typeface="Open Sans"/>
                <a:sym typeface="Open Sans"/>
              </a:defRPr>
            </a:lvl3pPr>
            <a:lvl4pPr marL="0" lvl="3" indent="0" algn="r">
              <a:spcBef>
                <a:spcPts val="0"/>
              </a:spcBef>
              <a:buNone/>
              <a:defRPr sz="1200" b="0" i="0" u="none" strike="noStrike" cap="none">
                <a:solidFill>
                  <a:srgbClr val="888888"/>
                </a:solidFill>
                <a:latin typeface="Open Sans"/>
                <a:ea typeface="Open Sans"/>
                <a:cs typeface="Open Sans"/>
                <a:sym typeface="Open Sans"/>
              </a:defRPr>
            </a:lvl4pPr>
            <a:lvl5pPr marL="0" lvl="4" indent="0" algn="r">
              <a:spcBef>
                <a:spcPts val="0"/>
              </a:spcBef>
              <a:buNone/>
              <a:defRPr sz="1200" b="0" i="0" u="none" strike="noStrike" cap="none">
                <a:solidFill>
                  <a:srgbClr val="888888"/>
                </a:solidFill>
                <a:latin typeface="Open Sans"/>
                <a:ea typeface="Open Sans"/>
                <a:cs typeface="Open Sans"/>
                <a:sym typeface="Open Sans"/>
              </a:defRPr>
            </a:lvl5pPr>
            <a:lvl6pPr marL="0" lvl="5" indent="0" algn="r">
              <a:spcBef>
                <a:spcPts val="0"/>
              </a:spcBef>
              <a:buNone/>
              <a:defRPr sz="1200" b="0" i="0" u="none" strike="noStrike" cap="none">
                <a:solidFill>
                  <a:srgbClr val="888888"/>
                </a:solidFill>
                <a:latin typeface="Open Sans"/>
                <a:ea typeface="Open Sans"/>
                <a:cs typeface="Open Sans"/>
                <a:sym typeface="Open Sans"/>
              </a:defRPr>
            </a:lvl6pPr>
            <a:lvl7pPr marL="0" lvl="6" indent="0" algn="r">
              <a:spcBef>
                <a:spcPts val="0"/>
              </a:spcBef>
              <a:buNone/>
              <a:defRPr sz="1200" b="0" i="0" u="none" strike="noStrike" cap="none">
                <a:solidFill>
                  <a:srgbClr val="888888"/>
                </a:solidFill>
                <a:latin typeface="Open Sans"/>
                <a:ea typeface="Open Sans"/>
                <a:cs typeface="Open Sans"/>
                <a:sym typeface="Open Sans"/>
              </a:defRPr>
            </a:lvl7pPr>
            <a:lvl8pPr marL="0" lvl="7" indent="0" algn="r">
              <a:spcBef>
                <a:spcPts val="0"/>
              </a:spcBef>
              <a:buNone/>
              <a:defRPr sz="1200" b="0" i="0" u="none" strike="noStrike" cap="none">
                <a:solidFill>
                  <a:srgbClr val="888888"/>
                </a:solidFill>
                <a:latin typeface="Open Sans"/>
                <a:ea typeface="Open Sans"/>
                <a:cs typeface="Open Sans"/>
                <a:sym typeface="Open Sans"/>
              </a:defRPr>
            </a:lvl8pPr>
            <a:lvl9pPr marL="0" lvl="8" indent="0" algn="r">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over Content" type="txOverObj">
  <p:cSld name="TEXT_OVER_OBJECT">
    <p:spTree>
      <p:nvGrpSpPr>
        <p:cNvPr id="1" name="Shape 101"/>
        <p:cNvGrpSpPr/>
        <p:nvPr/>
      </p:nvGrpSpPr>
      <p:grpSpPr>
        <a:xfrm>
          <a:off x="0" y="0"/>
          <a:ext cx="0" cy="0"/>
          <a:chOff x="0" y="0"/>
          <a:chExt cx="0" cy="0"/>
        </a:xfrm>
      </p:grpSpPr>
      <p:sp>
        <p:nvSpPr>
          <p:cNvPr id="102" name="Google Shape;102;p17"/>
          <p:cNvSpPr txBox="1">
            <a:spLocks noGrp="1"/>
          </p:cNvSpPr>
          <p:nvPr>
            <p:ph type="title"/>
          </p:nvPr>
        </p:nvSpPr>
        <p:spPr>
          <a:xfrm>
            <a:off x="1219200" y="277813"/>
            <a:ext cx="103632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3" name="Google Shape;103;p17"/>
          <p:cNvSpPr txBox="1">
            <a:spLocks noGrp="1"/>
          </p:cNvSpPr>
          <p:nvPr>
            <p:ph type="body" idx="1"/>
          </p:nvPr>
        </p:nvSpPr>
        <p:spPr>
          <a:xfrm>
            <a:off x="1219200" y="1600201"/>
            <a:ext cx="10363200" cy="21891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04" name="Google Shape;104;p17"/>
          <p:cNvSpPr txBox="1">
            <a:spLocks noGrp="1"/>
          </p:cNvSpPr>
          <p:nvPr>
            <p:ph type="body" idx="2"/>
          </p:nvPr>
        </p:nvSpPr>
        <p:spPr>
          <a:xfrm>
            <a:off x="1219200" y="3941763"/>
            <a:ext cx="10363200" cy="218916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05" name="Google Shape;105;p1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17"/>
          <p:cNvSpPr txBox="1">
            <a:spLocks noGrp="1"/>
          </p:cNvSpPr>
          <p:nvPr>
            <p:ph type="ftr" idx="11"/>
          </p:nvPr>
        </p:nvSpPr>
        <p:spPr>
          <a:xfrm>
            <a:off x="0" y="0"/>
            <a:ext cx="3000000" cy="30000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07" name="Google Shape;107;p1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888888"/>
                </a:solidFill>
                <a:latin typeface="Open Sans"/>
                <a:ea typeface="Open Sans"/>
                <a:cs typeface="Open Sans"/>
                <a:sym typeface="Open Sans"/>
              </a:defRPr>
            </a:lvl1pPr>
            <a:lvl2pPr marL="0" lvl="1" indent="0" algn="r">
              <a:spcBef>
                <a:spcPts val="0"/>
              </a:spcBef>
              <a:buNone/>
              <a:defRPr sz="1200" b="0" i="0" u="none" strike="noStrike" cap="none">
                <a:solidFill>
                  <a:srgbClr val="888888"/>
                </a:solidFill>
                <a:latin typeface="Open Sans"/>
                <a:ea typeface="Open Sans"/>
                <a:cs typeface="Open Sans"/>
                <a:sym typeface="Open Sans"/>
              </a:defRPr>
            </a:lvl2pPr>
            <a:lvl3pPr marL="0" lvl="2" indent="0" algn="r">
              <a:spcBef>
                <a:spcPts val="0"/>
              </a:spcBef>
              <a:buNone/>
              <a:defRPr sz="1200" b="0" i="0" u="none" strike="noStrike" cap="none">
                <a:solidFill>
                  <a:srgbClr val="888888"/>
                </a:solidFill>
                <a:latin typeface="Open Sans"/>
                <a:ea typeface="Open Sans"/>
                <a:cs typeface="Open Sans"/>
                <a:sym typeface="Open Sans"/>
              </a:defRPr>
            </a:lvl3pPr>
            <a:lvl4pPr marL="0" lvl="3" indent="0" algn="r">
              <a:spcBef>
                <a:spcPts val="0"/>
              </a:spcBef>
              <a:buNone/>
              <a:defRPr sz="1200" b="0" i="0" u="none" strike="noStrike" cap="none">
                <a:solidFill>
                  <a:srgbClr val="888888"/>
                </a:solidFill>
                <a:latin typeface="Open Sans"/>
                <a:ea typeface="Open Sans"/>
                <a:cs typeface="Open Sans"/>
                <a:sym typeface="Open Sans"/>
              </a:defRPr>
            </a:lvl4pPr>
            <a:lvl5pPr marL="0" lvl="4" indent="0" algn="r">
              <a:spcBef>
                <a:spcPts val="0"/>
              </a:spcBef>
              <a:buNone/>
              <a:defRPr sz="1200" b="0" i="0" u="none" strike="noStrike" cap="none">
                <a:solidFill>
                  <a:srgbClr val="888888"/>
                </a:solidFill>
                <a:latin typeface="Open Sans"/>
                <a:ea typeface="Open Sans"/>
                <a:cs typeface="Open Sans"/>
                <a:sym typeface="Open Sans"/>
              </a:defRPr>
            </a:lvl5pPr>
            <a:lvl6pPr marL="0" lvl="5" indent="0" algn="r">
              <a:spcBef>
                <a:spcPts val="0"/>
              </a:spcBef>
              <a:buNone/>
              <a:defRPr sz="1200" b="0" i="0" u="none" strike="noStrike" cap="none">
                <a:solidFill>
                  <a:srgbClr val="888888"/>
                </a:solidFill>
                <a:latin typeface="Open Sans"/>
                <a:ea typeface="Open Sans"/>
                <a:cs typeface="Open Sans"/>
                <a:sym typeface="Open Sans"/>
              </a:defRPr>
            </a:lvl6pPr>
            <a:lvl7pPr marL="0" lvl="6" indent="0" algn="r">
              <a:spcBef>
                <a:spcPts val="0"/>
              </a:spcBef>
              <a:buNone/>
              <a:defRPr sz="1200" b="0" i="0" u="none" strike="noStrike" cap="none">
                <a:solidFill>
                  <a:srgbClr val="888888"/>
                </a:solidFill>
                <a:latin typeface="Open Sans"/>
                <a:ea typeface="Open Sans"/>
                <a:cs typeface="Open Sans"/>
                <a:sym typeface="Open Sans"/>
              </a:defRPr>
            </a:lvl7pPr>
            <a:lvl8pPr marL="0" lvl="7" indent="0" algn="r">
              <a:spcBef>
                <a:spcPts val="0"/>
              </a:spcBef>
              <a:buNone/>
              <a:defRPr sz="1200" b="0" i="0" u="none" strike="noStrike" cap="none">
                <a:solidFill>
                  <a:srgbClr val="888888"/>
                </a:solidFill>
                <a:latin typeface="Open Sans"/>
                <a:ea typeface="Open Sans"/>
                <a:cs typeface="Open Sans"/>
                <a:sym typeface="Open Sans"/>
              </a:defRPr>
            </a:lvl8pPr>
            <a:lvl9pPr marL="0" lvl="8" indent="0" algn="r">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Text and Clip Art" type="txAndClipArt">
  <p:cSld name="TEXT_AND_CLIPART">
    <p:spTree>
      <p:nvGrpSpPr>
        <p:cNvPr id="1" name="Shape 108"/>
        <p:cNvGrpSpPr/>
        <p:nvPr/>
      </p:nvGrpSpPr>
      <p:grpSpPr>
        <a:xfrm>
          <a:off x="0" y="0"/>
          <a:ext cx="0" cy="0"/>
          <a:chOff x="0" y="0"/>
          <a:chExt cx="0" cy="0"/>
        </a:xfrm>
      </p:grpSpPr>
      <p:sp>
        <p:nvSpPr>
          <p:cNvPr id="109" name="Google Shape;109;p18"/>
          <p:cNvSpPr txBox="1">
            <a:spLocks noGrp="1"/>
          </p:cNvSpPr>
          <p:nvPr>
            <p:ph type="title"/>
          </p:nvPr>
        </p:nvSpPr>
        <p:spPr>
          <a:xfrm>
            <a:off x="914400" y="609600"/>
            <a:ext cx="103632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p18"/>
          <p:cNvSpPr txBox="1">
            <a:spLocks noGrp="1"/>
          </p:cNvSpPr>
          <p:nvPr>
            <p:ph type="body" idx="1"/>
          </p:nvPr>
        </p:nvSpPr>
        <p:spPr>
          <a:xfrm>
            <a:off x="914400" y="1981200"/>
            <a:ext cx="5080000" cy="4114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11" name="Google Shape;111;p18"/>
          <p:cNvSpPr>
            <a:spLocks noGrp="1"/>
          </p:cNvSpPr>
          <p:nvPr>
            <p:ph type="clipArt" idx="2"/>
          </p:nvPr>
        </p:nvSpPr>
        <p:spPr>
          <a:xfrm>
            <a:off x="6197600" y="1981200"/>
            <a:ext cx="5080000" cy="41148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 name="Google Shape;13;p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vosviewer.com/"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9"/>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4</a:t>
            </a:r>
            <a:br>
              <a:rPr lang="en-GB" sz="6000" b="1" dirty="0">
                <a:solidFill>
                  <a:srgbClr val="FFFE99"/>
                </a:solidFill>
              </a:rPr>
            </a:br>
            <a:r>
              <a:rPr lang="en-GB" sz="6000" b="1" dirty="0">
                <a:solidFill>
                  <a:srgbClr val="FFFE99"/>
                </a:solidFill>
              </a:rPr>
              <a:t>Research Methodology</a:t>
            </a:r>
            <a:endParaRPr sz="6000" dirty="0">
              <a:solidFill>
                <a:srgbClr val="FFFE9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Agenda </a:t>
            </a:r>
            <a:endParaRPr/>
          </a:p>
        </p:txBody>
      </p:sp>
      <p:sp>
        <p:nvSpPr>
          <p:cNvPr id="122" name="Google Shape;122;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3200"/>
              <a:buNone/>
            </a:pPr>
            <a:r>
              <a:rPr lang="en-GB" dirty="0"/>
              <a:t>At the end of this workshop, learners should be able to </a:t>
            </a:r>
            <a:endParaRPr dirty="0"/>
          </a:p>
          <a:p>
            <a:pPr marL="342900" lvl="0" indent="-342900" algn="l" rtl="0">
              <a:spcBef>
                <a:spcPts val="640"/>
              </a:spcBef>
              <a:spcAft>
                <a:spcPts val="0"/>
              </a:spcAft>
              <a:buClr>
                <a:schemeClr val="dk1"/>
              </a:buClr>
              <a:buSzPts val="3200"/>
              <a:buFont typeface="Noto Sans Symbols"/>
              <a:buChar char="▪"/>
            </a:pPr>
            <a:r>
              <a:rPr lang="en-GB" sz="3200" dirty="0"/>
              <a:t>Understand research design</a:t>
            </a:r>
            <a:endParaRPr dirty="0"/>
          </a:p>
          <a:p>
            <a:pPr marL="342900" lvl="0" indent="-342900" algn="l" rtl="0">
              <a:spcBef>
                <a:spcPts val="640"/>
              </a:spcBef>
              <a:spcAft>
                <a:spcPts val="0"/>
              </a:spcAft>
              <a:buClr>
                <a:schemeClr val="dk1"/>
              </a:buClr>
              <a:buSzPts val="3200"/>
              <a:buFont typeface="Noto Sans Symbols"/>
              <a:buChar char="▪"/>
            </a:pPr>
            <a:r>
              <a:rPr lang="en-GB" dirty="0"/>
              <a:t>Critically d</a:t>
            </a:r>
            <a:r>
              <a:rPr lang="en-GB" sz="3200" dirty="0"/>
              <a:t>escribe quantitative data analysis types</a:t>
            </a:r>
            <a:endParaRPr dirty="0"/>
          </a:p>
          <a:p>
            <a:pPr marL="342900" lvl="0" indent="-342900" algn="l" rtl="0">
              <a:spcBef>
                <a:spcPts val="640"/>
              </a:spcBef>
              <a:spcAft>
                <a:spcPts val="0"/>
              </a:spcAft>
              <a:buClr>
                <a:schemeClr val="dk1"/>
              </a:buClr>
              <a:buSzPts val="3200"/>
              <a:buFont typeface="Noto Sans Symbols"/>
              <a:buChar char="▪"/>
            </a:pPr>
            <a:r>
              <a:rPr lang="en-GB" dirty="0"/>
              <a:t>Critically d</a:t>
            </a:r>
            <a:r>
              <a:rPr lang="en-GB" sz="3200" dirty="0"/>
              <a:t>escribe qualitative data analysis types</a:t>
            </a:r>
            <a:endParaRPr dirty="0"/>
          </a:p>
          <a:p>
            <a:pPr marL="342900" lvl="0" indent="-342900" algn="l" rtl="0">
              <a:spcBef>
                <a:spcPts val="640"/>
              </a:spcBef>
              <a:spcAft>
                <a:spcPts val="0"/>
              </a:spcAft>
              <a:buClr>
                <a:schemeClr val="dk1"/>
              </a:buClr>
              <a:buSzPts val="3200"/>
              <a:buFont typeface="Noto Sans Symbols"/>
              <a:buChar char="▪"/>
            </a:pPr>
            <a:r>
              <a:rPr lang="en-GB" sz="3200" dirty="0"/>
              <a:t>Reflect on options applicable to their studies </a:t>
            </a:r>
            <a:endParaRPr dirty="0"/>
          </a:p>
          <a:p>
            <a:pPr marL="342900" lvl="0" indent="-139700" algn="l" rtl="0">
              <a:spcBef>
                <a:spcPts val="640"/>
              </a:spcBef>
              <a:spcAft>
                <a:spcPts val="0"/>
              </a:spcAft>
              <a:buClr>
                <a:schemeClr val="dk1"/>
              </a:buClr>
              <a:buSzPts val="3200"/>
              <a:buNone/>
            </a:pP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599E327A-2385-4641-8580-F99A82FBC900}"/>
              </a:ext>
            </a:extLst>
          </p:cNvPr>
          <p:cNvSpPr>
            <a:spLocks noGrp="1" noChangeArrowheads="1"/>
          </p:cNvSpPr>
          <p:nvPr>
            <p:ph type="title"/>
          </p:nvPr>
        </p:nvSpPr>
        <p:spPr>
          <a:xfrm>
            <a:off x="2209800" y="609600"/>
            <a:ext cx="8062664" cy="709914"/>
          </a:xfrm>
        </p:spPr>
        <p:txBody>
          <a:bodyPr/>
          <a:lstStyle/>
          <a:p>
            <a:r>
              <a:rPr lang="en-GB" altLang="en-US" sz="4000" dirty="0"/>
              <a:t>Research Strategies/Approach</a:t>
            </a:r>
          </a:p>
        </p:txBody>
      </p:sp>
      <p:sp>
        <p:nvSpPr>
          <p:cNvPr id="2" name="Rectangle 1">
            <a:extLst>
              <a:ext uri="{FF2B5EF4-FFF2-40B4-BE49-F238E27FC236}">
                <a16:creationId xmlns:a16="http://schemas.microsoft.com/office/drawing/2014/main" id="{85A8E75C-F245-45E8-A956-0B73220928BD}"/>
              </a:ext>
            </a:extLst>
          </p:cNvPr>
          <p:cNvSpPr/>
          <p:nvPr/>
        </p:nvSpPr>
        <p:spPr bwMode="auto">
          <a:xfrm>
            <a:off x="6600826" y="1773238"/>
            <a:ext cx="4318186" cy="3384550"/>
          </a:xfrm>
          <a:prstGeom prst="rect">
            <a:avLst/>
          </a:prstGeom>
          <a:noFill/>
          <a:ln w="9525" cap="flat" cmpd="sng" algn="ctr">
            <a:noFill/>
            <a:prstDash val="solid"/>
            <a:round/>
            <a:headEnd type="none" w="med" len="med"/>
            <a:tailEnd type="none" w="med" len="med"/>
          </a:ln>
          <a:effectLst/>
        </p:spPr>
        <p:txBody>
          <a:bodyPr/>
          <a:lstStyle/>
          <a:p>
            <a:pPr marL="342900" indent="-342900">
              <a:buFont typeface="Wingdings" panose="05000000000000000000" pitchFamily="2" charset="2"/>
              <a:buChar char="v"/>
              <a:defRPr/>
            </a:pPr>
            <a:r>
              <a:rPr lang="en-GB" sz="2000" dirty="0">
                <a:latin typeface="Arial" charset="0"/>
                <a:ea typeface="ＭＳ Ｐゴシック" charset="0"/>
              </a:rPr>
              <a:t>Which approach to adopt?</a:t>
            </a:r>
          </a:p>
          <a:p>
            <a:pPr>
              <a:defRPr/>
            </a:pPr>
            <a:endParaRPr lang="en-GB" sz="2000" dirty="0">
              <a:latin typeface="Arial" charset="0"/>
              <a:ea typeface="ＭＳ Ｐゴシック" charset="0"/>
            </a:endParaRPr>
          </a:p>
          <a:p>
            <a:pPr>
              <a:defRPr/>
            </a:pPr>
            <a:endParaRPr lang="en-GB" sz="2000" dirty="0">
              <a:latin typeface="Arial" charset="0"/>
              <a:ea typeface="ＭＳ Ｐゴシック" charset="0"/>
            </a:endParaRPr>
          </a:p>
          <a:p>
            <a:pPr marL="342900" indent="-342900">
              <a:buFont typeface="Wingdings" panose="05000000000000000000" pitchFamily="2" charset="2"/>
              <a:buChar char="v"/>
              <a:defRPr/>
            </a:pPr>
            <a:r>
              <a:rPr lang="en-GB" sz="2000" dirty="0">
                <a:latin typeface="Arial" charset="0"/>
                <a:ea typeface="ＭＳ Ｐゴシック" charset="0"/>
              </a:rPr>
              <a:t>Why the approach?</a:t>
            </a:r>
          </a:p>
          <a:p>
            <a:pPr>
              <a:defRPr/>
            </a:pPr>
            <a:endParaRPr lang="en-GB" sz="2000" dirty="0">
              <a:latin typeface="Arial" charset="0"/>
              <a:ea typeface="ＭＳ Ｐゴシック" charset="0"/>
            </a:endParaRPr>
          </a:p>
          <a:p>
            <a:pPr>
              <a:defRPr/>
            </a:pPr>
            <a:endParaRPr lang="en-GB" sz="2000" dirty="0">
              <a:latin typeface="Arial" charset="0"/>
              <a:ea typeface="ＭＳ Ｐゴシック" charset="0"/>
            </a:endParaRPr>
          </a:p>
          <a:p>
            <a:pPr marL="342900" indent="-342900">
              <a:buFont typeface="Wingdings" panose="05000000000000000000" pitchFamily="2" charset="2"/>
              <a:buChar char="v"/>
              <a:defRPr/>
            </a:pPr>
            <a:r>
              <a:rPr lang="en-GB" sz="2000" dirty="0">
                <a:latin typeface="Arial" charset="0"/>
                <a:ea typeface="ＭＳ Ｐゴシック" charset="0"/>
              </a:rPr>
              <a:t>Can approaches be combined?</a:t>
            </a:r>
          </a:p>
        </p:txBody>
      </p:sp>
      <p:sp>
        <p:nvSpPr>
          <p:cNvPr id="21508" name="Rectangle 2">
            <a:extLst>
              <a:ext uri="{FF2B5EF4-FFF2-40B4-BE49-F238E27FC236}">
                <a16:creationId xmlns:a16="http://schemas.microsoft.com/office/drawing/2014/main" id="{F1A0896D-81BF-464B-AC97-4E9C0673C3CB}"/>
              </a:ext>
            </a:extLst>
          </p:cNvPr>
          <p:cNvSpPr>
            <a:spLocks noChangeArrowheads="1"/>
          </p:cNvSpPr>
          <p:nvPr/>
        </p:nvSpPr>
        <p:spPr bwMode="auto">
          <a:xfrm>
            <a:off x="2279650" y="5157788"/>
            <a:ext cx="8730220" cy="532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 typeface="Wingdings" panose="05000000000000000000" pitchFamily="2" charset="2"/>
              <a:buChar char="Ø"/>
            </a:pPr>
            <a:r>
              <a:rPr lang="en-GB" altLang="en-US" sz="2400" i="1" dirty="0">
                <a:solidFill>
                  <a:srgbClr val="000000"/>
                </a:solidFill>
              </a:rPr>
              <a:t>Ultimate goal is: to achieve research objective(s)</a:t>
            </a:r>
          </a:p>
        </p:txBody>
      </p:sp>
      <p:sp>
        <p:nvSpPr>
          <p:cNvPr id="3" name="Slide Number Placeholder 2">
            <a:extLst>
              <a:ext uri="{FF2B5EF4-FFF2-40B4-BE49-F238E27FC236}">
                <a16:creationId xmlns:a16="http://schemas.microsoft.com/office/drawing/2014/main" id="{5B546292-56CE-00DC-1725-CBB61B3D4B1E}"/>
              </a:ext>
            </a:extLst>
          </p:cNvPr>
          <p:cNvSpPr>
            <a:spLocks noGrp="1"/>
          </p:cNvSpPr>
          <p:nvPr>
            <p:ph type="sldNum" sz="quarter" idx="12"/>
          </p:nvPr>
        </p:nvSpPr>
        <p:spPr/>
        <p:txBody>
          <a:bodyPr/>
          <a:lstStyle/>
          <a:p>
            <a:fld id="{AD333D74-BC38-45DC-9FA5-C16FDA71EDC3}" type="slidenum">
              <a:rPr lang="en-US" altLang="en-US" smtClean="0"/>
              <a:pPr/>
              <a:t>3</a:t>
            </a:fld>
            <a:endParaRPr lang="en-US" altLang="en-US" dirty="0"/>
          </a:p>
        </p:txBody>
      </p:sp>
      <p:sp>
        <p:nvSpPr>
          <p:cNvPr id="5" name="Text Placeholder 4">
            <a:extLst>
              <a:ext uri="{FF2B5EF4-FFF2-40B4-BE49-F238E27FC236}">
                <a16:creationId xmlns:a16="http://schemas.microsoft.com/office/drawing/2014/main" id="{160DCF95-4454-A066-FF36-E573D5FD3A1A}"/>
              </a:ext>
            </a:extLst>
          </p:cNvPr>
          <p:cNvSpPr>
            <a:spLocks noGrp="1"/>
          </p:cNvSpPr>
          <p:nvPr>
            <p:ph type="body" idx="1"/>
          </p:nvPr>
        </p:nvSpPr>
        <p:spPr>
          <a:xfrm>
            <a:off x="609600" y="1600201"/>
            <a:ext cx="5486400" cy="3796552"/>
          </a:xfrm>
        </p:spPr>
        <p:txBody>
          <a:bodyPr/>
          <a:lstStyle/>
          <a:p>
            <a:endParaRPr lang="en-GB" dirty="0"/>
          </a:p>
        </p:txBody>
      </p:sp>
      <p:pic>
        <p:nvPicPr>
          <p:cNvPr id="1026" name="Picture 2" descr="Human Opponents In Chess ...">
            <a:extLst>
              <a:ext uri="{FF2B5EF4-FFF2-40B4-BE49-F238E27FC236}">
                <a16:creationId xmlns:a16="http://schemas.microsoft.com/office/drawing/2014/main" id="{43BDDF0F-908E-D9F1-5438-43D85F85EC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999" y="1773238"/>
            <a:ext cx="4956175" cy="3384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CE5B79D4-DCB8-45CA-A42A-48F19D3ED84D}"/>
              </a:ext>
            </a:extLst>
          </p:cNvPr>
          <p:cNvSpPr>
            <a:spLocks noGrp="1" noChangeArrowheads="1"/>
          </p:cNvSpPr>
          <p:nvPr>
            <p:ph type="title"/>
          </p:nvPr>
        </p:nvSpPr>
        <p:spPr>
          <a:xfrm>
            <a:off x="2135560" y="3063081"/>
            <a:ext cx="7772400" cy="731838"/>
          </a:xfrm>
        </p:spPr>
        <p:txBody>
          <a:bodyPr>
            <a:normAutofit fontScale="90000"/>
          </a:bodyPr>
          <a:lstStyle/>
          <a:p>
            <a:r>
              <a:rPr lang="en-GB" altLang="en-US" b="1" dirty="0"/>
              <a:t>Different Types of Methods</a:t>
            </a:r>
          </a:p>
        </p:txBody>
      </p:sp>
      <p:sp>
        <p:nvSpPr>
          <p:cNvPr id="2" name="Slide Number Placeholder 1">
            <a:extLst>
              <a:ext uri="{FF2B5EF4-FFF2-40B4-BE49-F238E27FC236}">
                <a16:creationId xmlns:a16="http://schemas.microsoft.com/office/drawing/2014/main" id="{0B9464B1-CE39-2D0B-BD0F-90D2D05101A6}"/>
              </a:ext>
            </a:extLst>
          </p:cNvPr>
          <p:cNvSpPr>
            <a:spLocks noGrp="1"/>
          </p:cNvSpPr>
          <p:nvPr>
            <p:ph type="sldNum" sz="quarter" idx="12"/>
          </p:nvPr>
        </p:nvSpPr>
        <p:spPr/>
        <p:txBody>
          <a:bodyPr/>
          <a:lstStyle/>
          <a:p>
            <a:fld id="{AD333D74-BC38-45DC-9FA5-C16FDA71EDC3}"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a:xfrm>
            <a:off x="2209800" y="609600"/>
            <a:ext cx="7772400" cy="947738"/>
          </a:xfrm>
        </p:spPr>
        <p:txBody>
          <a:bodyPr/>
          <a:lstStyle/>
          <a:p>
            <a:r>
              <a:rPr lang="en-GB" altLang="en-US" sz="4000" b="1" dirty="0"/>
              <a:t>Cross-Sectional Studies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idx="1"/>
          </p:nvPr>
        </p:nvSpPr>
        <p:spPr>
          <a:xfrm>
            <a:off x="716691" y="1359244"/>
            <a:ext cx="10602097" cy="4324864"/>
          </a:xfrm>
        </p:spPr>
        <p:txBody>
          <a:bodyPr>
            <a:normAutofit fontScale="77500" lnSpcReduction="20000"/>
          </a:bodyPr>
          <a:lstStyle/>
          <a:p>
            <a:r>
              <a:rPr lang="en-GB" b="1" dirty="0"/>
              <a:t>This methodology examines variables or groups of subjects across different contexts within the same time frame.</a:t>
            </a:r>
            <a:endParaRPr lang="en-GB" dirty="0"/>
          </a:p>
          <a:p>
            <a:r>
              <a:rPr lang="en-GB" dirty="0"/>
              <a:t>It offers a snapshot of the research phenomenon, making it suitable for identifying patterns or characteristics at a specific point in time.</a:t>
            </a:r>
          </a:p>
          <a:p>
            <a:r>
              <a:rPr lang="en-GB" dirty="0"/>
              <a:t>Commonly used in surveys targeting large organisations or individuals, it can be employed to explore various economic attributes.</a:t>
            </a:r>
          </a:p>
          <a:p>
            <a:r>
              <a:rPr lang="en-GB" dirty="0"/>
              <a:t>This approach is advantageous when time constraints prevent the study from being extended longitudinally.</a:t>
            </a:r>
          </a:p>
          <a:p>
            <a:r>
              <a:rPr lang="en-GB" dirty="0"/>
              <a:t>A key limitation of this strategy lies in the challenge of selecting a truly representative sample.</a:t>
            </a:r>
          </a:p>
        </p:txBody>
      </p:sp>
      <p:sp>
        <p:nvSpPr>
          <p:cNvPr id="2" name="Slide Number Placeholder 1">
            <a:extLst>
              <a:ext uri="{FF2B5EF4-FFF2-40B4-BE49-F238E27FC236}">
                <a16:creationId xmlns:a16="http://schemas.microsoft.com/office/drawing/2014/main" id="{3B8AD85F-5124-E21F-B52E-AC811F75E306}"/>
              </a:ext>
            </a:extLst>
          </p:cNvPr>
          <p:cNvSpPr>
            <a:spLocks noGrp="1"/>
          </p:cNvSpPr>
          <p:nvPr>
            <p:ph type="sldNum" sz="quarter" idx="12"/>
          </p:nvPr>
        </p:nvSpPr>
        <p:spPr/>
        <p:txBody>
          <a:bodyPr/>
          <a:lstStyle/>
          <a:p>
            <a:fld id="{AD333D74-BC38-45DC-9FA5-C16FDA71EDC3}"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a:xfrm>
            <a:off x="1930169" y="114943"/>
            <a:ext cx="7772400" cy="947738"/>
          </a:xfrm>
        </p:spPr>
        <p:txBody>
          <a:bodyPr/>
          <a:lstStyle/>
          <a:p>
            <a:r>
              <a:rPr lang="en-GB" altLang="en-US" sz="4000" b="1" dirty="0"/>
              <a:t>Time Series Analysis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idx="1"/>
          </p:nvPr>
        </p:nvSpPr>
        <p:spPr>
          <a:xfrm>
            <a:off x="1908903" y="1062681"/>
            <a:ext cx="8352928" cy="4670854"/>
          </a:xfrm>
        </p:spPr>
        <p:txBody>
          <a:bodyPr>
            <a:normAutofit fontScale="55000" lnSpcReduction="20000"/>
          </a:bodyPr>
          <a:lstStyle/>
          <a:p>
            <a:r>
              <a:rPr lang="en-GB" sz="3600" b="1" dirty="0"/>
              <a:t>Time series analysis</a:t>
            </a:r>
            <a:r>
              <a:rPr lang="en-GB" sz="3600" dirty="0"/>
              <a:t> is a method used to analyse a sequence of data points collected at regular, consistent intervals over a specified period. Unlike random or sporadic data collection, time series data is recorded systematically.</a:t>
            </a:r>
          </a:p>
          <a:p>
            <a:r>
              <a:rPr lang="en-GB" sz="3600" dirty="0"/>
              <a:t>Examples include:</a:t>
            </a:r>
          </a:p>
          <a:p>
            <a:r>
              <a:rPr lang="en-GB" sz="3600" dirty="0"/>
              <a:t>Analysing the stock prices of the FTSE 100 Index from 2010 to 2021.</a:t>
            </a:r>
          </a:p>
          <a:p>
            <a:r>
              <a:rPr lang="en-GB" sz="3600" dirty="0"/>
              <a:t>Examining the relationship between GDP and inflation within a specific country over time.</a:t>
            </a:r>
          </a:p>
          <a:p>
            <a:r>
              <a:rPr lang="en-GB" sz="3600" dirty="0"/>
              <a:t>If the relationship between GDP and inflation is studied across multiple countries over time, this falls under </a:t>
            </a:r>
            <a:r>
              <a:rPr lang="en-GB" sz="3600" b="1" dirty="0"/>
              <a:t>panel data analysis</a:t>
            </a:r>
            <a:r>
              <a:rPr lang="en-GB" sz="3600" dirty="0"/>
              <a:t>, not pure time series analysis.</a:t>
            </a:r>
          </a:p>
          <a:p>
            <a:r>
              <a:rPr lang="en-GB" sz="3600" dirty="0"/>
              <a:t>While Ordinary Least Squares (OLS) can be used for basic analysis, specialised </a:t>
            </a:r>
            <a:r>
              <a:rPr lang="en-GB" sz="3600" b="1" dirty="0"/>
              <a:t>time series techniques</a:t>
            </a:r>
            <a:r>
              <a:rPr lang="en-GB" sz="3600" dirty="0"/>
              <a:t>—such as ARIMA, exponential smoothing, or cointegration—are typically employed for more robust and accurate insights.</a:t>
            </a:r>
          </a:p>
        </p:txBody>
      </p:sp>
      <p:sp>
        <p:nvSpPr>
          <p:cNvPr id="2" name="Slide Number Placeholder 1">
            <a:extLst>
              <a:ext uri="{FF2B5EF4-FFF2-40B4-BE49-F238E27FC236}">
                <a16:creationId xmlns:a16="http://schemas.microsoft.com/office/drawing/2014/main" id="{5C0CA31F-908C-E044-9CBD-34EA204FA4A7}"/>
              </a:ext>
            </a:extLst>
          </p:cNvPr>
          <p:cNvSpPr>
            <a:spLocks noGrp="1"/>
          </p:cNvSpPr>
          <p:nvPr>
            <p:ph type="sldNum" sz="quarter" idx="12"/>
          </p:nvPr>
        </p:nvSpPr>
        <p:spPr/>
        <p:txBody>
          <a:bodyPr/>
          <a:lstStyle/>
          <a:p>
            <a:fld id="{AD333D74-BC38-45DC-9FA5-C16FDA71EDC3}" type="slidenum">
              <a:rPr lang="en-US" altLang="en-US" smtClean="0"/>
              <a:pPr/>
              <a:t>6</a:t>
            </a:fld>
            <a:endParaRPr lang="en-US" altLang="en-US" dirty="0"/>
          </a:p>
        </p:txBody>
      </p:sp>
    </p:spTree>
    <p:extLst>
      <p:ext uri="{BB962C8B-B14F-4D97-AF65-F5344CB8AC3E}">
        <p14:creationId xmlns:p14="http://schemas.microsoft.com/office/powerpoint/2010/main" val="410464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E670FE8-C833-4069-B38C-A4CDBE75F023}"/>
              </a:ext>
            </a:extLst>
          </p:cNvPr>
          <p:cNvSpPr>
            <a:spLocks noGrp="1" noChangeArrowheads="1"/>
          </p:cNvSpPr>
          <p:nvPr>
            <p:ph type="title"/>
          </p:nvPr>
        </p:nvSpPr>
        <p:spPr>
          <a:xfrm>
            <a:off x="2209800" y="609600"/>
            <a:ext cx="7772400" cy="947738"/>
          </a:xfrm>
        </p:spPr>
        <p:txBody>
          <a:bodyPr>
            <a:normAutofit/>
          </a:bodyPr>
          <a:lstStyle/>
          <a:p>
            <a:r>
              <a:rPr lang="en-GB" altLang="en-US" b="1" dirty="0"/>
              <a:t>Longitudinal/Panel Studies</a:t>
            </a:r>
          </a:p>
        </p:txBody>
      </p:sp>
      <p:sp>
        <p:nvSpPr>
          <p:cNvPr id="3" name="Content Placeholder 2">
            <a:extLst>
              <a:ext uri="{FF2B5EF4-FFF2-40B4-BE49-F238E27FC236}">
                <a16:creationId xmlns:a16="http://schemas.microsoft.com/office/drawing/2014/main" id="{7ACA7775-011B-4080-816C-36DF536EFDC6}"/>
              </a:ext>
            </a:extLst>
          </p:cNvPr>
          <p:cNvSpPr>
            <a:spLocks noGrp="1"/>
          </p:cNvSpPr>
          <p:nvPr>
            <p:ph idx="1"/>
          </p:nvPr>
        </p:nvSpPr>
        <p:spPr>
          <a:xfrm>
            <a:off x="1309816" y="1557338"/>
            <a:ext cx="9638270" cy="4538663"/>
          </a:xfrm>
        </p:spPr>
        <p:txBody>
          <a:bodyPr>
            <a:normAutofit fontScale="85000" lnSpcReduction="20000"/>
          </a:bodyPr>
          <a:lstStyle/>
          <a:p>
            <a:r>
              <a:rPr lang="en-GB" b="1" dirty="0"/>
              <a:t>This methodology is employed to study variables or groups of subjects over an extended period of time.</a:t>
            </a:r>
            <a:endParaRPr lang="en-GB" dirty="0"/>
          </a:p>
          <a:p>
            <a:r>
              <a:rPr lang="en-GB" dirty="0"/>
              <a:t>It involves collecting repeated observations at regular intervals, allowing researchers to track developments and trends over time.</a:t>
            </a:r>
          </a:p>
          <a:p>
            <a:r>
              <a:rPr lang="en-GB" dirty="0"/>
              <a:t>Applicable in both </a:t>
            </a:r>
            <a:r>
              <a:rPr lang="en-GB" b="1" dirty="0"/>
              <a:t>positivist</a:t>
            </a:r>
            <a:r>
              <a:rPr lang="en-GB" dirty="0"/>
              <a:t> and </a:t>
            </a:r>
            <a:r>
              <a:rPr lang="en-GB" b="1" dirty="0"/>
              <a:t>interpretivist</a:t>
            </a:r>
            <a:r>
              <a:rPr lang="en-GB" dirty="0"/>
              <a:t> research paradigms, this approach facilitates the examination of change processes within social, economic, and political contexts.</a:t>
            </a:r>
          </a:p>
          <a:p>
            <a:r>
              <a:rPr lang="en-GB" dirty="0"/>
              <a:t>One notable challenge of this method is the </a:t>
            </a:r>
            <a:r>
              <a:rPr lang="en-GB" b="1" dirty="0"/>
              <a:t>risk of participant attrition</a:t>
            </a:r>
            <a:r>
              <a:rPr lang="en-GB" dirty="0"/>
              <a:t>, where subjects may drop out before the study concludes.</a:t>
            </a:r>
          </a:p>
        </p:txBody>
      </p:sp>
      <p:sp>
        <p:nvSpPr>
          <p:cNvPr id="2" name="Slide Number Placeholder 1">
            <a:extLst>
              <a:ext uri="{FF2B5EF4-FFF2-40B4-BE49-F238E27FC236}">
                <a16:creationId xmlns:a16="http://schemas.microsoft.com/office/drawing/2014/main" id="{07C963E4-484E-9D72-0D88-F61F2887B424}"/>
              </a:ext>
            </a:extLst>
          </p:cNvPr>
          <p:cNvSpPr>
            <a:spLocks noGrp="1"/>
          </p:cNvSpPr>
          <p:nvPr>
            <p:ph type="sldNum" sz="quarter" idx="12"/>
          </p:nvPr>
        </p:nvSpPr>
        <p:spPr/>
        <p:txBody>
          <a:bodyPr/>
          <a:lstStyle/>
          <a:p>
            <a:fld id="{AD333D74-BC38-45DC-9FA5-C16FDA71EDC3}"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What is data analysis?</a:t>
            </a:r>
            <a:endParaRPr/>
          </a:p>
        </p:txBody>
      </p:sp>
      <p:sp>
        <p:nvSpPr>
          <p:cNvPr id="128" name="Google Shape;128;p21" descr="Rectangle: Click to edit Master text styles&#10;Second level&#10;Third level&#10;Fourth level&#10;Fifth level"/>
          <p:cNvSpPr txBox="1">
            <a:spLocks noGrp="1"/>
          </p:cNvSpPr>
          <p:nvPr>
            <p:ph type="body" idx="1"/>
          </p:nvPr>
        </p:nvSpPr>
        <p:spPr>
          <a:xfrm>
            <a:off x="1533526" y="1417638"/>
            <a:ext cx="9610724" cy="4524375"/>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3200"/>
              <a:buChar char="•"/>
            </a:pPr>
            <a:r>
              <a:rPr lang="en-GB"/>
              <a:t>A</a:t>
            </a:r>
            <a:r>
              <a:rPr lang="en-GB" b="1"/>
              <a:t> complex </a:t>
            </a:r>
            <a:r>
              <a:rPr lang="en-GB"/>
              <a:t>process that involves moving back and forth </a:t>
            </a:r>
            <a:endParaRPr/>
          </a:p>
          <a:p>
            <a:pPr marL="742950" lvl="1" indent="-285750" algn="l" rtl="0">
              <a:lnSpc>
                <a:spcPct val="90000"/>
              </a:lnSpc>
              <a:spcBef>
                <a:spcPts val="560"/>
              </a:spcBef>
              <a:spcAft>
                <a:spcPts val="0"/>
              </a:spcAft>
              <a:buClr>
                <a:schemeClr val="dk1"/>
              </a:buClr>
              <a:buSzPts val="2800"/>
              <a:buChar char="–"/>
            </a:pPr>
            <a:r>
              <a:rPr lang="en-GB"/>
              <a:t>between concrete bits of data and abstract concepts</a:t>
            </a:r>
            <a:endParaRPr/>
          </a:p>
          <a:p>
            <a:pPr marL="742950" lvl="1" indent="-285750" algn="l" rtl="0">
              <a:lnSpc>
                <a:spcPct val="90000"/>
              </a:lnSpc>
              <a:spcBef>
                <a:spcPts val="560"/>
              </a:spcBef>
              <a:spcAft>
                <a:spcPts val="0"/>
              </a:spcAft>
              <a:buClr>
                <a:schemeClr val="dk1"/>
              </a:buClr>
              <a:buSzPts val="2800"/>
              <a:buChar char="–"/>
            </a:pPr>
            <a:r>
              <a:rPr lang="en-GB"/>
              <a:t>between inductive and deductive reasoning</a:t>
            </a:r>
            <a:endParaRPr/>
          </a:p>
          <a:p>
            <a:pPr marL="742950" lvl="1" indent="-285750" algn="l" rtl="0">
              <a:lnSpc>
                <a:spcPct val="90000"/>
              </a:lnSpc>
              <a:spcBef>
                <a:spcPts val="560"/>
              </a:spcBef>
              <a:spcAft>
                <a:spcPts val="0"/>
              </a:spcAft>
              <a:buClr>
                <a:schemeClr val="dk1"/>
              </a:buClr>
              <a:buSzPts val="2800"/>
              <a:buChar char="–"/>
            </a:pPr>
            <a:r>
              <a:rPr lang="en-GB"/>
              <a:t>between description and interpretation</a:t>
            </a:r>
            <a:endParaRPr/>
          </a:p>
          <a:p>
            <a:pPr marL="342900" lvl="0" indent="-342900" algn="l" rtl="0">
              <a:lnSpc>
                <a:spcPct val="90000"/>
              </a:lnSpc>
              <a:spcBef>
                <a:spcPts val="640"/>
              </a:spcBef>
              <a:spcAft>
                <a:spcPts val="0"/>
              </a:spcAft>
              <a:buClr>
                <a:schemeClr val="dk1"/>
              </a:buClr>
              <a:buSzPts val="3200"/>
              <a:buChar char="•"/>
            </a:pPr>
            <a:r>
              <a:rPr lang="en-GB"/>
              <a:t>Simply put:  Data analysis is the process of making meaning from the data collected from your research </a:t>
            </a:r>
            <a:endParaRPr/>
          </a:p>
          <a:p>
            <a:pPr marL="342900" lvl="0" indent="-342900" algn="l" rtl="0">
              <a:lnSpc>
                <a:spcPct val="90000"/>
              </a:lnSpc>
              <a:spcBef>
                <a:spcPts val="640"/>
              </a:spcBef>
              <a:spcAft>
                <a:spcPts val="0"/>
              </a:spcAft>
              <a:buClr>
                <a:schemeClr val="dk1"/>
              </a:buClr>
              <a:buSzPts val="3200"/>
              <a:buFont typeface="Noto Sans Symbols"/>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Analysis process needs to do four things</a:t>
            </a:r>
            <a:endParaRPr/>
          </a:p>
        </p:txBody>
      </p:sp>
      <p:sp>
        <p:nvSpPr>
          <p:cNvPr id="134" name="Google Shape;134;p2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Font typeface="Noto Sans Symbols"/>
              <a:buChar char="❑"/>
            </a:pPr>
            <a:r>
              <a:rPr lang="en-GB"/>
              <a:t>Describe the data clearly</a:t>
            </a:r>
            <a:endParaRPr/>
          </a:p>
          <a:p>
            <a:pPr marL="342900" lvl="0" indent="-342900" algn="l" rtl="0">
              <a:spcBef>
                <a:spcPts val="640"/>
              </a:spcBef>
              <a:spcAft>
                <a:spcPts val="0"/>
              </a:spcAft>
              <a:buClr>
                <a:schemeClr val="dk1"/>
              </a:buClr>
              <a:buSzPts val="3200"/>
              <a:buFont typeface="Noto Sans Symbols"/>
              <a:buChar char="❑"/>
            </a:pPr>
            <a:r>
              <a:rPr lang="en-GB"/>
              <a:t>Identify what is typical and atypical among the data.</a:t>
            </a:r>
            <a:endParaRPr/>
          </a:p>
          <a:p>
            <a:pPr marL="342900" lvl="0" indent="-342900" algn="l" rtl="0">
              <a:spcBef>
                <a:spcPts val="640"/>
              </a:spcBef>
              <a:spcAft>
                <a:spcPts val="0"/>
              </a:spcAft>
              <a:buClr>
                <a:schemeClr val="dk1"/>
              </a:buClr>
              <a:buSzPts val="3200"/>
              <a:buFont typeface="Noto Sans Symbols"/>
              <a:buChar char="❑"/>
            </a:pPr>
            <a:r>
              <a:rPr lang="en-GB"/>
              <a:t>Expose data, identify differences, relationships, and patterns existent in the data; and</a:t>
            </a:r>
            <a:endParaRPr/>
          </a:p>
          <a:p>
            <a:pPr marL="342900" lvl="0" indent="-342900" algn="l" rtl="0">
              <a:spcBef>
                <a:spcPts val="640"/>
              </a:spcBef>
              <a:spcAft>
                <a:spcPts val="0"/>
              </a:spcAft>
              <a:buClr>
                <a:schemeClr val="dk1"/>
              </a:buClr>
              <a:buSzPts val="3200"/>
              <a:buFont typeface="Noto Sans Symbols"/>
              <a:buChar char="❑"/>
            </a:pPr>
            <a:r>
              <a:rPr lang="en-GB"/>
              <a:t>Answer research questions or test hypotheses.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4400"/>
              <a:buNone/>
            </a:pPr>
            <a:endParaRPr sz="4400"/>
          </a:p>
          <a:p>
            <a:pPr marL="0" lvl="0" indent="0" algn="ctr" rtl="0">
              <a:spcBef>
                <a:spcPts val="880"/>
              </a:spcBef>
              <a:spcAft>
                <a:spcPts val="0"/>
              </a:spcAft>
              <a:buClr>
                <a:schemeClr val="dk1"/>
              </a:buClr>
              <a:buSzPts val="4400"/>
              <a:buNone/>
            </a:pPr>
            <a:r>
              <a:rPr lang="en-GB" sz="4400" b="1"/>
              <a:t>What are the main options for data analysis?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Analysing quantitative data</a:t>
            </a:r>
            <a:endParaRPr/>
          </a:p>
        </p:txBody>
      </p:sp>
      <p:sp>
        <p:nvSpPr>
          <p:cNvPr id="145" name="Google Shape;145;p2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Researchers' who have completed quantitative data gathering techniques will typically have considerable numerical data that require analysis .</a:t>
            </a:r>
            <a:endParaRPr/>
          </a:p>
          <a:p>
            <a:pPr marL="342900" lvl="0" indent="-342900" algn="l" rtl="0">
              <a:spcBef>
                <a:spcPts val="640"/>
              </a:spcBef>
              <a:spcAft>
                <a:spcPts val="0"/>
              </a:spcAft>
              <a:buClr>
                <a:schemeClr val="dk1"/>
              </a:buClr>
              <a:buSzPts val="3200"/>
              <a:buChar char="•"/>
            </a:pPr>
            <a:r>
              <a:rPr lang="en-GB"/>
              <a:t>As data are gathered, they are typically disorganised and made up of separate bits of information.</a:t>
            </a:r>
            <a:endParaRPr/>
          </a:p>
          <a:p>
            <a:pPr marL="342900" lvl="0" indent="-342900" algn="l" rtl="0">
              <a:spcBef>
                <a:spcPts val="640"/>
              </a:spcBef>
              <a:spcAft>
                <a:spcPts val="0"/>
              </a:spcAft>
              <a:buClr>
                <a:schemeClr val="dk1"/>
              </a:buClr>
              <a:buSzPts val="3200"/>
              <a:buChar char="•"/>
            </a:pPr>
            <a:r>
              <a:rPr lang="en-GB"/>
              <a:t>When numbers look this way , the meaning is not clear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Analysing quantitative data</a:t>
            </a:r>
            <a:endParaRPr/>
          </a:p>
        </p:txBody>
      </p:sp>
      <p:sp>
        <p:nvSpPr>
          <p:cNvPr id="151" name="Google Shape;151;p2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ts val="3200"/>
              <a:buChar char="•"/>
            </a:pPr>
            <a:r>
              <a:rPr lang="en-GB"/>
              <a:t>Statistical analysis of these numbers is a way to focus and manage data.</a:t>
            </a:r>
            <a:endParaRPr/>
          </a:p>
          <a:p>
            <a:pPr marL="342900" lvl="0" indent="-342900" algn="l" rtl="0">
              <a:spcBef>
                <a:spcPts val="640"/>
              </a:spcBef>
              <a:spcAft>
                <a:spcPts val="0"/>
              </a:spcAft>
              <a:buClr>
                <a:schemeClr val="dk1"/>
              </a:buClr>
              <a:buSzPts val="3200"/>
              <a:buChar char="•"/>
            </a:pPr>
            <a:r>
              <a:rPr lang="en-GB"/>
              <a:t>Mertler and Charles (2005) identify a number of different purposes for using statistics. Specifically, statistics can:</a:t>
            </a:r>
            <a:endParaRPr/>
          </a:p>
          <a:p>
            <a:pPr marL="342900" lvl="0" indent="-342900" algn="l" rtl="0">
              <a:spcBef>
                <a:spcPts val="640"/>
              </a:spcBef>
              <a:spcAft>
                <a:spcPts val="0"/>
              </a:spcAft>
              <a:buClr>
                <a:schemeClr val="dk1"/>
              </a:buClr>
              <a:buSzPts val="3200"/>
              <a:buFont typeface="Noto Sans Symbols"/>
              <a:buChar char="⮚"/>
            </a:pPr>
            <a:r>
              <a:rPr lang="en-GB"/>
              <a:t>Summarise data and reveal what is typical and atypical within a group;</a:t>
            </a:r>
            <a:endParaRPr/>
          </a:p>
          <a:p>
            <a:pPr marL="342900" lvl="0" indent="-342900" algn="l" rtl="0">
              <a:spcBef>
                <a:spcPts val="640"/>
              </a:spcBef>
              <a:spcAft>
                <a:spcPts val="0"/>
              </a:spcAft>
              <a:buClr>
                <a:schemeClr val="dk1"/>
              </a:buClr>
              <a:buSzPts val="3200"/>
              <a:buFont typeface="Noto Sans Symbols"/>
              <a:buChar char="⮚"/>
            </a:pPr>
            <a:r>
              <a:rPr lang="en-GB"/>
              <a:t>Identify the relative standing of individuals within an identified cohort;</a:t>
            </a:r>
            <a:endParaRPr/>
          </a:p>
          <a:p>
            <a:pPr marL="342900" lvl="0" indent="-342900" algn="l" rtl="0">
              <a:spcBef>
                <a:spcPts val="640"/>
              </a:spcBef>
              <a:spcAft>
                <a:spcPts val="0"/>
              </a:spcAft>
              <a:buClr>
                <a:schemeClr val="dk1"/>
              </a:buClr>
              <a:buSzPts val="3200"/>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Analysing quantitative data</a:t>
            </a:r>
            <a:endParaRPr/>
          </a:p>
        </p:txBody>
      </p:sp>
      <p:sp>
        <p:nvSpPr>
          <p:cNvPr id="157" name="Google Shape;157;p2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Show relationship between and among variables;</a:t>
            </a:r>
            <a:endParaRPr/>
          </a:p>
          <a:p>
            <a:pPr marL="342900" lvl="0" indent="-342900" algn="l" rtl="0">
              <a:spcBef>
                <a:spcPts val="640"/>
              </a:spcBef>
              <a:spcAft>
                <a:spcPts val="0"/>
              </a:spcAft>
              <a:buClr>
                <a:schemeClr val="dk1"/>
              </a:buClr>
              <a:buSzPts val="3200"/>
              <a:buChar char="•"/>
            </a:pPr>
            <a:r>
              <a:rPr lang="en-GB"/>
              <a:t>Show similarities and differences among groups;</a:t>
            </a:r>
            <a:endParaRPr/>
          </a:p>
          <a:p>
            <a:pPr marL="342900" lvl="0" indent="-342900" algn="l" rtl="0">
              <a:spcBef>
                <a:spcPts val="640"/>
              </a:spcBef>
              <a:spcAft>
                <a:spcPts val="0"/>
              </a:spcAft>
              <a:buClr>
                <a:schemeClr val="dk1"/>
              </a:buClr>
              <a:buSzPts val="3200"/>
              <a:buChar char="•"/>
            </a:pPr>
            <a:r>
              <a:rPr lang="en-GB"/>
              <a:t>Identify error that is inherent in a sample selection;</a:t>
            </a:r>
            <a:endParaRPr/>
          </a:p>
          <a:p>
            <a:pPr marL="342900" lvl="0" indent="-342900" algn="l" rtl="0">
              <a:spcBef>
                <a:spcPts val="640"/>
              </a:spcBef>
              <a:spcAft>
                <a:spcPts val="0"/>
              </a:spcAft>
              <a:buClr>
                <a:schemeClr val="dk1"/>
              </a:buClr>
              <a:buSzPts val="3200"/>
              <a:buChar char="•"/>
            </a:pPr>
            <a:r>
              <a:rPr lang="en-GB"/>
              <a:t>Test for significance of findings; and</a:t>
            </a:r>
            <a:endParaRPr/>
          </a:p>
          <a:p>
            <a:pPr marL="342900" lvl="0" indent="-342900" algn="l" rtl="0">
              <a:spcBef>
                <a:spcPts val="640"/>
              </a:spcBef>
              <a:spcAft>
                <a:spcPts val="0"/>
              </a:spcAft>
              <a:buClr>
                <a:schemeClr val="dk1"/>
              </a:buClr>
              <a:buSzPts val="3200"/>
              <a:buChar char="•"/>
            </a:pPr>
            <a:r>
              <a:rPr lang="en-GB"/>
              <a:t>Support the researchers in making other inferences about population</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Analysing quantitative data</a:t>
            </a:r>
            <a:endParaRPr/>
          </a:p>
        </p:txBody>
      </p:sp>
      <p:sp>
        <p:nvSpPr>
          <p:cNvPr id="163" name="Google Shape;163;p2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Statistics help to condense a vast body of data into an amount of information that the mind can more easily understand.</a:t>
            </a:r>
            <a:endParaRPr/>
          </a:p>
          <a:p>
            <a:pPr marL="342900" lvl="0" indent="-342900" algn="l" rtl="0">
              <a:spcBef>
                <a:spcPts val="640"/>
              </a:spcBef>
              <a:spcAft>
                <a:spcPts val="0"/>
              </a:spcAft>
              <a:buClr>
                <a:schemeClr val="dk1"/>
              </a:buClr>
              <a:buSzPts val="3200"/>
              <a:buChar char="•"/>
            </a:pPr>
            <a:r>
              <a:rPr lang="en-GB"/>
              <a:t>Statistics identifies patterns and relationships within the data that they may otherwise go unnoticed.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Generating statistics</a:t>
            </a:r>
            <a:endParaRPr/>
          </a:p>
        </p:txBody>
      </p:sp>
      <p:sp>
        <p:nvSpPr>
          <p:cNvPr id="169" name="Google Shape;169;p2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For many, the thought of generating statistics can be quite scary</a:t>
            </a:r>
            <a:endParaRPr/>
          </a:p>
          <a:p>
            <a:pPr marL="342900" lvl="0" indent="-342900" algn="l" rtl="0">
              <a:spcBef>
                <a:spcPts val="640"/>
              </a:spcBef>
              <a:spcAft>
                <a:spcPts val="0"/>
              </a:spcAft>
              <a:buClr>
                <a:schemeClr val="dk1"/>
              </a:buClr>
              <a:buSzPts val="3200"/>
              <a:buChar char="•"/>
            </a:pPr>
            <a:r>
              <a:rPr lang="en-GB"/>
              <a:t>The process of engaging with formulas and completing complex calculation can be daunting.</a:t>
            </a:r>
            <a:endParaRPr/>
          </a:p>
          <a:p>
            <a:pPr marL="342900" lvl="0" indent="-342900" algn="l" rtl="0">
              <a:spcBef>
                <a:spcPts val="640"/>
              </a:spcBef>
              <a:spcAft>
                <a:spcPts val="0"/>
              </a:spcAft>
              <a:buClr>
                <a:schemeClr val="dk1"/>
              </a:buClr>
              <a:buSzPts val="3200"/>
              <a:buChar char="•"/>
            </a:pPr>
            <a:r>
              <a:rPr lang="en-GB"/>
              <a:t>However modern technology, the software program such as SPSS ( Statistical Package for the Social Sciences)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Measurement scales</a:t>
            </a:r>
            <a:endParaRPr/>
          </a:p>
        </p:txBody>
      </p:sp>
      <p:sp>
        <p:nvSpPr>
          <p:cNvPr id="175" name="Google Shape;175;p2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Any form of measurement fall into one of the following four categories(referred to scales within the literature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graphicFrame>
        <p:nvGraphicFramePr>
          <p:cNvPr id="180" name="Google Shape;180;p30"/>
          <p:cNvGraphicFramePr/>
          <p:nvPr/>
        </p:nvGraphicFramePr>
        <p:xfrm>
          <a:off x="1743074" y="166688"/>
          <a:ext cx="3000000" cy="3000000"/>
        </p:xfrm>
        <a:graphic>
          <a:graphicData uri="http://schemas.openxmlformats.org/drawingml/2006/table">
            <a:tbl>
              <a:tblPr firstRow="1" bandRow="1">
                <a:noFill/>
                <a:tableStyleId>{A1780FEB-98DC-4B35-85D2-8A0FEBCA36D6}</a:tableStyleId>
              </a:tblPr>
              <a:tblGrid>
                <a:gridCol w="2207175">
                  <a:extLst>
                    <a:ext uri="{9D8B030D-6E8A-4147-A177-3AD203B41FA5}">
                      <a16:colId xmlns:a16="http://schemas.microsoft.com/office/drawing/2014/main" val="20000"/>
                    </a:ext>
                  </a:extLst>
                </a:gridCol>
                <a:gridCol w="3768175">
                  <a:extLst>
                    <a:ext uri="{9D8B030D-6E8A-4147-A177-3AD203B41FA5}">
                      <a16:colId xmlns:a16="http://schemas.microsoft.com/office/drawing/2014/main" val="20001"/>
                    </a:ext>
                  </a:extLst>
                </a:gridCol>
                <a:gridCol w="2987675">
                  <a:extLst>
                    <a:ext uri="{9D8B030D-6E8A-4147-A177-3AD203B41FA5}">
                      <a16:colId xmlns:a16="http://schemas.microsoft.com/office/drawing/2014/main" val="20002"/>
                    </a:ext>
                  </a:extLst>
                </a:gridCol>
              </a:tblGrid>
              <a:tr h="640025">
                <a:tc>
                  <a:txBody>
                    <a:bodyPr/>
                    <a:lstStyle/>
                    <a:p>
                      <a:pPr marL="0" marR="0" lvl="0" indent="0" algn="l" rtl="0">
                        <a:spcBef>
                          <a:spcPts val="0"/>
                        </a:spcBef>
                        <a:spcAft>
                          <a:spcPts val="0"/>
                        </a:spcAft>
                        <a:buNone/>
                      </a:pPr>
                      <a:r>
                        <a:rPr lang="en-GB" sz="1800" u="none" strike="noStrike" cap="none"/>
                        <a:t>Measurement  scale</a:t>
                      </a:r>
                      <a:endParaRPr/>
                    </a:p>
                  </a:txBody>
                  <a:tcPr marL="91450" marR="91450" marT="45700" marB="45700"/>
                </a:tc>
                <a:tc>
                  <a:txBody>
                    <a:bodyPr/>
                    <a:lstStyle/>
                    <a:p>
                      <a:pPr marL="0" marR="0" lvl="0" indent="0" algn="l" rtl="0">
                        <a:spcBef>
                          <a:spcPts val="0"/>
                        </a:spcBef>
                        <a:spcAft>
                          <a:spcPts val="0"/>
                        </a:spcAft>
                        <a:buNone/>
                      </a:pPr>
                      <a:r>
                        <a:rPr lang="en-GB" sz="1800"/>
                        <a:t>Characteristics</a:t>
                      </a:r>
                      <a:endParaRPr/>
                    </a:p>
                  </a:txBody>
                  <a:tcPr marL="91450" marR="91450" marT="45700" marB="45700"/>
                </a:tc>
                <a:tc>
                  <a:txBody>
                    <a:bodyPr/>
                    <a:lstStyle/>
                    <a:p>
                      <a:pPr marL="0" marR="0" lvl="0" indent="0" algn="l" rtl="0">
                        <a:spcBef>
                          <a:spcPts val="0"/>
                        </a:spcBef>
                        <a:spcAft>
                          <a:spcPts val="0"/>
                        </a:spcAft>
                        <a:buNone/>
                      </a:pPr>
                      <a:r>
                        <a:rPr lang="en-GB" sz="1800"/>
                        <a:t>Statistical possibilities</a:t>
                      </a:r>
                      <a:endParaRPr/>
                    </a:p>
                  </a:txBody>
                  <a:tcPr marL="91450" marR="91450" marT="45700" marB="45700"/>
                </a:tc>
                <a:extLst>
                  <a:ext uri="{0D108BD9-81ED-4DB2-BD59-A6C34878D82A}">
                    <a16:rowId xmlns:a16="http://schemas.microsoft.com/office/drawing/2014/main" val="10000"/>
                  </a:ext>
                </a:extLst>
              </a:tr>
              <a:tr h="2011500">
                <a:tc>
                  <a:txBody>
                    <a:bodyPr/>
                    <a:lstStyle/>
                    <a:p>
                      <a:pPr marL="0" marR="0" lvl="0" indent="0" algn="l" rtl="0">
                        <a:spcBef>
                          <a:spcPts val="0"/>
                        </a:spcBef>
                        <a:spcAft>
                          <a:spcPts val="0"/>
                        </a:spcAft>
                        <a:buNone/>
                      </a:pPr>
                      <a:r>
                        <a:rPr lang="en-GB" sz="1800"/>
                        <a:t>Nominal scale</a:t>
                      </a:r>
                      <a:endParaRPr/>
                    </a:p>
                  </a:txBody>
                  <a:tcPr marL="91450" marR="91450" marT="45700" marB="45700"/>
                </a:tc>
                <a:tc>
                  <a:txBody>
                    <a:bodyPr/>
                    <a:lstStyle/>
                    <a:p>
                      <a:pPr marL="0" marR="0" lvl="0" indent="0" algn="l" rtl="0">
                        <a:spcBef>
                          <a:spcPts val="0"/>
                        </a:spcBef>
                        <a:spcAft>
                          <a:spcPts val="0"/>
                        </a:spcAft>
                        <a:buNone/>
                      </a:pPr>
                      <a:r>
                        <a:rPr lang="en-GB" sz="1800"/>
                        <a:t>Data are measured by assigning a name to identify specific categories. For example, when looking at data collected within  a classroom we could distinguish  between boys and girls within this group</a:t>
                      </a:r>
                      <a:endParaRPr/>
                    </a:p>
                  </a:txBody>
                  <a:tcPr marL="91450" marR="91450" marT="45700" marB="45700"/>
                </a:tc>
                <a:tc>
                  <a:txBody>
                    <a:bodyPr/>
                    <a:lstStyle/>
                    <a:p>
                      <a:pPr marL="0" marR="0" lvl="0" indent="-114300" algn="l" rtl="0">
                        <a:spcBef>
                          <a:spcPts val="0"/>
                        </a:spcBef>
                        <a:spcAft>
                          <a:spcPts val="0"/>
                        </a:spcAft>
                        <a:buClr>
                          <a:schemeClr val="dk1"/>
                        </a:buClr>
                        <a:buSzPts val="1800"/>
                        <a:buFont typeface="Arial"/>
                        <a:buChar char="•"/>
                      </a:pPr>
                      <a:r>
                        <a:rPr lang="en-GB" sz="1800"/>
                        <a:t>Frequency distribution (mode)</a:t>
                      </a:r>
                      <a:endParaRPr/>
                    </a:p>
                    <a:p>
                      <a:pPr marL="0" marR="0" lvl="0" indent="-114300" algn="l" rtl="0">
                        <a:spcBef>
                          <a:spcPts val="0"/>
                        </a:spcBef>
                        <a:spcAft>
                          <a:spcPts val="0"/>
                        </a:spcAft>
                        <a:buClr>
                          <a:schemeClr val="dk1"/>
                        </a:buClr>
                        <a:buSzPts val="1800"/>
                        <a:buFont typeface="Arial"/>
                        <a:buChar char="•"/>
                      </a:pPr>
                      <a:r>
                        <a:rPr lang="en-GB" sz="1800"/>
                        <a:t>Proportions ( percentage values)</a:t>
                      </a:r>
                      <a:endParaRPr/>
                    </a:p>
                    <a:p>
                      <a:pPr marL="0" marR="0" lvl="0" indent="-114300" algn="l" rtl="0">
                        <a:spcBef>
                          <a:spcPts val="0"/>
                        </a:spcBef>
                        <a:spcAft>
                          <a:spcPts val="0"/>
                        </a:spcAft>
                        <a:buClr>
                          <a:schemeClr val="dk1"/>
                        </a:buClr>
                        <a:buSzPts val="1800"/>
                        <a:buFont typeface="Arial"/>
                        <a:buChar char="•"/>
                      </a:pPr>
                      <a:r>
                        <a:rPr lang="en-GB" sz="1800"/>
                        <a:t>Chi square</a:t>
                      </a:r>
                      <a:endParaRPr sz="1800"/>
                    </a:p>
                  </a:txBody>
                  <a:tcPr marL="91450" marR="91450" marT="45700" marB="45700"/>
                </a:tc>
                <a:extLst>
                  <a:ext uri="{0D108BD9-81ED-4DB2-BD59-A6C34878D82A}">
                    <a16:rowId xmlns:a16="http://schemas.microsoft.com/office/drawing/2014/main" val="10001"/>
                  </a:ext>
                </a:extLst>
              </a:tr>
              <a:tr h="2834400">
                <a:tc>
                  <a:txBody>
                    <a:bodyPr/>
                    <a:lstStyle/>
                    <a:p>
                      <a:pPr marL="0" marR="0" lvl="0" indent="0" algn="l" rtl="0">
                        <a:spcBef>
                          <a:spcPts val="0"/>
                        </a:spcBef>
                        <a:spcAft>
                          <a:spcPts val="0"/>
                        </a:spcAft>
                        <a:buNone/>
                      </a:pPr>
                      <a:r>
                        <a:rPr lang="en-GB" sz="1800"/>
                        <a:t>Ordinal Scale</a:t>
                      </a:r>
                      <a:endParaRPr/>
                    </a:p>
                  </a:txBody>
                  <a:tcPr marL="91450" marR="91450" marT="45700" marB="45700"/>
                </a:tc>
                <a:tc>
                  <a:txBody>
                    <a:bodyPr/>
                    <a:lstStyle/>
                    <a:p>
                      <a:pPr marL="0" marR="0" lvl="0" indent="0" algn="l" rtl="0">
                        <a:spcBef>
                          <a:spcPts val="0"/>
                        </a:spcBef>
                        <a:spcAft>
                          <a:spcPts val="0"/>
                        </a:spcAft>
                        <a:buNone/>
                      </a:pPr>
                      <a:r>
                        <a:rPr lang="en-GB" sz="1800"/>
                        <a:t>Data are measured according to rank. Data are compared and contrasted to determine  those that are  greater than(&gt;) compared to less  than (&lt;) within the data set.</a:t>
                      </a:r>
                      <a:endParaRPr/>
                    </a:p>
                    <a:p>
                      <a:pPr marL="0" marR="0" lvl="0" indent="0" algn="l" rtl="0">
                        <a:spcBef>
                          <a:spcPts val="0"/>
                        </a:spcBef>
                        <a:spcAft>
                          <a:spcPts val="0"/>
                        </a:spcAft>
                        <a:buNone/>
                      </a:pPr>
                      <a:r>
                        <a:rPr lang="en-GB" sz="1800"/>
                        <a:t>This scale can be used to rank students within a class according to their positions when compared with peers.</a:t>
                      </a:r>
                      <a:endParaRPr sz="1800"/>
                    </a:p>
                  </a:txBody>
                  <a:tcPr marL="91450" marR="91450" marT="45700" marB="45700"/>
                </a:tc>
                <a:tc>
                  <a:txBody>
                    <a:bodyPr/>
                    <a:lstStyle/>
                    <a:p>
                      <a:pPr marL="0" marR="0" lvl="0" indent="0" algn="l" rtl="0">
                        <a:spcBef>
                          <a:spcPts val="0"/>
                        </a:spcBef>
                        <a:spcAft>
                          <a:spcPts val="0"/>
                        </a:spcAft>
                        <a:buNone/>
                      </a:pPr>
                      <a:r>
                        <a:rPr lang="en-GB" sz="1800"/>
                        <a:t>As for ordinal scale plus</a:t>
                      </a:r>
                      <a:endParaRPr/>
                    </a:p>
                    <a:p>
                      <a:pPr marL="0" marR="0" lvl="0" indent="-114300" algn="l" rtl="0">
                        <a:spcBef>
                          <a:spcPts val="0"/>
                        </a:spcBef>
                        <a:spcAft>
                          <a:spcPts val="0"/>
                        </a:spcAft>
                        <a:buClr>
                          <a:schemeClr val="dk1"/>
                        </a:buClr>
                        <a:buSzPts val="1800"/>
                        <a:buFont typeface="Arial"/>
                        <a:buChar char="•"/>
                      </a:pPr>
                      <a:r>
                        <a:rPr lang="en-GB" sz="1800"/>
                        <a:t> Median</a:t>
                      </a:r>
                      <a:endParaRPr/>
                    </a:p>
                    <a:p>
                      <a:pPr marL="0" marR="0" lvl="0" indent="-114300" algn="l" rtl="0">
                        <a:spcBef>
                          <a:spcPts val="0"/>
                        </a:spcBef>
                        <a:spcAft>
                          <a:spcPts val="0"/>
                        </a:spcAft>
                        <a:buClr>
                          <a:schemeClr val="dk1"/>
                        </a:buClr>
                        <a:buSzPts val="1800"/>
                        <a:buFont typeface="Arial"/>
                        <a:buChar char="•"/>
                      </a:pPr>
                      <a:r>
                        <a:rPr lang="en-GB" sz="1800"/>
                        <a:t>Percentile rank</a:t>
                      </a:r>
                      <a:endParaRPr/>
                    </a:p>
                    <a:p>
                      <a:pPr marL="0" marR="0" lvl="0" indent="-114300" algn="l" rtl="0">
                        <a:spcBef>
                          <a:spcPts val="0"/>
                        </a:spcBef>
                        <a:spcAft>
                          <a:spcPts val="0"/>
                        </a:spcAft>
                        <a:buClr>
                          <a:schemeClr val="dk1"/>
                        </a:buClr>
                        <a:buSzPts val="1800"/>
                        <a:buFont typeface="Arial"/>
                        <a:buChar char="•"/>
                      </a:pPr>
                      <a:r>
                        <a:rPr lang="en-GB" sz="1800"/>
                        <a:t>Spearman rank order </a:t>
                      </a:r>
                      <a:endParaRPr/>
                    </a:p>
                    <a:p>
                      <a:pPr marL="0" marR="0" lvl="0" indent="-114300" algn="l" rtl="0">
                        <a:spcBef>
                          <a:spcPts val="0"/>
                        </a:spcBef>
                        <a:spcAft>
                          <a:spcPts val="0"/>
                        </a:spcAft>
                        <a:buClr>
                          <a:schemeClr val="dk1"/>
                        </a:buClr>
                        <a:buSzPts val="1800"/>
                        <a:buFont typeface="Arial"/>
                        <a:buChar char="•"/>
                      </a:pPr>
                      <a:r>
                        <a:rPr lang="en-GB" sz="1800"/>
                        <a:t>Correlation</a:t>
                      </a:r>
                      <a:endParaRPr/>
                    </a:p>
                    <a:p>
                      <a:pPr marL="0" marR="0" lvl="0" indent="-114300" algn="l" rtl="0">
                        <a:spcBef>
                          <a:spcPts val="0"/>
                        </a:spcBef>
                        <a:spcAft>
                          <a:spcPts val="0"/>
                        </a:spcAft>
                        <a:buClr>
                          <a:schemeClr val="dk1"/>
                        </a:buClr>
                        <a:buSzPts val="1800"/>
                        <a:buFont typeface="Arial"/>
                        <a:buChar char="•"/>
                      </a:pPr>
                      <a:r>
                        <a:rPr lang="en-GB" sz="1800"/>
                        <a:t>Mann- Whitney test</a:t>
                      </a:r>
                      <a:endParaRPr sz="1800"/>
                    </a:p>
                  </a:txBody>
                  <a:tcPr marL="91450" marR="91450" marT="45700" marB="45700"/>
                </a:tc>
                <a:extLst>
                  <a:ext uri="{0D108BD9-81ED-4DB2-BD59-A6C34878D82A}">
                    <a16:rowId xmlns:a16="http://schemas.microsoft.com/office/drawing/2014/main" val="10002"/>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graphicFrame>
        <p:nvGraphicFramePr>
          <p:cNvPr id="185" name="Google Shape;185;p31"/>
          <p:cNvGraphicFramePr/>
          <p:nvPr/>
        </p:nvGraphicFramePr>
        <p:xfrm>
          <a:off x="1523999" y="1"/>
          <a:ext cx="3000000" cy="3000000"/>
        </p:xfrm>
        <a:graphic>
          <a:graphicData uri="http://schemas.openxmlformats.org/drawingml/2006/table">
            <a:tbl>
              <a:tblPr firstRow="1" bandRow="1">
                <a:noFill/>
                <a:tableStyleId>{A1780FEB-98DC-4B35-85D2-8A0FEBCA36D6}</a:tableStyleId>
              </a:tblPr>
              <a:tblGrid>
                <a:gridCol w="1775275">
                  <a:extLst>
                    <a:ext uri="{9D8B030D-6E8A-4147-A177-3AD203B41FA5}">
                      <a16:colId xmlns:a16="http://schemas.microsoft.com/office/drawing/2014/main" val="20000"/>
                    </a:ext>
                  </a:extLst>
                </a:gridCol>
                <a:gridCol w="4972300">
                  <a:extLst>
                    <a:ext uri="{9D8B030D-6E8A-4147-A177-3AD203B41FA5}">
                      <a16:colId xmlns:a16="http://schemas.microsoft.com/office/drawing/2014/main" val="20001"/>
                    </a:ext>
                  </a:extLst>
                </a:gridCol>
                <a:gridCol w="2272600">
                  <a:extLst>
                    <a:ext uri="{9D8B030D-6E8A-4147-A177-3AD203B41FA5}">
                      <a16:colId xmlns:a16="http://schemas.microsoft.com/office/drawing/2014/main" val="20002"/>
                    </a:ext>
                  </a:extLst>
                </a:gridCol>
              </a:tblGrid>
              <a:tr h="370775">
                <a:tc>
                  <a:txBody>
                    <a:bodyPr/>
                    <a:lstStyle/>
                    <a:p>
                      <a:pPr marL="0" marR="0" lvl="0" indent="0" algn="l" rtl="0">
                        <a:spcBef>
                          <a:spcPts val="0"/>
                        </a:spcBef>
                        <a:spcAft>
                          <a:spcPts val="0"/>
                        </a:spcAft>
                        <a:buNone/>
                      </a:pPr>
                      <a:endParaRPr sz="1800"/>
                    </a:p>
                  </a:txBody>
                  <a:tcPr marL="91450" marR="91450" marT="45700" marB="45700"/>
                </a:tc>
                <a:tc>
                  <a:txBody>
                    <a:bodyPr/>
                    <a:lstStyle/>
                    <a:p>
                      <a:pPr marL="0" marR="0" lvl="0" indent="0" algn="l" rtl="0">
                        <a:spcBef>
                          <a:spcPts val="0"/>
                        </a:spcBef>
                        <a:spcAft>
                          <a:spcPts val="0"/>
                        </a:spcAft>
                        <a:buNone/>
                      </a:pPr>
                      <a:endParaRPr sz="1800"/>
                    </a:p>
                  </a:txBody>
                  <a:tcPr marL="91450" marR="91450" marT="45700" marB="45700"/>
                </a:tc>
                <a:tc>
                  <a:txBody>
                    <a:bodyPr/>
                    <a:lstStyle/>
                    <a:p>
                      <a:pPr marL="0" marR="0" lvl="0" indent="0" algn="l" rtl="0">
                        <a:spcBef>
                          <a:spcPts val="0"/>
                        </a:spcBef>
                        <a:spcAft>
                          <a:spcPts val="0"/>
                        </a:spcAft>
                        <a:buNone/>
                      </a:pPr>
                      <a:endParaRPr sz="1800"/>
                    </a:p>
                  </a:txBody>
                  <a:tcPr marL="91450" marR="91450" marT="45700" marB="45700"/>
                </a:tc>
                <a:extLst>
                  <a:ext uri="{0D108BD9-81ED-4DB2-BD59-A6C34878D82A}">
                    <a16:rowId xmlns:a16="http://schemas.microsoft.com/office/drawing/2014/main" val="10000"/>
                  </a:ext>
                </a:extLst>
              </a:tr>
              <a:tr h="3108675">
                <a:tc>
                  <a:txBody>
                    <a:bodyPr/>
                    <a:lstStyle/>
                    <a:p>
                      <a:pPr marL="0" marR="0" lvl="0" indent="0" algn="l" rtl="0">
                        <a:spcBef>
                          <a:spcPts val="0"/>
                        </a:spcBef>
                        <a:spcAft>
                          <a:spcPts val="0"/>
                        </a:spcAft>
                        <a:buNone/>
                      </a:pPr>
                      <a:r>
                        <a:rPr lang="en-GB" sz="1800"/>
                        <a:t>Interval Scale</a:t>
                      </a:r>
                      <a:endParaRPr/>
                    </a:p>
                  </a:txBody>
                  <a:tcPr marL="91450" marR="91450" marT="45700" marB="45700"/>
                </a:tc>
                <a:tc>
                  <a:txBody>
                    <a:bodyPr/>
                    <a:lstStyle/>
                    <a:p>
                      <a:pPr marL="0" marR="0" lvl="0" indent="0" algn="l" rtl="0">
                        <a:spcBef>
                          <a:spcPts val="0"/>
                        </a:spcBef>
                        <a:spcAft>
                          <a:spcPts val="0"/>
                        </a:spcAft>
                        <a:buNone/>
                      </a:pPr>
                      <a:r>
                        <a:rPr lang="en-GB" sz="1800"/>
                        <a:t>Two  key features are incorporated within this approach</a:t>
                      </a:r>
                      <a:endParaRPr/>
                    </a:p>
                    <a:p>
                      <a:pPr marL="342900" marR="0" lvl="0" indent="-342900" algn="l" rtl="0">
                        <a:spcBef>
                          <a:spcPts val="0"/>
                        </a:spcBef>
                        <a:spcAft>
                          <a:spcPts val="0"/>
                        </a:spcAft>
                        <a:buClr>
                          <a:schemeClr val="dk1"/>
                        </a:buClr>
                        <a:buSzPts val="1800"/>
                        <a:buFont typeface="Open Sans"/>
                        <a:buAutoNum type="arabicPeriod"/>
                      </a:pPr>
                      <a:r>
                        <a:rPr lang="en-GB" sz="1800"/>
                        <a:t>The data are measured by equal units of measurement; </a:t>
                      </a:r>
                      <a:endParaRPr/>
                    </a:p>
                    <a:p>
                      <a:pPr marL="342900" marR="0" lvl="0" indent="-342900" algn="l" rtl="0">
                        <a:spcBef>
                          <a:spcPts val="0"/>
                        </a:spcBef>
                        <a:spcAft>
                          <a:spcPts val="0"/>
                        </a:spcAft>
                        <a:buClr>
                          <a:schemeClr val="dk1"/>
                        </a:buClr>
                        <a:buSzPts val="1800"/>
                        <a:buFont typeface="Open Sans"/>
                        <a:buAutoNum type="arabicPeriod"/>
                      </a:pPr>
                      <a:r>
                        <a:rPr lang="en-GB" sz="1800"/>
                        <a:t>A zero point is established.</a:t>
                      </a:r>
                      <a:endParaRPr/>
                    </a:p>
                    <a:p>
                      <a:pPr marL="342900" marR="0" lvl="0" indent="-342900" algn="l" rtl="0">
                        <a:spcBef>
                          <a:spcPts val="0"/>
                        </a:spcBef>
                        <a:spcAft>
                          <a:spcPts val="0"/>
                        </a:spcAft>
                        <a:buClr>
                          <a:schemeClr val="dk1"/>
                        </a:buClr>
                        <a:buSzPts val="1800"/>
                        <a:buFont typeface="Open Sans"/>
                        <a:buNone/>
                      </a:pPr>
                      <a:r>
                        <a:rPr lang="en-GB" sz="1800"/>
                        <a:t>Temperature is measured</a:t>
                      </a:r>
                      <a:endParaRPr/>
                    </a:p>
                    <a:p>
                      <a:pPr marL="342900" marR="0" lvl="0" indent="-342900" algn="l" rtl="0">
                        <a:spcBef>
                          <a:spcPts val="0"/>
                        </a:spcBef>
                        <a:spcAft>
                          <a:spcPts val="0"/>
                        </a:spcAft>
                        <a:buClr>
                          <a:schemeClr val="dk1"/>
                        </a:buClr>
                        <a:buSzPts val="1800"/>
                        <a:buFont typeface="Open Sans"/>
                        <a:buNone/>
                      </a:pPr>
                      <a:r>
                        <a:rPr lang="en-GB" sz="1800"/>
                        <a:t>on an interval scale</a:t>
                      </a:r>
                      <a:endParaRPr sz="1800"/>
                    </a:p>
                  </a:txBody>
                  <a:tcPr marL="91450" marR="91450" marT="45700" marB="45700"/>
                </a:tc>
                <a:tc>
                  <a:txBody>
                    <a:bodyPr/>
                    <a:lstStyle/>
                    <a:p>
                      <a:pPr marL="0" marR="0" lvl="0" indent="0" algn="l" rtl="0">
                        <a:spcBef>
                          <a:spcPts val="0"/>
                        </a:spcBef>
                        <a:spcAft>
                          <a:spcPts val="0"/>
                        </a:spcAft>
                        <a:buNone/>
                      </a:pPr>
                      <a:r>
                        <a:rPr lang="en-GB" sz="1800"/>
                        <a:t>As for ordinal scale plus:</a:t>
                      </a:r>
                      <a:endParaRPr/>
                    </a:p>
                    <a:p>
                      <a:pPr marL="0" marR="0" lvl="0" indent="-114300" algn="l" rtl="0">
                        <a:spcBef>
                          <a:spcPts val="0"/>
                        </a:spcBef>
                        <a:spcAft>
                          <a:spcPts val="0"/>
                        </a:spcAft>
                        <a:buClr>
                          <a:schemeClr val="dk1"/>
                        </a:buClr>
                        <a:buSzPts val="1800"/>
                        <a:buFont typeface="Noto Sans Symbols"/>
                        <a:buChar char="▪"/>
                      </a:pPr>
                      <a:r>
                        <a:rPr lang="en-GB" sz="1800"/>
                        <a:t>Mean</a:t>
                      </a:r>
                      <a:endParaRPr/>
                    </a:p>
                    <a:p>
                      <a:pPr marL="0" marR="0" lvl="0" indent="-114300" algn="l" rtl="0">
                        <a:spcBef>
                          <a:spcPts val="0"/>
                        </a:spcBef>
                        <a:spcAft>
                          <a:spcPts val="0"/>
                        </a:spcAft>
                        <a:buClr>
                          <a:schemeClr val="dk1"/>
                        </a:buClr>
                        <a:buSzPts val="1800"/>
                        <a:buFont typeface="Noto Sans Symbols"/>
                        <a:buChar char="▪"/>
                      </a:pPr>
                      <a:r>
                        <a:rPr lang="en-GB" sz="1800"/>
                        <a:t>Standard deviation</a:t>
                      </a:r>
                      <a:endParaRPr/>
                    </a:p>
                    <a:p>
                      <a:pPr marL="0" marR="0" lvl="0" indent="-114300" algn="l" rtl="0">
                        <a:spcBef>
                          <a:spcPts val="0"/>
                        </a:spcBef>
                        <a:spcAft>
                          <a:spcPts val="0"/>
                        </a:spcAft>
                        <a:buClr>
                          <a:schemeClr val="dk1"/>
                        </a:buClr>
                        <a:buSzPts val="1800"/>
                        <a:buFont typeface="Noto Sans Symbols"/>
                        <a:buChar char="▪"/>
                      </a:pPr>
                      <a:r>
                        <a:rPr lang="en-GB" sz="1800"/>
                        <a:t>Pearson Product- moment</a:t>
                      </a:r>
                      <a:endParaRPr/>
                    </a:p>
                    <a:p>
                      <a:pPr marL="0" marR="0" lvl="0" indent="0" algn="l" rtl="0">
                        <a:spcBef>
                          <a:spcPts val="0"/>
                        </a:spcBef>
                        <a:spcAft>
                          <a:spcPts val="0"/>
                        </a:spcAft>
                        <a:buClr>
                          <a:schemeClr val="dk1"/>
                        </a:buClr>
                        <a:buSzPts val="1800"/>
                        <a:buFont typeface="Noto Sans Symbols"/>
                        <a:buNone/>
                      </a:pPr>
                      <a:r>
                        <a:rPr lang="en-GB" sz="1800"/>
                        <a:t>Correlation</a:t>
                      </a:r>
                      <a:endParaRPr/>
                    </a:p>
                    <a:p>
                      <a:pPr marL="0" marR="0" lvl="0" indent="-114300" algn="l" rtl="0">
                        <a:lnSpc>
                          <a:spcPct val="100000"/>
                        </a:lnSpc>
                        <a:spcBef>
                          <a:spcPts val="0"/>
                        </a:spcBef>
                        <a:spcAft>
                          <a:spcPts val="0"/>
                        </a:spcAft>
                        <a:buClr>
                          <a:schemeClr val="dk1"/>
                        </a:buClr>
                        <a:buSzPts val="1800"/>
                        <a:buFont typeface="Noto Sans Symbols"/>
                        <a:buChar char="▪"/>
                      </a:pPr>
                      <a:r>
                        <a:rPr lang="en-GB" sz="1800"/>
                        <a:t>Inferential procedures (e.g., t-test, ANOVA)</a:t>
                      </a:r>
                      <a:endParaRPr sz="1800"/>
                    </a:p>
                    <a:p>
                      <a:pPr marL="0" marR="0" lvl="0" indent="0" algn="l" rtl="0">
                        <a:spcBef>
                          <a:spcPts val="0"/>
                        </a:spcBef>
                        <a:spcAft>
                          <a:spcPts val="0"/>
                        </a:spcAft>
                        <a:buClr>
                          <a:schemeClr val="dk1"/>
                        </a:buClr>
                        <a:buSzPts val="1800"/>
                        <a:buFont typeface="Noto Sans Symbols"/>
                        <a:buNone/>
                      </a:pPr>
                      <a:endParaRPr sz="1800"/>
                    </a:p>
                  </a:txBody>
                  <a:tcPr marL="91450" marR="91450" marT="45700" marB="45700"/>
                </a:tc>
                <a:extLst>
                  <a:ext uri="{0D108BD9-81ED-4DB2-BD59-A6C34878D82A}">
                    <a16:rowId xmlns:a16="http://schemas.microsoft.com/office/drawing/2014/main" val="10001"/>
                  </a:ext>
                </a:extLst>
              </a:tr>
              <a:tr h="3108675">
                <a:tc>
                  <a:txBody>
                    <a:bodyPr/>
                    <a:lstStyle/>
                    <a:p>
                      <a:pPr marL="0" marR="0" lvl="0" indent="0" algn="l" rtl="0">
                        <a:spcBef>
                          <a:spcPts val="0"/>
                        </a:spcBef>
                        <a:spcAft>
                          <a:spcPts val="0"/>
                        </a:spcAft>
                        <a:buNone/>
                      </a:pPr>
                      <a:r>
                        <a:rPr lang="en-GB" sz="1800"/>
                        <a:t>Ratio Scale</a:t>
                      </a:r>
                      <a:endParaRPr/>
                    </a:p>
                  </a:txBody>
                  <a:tcPr marL="91450" marR="91450" marT="45700" marB="45700"/>
                </a:tc>
                <a:tc>
                  <a:txBody>
                    <a:bodyPr/>
                    <a:lstStyle/>
                    <a:p>
                      <a:pPr marL="0" marR="0" lvl="0" indent="0" algn="l" rtl="0">
                        <a:spcBef>
                          <a:spcPts val="0"/>
                        </a:spcBef>
                        <a:spcAft>
                          <a:spcPts val="0"/>
                        </a:spcAft>
                        <a:buNone/>
                      </a:pPr>
                      <a:r>
                        <a:rPr lang="en-GB" sz="1800"/>
                        <a:t>Two key features are incorporated within this approach</a:t>
                      </a:r>
                      <a:endParaRPr/>
                    </a:p>
                    <a:p>
                      <a:pPr marL="342900" marR="0" lvl="0" indent="-342900" algn="l" rtl="0">
                        <a:spcBef>
                          <a:spcPts val="0"/>
                        </a:spcBef>
                        <a:spcAft>
                          <a:spcPts val="0"/>
                        </a:spcAft>
                        <a:buClr>
                          <a:schemeClr val="dk1"/>
                        </a:buClr>
                        <a:buSzPts val="1800"/>
                        <a:buFont typeface="Open Sans"/>
                        <a:buAutoNum type="arabicPeriod"/>
                      </a:pPr>
                      <a:r>
                        <a:rPr lang="en-GB" sz="1800"/>
                        <a:t>The data are measured by equal units (as in interval scale)</a:t>
                      </a:r>
                      <a:endParaRPr/>
                    </a:p>
                    <a:p>
                      <a:pPr marL="342900" marR="0" lvl="0" indent="-342900" algn="l" rtl="0">
                        <a:spcBef>
                          <a:spcPts val="0"/>
                        </a:spcBef>
                        <a:spcAft>
                          <a:spcPts val="0"/>
                        </a:spcAft>
                        <a:buClr>
                          <a:schemeClr val="dk1"/>
                        </a:buClr>
                        <a:buSzPts val="1800"/>
                        <a:buFont typeface="Open Sans"/>
                        <a:buAutoNum type="arabicPeriod"/>
                      </a:pPr>
                      <a:r>
                        <a:rPr lang="en-GB" sz="1800"/>
                        <a:t>An absolute zero point is established</a:t>
                      </a:r>
                      <a:endParaRPr/>
                    </a:p>
                    <a:p>
                      <a:pPr marL="342900" marR="0" lvl="0" indent="-342900" algn="l" rtl="0">
                        <a:spcBef>
                          <a:spcPts val="0"/>
                        </a:spcBef>
                        <a:spcAft>
                          <a:spcPts val="0"/>
                        </a:spcAft>
                        <a:buClr>
                          <a:schemeClr val="dk1"/>
                        </a:buClr>
                        <a:buSzPts val="1800"/>
                        <a:buFont typeface="Open Sans"/>
                        <a:buAutoNum type="arabicPeriod"/>
                      </a:pPr>
                      <a:r>
                        <a:rPr lang="en-GB" sz="1800"/>
                        <a:t>In the temperature example for interval scale, the material from which the temperature is obtained may have a different starting point (i.e. May be warmer or cooler than other materials measured.</a:t>
                      </a:r>
                      <a:endParaRPr sz="1800"/>
                    </a:p>
                  </a:txBody>
                  <a:tcPr marL="91450" marR="91450" marT="45700" marB="45700"/>
                </a:tc>
                <a:tc>
                  <a:txBody>
                    <a:bodyPr/>
                    <a:lstStyle/>
                    <a:p>
                      <a:pPr marL="0" marR="0" lvl="0" indent="0" algn="l" rtl="0">
                        <a:spcBef>
                          <a:spcPts val="0"/>
                        </a:spcBef>
                        <a:spcAft>
                          <a:spcPts val="0"/>
                        </a:spcAft>
                        <a:buNone/>
                      </a:pPr>
                      <a:r>
                        <a:rPr lang="en-GB" sz="1800"/>
                        <a:t>As for ratio scale plus:</a:t>
                      </a:r>
                      <a:endParaRPr/>
                    </a:p>
                    <a:p>
                      <a:pPr marL="0" marR="0" lvl="0" indent="-114300" algn="l" rtl="0">
                        <a:spcBef>
                          <a:spcPts val="0"/>
                        </a:spcBef>
                        <a:spcAft>
                          <a:spcPts val="0"/>
                        </a:spcAft>
                        <a:buClr>
                          <a:schemeClr val="dk1"/>
                        </a:buClr>
                        <a:buSzPts val="1800"/>
                        <a:buFont typeface="Noto Sans Symbols"/>
                        <a:buChar char="▪"/>
                      </a:pPr>
                      <a:r>
                        <a:rPr lang="en-GB" sz="1800"/>
                        <a:t> Geometric mean</a:t>
                      </a:r>
                      <a:endParaRPr/>
                    </a:p>
                    <a:p>
                      <a:pPr marL="0" marR="0" lvl="0" indent="-114300" algn="l" rtl="0">
                        <a:spcBef>
                          <a:spcPts val="0"/>
                        </a:spcBef>
                        <a:spcAft>
                          <a:spcPts val="0"/>
                        </a:spcAft>
                        <a:buClr>
                          <a:schemeClr val="dk1"/>
                        </a:buClr>
                        <a:buSzPts val="1800"/>
                        <a:buFont typeface="Noto Sans Symbols"/>
                        <a:buChar char="▪"/>
                      </a:pPr>
                      <a:r>
                        <a:rPr lang="en-GB" sz="1800"/>
                        <a:t>Percentage variance</a:t>
                      </a:r>
                      <a:endParaRPr/>
                    </a:p>
                    <a:p>
                      <a:pPr marL="0" marR="0" lvl="0" indent="-114300" algn="l" rtl="0">
                        <a:spcBef>
                          <a:spcPts val="0"/>
                        </a:spcBef>
                        <a:spcAft>
                          <a:spcPts val="0"/>
                        </a:spcAft>
                        <a:buClr>
                          <a:schemeClr val="dk1"/>
                        </a:buClr>
                        <a:buSzPts val="1800"/>
                        <a:buFont typeface="Noto Sans Symbols"/>
                        <a:buChar char="▪"/>
                      </a:pPr>
                      <a:r>
                        <a:rPr lang="en-GB" sz="1800"/>
                        <a:t>Inferential procedures</a:t>
                      </a:r>
                      <a:endParaRPr sz="1800"/>
                    </a:p>
                  </a:txBody>
                  <a:tcPr marL="91450" marR="91450" marT="45700" marB="45700"/>
                </a:tc>
                <a:extLst>
                  <a:ext uri="{0D108BD9-81ED-4DB2-BD59-A6C34878D82A}">
                    <a16:rowId xmlns:a16="http://schemas.microsoft.com/office/drawing/2014/main" val="10002"/>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Descriptive statistics</a:t>
            </a:r>
            <a:endParaRPr/>
          </a:p>
        </p:txBody>
      </p:sp>
      <p:sp>
        <p:nvSpPr>
          <p:cNvPr id="191" name="Google Shape;191;p3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ct val="100000"/>
              <a:buChar char="•"/>
            </a:pPr>
            <a:r>
              <a:rPr lang="en-GB"/>
              <a:t>Calculated in order to report on and describe what happened during the period of research.</a:t>
            </a:r>
            <a:endParaRPr/>
          </a:p>
          <a:p>
            <a:pPr marL="342900" lvl="0" indent="-342900" algn="l" rtl="0">
              <a:spcBef>
                <a:spcPts val="592"/>
              </a:spcBef>
              <a:spcAft>
                <a:spcPts val="0"/>
              </a:spcAft>
              <a:buClr>
                <a:schemeClr val="dk1"/>
              </a:buClr>
              <a:buSzPct val="100000"/>
              <a:buChar char="•"/>
            </a:pPr>
            <a:r>
              <a:rPr lang="en-GB"/>
              <a:t>There are three basic categories of descriptive statistics, all of which are frequently used by teacher- researchers. These categories are:</a:t>
            </a:r>
            <a:endParaRPr/>
          </a:p>
          <a:p>
            <a:pPr marL="342900" lvl="0" indent="-342900" algn="l" rtl="0">
              <a:spcBef>
                <a:spcPts val="592"/>
              </a:spcBef>
              <a:spcAft>
                <a:spcPts val="0"/>
              </a:spcAft>
              <a:buClr>
                <a:schemeClr val="dk1"/>
              </a:buClr>
              <a:buSzPct val="100000"/>
              <a:buFont typeface="Noto Sans Symbols"/>
              <a:buChar char="❑"/>
            </a:pPr>
            <a:r>
              <a:rPr lang="en-GB"/>
              <a:t>Measures of central tendency.</a:t>
            </a:r>
            <a:endParaRPr/>
          </a:p>
          <a:p>
            <a:pPr marL="342900" lvl="0" indent="-342900" algn="l" rtl="0">
              <a:spcBef>
                <a:spcPts val="592"/>
              </a:spcBef>
              <a:spcAft>
                <a:spcPts val="0"/>
              </a:spcAft>
              <a:buClr>
                <a:schemeClr val="dk1"/>
              </a:buClr>
              <a:buSzPct val="100000"/>
              <a:buFont typeface="Noto Sans Symbols"/>
              <a:buChar char="❑"/>
            </a:pPr>
            <a:r>
              <a:rPr lang="en-GB"/>
              <a:t>Measures of dispersion</a:t>
            </a:r>
            <a:endParaRPr/>
          </a:p>
          <a:p>
            <a:pPr marL="342900" lvl="0" indent="-342900" algn="l" rtl="0">
              <a:spcBef>
                <a:spcPts val="592"/>
              </a:spcBef>
              <a:spcAft>
                <a:spcPts val="0"/>
              </a:spcAft>
              <a:buClr>
                <a:schemeClr val="dk1"/>
              </a:buClr>
              <a:buSzPct val="100000"/>
              <a:buFont typeface="Noto Sans Symbols"/>
              <a:buChar char="❑"/>
            </a:pPr>
            <a:r>
              <a:rPr lang="en-GB"/>
              <a:t>Measures of relationship</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3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Measures of central tendency</a:t>
            </a:r>
            <a:endParaRPr/>
          </a:p>
        </p:txBody>
      </p:sp>
      <p:sp>
        <p:nvSpPr>
          <p:cNvPr id="197" name="Google Shape;197;p33"/>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Statistical procedures that indicate, with a single score, what is typical or standard about a group of individuals. These indices are commonly used when trying to describe the collective level of performance, attitude, or opinion of a group of study participants. There are three measures of central tendency: the mean, the median, and the mode.</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Measures of dispersion</a:t>
            </a:r>
            <a:endParaRPr/>
          </a:p>
        </p:txBody>
      </p:sp>
      <p:sp>
        <p:nvSpPr>
          <p:cNvPr id="203" name="Google Shape;203;p3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Indicates what is different within a group of scores,</a:t>
            </a:r>
            <a:endParaRPr/>
          </a:p>
          <a:p>
            <a:pPr marL="342900" lvl="0" indent="-342900" algn="l" rtl="0">
              <a:spcBef>
                <a:spcPts val="640"/>
              </a:spcBef>
              <a:spcAft>
                <a:spcPts val="0"/>
              </a:spcAft>
              <a:buClr>
                <a:schemeClr val="dk1"/>
              </a:buClr>
              <a:buSzPts val="3200"/>
              <a:buChar char="•"/>
            </a:pPr>
            <a:r>
              <a:rPr lang="en-GB"/>
              <a:t>It also indicates how much spread or diversity exist within a group of scores.</a:t>
            </a:r>
            <a:endParaRPr/>
          </a:p>
          <a:p>
            <a:pPr marL="342900" lvl="0" indent="-342900" algn="l" rtl="0">
              <a:spcBef>
                <a:spcPts val="640"/>
              </a:spcBef>
              <a:spcAft>
                <a:spcPts val="0"/>
              </a:spcAft>
              <a:buClr>
                <a:schemeClr val="dk1"/>
              </a:buClr>
              <a:buSzPts val="3200"/>
              <a:buChar char="•"/>
            </a:pPr>
            <a:r>
              <a:rPr lang="en-GB"/>
              <a:t>The two primary measures of dispersion</a:t>
            </a:r>
            <a:endParaRPr/>
          </a:p>
          <a:p>
            <a:pPr marL="342900" lvl="0" indent="-342900" algn="l" rtl="0">
              <a:spcBef>
                <a:spcPts val="640"/>
              </a:spcBef>
              <a:spcAft>
                <a:spcPts val="0"/>
              </a:spcAft>
              <a:buClr>
                <a:schemeClr val="dk1"/>
              </a:buClr>
              <a:buSzPts val="3200"/>
              <a:buFont typeface="Noto Sans Symbols"/>
              <a:buChar char="⮚"/>
            </a:pPr>
            <a:r>
              <a:rPr lang="en-GB"/>
              <a:t>Range (H-L)</a:t>
            </a:r>
            <a:endParaRPr/>
          </a:p>
          <a:p>
            <a:pPr marL="342900" lvl="0" indent="-342900" algn="l" rtl="0">
              <a:spcBef>
                <a:spcPts val="640"/>
              </a:spcBef>
              <a:spcAft>
                <a:spcPts val="0"/>
              </a:spcAft>
              <a:buClr>
                <a:schemeClr val="dk1"/>
              </a:buClr>
              <a:buSzPts val="3200"/>
              <a:buFont typeface="Noto Sans Symbols"/>
              <a:buChar char="⮚"/>
            </a:pPr>
            <a:r>
              <a:rPr lang="en-GB"/>
              <a:t>Standard deviation is formally designed as the average distance to scores away from the mean</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35"/>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Measures of relationship</a:t>
            </a:r>
            <a:endParaRPr/>
          </a:p>
        </p:txBody>
      </p:sp>
      <p:sp>
        <p:nvSpPr>
          <p:cNvPr id="209" name="Google Shape;209;p35"/>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The third type of descriptive statistics measures relationship between variables. There are numerous types of correlation coefficients, the name given to these various measures the direction and degree of relation ship between two variables. It is calculated when analysing data from studies using correlation design.</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Activity</a:t>
            </a:r>
            <a:endParaRPr/>
          </a:p>
        </p:txBody>
      </p:sp>
      <p:sp>
        <p:nvSpPr>
          <p:cNvPr id="215" name="Google Shape;215;p36"/>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ct val="100000"/>
              <a:buChar char="•"/>
            </a:pPr>
            <a:r>
              <a:rPr lang="en-GB"/>
              <a:t>Look at the research paper. As you read the paper identify.</a:t>
            </a:r>
            <a:endParaRPr/>
          </a:p>
          <a:p>
            <a:pPr marL="342900" lvl="0" indent="-342900" algn="l" rtl="0">
              <a:spcBef>
                <a:spcPts val="592"/>
              </a:spcBef>
              <a:spcAft>
                <a:spcPts val="0"/>
              </a:spcAft>
              <a:buClr>
                <a:schemeClr val="dk1"/>
              </a:buClr>
              <a:buSzPct val="100000"/>
              <a:buNone/>
            </a:pPr>
            <a:r>
              <a:rPr lang="en-GB"/>
              <a:t>a. The any research question or hypothesis</a:t>
            </a:r>
            <a:endParaRPr/>
          </a:p>
          <a:p>
            <a:pPr marL="342900" lvl="0" indent="-342900" algn="l" rtl="0">
              <a:spcBef>
                <a:spcPts val="592"/>
              </a:spcBef>
              <a:spcAft>
                <a:spcPts val="0"/>
              </a:spcAft>
              <a:buClr>
                <a:schemeClr val="dk1"/>
              </a:buClr>
              <a:buSzPct val="100000"/>
              <a:buNone/>
            </a:pPr>
            <a:r>
              <a:rPr lang="en-GB"/>
              <a:t>b. How the participants were selected.</a:t>
            </a:r>
            <a:endParaRPr/>
          </a:p>
          <a:p>
            <a:pPr marL="342900" lvl="0" indent="-342900" algn="l" rtl="0">
              <a:spcBef>
                <a:spcPts val="592"/>
              </a:spcBef>
              <a:spcAft>
                <a:spcPts val="0"/>
              </a:spcAft>
              <a:buClr>
                <a:schemeClr val="dk1"/>
              </a:buClr>
              <a:buSzPct val="100000"/>
              <a:buNone/>
            </a:pPr>
            <a:r>
              <a:rPr lang="en-GB"/>
              <a:t>c. The instrument used for measurement</a:t>
            </a:r>
            <a:endParaRPr/>
          </a:p>
          <a:p>
            <a:pPr marL="342900" lvl="0" indent="-342900" algn="l" rtl="0">
              <a:spcBef>
                <a:spcPts val="592"/>
              </a:spcBef>
              <a:spcAft>
                <a:spcPts val="0"/>
              </a:spcAft>
              <a:buClr>
                <a:schemeClr val="dk1"/>
              </a:buClr>
              <a:buSzPct val="100000"/>
              <a:buNone/>
            </a:pPr>
            <a:r>
              <a:rPr lang="en-GB"/>
              <a:t>d. How the statistics were generated</a:t>
            </a:r>
            <a:endParaRPr/>
          </a:p>
          <a:p>
            <a:pPr marL="342900" lvl="0" indent="-342900" algn="l" rtl="0">
              <a:spcBef>
                <a:spcPts val="592"/>
              </a:spcBef>
              <a:spcAft>
                <a:spcPts val="0"/>
              </a:spcAft>
              <a:buClr>
                <a:schemeClr val="dk1"/>
              </a:buClr>
              <a:buSzPct val="100000"/>
              <a:buNone/>
            </a:pPr>
            <a:r>
              <a:rPr lang="en-GB"/>
              <a:t>e. How the data and statistics have been analysed and</a:t>
            </a:r>
            <a:endParaRPr/>
          </a:p>
          <a:p>
            <a:pPr marL="342900" lvl="0" indent="-342900" algn="l" rtl="0">
              <a:spcBef>
                <a:spcPts val="592"/>
              </a:spcBef>
              <a:spcAft>
                <a:spcPts val="0"/>
              </a:spcAft>
              <a:buClr>
                <a:schemeClr val="dk1"/>
              </a:buClr>
              <a:buSzPct val="100000"/>
              <a:buNone/>
            </a:pPr>
            <a:r>
              <a:rPr lang="en-GB"/>
              <a:t>f. The relationship between the statistics , conclusions and research.</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3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Analyzing qualitative Data</a:t>
            </a:r>
            <a:endParaRPr/>
          </a:p>
        </p:txBody>
      </p:sp>
      <p:sp>
        <p:nvSpPr>
          <p:cNvPr id="221" name="Google Shape;221;p3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ct val="100000"/>
              <a:buChar char="•"/>
            </a:pPr>
            <a:r>
              <a:rPr lang="en-GB"/>
              <a:t>Considerable amount of text-based data and images that require analysis.</a:t>
            </a:r>
            <a:endParaRPr/>
          </a:p>
          <a:p>
            <a:pPr marL="342900" lvl="0" indent="-342900" algn="l" rtl="0">
              <a:spcBef>
                <a:spcPts val="592"/>
              </a:spcBef>
              <a:spcAft>
                <a:spcPts val="0"/>
              </a:spcAft>
              <a:buClr>
                <a:schemeClr val="dk1"/>
              </a:buClr>
              <a:buSzPct val="100000"/>
              <a:buChar char="•"/>
            </a:pPr>
            <a:r>
              <a:rPr lang="en-GB"/>
              <a:t>Creswell (2003) suggests that it is useful to look at the codes that have emerged according to: </a:t>
            </a:r>
            <a:endParaRPr/>
          </a:p>
          <a:p>
            <a:pPr marL="342900" lvl="0" indent="-342900" algn="l" rtl="0">
              <a:spcBef>
                <a:spcPts val="592"/>
              </a:spcBef>
              <a:spcAft>
                <a:spcPts val="0"/>
              </a:spcAft>
              <a:buClr>
                <a:schemeClr val="dk1"/>
              </a:buClr>
              <a:buSzPct val="100000"/>
              <a:buFont typeface="Noto Sans Symbols"/>
              <a:buChar char="⮚"/>
            </a:pPr>
            <a:r>
              <a:rPr lang="en-GB"/>
              <a:t>Codes readers would expect to find;</a:t>
            </a:r>
            <a:endParaRPr/>
          </a:p>
          <a:p>
            <a:pPr marL="342900" lvl="0" indent="-342900" algn="l" rtl="0">
              <a:spcBef>
                <a:spcPts val="592"/>
              </a:spcBef>
              <a:spcAft>
                <a:spcPts val="0"/>
              </a:spcAft>
              <a:buClr>
                <a:schemeClr val="dk1"/>
              </a:buClr>
              <a:buSzPct val="100000"/>
              <a:buFont typeface="Noto Sans Symbols"/>
              <a:buChar char="⮚"/>
            </a:pPr>
            <a:r>
              <a:rPr lang="en-GB"/>
              <a:t>Codes that are uprising; and </a:t>
            </a:r>
            <a:endParaRPr/>
          </a:p>
          <a:p>
            <a:pPr marL="342900" lvl="0" indent="-342900" algn="l" rtl="0">
              <a:spcBef>
                <a:spcPts val="592"/>
              </a:spcBef>
              <a:spcAft>
                <a:spcPts val="0"/>
              </a:spcAft>
              <a:buClr>
                <a:schemeClr val="dk1"/>
              </a:buClr>
              <a:buSzPct val="100000"/>
              <a:buFont typeface="Noto Sans Symbols"/>
              <a:buChar char="⮚"/>
            </a:pPr>
            <a:r>
              <a:rPr lang="en-GB"/>
              <a:t>Codes that address a larger theoretical perspective in their research.</a:t>
            </a:r>
            <a:endParaRPr/>
          </a:p>
          <a:p>
            <a:pPr marL="342900" lvl="0" indent="-342900" algn="l" rtl="0">
              <a:spcBef>
                <a:spcPts val="592"/>
              </a:spcBef>
              <a:spcAft>
                <a:spcPts val="0"/>
              </a:spcAft>
              <a:buClr>
                <a:schemeClr val="dk1"/>
              </a:buClr>
              <a:buSzPct val="100000"/>
              <a:buNone/>
            </a:pPr>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38"/>
          <p:cNvSpPr txBox="1">
            <a:spLocks noGrp="1"/>
          </p:cNvSpPr>
          <p:nvPr>
            <p:ph type="title"/>
          </p:nvPr>
        </p:nvSpPr>
        <p:spPr>
          <a:xfrm>
            <a:off x="1752600" y="1416050"/>
            <a:ext cx="8686800" cy="93283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ts val="4000"/>
              <a:buFont typeface="Open Sans"/>
              <a:buNone/>
            </a:pPr>
            <a:r>
              <a:rPr lang="en-GB" sz="4000" b="1"/>
              <a:t>Qualitative Analysis and Data Type</a:t>
            </a:r>
            <a:endParaRPr/>
          </a:p>
        </p:txBody>
      </p:sp>
      <p:sp>
        <p:nvSpPr>
          <p:cNvPr id="228" name="Google Shape;228;p38"/>
          <p:cNvSpPr txBox="1">
            <a:spLocks noGrp="1"/>
          </p:cNvSpPr>
          <p:nvPr>
            <p:ph type="body" idx="1"/>
          </p:nvPr>
        </p:nvSpPr>
        <p:spPr>
          <a:xfrm>
            <a:off x="1752600" y="2559050"/>
            <a:ext cx="8686800" cy="28194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800"/>
              <a:buChar char="•"/>
            </a:pPr>
            <a:r>
              <a:rPr lang="en-GB" sz="2800"/>
              <a:t>Based on meanings expressed through words</a:t>
            </a:r>
            <a:endParaRPr/>
          </a:p>
          <a:p>
            <a:pPr marL="342900" lvl="0" indent="-342900" algn="l" rtl="0">
              <a:spcBef>
                <a:spcPts val="560"/>
              </a:spcBef>
              <a:spcAft>
                <a:spcPts val="0"/>
              </a:spcAft>
              <a:buClr>
                <a:schemeClr val="dk1"/>
              </a:buClr>
              <a:buSzPts val="2800"/>
              <a:buChar char="•"/>
            </a:pPr>
            <a:r>
              <a:rPr lang="en-GB" sz="2800"/>
              <a:t>Data collected through audio / video is often made into transcripts (written words).</a:t>
            </a:r>
            <a:endParaRPr/>
          </a:p>
          <a:p>
            <a:pPr marL="342900" lvl="0" indent="-342900" algn="l" rtl="0">
              <a:spcBef>
                <a:spcPts val="560"/>
              </a:spcBef>
              <a:spcAft>
                <a:spcPts val="0"/>
              </a:spcAft>
              <a:buClr>
                <a:schemeClr val="dk1"/>
              </a:buClr>
              <a:buSzPts val="2800"/>
              <a:buChar char="•"/>
            </a:pPr>
            <a:r>
              <a:rPr lang="en-GB" sz="2800"/>
              <a:t>The data collected is non-standardised requiring classification into themes / categories</a:t>
            </a:r>
            <a:endParaRPr/>
          </a:p>
        </p:txBody>
      </p:sp>
      <p:sp>
        <p:nvSpPr>
          <p:cNvPr id="229" name="Google Shape;229;p38"/>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lt2"/>
              </a:buClr>
              <a:buSzPts val="800"/>
              <a:buFont typeface="Arial"/>
              <a:buNone/>
            </a:pPr>
            <a:fld id="{00000000-1234-1234-1234-123412341234}" type="slidenum">
              <a:rPr lang="en-GB" sz="800" b="0" i="0" u="none" strike="noStrike" cap="none">
                <a:solidFill>
                  <a:schemeClr val="lt2"/>
                </a:solidFill>
                <a:latin typeface="Arial"/>
                <a:ea typeface="Arial"/>
                <a:cs typeface="Arial"/>
                <a:sym typeface="Arial"/>
              </a:rPr>
              <a:t>25</a:t>
            </a:fld>
            <a:endParaRPr sz="800" b="0" i="0" u="none" strike="noStrike" cap="none">
              <a:solidFill>
                <a:schemeClr val="lt2"/>
              </a:solidFill>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9"/>
          <p:cNvSpPr txBox="1">
            <a:spLocks noGrp="1"/>
          </p:cNvSpPr>
          <p:nvPr>
            <p:ph type="body" idx="1"/>
          </p:nvPr>
        </p:nvSpPr>
        <p:spPr>
          <a:xfrm>
            <a:off x="1931193" y="1925637"/>
            <a:ext cx="8329613" cy="394176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2400"/>
              <a:buFont typeface="Noto Sans Symbols"/>
              <a:buNone/>
            </a:pPr>
            <a:r>
              <a:rPr lang="en-GB" sz="2400"/>
              <a:t> </a:t>
            </a:r>
            <a:r>
              <a:rPr lang="en-GB" sz="2400" b="1"/>
              <a:t>What sort of information do you share between yourselves and other agencies?</a:t>
            </a:r>
            <a:endParaRPr/>
          </a:p>
          <a:p>
            <a:pPr marL="342900" lvl="0" indent="-342900" algn="l" rtl="0">
              <a:spcBef>
                <a:spcPts val="480"/>
              </a:spcBef>
              <a:spcAft>
                <a:spcPts val="0"/>
              </a:spcAft>
              <a:buClr>
                <a:schemeClr val="dk1"/>
              </a:buClr>
              <a:buSzPts val="2400"/>
              <a:buFont typeface="Noto Sans Symbols"/>
              <a:buNone/>
            </a:pPr>
            <a:r>
              <a:rPr lang="en-GB" sz="2400" i="1"/>
              <a:t>“It’s much more around personal information.  It’s about when we do assessments of children’s needs or of risk in child protection, we’re seeking information from health service.</a:t>
            </a:r>
            <a:endParaRPr/>
          </a:p>
          <a:p>
            <a:pPr marL="342900" lvl="0" indent="-342900" algn="l" rtl="0">
              <a:spcBef>
                <a:spcPts val="480"/>
              </a:spcBef>
              <a:spcAft>
                <a:spcPts val="0"/>
              </a:spcAft>
              <a:buClr>
                <a:schemeClr val="dk1"/>
              </a:buClr>
              <a:buSzPts val="2400"/>
              <a:buFont typeface="Noto Sans Symbols"/>
              <a:buNone/>
            </a:pPr>
            <a:r>
              <a:rPr lang="en-GB" sz="2400" i="1"/>
              <a:t>It’s very individual, very sensitive personal information on the whole which we’re sharing…but we’re beginning to share information on a more systemic level to make sure that we track the progress of those individuals.”  </a:t>
            </a:r>
            <a:endParaRPr/>
          </a:p>
        </p:txBody>
      </p:sp>
      <p:sp>
        <p:nvSpPr>
          <p:cNvPr id="237" name="Google Shape;237;p39"/>
          <p:cNvSpPr txBox="1">
            <a:spLocks noGrp="1"/>
          </p:cNvSpPr>
          <p:nvPr>
            <p:ph type="title"/>
          </p:nvPr>
        </p:nvSpPr>
        <p:spPr>
          <a:xfrm>
            <a:off x="1631950" y="990600"/>
            <a:ext cx="8229600" cy="782638"/>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400"/>
              <a:buFont typeface="Open Sans"/>
              <a:buNone/>
            </a:pPr>
            <a:r>
              <a:rPr lang="en-GB" sz="2400"/>
              <a:t>Investigating information sharing between government agencies – how do you organise your data</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grpSp>
        <p:nvGrpSpPr>
          <p:cNvPr id="243" name="Google Shape;243;p40"/>
          <p:cNvGrpSpPr/>
          <p:nvPr/>
        </p:nvGrpSpPr>
        <p:grpSpPr>
          <a:xfrm>
            <a:off x="1921940" y="1052736"/>
            <a:ext cx="8224791" cy="5721372"/>
            <a:chOff x="2404" y="0"/>
            <a:chExt cx="8224791" cy="5721372"/>
          </a:xfrm>
        </p:grpSpPr>
        <p:sp>
          <p:nvSpPr>
            <p:cNvPr id="244" name="Google Shape;244;p40"/>
            <p:cNvSpPr/>
            <p:nvPr/>
          </p:nvSpPr>
          <p:spPr>
            <a:xfrm>
              <a:off x="5760968" y="0"/>
              <a:ext cx="2466227" cy="5721372"/>
            </a:xfrm>
            <a:prstGeom prst="roundRect">
              <a:avLst>
                <a:gd name="adj" fmla="val 10000"/>
              </a:avLst>
            </a:prstGeom>
            <a:solidFill>
              <a:srgbClr val="C8E3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40"/>
            <p:cNvSpPr txBox="1"/>
            <p:nvPr/>
          </p:nvSpPr>
          <p:spPr>
            <a:xfrm>
              <a:off x="5760968" y="0"/>
              <a:ext cx="2466227" cy="1716411"/>
            </a:xfrm>
            <a:prstGeom prst="rect">
              <a:avLst/>
            </a:prstGeom>
            <a:noFill/>
            <a:ln>
              <a:noFill/>
            </a:ln>
          </p:spPr>
          <p:txBody>
            <a:bodyPr spcFirstLastPara="1" wrap="square" lIns="199125" tIns="199125" rIns="199125" bIns="199125" anchor="ctr" anchorCtr="0">
              <a:noAutofit/>
            </a:bodyPr>
            <a:lstStyle/>
            <a:p>
              <a:pPr marL="0" marR="0" lvl="0" indent="0" algn="ctr" rtl="0">
                <a:lnSpc>
                  <a:spcPct val="90000"/>
                </a:lnSpc>
                <a:spcBef>
                  <a:spcPts val="0"/>
                </a:spcBef>
                <a:spcAft>
                  <a:spcPts val="0"/>
                </a:spcAft>
                <a:buClr>
                  <a:schemeClr val="dk1"/>
                </a:buClr>
                <a:buSzPts val="2800"/>
                <a:buFont typeface="Open Sans"/>
                <a:buNone/>
              </a:pPr>
              <a:r>
                <a:rPr lang="en-GB" sz="2800" b="0" i="0" u="none" strike="noStrike" cap="none">
                  <a:solidFill>
                    <a:schemeClr val="dk1"/>
                  </a:solidFill>
                  <a:latin typeface="Open Sans"/>
                  <a:ea typeface="Open Sans"/>
                  <a:cs typeface="Open Sans"/>
                  <a:sym typeface="Open Sans"/>
                </a:rPr>
                <a:t>SUB-THEMES</a:t>
              </a:r>
              <a:endParaRPr/>
            </a:p>
          </p:txBody>
        </p:sp>
        <p:sp>
          <p:nvSpPr>
            <p:cNvPr id="246" name="Google Shape;246;p40"/>
            <p:cNvSpPr/>
            <p:nvPr/>
          </p:nvSpPr>
          <p:spPr>
            <a:xfrm>
              <a:off x="2881686" y="0"/>
              <a:ext cx="2466227" cy="5721372"/>
            </a:xfrm>
            <a:prstGeom prst="roundRect">
              <a:avLst>
                <a:gd name="adj" fmla="val 10000"/>
              </a:avLst>
            </a:prstGeom>
            <a:solidFill>
              <a:srgbClr val="C8E3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40"/>
            <p:cNvSpPr txBox="1"/>
            <p:nvPr/>
          </p:nvSpPr>
          <p:spPr>
            <a:xfrm>
              <a:off x="2881686" y="0"/>
              <a:ext cx="2466227" cy="1716411"/>
            </a:xfrm>
            <a:prstGeom prst="rect">
              <a:avLst/>
            </a:prstGeom>
            <a:noFill/>
            <a:ln>
              <a:noFill/>
            </a:ln>
          </p:spPr>
          <p:txBody>
            <a:bodyPr spcFirstLastPara="1" wrap="square" lIns="284475" tIns="284475" rIns="284475" bIns="284475" anchor="ctr" anchorCtr="0">
              <a:noAutofit/>
            </a:bodyPr>
            <a:lstStyle/>
            <a:p>
              <a:pPr marL="0" marR="0" lvl="0" indent="0" algn="ctr" rtl="0">
                <a:lnSpc>
                  <a:spcPct val="90000"/>
                </a:lnSpc>
                <a:spcBef>
                  <a:spcPts val="0"/>
                </a:spcBef>
                <a:spcAft>
                  <a:spcPts val="0"/>
                </a:spcAft>
                <a:buClr>
                  <a:schemeClr val="dk1"/>
                </a:buClr>
                <a:buSzPts val="4000"/>
                <a:buFont typeface="Open Sans"/>
                <a:buNone/>
              </a:pPr>
              <a:r>
                <a:rPr lang="en-GB" sz="4000" b="0" i="0" u="none" strike="noStrike" cap="none">
                  <a:solidFill>
                    <a:schemeClr val="dk1"/>
                  </a:solidFill>
                  <a:latin typeface="Open Sans"/>
                  <a:ea typeface="Open Sans"/>
                  <a:cs typeface="Open Sans"/>
                  <a:sym typeface="Open Sans"/>
                </a:rPr>
                <a:t>THEMES</a:t>
              </a:r>
              <a:endParaRPr/>
            </a:p>
          </p:txBody>
        </p:sp>
        <p:sp>
          <p:nvSpPr>
            <p:cNvPr id="248" name="Google Shape;248;p40"/>
            <p:cNvSpPr/>
            <p:nvPr/>
          </p:nvSpPr>
          <p:spPr>
            <a:xfrm>
              <a:off x="2404" y="0"/>
              <a:ext cx="2466227" cy="5721372"/>
            </a:xfrm>
            <a:prstGeom prst="roundRect">
              <a:avLst>
                <a:gd name="adj" fmla="val 10000"/>
              </a:avLst>
            </a:prstGeom>
            <a:solidFill>
              <a:srgbClr val="C8E3F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40"/>
            <p:cNvSpPr txBox="1"/>
            <p:nvPr/>
          </p:nvSpPr>
          <p:spPr>
            <a:xfrm>
              <a:off x="2404" y="0"/>
              <a:ext cx="2466227" cy="1716411"/>
            </a:xfrm>
            <a:prstGeom prst="rect">
              <a:avLst/>
            </a:prstGeom>
            <a:noFill/>
            <a:ln>
              <a:noFill/>
            </a:ln>
          </p:spPr>
          <p:txBody>
            <a:bodyPr spcFirstLastPara="1" wrap="square" lIns="284475" tIns="284475" rIns="284475" bIns="284475" anchor="ctr" anchorCtr="0">
              <a:noAutofit/>
            </a:bodyPr>
            <a:lstStyle/>
            <a:p>
              <a:pPr marL="0" marR="0" lvl="0" indent="0" algn="ctr" rtl="0">
                <a:lnSpc>
                  <a:spcPct val="90000"/>
                </a:lnSpc>
                <a:spcBef>
                  <a:spcPts val="0"/>
                </a:spcBef>
                <a:spcAft>
                  <a:spcPts val="0"/>
                </a:spcAft>
                <a:buClr>
                  <a:schemeClr val="dk1"/>
                </a:buClr>
                <a:buSzPts val="4000"/>
                <a:buFont typeface="Open Sans"/>
                <a:buNone/>
              </a:pPr>
              <a:r>
                <a:rPr lang="en-GB" sz="4000" b="0" i="0" u="none" strike="noStrike" cap="none">
                  <a:solidFill>
                    <a:schemeClr val="dk1"/>
                  </a:solidFill>
                  <a:latin typeface="Open Sans"/>
                  <a:ea typeface="Open Sans"/>
                  <a:cs typeface="Open Sans"/>
                  <a:sym typeface="Open Sans"/>
                </a:rPr>
                <a:t>CLUSTER</a:t>
              </a:r>
              <a:endParaRPr/>
            </a:p>
          </p:txBody>
        </p:sp>
        <p:sp>
          <p:nvSpPr>
            <p:cNvPr id="250" name="Google Shape;250;p40"/>
            <p:cNvSpPr/>
            <p:nvPr/>
          </p:nvSpPr>
          <p:spPr>
            <a:xfrm>
              <a:off x="208931" y="3385029"/>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40"/>
            <p:cNvSpPr txBox="1"/>
            <p:nvPr/>
          </p:nvSpPr>
          <p:spPr>
            <a:xfrm>
              <a:off x="239176" y="3415274"/>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0" i="0" u="none" strike="noStrike" cap="none">
                  <a:solidFill>
                    <a:srgbClr val="FFFF66"/>
                  </a:solidFill>
                  <a:latin typeface="Open Sans"/>
                  <a:ea typeface="Open Sans"/>
                  <a:cs typeface="Open Sans"/>
                  <a:sym typeface="Open Sans"/>
                </a:rPr>
                <a:t>INFORMATION</a:t>
              </a:r>
              <a:endParaRPr/>
            </a:p>
          </p:txBody>
        </p:sp>
        <p:sp>
          <p:nvSpPr>
            <p:cNvPr id="252" name="Google Shape;252;p40"/>
            <p:cNvSpPr/>
            <p:nvPr/>
          </p:nvSpPr>
          <p:spPr>
            <a:xfrm rot="-2829178">
              <a:off x="2079865" y="3439778"/>
              <a:ext cx="1214789" cy="32487"/>
            </a:xfrm>
            <a:custGeom>
              <a:avLst/>
              <a:gdLst/>
              <a:ahLst/>
              <a:cxnLst/>
              <a:rect l="l" t="t" r="r" b="b"/>
              <a:pathLst>
                <a:path w="120000" h="120000" extrusionOk="0">
                  <a:moveTo>
                    <a:pt x="0" y="59998"/>
                  </a:moveTo>
                  <a:lnTo>
                    <a:pt x="120000" y="59998"/>
                  </a:lnTo>
                </a:path>
              </a:pathLst>
            </a:custGeom>
            <a:noFill/>
            <a:ln w="25400" cap="flat" cmpd="sng">
              <a:solidFill>
                <a:srgbClr val="0089B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40"/>
            <p:cNvSpPr txBox="1"/>
            <p:nvPr/>
          </p:nvSpPr>
          <p:spPr>
            <a:xfrm rot="-2829178">
              <a:off x="2656890" y="3425653"/>
              <a:ext cx="60739" cy="60739"/>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chemeClr val="dk1"/>
                </a:buClr>
                <a:buSzPts val="500"/>
                <a:buFont typeface="Open Sans"/>
                <a:buNone/>
              </a:pPr>
              <a:endParaRPr sz="500" b="0" i="0" u="none" strike="noStrike" cap="none">
                <a:solidFill>
                  <a:schemeClr val="dk1"/>
                </a:solidFill>
                <a:latin typeface="Open Sans"/>
                <a:ea typeface="Open Sans"/>
                <a:cs typeface="Open Sans"/>
                <a:sym typeface="Open Sans"/>
              </a:endParaRPr>
            </a:p>
          </p:txBody>
        </p:sp>
        <p:sp>
          <p:nvSpPr>
            <p:cNvPr id="254" name="Google Shape;254;p40"/>
            <p:cNvSpPr/>
            <p:nvPr/>
          </p:nvSpPr>
          <p:spPr>
            <a:xfrm>
              <a:off x="3100314" y="2494379"/>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40"/>
            <p:cNvSpPr txBox="1"/>
            <p:nvPr/>
          </p:nvSpPr>
          <p:spPr>
            <a:xfrm>
              <a:off x="3130559" y="2524624"/>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0" i="0" u="none" strike="noStrike" cap="none">
                  <a:solidFill>
                    <a:srgbClr val="FFFF66"/>
                  </a:solidFill>
                  <a:latin typeface="Open Sans"/>
                  <a:ea typeface="Open Sans"/>
                  <a:cs typeface="Open Sans"/>
                  <a:sym typeface="Open Sans"/>
                </a:rPr>
                <a:t>PERSONAL</a:t>
              </a:r>
              <a:endParaRPr/>
            </a:p>
          </p:txBody>
        </p:sp>
        <p:sp>
          <p:nvSpPr>
            <p:cNvPr id="256" name="Google Shape;256;p40"/>
            <p:cNvSpPr/>
            <p:nvPr/>
          </p:nvSpPr>
          <p:spPr>
            <a:xfrm rot="-2142401">
              <a:off x="5069964" y="2697571"/>
              <a:ext cx="1017356" cy="32487"/>
            </a:xfrm>
            <a:custGeom>
              <a:avLst/>
              <a:gdLst/>
              <a:ahLst/>
              <a:cxnLst/>
              <a:rect l="l" t="t" r="r" b="b"/>
              <a:pathLst>
                <a:path w="120000" h="120000" extrusionOk="0">
                  <a:moveTo>
                    <a:pt x="0" y="59998"/>
                  </a:moveTo>
                  <a:lnTo>
                    <a:pt x="120000" y="59998"/>
                  </a:lnTo>
                </a:path>
              </a:pathLst>
            </a:custGeom>
            <a:noFill/>
            <a:ln w="25400" cap="flat" cmpd="sng">
              <a:solidFill>
                <a:srgbClr val="009FD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0"/>
            <p:cNvSpPr txBox="1"/>
            <p:nvPr/>
          </p:nvSpPr>
          <p:spPr>
            <a:xfrm rot="-2142401">
              <a:off x="5553209" y="2688381"/>
              <a:ext cx="50867" cy="50867"/>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chemeClr val="dk1"/>
                </a:buClr>
                <a:buSzPts val="500"/>
                <a:buFont typeface="Open Sans"/>
                <a:buNone/>
              </a:pPr>
              <a:endParaRPr sz="500" b="0" i="0" u="none" strike="noStrike" cap="none">
                <a:solidFill>
                  <a:schemeClr val="dk1"/>
                </a:solidFill>
                <a:latin typeface="Open Sans"/>
                <a:ea typeface="Open Sans"/>
                <a:cs typeface="Open Sans"/>
                <a:sym typeface="Open Sans"/>
              </a:endParaRPr>
            </a:p>
          </p:txBody>
        </p:sp>
        <p:sp>
          <p:nvSpPr>
            <p:cNvPr id="258" name="Google Shape;258;p40"/>
            <p:cNvSpPr/>
            <p:nvPr/>
          </p:nvSpPr>
          <p:spPr>
            <a:xfrm>
              <a:off x="5991698" y="1900613"/>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40"/>
            <p:cNvSpPr txBox="1"/>
            <p:nvPr/>
          </p:nvSpPr>
          <p:spPr>
            <a:xfrm>
              <a:off x="6021943" y="1930858"/>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1" i="0" u="none" strike="noStrike" cap="none">
                  <a:solidFill>
                    <a:srgbClr val="FFFF66"/>
                  </a:solidFill>
                  <a:latin typeface="Open Sans"/>
                  <a:ea typeface="Open Sans"/>
                  <a:cs typeface="Open Sans"/>
                  <a:sym typeface="Open Sans"/>
                </a:rPr>
                <a:t>SENSITIVE </a:t>
              </a:r>
              <a:r>
                <a:rPr lang="en-GB" sz="1800" b="0" i="0" u="none" strike="noStrike" cap="none">
                  <a:solidFill>
                    <a:srgbClr val="FFFF66"/>
                  </a:solidFill>
                  <a:latin typeface="Open Sans"/>
                  <a:ea typeface="Open Sans"/>
                  <a:cs typeface="Open Sans"/>
                  <a:sym typeface="Open Sans"/>
                </a:rPr>
                <a:t>– CONDIDENTIAL, DIFFICULT TO SHARE </a:t>
              </a:r>
              <a:endParaRPr/>
            </a:p>
          </p:txBody>
        </p:sp>
        <p:sp>
          <p:nvSpPr>
            <p:cNvPr id="260" name="Google Shape;260;p40"/>
            <p:cNvSpPr/>
            <p:nvPr/>
          </p:nvSpPr>
          <p:spPr>
            <a:xfrm rot="2142401">
              <a:off x="5069964" y="3291337"/>
              <a:ext cx="1017356" cy="32487"/>
            </a:xfrm>
            <a:custGeom>
              <a:avLst/>
              <a:gdLst/>
              <a:ahLst/>
              <a:cxnLst/>
              <a:rect l="l" t="t" r="r" b="b"/>
              <a:pathLst>
                <a:path w="120000" h="120000" extrusionOk="0">
                  <a:moveTo>
                    <a:pt x="0" y="59998"/>
                  </a:moveTo>
                  <a:lnTo>
                    <a:pt x="120000" y="59998"/>
                  </a:lnTo>
                </a:path>
              </a:pathLst>
            </a:custGeom>
            <a:noFill/>
            <a:ln w="25400" cap="flat" cmpd="sng">
              <a:solidFill>
                <a:srgbClr val="009FD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40"/>
            <p:cNvSpPr txBox="1"/>
            <p:nvPr/>
          </p:nvSpPr>
          <p:spPr>
            <a:xfrm rot="2142401">
              <a:off x="5553209" y="3282147"/>
              <a:ext cx="50867" cy="50867"/>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chemeClr val="dk1"/>
                </a:buClr>
                <a:buSzPts val="500"/>
                <a:buFont typeface="Open Sans"/>
                <a:buNone/>
              </a:pPr>
              <a:endParaRPr sz="500" b="0" i="0" u="none" strike="noStrike" cap="none">
                <a:solidFill>
                  <a:schemeClr val="dk1"/>
                </a:solidFill>
                <a:latin typeface="Open Sans"/>
                <a:ea typeface="Open Sans"/>
                <a:cs typeface="Open Sans"/>
                <a:sym typeface="Open Sans"/>
              </a:endParaRPr>
            </a:p>
          </p:txBody>
        </p:sp>
        <p:sp>
          <p:nvSpPr>
            <p:cNvPr id="262" name="Google Shape;262;p40"/>
            <p:cNvSpPr/>
            <p:nvPr/>
          </p:nvSpPr>
          <p:spPr>
            <a:xfrm>
              <a:off x="5991698" y="3088145"/>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40"/>
            <p:cNvSpPr txBox="1"/>
            <p:nvPr/>
          </p:nvSpPr>
          <p:spPr>
            <a:xfrm>
              <a:off x="6021943" y="3118390"/>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1" i="0" u="none" strike="noStrike" cap="none">
                  <a:solidFill>
                    <a:srgbClr val="FFFF66"/>
                  </a:solidFill>
                  <a:latin typeface="Open Sans"/>
                  <a:ea typeface="Open Sans"/>
                  <a:cs typeface="Open Sans"/>
                  <a:sym typeface="Open Sans"/>
                </a:rPr>
                <a:t>NON-SENISITIVE </a:t>
              </a:r>
              <a:r>
                <a:rPr lang="en-GB" sz="1800" b="0" i="0" u="none" strike="noStrike" cap="none">
                  <a:solidFill>
                    <a:srgbClr val="FFFF66"/>
                  </a:solidFill>
                  <a:latin typeface="Open Sans"/>
                  <a:ea typeface="Open Sans"/>
                  <a:cs typeface="Open Sans"/>
                  <a:sym typeface="Open Sans"/>
                </a:rPr>
                <a:t>– EASY TO SHARE, OPEN, PUBLIIC</a:t>
              </a:r>
              <a:endParaRPr/>
            </a:p>
          </p:txBody>
        </p:sp>
        <p:sp>
          <p:nvSpPr>
            <p:cNvPr id="264" name="Google Shape;264;p40"/>
            <p:cNvSpPr/>
            <p:nvPr/>
          </p:nvSpPr>
          <p:spPr>
            <a:xfrm rot="2829178">
              <a:off x="2079865" y="4330428"/>
              <a:ext cx="1214789" cy="32487"/>
            </a:xfrm>
            <a:custGeom>
              <a:avLst/>
              <a:gdLst/>
              <a:ahLst/>
              <a:cxnLst/>
              <a:rect l="l" t="t" r="r" b="b"/>
              <a:pathLst>
                <a:path w="120000" h="120000" extrusionOk="0">
                  <a:moveTo>
                    <a:pt x="0" y="59998"/>
                  </a:moveTo>
                  <a:lnTo>
                    <a:pt x="120000" y="59998"/>
                  </a:lnTo>
                </a:path>
              </a:pathLst>
            </a:custGeom>
            <a:noFill/>
            <a:ln w="25400" cap="flat" cmpd="sng">
              <a:solidFill>
                <a:srgbClr val="0089BE"/>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40"/>
            <p:cNvSpPr txBox="1"/>
            <p:nvPr/>
          </p:nvSpPr>
          <p:spPr>
            <a:xfrm rot="2829178">
              <a:off x="2656890" y="4316302"/>
              <a:ext cx="60739" cy="60739"/>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chemeClr val="dk1"/>
                </a:buClr>
                <a:buSzPts val="500"/>
                <a:buFont typeface="Open Sans"/>
                <a:buNone/>
              </a:pPr>
              <a:endParaRPr sz="500" b="0" i="0" u="none" strike="noStrike" cap="none">
                <a:solidFill>
                  <a:schemeClr val="dk1"/>
                </a:solidFill>
                <a:latin typeface="Open Sans"/>
                <a:ea typeface="Open Sans"/>
                <a:cs typeface="Open Sans"/>
                <a:sym typeface="Open Sans"/>
              </a:endParaRPr>
            </a:p>
          </p:txBody>
        </p:sp>
        <p:sp>
          <p:nvSpPr>
            <p:cNvPr id="266" name="Google Shape;266;p40"/>
            <p:cNvSpPr/>
            <p:nvPr/>
          </p:nvSpPr>
          <p:spPr>
            <a:xfrm>
              <a:off x="3100314" y="4275678"/>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40"/>
            <p:cNvSpPr txBox="1"/>
            <p:nvPr/>
          </p:nvSpPr>
          <p:spPr>
            <a:xfrm>
              <a:off x="3130559" y="4305923"/>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0" i="0" u="none" strike="noStrike" cap="none">
                  <a:solidFill>
                    <a:srgbClr val="FFFF66"/>
                  </a:solidFill>
                  <a:latin typeface="Open Sans"/>
                  <a:ea typeface="Open Sans"/>
                  <a:cs typeface="Open Sans"/>
                  <a:sym typeface="Open Sans"/>
                </a:rPr>
                <a:t>PROCESSES</a:t>
              </a:r>
              <a:endParaRPr/>
            </a:p>
          </p:txBody>
        </p:sp>
        <p:sp>
          <p:nvSpPr>
            <p:cNvPr id="268" name="Google Shape;268;p40"/>
            <p:cNvSpPr/>
            <p:nvPr/>
          </p:nvSpPr>
          <p:spPr>
            <a:xfrm>
              <a:off x="5165588" y="4775752"/>
              <a:ext cx="826109" cy="32487"/>
            </a:xfrm>
            <a:custGeom>
              <a:avLst/>
              <a:gdLst/>
              <a:ahLst/>
              <a:cxnLst/>
              <a:rect l="l" t="t" r="r" b="b"/>
              <a:pathLst>
                <a:path w="120000" h="120000" extrusionOk="0">
                  <a:moveTo>
                    <a:pt x="0" y="59998"/>
                  </a:moveTo>
                  <a:lnTo>
                    <a:pt x="120000" y="59998"/>
                  </a:lnTo>
                </a:path>
              </a:pathLst>
            </a:custGeom>
            <a:noFill/>
            <a:ln w="25400" cap="flat" cmpd="sng">
              <a:solidFill>
                <a:srgbClr val="009FD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0"/>
            <p:cNvSpPr txBox="1"/>
            <p:nvPr/>
          </p:nvSpPr>
          <p:spPr>
            <a:xfrm>
              <a:off x="5557990" y="4771344"/>
              <a:ext cx="41305" cy="41305"/>
            </a:xfrm>
            <a:prstGeom prst="rect">
              <a:avLst/>
            </a:prstGeom>
            <a:noFill/>
            <a:ln>
              <a:noFill/>
            </a:ln>
          </p:spPr>
          <p:txBody>
            <a:bodyPr spcFirstLastPara="1" wrap="square" lIns="12700" tIns="0" rIns="12700" bIns="0" anchor="ctr" anchorCtr="0">
              <a:noAutofit/>
            </a:bodyPr>
            <a:lstStyle/>
            <a:p>
              <a:pPr marL="0" marR="0" lvl="0" indent="0" algn="ctr" rtl="0">
                <a:lnSpc>
                  <a:spcPct val="90000"/>
                </a:lnSpc>
                <a:spcBef>
                  <a:spcPts val="0"/>
                </a:spcBef>
                <a:spcAft>
                  <a:spcPts val="0"/>
                </a:spcAft>
                <a:buClr>
                  <a:schemeClr val="dk1"/>
                </a:buClr>
                <a:buSzPts val="500"/>
                <a:buFont typeface="Open Sans"/>
                <a:buNone/>
              </a:pPr>
              <a:endParaRPr sz="500" b="0" i="0" u="none" strike="noStrike" cap="none">
                <a:solidFill>
                  <a:schemeClr val="dk1"/>
                </a:solidFill>
                <a:latin typeface="Open Sans"/>
                <a:ea typeface="Open Sans"/>
                <a:cs typeface="Open Sans"/>
                <a:sym typeface="Open Sans"/>
              </a:endParaRPr>
            </a:p>
          </p:txBody>
        </p:sp>
        <p:sp>
          <p:nvSpPr>
            <p:cNvPr id="270" name="Google Shape;270;p40"/>
            <p:cNvSpPr/>
            <p:nvPr/>
          </p:nvSpPr>
          <p:spPr>
            <a:xfrm>
              <a:off x="5991698" y="4275678"/>
              <a:ext cx="2065273" cy="1032636"/>
            </a:xfrm>
            <a:prstGeom prst="roundRect">
              <a:avLst>
                <a:gd name="adj" fmla="val 1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40"/>
            <p:cNvSpPr txBox="1"/>
            <p:nvPr/>
          </p:nvSpPr>
          <p:spPr>
            <a:xfrm>
              <a:off x="6021943" y="4305923"/>
              <a:ext cx="2004783" cy="972146"/>
            </a:xfrm>
            <a:prstGeom prst="rect">
              <a:avLst/>
            </a:prstGeom>
            <a:noFill/>
            <a:ln>
              <a:noFill/>
            </a:ln>
          </p:spPr>
          <p:txBody>
            <a:bodyPr spcFirstLastPara="1" wrap="square" lIns="11425" tIns="11425" rIns="11425" bIns="11425" anchor="ctr" anchorCtr="0">
              <a:noAutofit/>
            </a:bodyPr>
            <a:lstStyle/>
            <a:p>
              <a:pPr marL="0" marR="0" lvl="0" indent="0" algn="ctr" rtl="0">
                <a:lnSpc>
                  <a:spcPct val="90000"/>
                </a:lnSpc>
                <a:spcBef>
                  <a:spcPts val="0"/>
                </a:spcBef>
                <a:spcAft>
                  <a:spcPts val="0"/>
                </a:spcAft>
                <a:buClr>
                  <a:srgbClr val="FFFF66"/>
                </a:buClr>
                <a:buSzPts val="1800"/>
                <a:buFont typeface="Open Sans"/>
                <a:buNone/>
              </a:pPr>
              <a:r>
                <a:rPr lang="en-GB" sz="1800" b="1" i="0" u="none" strike="noStrike" cap="none">
                  <a:solidFill>
                    <a:srgbClr val="FFFF66"/>
                  </a:solidFill>
                  <a:latin typeface="Open Sans"/>
                  <a:ea typeface="Open Sans"/>
                  <a:cs typeface="Open Sans"/>
                  <a:sym typeface="Open Sans"/>
                </a:rPr>
                <a:t>SYSTEMATIC</a:t>
              </a:r>
              <a:r>
                <a:rPr lang="en-GB" sz="1800" b="0" i="0" u="none" strike="noStrike" cap="none">
                  <a:solidFill>
                    <a:srgbClr val="FFFF66"/>
                  </a:solidFill>
                  <a:latin typeface="Open Sans"/>
                  <a:ea typeface="Open Sans"/>
                  <a:cs typeface="Open Sans"/>
                  <a:sym typeface="Open Sans"/>
                </a:rPr>
                <a:t> – ROUTINISED, GOOD FOR E-TRANSFER</a:t>
              </a:r>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41"/>
          <p:cNvSpPr txBox="1">
            <a:spLocks noGrp="1"/>
          </p:cNvSpPr>
          <p:nvPr>
            <p:ph type="title"/>
          </p:nvPr>
        </p:nvSpPr>
        <p:spPr>
          <a:xfrm>
            <a:off x="1660525" y="169862"/>
            <a:ext cx="7772400" cy="428625"/>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sz="2400"/>
              <a:t>Defining the themes / categories (colour coded)</a:t>
            </a:r>
            <a:endParaRPr/>
          </a:p>
        </p:txBody>
      </p:sp>
      <p:pic>
        <p:nvPicPr>
          <p:cNvPr id="278" name="Google Shape;278;p41"/>
          <p:cNvPicPr preferRelativeResize="0"/>
          <p:nvPr/>
        </p:nvPicPr>
        <p:blipFill rotWithShape="1">
          <a:blip r:embed="rId3">
            <a:alphaModFix/>
          </a:blip>
          <a:srcRect l="15539" t="15070" r="19221" b="33841"/>
          <a:stretch/>
        </p:blipFill>
        <p:spPr>
          <a:xfrm>
            <a:off x="1397001" y="498475"/>
            <a:ext cx="9109075" cy="506095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2"/>
          <p:cNvSpPr txBox="1">
            <a:spLocks noGrp="1"/>
          </p:cNvSpPr>
          <p:nvPr>
            <p:ph type="dt" idx="4294967295"/>
          </p:nvPr>
        </p:nvSpPr>
        <p:spPr>
          <a:xfrm>
            <a:off x="10058400" y="6248400"/>
            <a:ext cx="381000" cy="4572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GB" sz="800">
                <a:solidFill>
                  <a:schemeClr val="lt2"/>
                </a:solidFill>
              </a:rPr>
              <a:t>Dr Rosane Pagano</a:t>
            </a:r>
            <a:endParaRPr sz="900">
              <a:solidFill>
                <a:schemeClr val="lt2"/>
              </a:solidFill>
            </a:endParaRPr>
          </a:p>
        </p:txBody>
      </p:sp>
      <p:sp>
        <p:nvSpPr>
          <p:cNvPr id="285" name="Google Shape;285;p42"/>
          <p:cNvSpPr txBox="1">
            <a:spLocks noGrp="1"/>
          </p:cNvSpPr>
          <p:nvPr>
            <p:ph type="ftr" idx="11"/>
          </p:nvPr>
        </p:nvSpPr>
        <p:spPr>
          <a:xfrm>
            <a:off x="7391400" y="6248400"/>
            <a:ext cx="2514600" cy="457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2400"/>
              <a:buFont typeface="Times"/>
              <a:buNone/>
            </a:pPr>
            <a:r>
              <a:rPr lang="en-GB" sz="2400" b="0" i="0" u="none" strike="noStrike" cap="none">
                <a:solidFill>
                  <a:schemeClr val="dk1"/>
                </a:solidFill>
                <a:latin typeface="Times"/>
                <a:ea typeface="Times"/>
                <a:cs typeface="Times"/>
                <a:sym typeface="Times"/>
              </a:rPr>
              <a:t>BRAPS Unit</a:t>
            </a:r>
            <a:endParaRPr/>
          </a:p>
        </p:txBody>
      </p:sp>
      <p:sp>
        <p:nvSpPr>
          <p:cNvPr id="286" name="Google Shape;286;p42"/>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lt2"/>
              </a:buClr>
              <a:buSzPts val="800"/>
              <a:buFont typeface="Arial"/>
              <a:buNone/>
            </a:pPr>
            <a:fld id="{00000000-1234-1234-1234-123412341234}" type="slidenum">
              <a:rPr lang="en-GB" sz="800" b="0" i="0" u="none" strike="noStrike" cap="none">
                <a:solidFill>
                  <a:schemeClr val="lt2"/>
                </a:solidFill>
                <a:latin typeface="Arial"/>
                <a:ea typeface="Arial"/>
                <a:cs typeface="Arial"/>
                <a:sym typeface="Arial"/>
              </a:rPr>
              <a:t>29</a:t>
            </a:fld>
            <a:endParaRPr sz="800" b="0" i="0" u="none" strike="noStrike" cap="none">
              <a:solidFill>
                <a:schemeClr val="lt2"/>
              </a:solidFill>
              <a:latin typeface="Arial"/>
              <a:ea typeface="Arial"/>
              <a:cs typeface="Arial"/>
              <a:sym typeface="Arial"/>
            </a:endParaRPr>
          </a:p>
        </p:txBody>
      </p:sp>
      <p:pic>
        <p:nvPicPr>
          <p:cNvPr id="287" name="Google Shape;287;p42"/>
          <p:cNvPicPr preferRelativeResize="0"/>
          <p:nvPr/>
        </p:nvPicPr>
        <p:blipFill rotWithShape="1">
          <a:blip r:embed="rId3">
            <a:alphaModFix/>
          </a:blip>
          <a:srcRect l="1900" t="7109" r="69862" b="22400"/>
          <a:stretch/>
        </p:blipFill>
        <p:spPr>
          <a:xfrm>
            <a:off x="1558926" y="-26988"/>
            <a:ext cx="8893175" cy="6872288"/>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43"/>
          <p:cNvSpPr txBox="1">
            <a:spLocks noGrp="1"/>
          </p:cNvSpPr>
          <p:nvPr>
            <p:ph type="dt" idx="4294967295"/>
          </p:nvPr>
        </p:nvSpPr>
        <p:spPr>
          <a:xfrm>
            <a:off x="10058400" y="6248400"/>
            <a:ext cx="381000" cy="4572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GB" sz="800">
                <a:solidFill>
                  <a:schemeClr val="lt2"/>
                </a:solidFill>
              </a:rPr>
              <a:t>Dr Rosane Pagano</a:t>
            </a:r>
            <a:endParaRPr sz="900">
              <a:solidFill>
                <a:schemeClr val="lt2"/>
              </a:solidFill>
            </a:endParaRPr>
          </a:p>
        </p:txBody>
      </p:sp>
      <p:sp>
        <p:nvSpPr>
          <p:cNvPr id="294" name="Google Shape;294;p43"/>
          <p:cNvSpPr txBox="1">
            <a:spLocks noGrp="1"/>
          </p:cNvSpPr>
          <p:nvPr>
            <p:ph type="ftr" idx="11"/>
          </p:nvPr>
        </p:nvSpPr>
        <p:spPr>
          <a:xfrm>
            <a:off x="7391400" y="6248400"/>
            <a:ext cx="2514600" cy="457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2400"/>
              <a:buFont typeface="Times"/>
              <a:buNone/>
            </a:pPr>
            <a:r>
              <a:rPr lang="en-GB" sz="2400" b="0" i="0" u="none" strike="noStrike" cap="none">
                <a:solidFill>
                  <a:schemeClr val="dk1"/>
                </a:solidFill>
                <a:latin typeface="Times"/>
                <a:ea typeface="Times"/>
                <a:cs typeface="Times"/>
                <a:sym typeface="Times"/>
              </a:rPr>
              <a:t>BRAPS Unit</a:t>
            </a:r>
            <a:endParaRPr/>
          </a:p>
        </p:txBody>
      </p:sp>
      <p:sp>
        <p:nvSpPr>
          <p:cNvPr id="295" name="Google Shape;295;p43"/>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lt2"/>
              </a:buClr>
              <a:buSzPts val="800"/>
              <a:buFont typeface="Arial"/>
              <a:buNone/>
            </a:pPr>
            <a:fld id="{00000000-1234-1234-1234-123412341234}" type="slidenum">
              <a:rPr lang="en-GB" sz="800" b="0" i="0" u="none" strike="noStrike" cap="none">
                <a:solidFill>
                  <a:schemeClr val="lt2"/>
                </a:solidFill>
                <a:latin typeface="Arial"/>
                <a:ea typeface="Arial"/>
                <a:cs typeface="Arial"/>
                <a:sym typeface="Arial"/>
              </a:rPr>
              <a:t>30</a:t>
            </a:fld>
            <a:endParaRPr sz="800" b="0" i="0" u="none" strike="noStrike" cap="none">
              <a:solidFill>
                <a:schemeClr val="lt2"/>
              </a:solidFill>
              <a:latin typeface="Arial"/>
              <a:ea typeface="Arial"/>
              <a:cs typeface="Arial"/>
              <a:sym typeface="Arial"/>
            </a:endParaRPr>
          </a:p>
        </p:txBody>
      </p:sp>
      <p:pic>
        <p:nvPicPr>
          <p:cNvPr id="296" name="Google Shape;296;p43"/>
          <p:cNvPicPr preferRelativeResize="0"/>
          <p:nvPr/>
        </p:nvPicPr>
        <p:blipFill rotWithShape="1">
          <a:blip r:embed="rId3">
            <a:alphaModFix/>
          </a:blip>
          <a:srcRect l="19797" t="8517" r="23727" b="21097"/>
          <a:stretch/>
        </p:blipFill>
        <p:spPr>
          <a:xfrm>
            <a:off x="1524000" y="1588"/>
            <a:ext cx="9144000" cy="6811962"/>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44"/>
          <p:cNvSpPr txBox="1">
            <a:spLocks noGrp="1"/>
          </p:cNvSpPr>
          <p:nvPr>
            <p:ph type="dt" idx="4294967295"/>
          </p:nvPr>
        </p:nvSpPr>
        <p:spPr>
          <a:xfrm>
            <a:off x="10058400" y="6248400"/>
            <a:ext cx="381000" cy="4572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GB" sz="800">
                <a:solidFill>
                  <a:schemeClr val="lt2"/>
                </a:solidFill>
              </a:rPr>
              <a:t>Dr Rosane Pagano</a:t>
            </a:r>
            <a:endParaRPr sz="900">
              <a:solidFill>
                <a:schemeClr val="lt2"/>
              </a:solidFill>
            </a:endParaRPr>
          </a:p>
        </p:txBody>
      </p:sp>
      <p:sp>
        <p:nvSpPr>
          <p:cNvPr id="303" name="Google Shape;303;p44"/>
          <p:cNvSpPr txBox="1">
            <a:spLocks noGrp="1"/>
          </p:cNvSpPr>
          <p:nvPr>
            <p:ph type="ftr" idx="11"/>
          </p:nvPr>
        </p:nvSpPr>
        <p:spPr>
          <a:xfrm>
            <a:off x="7391400" y="6248400"/>
            <a:ext cx="2514600" cy="4572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chemeClr val="dk1"/>
              </a:buClr>
              <a:buSzPts val="2400"/>
              <a:buFont typeface="Times"/>
              <a:buNone/>
            </a:pPr>
            <a:r>
              <a:rPr lang="en-GB" sz="2400" b="0" i="0" u="none" strike="noStrike" cap="none">
                <a:solidFill>
                  <a:schemeClr val="dk1"/>
                </a:solidFill>
                <a:latin typeface="Times"/>
                <a:ea typeface="Times"/>
                <a:cs typeface="Times"/>
                <a:sym typeface="Times"/>
              </a:rPr>
              <a:t>BRAPS Unit</a:t>
            </a:r>
            <a:endParaRPr/>
          </a:p>
        </p:txBody>
      </p:sp>
      <p:sp>
        <p:nvSpPr>
          <p:cNvPr id="304" name="Google Shape;304;p44"/>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lt2"/>
              </a:buClr>
              <a:buSzPts val="800"/>
              <a:buFont typeface="Arial"/>
              <a:buNone/>
            </a:pPr>
            <a:fld id="{00000000-1234-1234-1234-123412341234}" type="slidenum">
              <a:rPr lang="en-GB" sz="800" b="0" i="0" u="none" strike="noStrike" cap="none">
                <a:solidFill>
                  <a:schemeClr val="lt2"/>
                </a:solidFill>
                <a:latin typeface="Arial"/>
                <a:ea typeface="Arial"/>
                <a:cs typeface="Arial"/>
                <a:sym typeface="Arial"/>
              </a:rPr>
              <a:t>31</a:t>
            </a:fld>
            <a:endParaRPr sz="800" b="0" i="0" u="none" strike="noStrike" cap="none">
              <a:solidFill>
                <a:schemeClr val="lt2"/>
              </a:solidFill>
              <a:latin typeface="Arial"/>
              <a:ea typeface="Arial"/>
              <a:cs typeface="Arial"/>
              <a:sym typeface="Arial"/>
            </a:endParaRPr>
          </a:p>
        </p:txBody>
      </p:sp>
      <p:pic>
        <p:nvPicPr>
          <p:cNvPr id="305" name="Google Shape;305;p44"/>
          <p:cNvPicPr preferRelativeResize="0"/>
          <p:nvPr/>
        </p:nvPicPr>
        <p:blipFill rotWithShape="1">
          <a:blip r:embed="rId3">
            <a:alphaModFix/>
          </a:blip>
          <a:srcRect l="15519" t="9711" r="19366" b="20534"/>
          <a:stretch/>
        </p:blipFill>
        <p:spPr>
          <a:xfrm>
            <a:off x="1525588" y="0"/>
            <a:ext cx="9142412" cy="6858000"/>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sp>
        <p:nvSpPr>
          <p:cNvPr id="311" name="Google Shape;311;p45"/>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400"/>
              <a:buFont typeface="Arial"/>
              <a:buNone/>
            </a:pPr>
            <a:fld id="{00000000-1234-1234-1234-123412341234}" type="slidenum">
              <a:rPr lang="en-GB" sz="1400" b="0" i="0" u="none" strike="noStrike" cap="none">
                <a:solidFill>
                  <a:schemeClr val="dk1"/>
                </a:solidFill>
                <a:latin typeface="Arial"/>
                <a:ea typeface="Arial"/>
                <a:cs typeface="Arial"/>
                <a:sym typeface="Arial"/>
              </a:rPr>
              <a:t>32</a:t>
            </a:fld>
            <a:endParaRPr sz="1400" b="0" i="0" u="none" strike="noStrike" cap="none">
              <a:solidFill>
                <a:schemeClr val="dk1"/>
              </a:solidFill>
              <a:latin typeface="Arial"/>
              <a:ea typeface="Arial"/>
              <a:cs typeface="Arial"/>
              <a:sym typeface="Arial"/>
            </a:endParaRPr>
          </a:p>
        </p:txBody>
      </p:sp>
      <p:sp>
        <p:nvSpPr>
          <p:cNvPr id="312" name="Google Shape;312;p45"/>
          <p:cNvSpPr txBox="1">
            <a:spLocks noGrp="1"/>
          </p:cNvSpPr>
          <p:nvPr>
            <p:ph type="title"/>
          </p:nvPr>
        </p:nvSpPr>
        <p:spPr>
          <a:xfrm>
            <a:off x="1630197" y="620711"/>
            <a:ext cx="8147050" cy="633413"/>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200"/>
              <a:buFont typeface="Open Sans"/>
              <a:buNone/>
            </a:pPr>
            <a:r>
              <a:rPr lang="en-GB" sz="3200" b="1"/>
              <a:t>Qualitative data - Coding the material</a:t>
            </a:r>
            <a:endParaRPr/>
          </a:p>
        </p:txBody>
      </p:sp>
      <p:sp>
        <p:nvSpPr>
          <p:cNvPr id="313" name="Google Shape;313;p45"/>
          <p:cNvSpPr txBox="1">
            <a:spLocks noGrp="1"/>
          </p:cNvSpPr>
          <p:nvPr>
            <p:ph type="body" idx="1"/>
          </p:nvPr>
        </p:nvSpPr>
        <p:spPr>
          <a:xfrm>
            <a:off x="2297113" y="1385889"/>
            <a:ext cx="7931150" cy="4537075"/>
          </a:xfrm>
          <a:prstGeom prst="rect">
            <a:avLst/>
          </a:prstGeom>
          <a:noFill/>
          <a:ln>
            <a:noFill/>
          </a:ln>
        </p:spPr>
        <p:txBody>
          <a:bodyPr spcFirstLastPara="1" wrap="square" lIns="91425" tIns="45700" rIns="91425" bIns="45700" anchor="t" anchorCtr="0">
            <a:normAutofit/>
          </a:bodyPr>
          <a:lstStyle/>
          <a:p>
            <a:pPr marL="342900" lvl="0" indent="-342900" algn="l" rtl="0">
              <a:lnSpc>
                <a:spcPct val="80000"/>
              </a:lnSpc>
              <a:spcBef>
                <a:spcPts val="0"/>
              </a:spcBef>
              <a:spcAft>
                <a:spcPts val="0"/>
              </a:spcAft>
              <a:buClr>
                <a:schemeClr val="dk1"/>
              </a:buClr>
              <a:buSzPts val="2400"/>
              <a:buChar char="•"/>
            </a:pPr>
            <a:r>
              <a:rPr lang="en-GB" sz="2400"/>
              <a:t>Indexing by themes (‘code domains’). Themes can be identified by either skimming your research or by reading the literature.</a:t>
            </a:r>
            <a:endParaRPr/>
          </a:p>
          <a:p>
            <a:pPr marL="342900" lvl="0" indent="-342900" algn="l" rtl="0">
              <a:lnSpc>
                <a:spcPct val="80000"/>
              </a:lnSpc>
              <a:spcBef>
                <a:spcPts val="1680"/>
              </a:spcBef>
              <a:spcAft>
                <a:spcPts val="0"/>
              </a:spcAft>
              <a:buClr>
                <a:schemeClr val="dk1"/>
              </a:buClr>
              <a:buSzPts val="2400"/>
              <a:buChar char="•"/>
            </a:pPr>
            <a:r>
              <a:rPr lang="en-GB" sz="2400"/>
              <a:t>Examples of code domains: actions, meanings, relationships, settings.</a:t>
            </a:r>
            <a:endParaRPr/>
          </a:p>
          <a:p>
            <a:pPr marL="342900" lvl="0" indent="-342900" algn="l" rtl="0">
              <a:lnSpc>
                <a:spcPct val="80000"/>
              </a:lnSpc>
              <a:spcBef>
                <a:spcPts val="1680"/>
              </a:spcBef>
              <a:spcAft>
                <a:spcPts val="0"/>
              </a:spcAft>
              <a:buClr>
                <a:schemeClr val="dk1"/>
              </a:buClr>
              <a:buSzPts val="2400"/>
              <a:buChar char="•"/>
            </a:pPr>
            <a:r>
              <a:rPr lang="en-GB" sz="2400"/>
              <a:t>As the analysis progresses, understanding improves and it might be necessary to modify the framework.</a:t>
            </a:r>
            <a:endParaRPr/>
          </a:p>
          <a:p>
            <a:pPr marL="342900" lvl="0" indent="-342900" algn="l" rtl="0">
              <a:lnSpc>
                <a:spcPct val="80000"/>
              </a:lnSpc>
              <a:spcBef>
                <a:spcPts val="1680"/>
              </a:spcBef>
              <a:spcAft>
                <a:spcPts val="0"/>
              </a:spcAft>
              <a:buClr>
                <a:schemeClr val="dk1"/>
              </a:buClr>
              <a:buSzPts val="2400"/>
              <a:buChar char="•"/>
            </a:pPr>
            <a:r>
              <a:rPr lang="en-GB" sz="2400"/>
              <a:t>Organise the codes into a hierarchical order (themes and sub-themes)</a:t>
            </a:r>
            <a:endParaRPr/>
          </a:p>
          <a:p>
            <a:pPr marL="342900" lvl="0" indent="-342900" algn="l" rtl="0">
              <a:lnSpc>
                <a:spcPct val="80000"/>
              </a:lnSpc>
              <a:spcBef>
                <a:spcPts val="1680"/>
              </a:spcBef>
              <a:spcAft>
                <a:spcPts val="0"/>
              </a:spcAft>
              <a:buClr>
                <a:schemeClr val="dk1"/>
              </a:buClr>
              <a:buSzPts val="2400"/>
              <a:buChar char="•"/>
            </a:pPr>
            <a:r>
              <a:rPr lang="en-GB" sz="2400"/>
              <a:t>Cross-reference between codes (making connections between themes)</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46"/>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400"/>
              <a:buFont typeface="Arial"/>
              <a:buNone/>
            </a:pPr>
            <a:fld id="{00000000-1234-1234-1234-123412341234}" type="slidenum">
              <a:rPr lang="en-GB" sz="1400" b="0" i="0" u="none" strike="noStrike" cap="none">
                <a:solidFill>
                  <a:schemeClr val="dk1"/>
                </a:solidFill>
                <a:latin typeface="Arial"/>
                <a:ea typeface="Arial"/>
                <a:cs typeface="Arial"/>
                <a:sym typeface="Arial"/>
              </a:rPr>
              <a:t>33</a:t>
            </a:fld>
            <a:endParaRPr sz="1400" b="0" i="0" u="none" strike="noStrike" cap="none">
              <a:solidFill>
                <a:schemeClr val="dk1"/>
              </a:solidFill>
              <a:latin typeface="Arial"/>
              <a:ea typeface="Arial"/>
              <a:cs typeface="Arial"/>
              <a:sym typeface="Arial"/>
            </a:endParaRPr>
          </a:p>
        </p:txBody>
      </p:sp>
      <p:sp>
        <p:nvSpPr>
          <p:cNvPr id="320" name="Google Shape;320;p46"/>
          <p:cNvSpPr txBox="1">
            <a:spLocks noGrp="1"/>
          </p:cNvSpPr>
          <p:nvPr>
            <p:ph type="title"/>
          </p:nvPr>
        </p:nvSpPr>
        <p:spPr>
          <a:xfrm>
            <a:off x="1795463" y="884239"/>
            <a:ext cx="8229600" cy="108108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200"/>
              <a:buFont typeface="Open Sans"/>
              <a:buNone/>
            </a:pPr>
            <a:r>
              <a:rPr lang="en-GB" sz="3200"/>
              <a:t>A study of ethical difficulties experienced by IT managers and by HRM managers</a:t>
            </a:r>
            <a:endParaRPr/>
          </a:p>
        </p:txBody>
      </p:sp>
      <p:sp>
        <p:nvSpPr>
          <p:cNvPr id="321" name="Google Shape;321;p46"/>
          <p:cNvSpPr txBox="1">
            <a:spLocks noGrp="1"/>
          </p:cNvSpPr>
          <p:nvPr>
            <p:ph type="body" idx="1"/>
          </p:nvPr>
        </p:nvSpPr>
        <p:spPr>
          <a:xfrm>
            <a:off x="1981200" y="2282826"/>
            <a:ext cx="8229600" cy="276542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Method of data collection: </a:t>
            </a:r>
            <a:r>
              <a:rPr lang="en-GB" b="1"/>
              <a:t>critical incidents </a:t>
            </a:r>
            <a:endParaRPr/>
          </a:p>
          <a:p>
            <a:pPr marL="342900" lvl="0" indent="-342900" algn="l" rtl="0">
              <a:spcBef>
                <a:spcPts val="640"/>
              </a:spcBef>
              <a:spcAft>
                <a:spcPts val="0"/>
              </a:spcAft>
              <a:buClr>
                <a:schemeClr val="dk1"/>
              </a:buClr>
              <a:buSzPts val="3200"/>
              <a:buChar char="•"/>
            </a:pPr>
            <a:r>
              <a:rPr lang="en-GB"/>
              <a:t>240 ‘ethical incidents’ were collected</a:t>
            </a:r>
            <a:endParaRPr/>
          </a:p>
          <a:p>
            <a:pPr marL="342900" lvl="0" indent="-342900" algn="l" rtl="0">
              <a:spcBef>
                <a:spcPts val="640"/>
              </a:spcBef>
              <a:spcAft>
                <a:spcPts val="0"/>
              </a:spcAft>
              <a:buClr>
                <a:schemeClr val="dk1"/>
              </a:buClr>
              <a:buSzPts val="3200"/>
              <a:buChar char="•"/>
            </a:pPr>
            <a:r>
              <a:rPr lang="en-GB"/>
              <a:t>A classification of ethical problems was developed (literature and data)</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47"/>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400"/>
              <a:buFont typeface="Arial"/>
              <a:buNone/>
            </a:pPr>
            <a:fld id="{00000000-1234-1234-1234-123412341234}" type="slidenum">
              <a:rPr lang="en-GB" sz="1400" b="0" i="0" u="none" strike="noStrike" cap="none">
                <a:solidFill>
                  <a:schemeClr val="dk1"/>
                </a:solidFill>
                <a:latin typeface="Arial"/>
                <a:ea typeface="Arial"/>
                <a:cs typeface="Arial"/>
                <a:sym typeface="Arial"/>
              </a:rPr>
              <a:t>34</a:t>
            </a:fld>
            <a:endParaRPr sz="1400" b="0" i="0" u="none" strike="noStrike" cap="none">
              <a:solidFill>
                <a:schemeClr val="dk1"/>
              </a:solidFill>
              <a:latin typeface="Arial"/>
              <a:ea typeface="Arial"/>
              <a:cs typeface="Arial"/>
              <a:sym typeface="Arial"/>
            </a:endParaRPr>
          </a:p>
        </p:txBody>
      </p:sp>
      <p:sp>
        <p:nvSpPr>
          <p:cNvPr id="328" name="Google Shape;328;p47"/>
          <p:cNvSpPr txBox="1">
            <a:spLocks noGrp="1"/>
          </p:cNvSpPr>
          <p:nvPr>
            <p:ph type="title"/>
          </p:nvPr>
        </p:nvSpPr>
        <p:spPr>
          <a:xfrm>
            <a:off x="1693863" y="581891"/>
            <a:ext cx="7715250" cy="866899"/>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Content analysis</a:t>
            </a:r>
            <a:endParaRPr b="1" dirty="0"/>
          </a:p>
        </p:txBody>
      </p:sp>
      <p:sp>
        <p:nvSpPr>
          <p:cNvPr id="329" name="Google Shape;329;p47"/>
          <p:cNvSpPr txBox="1">
            <a:spLocks noGrp="1"/>
          </p:cNvSpPr>
          <p:nvPr>
            <p:ph type="body" idx="1"/>
          </p:nvPr>
        </p:nvSpPr>
        <p:spPr>
          <a:xfrm>
            <a:off x="1009403" y="1668464"/>
            <a:ext cx="10189028" cy="3912939"/>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The frequency with which themes appear in the material is measured.</a:t>
            </a:r>
            <a:endParaRPr dirty="0"/>
          </a:p>
          <a:p>
            <a:pPr marL="342900" lvl="0" indent="-342900" algn="l" rtl="0">
              <a:spcBef>
                <a:spcPts val="640"/>
              </a:spcBef>
              <a:spcAft>
                <a:spcPts val="0"/>
              </a:spcAft>
              <a:buClr>
                <a:schemeClr val="dk1"/>
              </a:buClr>
              <a:buSzPts val="3200"/>
              <a:buChar char="•"/>
            </a:pPr>
            <a:r>
              <a:rPr lang="en-GB" dirty="0"/>
              <a:t>It adds a ‘quantitative element’ to the analysis of qualitative material.</a:t>
            </a:r>
            <a:endParaRPr dirty="0"/>
          </a:p>
          <a:p>
            <a:pPr marL="342900" lvl="0" indent="-342900" algn="l" rtl="0">
              <a:spcBef>
                <a:spcPts val="640"/>
              </a:spcBef>
              <a:spcAft>
                <a:spcPts val="0"/>
              </a:spcAft>
              <a:buClr>
                <a:schemeClr val="dk1"/>
              </a:buClr>
              <a:buSzPts val="3200"/>
              <a:buChar char="•"/>
            </a:pPr>
            <a:r>
              <a:rPr lang="en-GB" dirty="0"/>
              <a:t>The use of percentages (rather than words such as ‘mostly’ and ‘infrequently’).</a:t>
            </a:r>
            <a:endParaRPr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26">
          <a:extLst>
            <a:ext uri="{FF2B5EF4-FFF2-40B4-BE49-F238E27FC236}">
              <a16:creationId xmlns:a16="http://schemas.microsoft.com/office/drawing/2014/main" id="{629F57FE-136C-0B66-1579-E8D3A2518083}"/>
            </a:ext>
          </a:extLst>
        </p:cNvPr>
        <p:cNvGrpSpPr/>
        <p:nvPr/>
      </p:nvGrpSpPr>
      <p:grpSpPr>
        <a:xfrm>
          <a:off x="0" y="0"/>
          <a:ext cx="0" cy="0"/>
          <a:chOff x="0" y="0"/>
          <a:chExt cx="0" cy="0"/>
        </a:xfrm>
      </p:grpSpPr>
      <p:sp>
        <p:nvSpPr>
          <p:cNvPr id="327" name="Google Shape;327;p47">
            <a:extLst>
              <a:ext uri="{FF2B5EF4-FFF2-40B4-BE49-F238E27FC236}">
                <a16:creationId xmlns:a16="http://schemas.microsoft.com/office/drawing/2014/main" id="{536C0884-D7B6-89FD-3BA8-5D5E81930F3B}"/>
              </a:ext>
            </a:extLst>
          </p:cNvPr>
          <p:cNvSpPr txBox="1">
            <a:spLocks noGrp="1"/>
          </p:cNvSpPr>
          <p:nvPr>
            <p:ph type="sldNum" idx="12"/>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chemeClr val="dk1"/>
              </a:buClr>
              <a:buSzPts val="1400"/>
              <a:buFont typeface="Arial"/>
              <a:buNone/>
            </a:pPr>
            <a:fld id="{00000000-1234-1234-1234-123412341234}" type="slidenum">
              <a:rPr lang="en-GB" sz="1400" b="0" i="0" u="none" strike="noStrike" cap="none">
                <a:solidFill>
                  <a:schemeClr val="dk1"/>
                </a:solidFill>
                <a:latin typeface="Arial"/>
                <a:ea typeface="Arial"/>
                <a:cs typeface="Arial"/>
                <a:sym typeface="Arial"/>
              </a:rPr>
              <a:t>35</a:t>
            </a:fld>
            <a:endParaRPr sz="1400" b="0" i="0" u="none" strike="noStrike" cap="none">
              <a:solidFill>
                <a:schemeClr val="dk1"/>
              </a:solidFill>
              <a:latin typeface="Arial"/>
              <a:ea typeface="Arial"/>
              <a:cs typeface="Arial"/>
              <a:sym typeface="Arial"/>
            </a:endParaRPr>
          </a:p>
        </p:txBody>
      </p:sp>
      <p:sp>
        <p:nvSpPr>
          <p:cNvPr id="328" name="Google Shape;328;p47">
            <a:extLst>
              <a:ext uri="{FF2B5EF4-FFF2-40B4-BE49-F238E27FC236}">
                <a16:creationId xmlns:a16="http://schemas.microsoft.com/office/drawing/2014/main" id="{97594759-0106-E3E2-BC0F-12AC336F4165}"/>
              </a:ext>
            </a:extLst>
          </p:cNvPr>
          <p:cNvSpPr txBox="1">
            <a:spLocks noGrp="1"/>
          </p:cNvSpPr>
          <p:nvPr>
            <p:ph type="title"/>
          </p:nvPr>
        </p:nvSpPr>
        <p:spPr>
          <a:xfrm>
            <a:off x="1693863" y="777875"/>
            <a:ext cx="7715250" cy="8509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t>Viewing results</a:t>
            </a:r>
            <a:endParaRPr dirty="0"/>
          </a:p>
        </p:txBody>
      </p:sp>
      <p:sp>
        <p:nvSpPr>
          <p:cNvPr id="329" name="Google Shape;329;p47">
            <a:extLst>
              <a:ext uri="{FF2B5EF4-FFF2-40B4-BE49-F238E27FC236}">
                <a16:creationId xmlns:a16="http://schemas.microsoft.com/office/drawing/2014/main" id="{4434F7FA-30D1-AFDC-BCD6-43D1212A09DC}"/>
              </a:ext>
            </a:extLst>
          </p:cNvPr>
          <p:cNvSpPr txBox="1">
            <a:spLocks noGrp="1"/>
          </p:cNvSpPr>
          <p:nvPr>
            <p:ph type="body" idx="1"/>
          </p:nvPr>
        </p:nvSpPr>
        <p:spPr>
          <a:xfrm>
            <a:off x="1981200" y="1668464"/>
            <a:ext cx="8229600" cy="348932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hlinkClick r:id="rId3"/>
              </a:rPr>
              <a:t>https://www.vosviewer.com/</a:t>
            </a:r>
            <a:endParaRPr lang="en-US" dirty="0"/>
          </a:p>
          <a:p>
            <a:pPr marL="342900" lvl="0" indent="-342900" algn="l" rtl="0">
              <a:spcBef>
                <a:spcPts val="0"/>
              </a:spcBef>
              <a:spcAft>
                <a:spcPts val="0"/>
              </a:spcAft>
              <a:buClr>
                <a:schemeClr val="dk1"/>
              </a:buClr>
              <a:buSzPts val="3200"/>
              <a:buChar char="•"/>
            </a:pPr>
            <a:endParaRPr dirty="0"/>
          </a:p>
        </p:txBody>
      </p:sp>
    </p:spTree>
    <p:extLst>
      <p:ext uri="{BB962C8B-B14F-4D97-AF65-F5344CB8AC3E}">
        <p14:creationId xmlns:p14="http://schemas.microsoft.com/office/powerpoint/2010/main" val="27303999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4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1400"/>
              <a:buFont typeface="Arial"/>
              <a:buNone/>
            </a:pPr>
            <a:fld id="{00000000-1234-1234-1234-123412341234}" type="slidenum">
              <a:rPr lang="en-GB" sz="1400" b="0" i="0" u="none" strike="noStrike" cap="none">
                <a:solidFill>
                  <a:schemeClr val="dk1"/>
                </a:solidFill>
                <a:latin typeface="Arial"/>
                <a:ea typeface="Arial"/>
                <a:cs typeface="Arial"/>
                <a:sym typeface="Arial"/>
              </a:rPr>
              <a:t>36</a:t>
            </a:fld>
            <a:endParaRPr sz="1400" b="0" i="0" u="none" strike="noStrike" cap="none">
              <a:solidFill>
                <a:schemeClr val="dk1"/>
              </a:solidFill>
              <a:latin typeface="Arial"/>
              <a:ea typeface="Arial"/>
              <a:cs typeface="Arial"/>
              <a:sym typeface="Arial"/>
            </a:endParaRPr>
          </a:p>
        </p:txBody>
      </p:sp>
      <p:graphicFrame>
        <p:nvGraphicFramePr>
          <p:cNvPr id="336" name="Google Shape;336;p48"/>
          <p:cNvGraphicFramePr/>
          <p:nvPr>
            <p:extLst>
              <p:ext uri="{D42A27DB-BD31-4B8C-83A1-F6EECF244321}">
                <p14:modId xmlns:p14="http://schemas.microsoft.com/office/powerpoint/2010/main" val="380931448"/>
              </p:ext>
            </p:extLst>
          </p:nvPr>
        </p:nvGraphicFramePr>
        <p:xfrm>
          <a:off x="1693864" y="736270"/>
          <a:ext cx="8794750" cy="4895646"/>
        </p:xfrm>
        <a:graphic>
          <a:graphicData uri="http://schemas.openxmlformats.org/drawingml/2006/table">
            <a:tbl>
              <a:tblPr>
                <a:noFill/>
                <a:tableStyleId>{B17E1DCD-556E-4A9F-9E71-662BFEE2D058}</a:tableStyleId>
              </a:tblPr>
              <a:tblGrid>
                <a:gridCol w="3843425">
                  <a:extLst>
                    <a:ext uri="{9D8B030D-6E8A-4147-A177-3AD203B41FA5}">
                      <a16:colId xmlns:a16="http://schemas.microsoft.com/office/drawing/2014/main" val="20000"/>
                    </a:ext>
                  </a:extLst>
                </a:gridCol>
                <a:gridCol w="2587275">
                  <a:extLst>
                    <a:ext uri="{9D8B030D-6E8A-4147-A177-3AD203B41FA5}">
                      <a16:colId xmlns:a16="http://schemas.microsoft.com/office/drawing/2014/main" val="20001"/>
                    </a:ext>
                  </a:extLst>
                </a:gridCol>
                <a:gridCol w="2364050">
                  <a:extLst>
                    <a:ext uri="{9D8B030D-6E8A-4147-A177-3AD203B41FA5}">
                      <a16:colId xmlns:a16="http://schemas.microsoft.com/office/drawing/2014/main" val="20002"/>
                    </a:ext>
                  </a:extLst>
                </a:gridCol>
              </a:tblGrid>
              <a:tr h="1133872">
                <a:tc>
                  <a:txBody>
                    <a:bodyPr/>
                    <a:lstStyle/>
                    <a:p>
                      <a:pPr marL="0" marR="0" lvl="0" indent="0" algn="l" rtl="0">
                        <a:lnSpc>
                          <a:spcPct val="100000"/>
                        </a:lnSpc>
                        <a:spcBef>
                          <a:spcPts val="0"/>
                        </a:spcBef>
                        <a:spcAft>
                          <a:spcPts val="0"/>
                        </a:spcAft>
                        <a:buClr>
                          <a:schemeClr val="dk1"/>
                        </a:buClr>
                        <a:buSzPts val="2000"/>
                        <a:buFont typeface="Arial"/>
                        <a:buNone/>
                      </a:pPr>
                      <a:r>
                        <a:rPr lang="en-GB" sz="2000" b="1" i="0" u="none" strike="noStrike" cap="none">
                          <a:solidFill>
                            <a:schemeClr val="dk1"/>
                          </a:solidFill>
                          <a:latin typeface="Arial"/>
                          <a:ea typeface="Arial"/>
                          <a:cs typeface="Arial"/>
                          <a:sym typeface="Arial"/>
                        </a:rPr>
                        <a:t>Categories of ethical issues</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DDDDDD"/>
                    </a:solidFill>
                  </a:tcPr>
                </a:tc>
                <a:tc>
                  <a:txBody>
                    <a:bodyPr/>
                    <a:lstStyle/>
                    <a:p>
                      <a:pPr marL="0" marR="0" lvl="0" indent="0" algn="l" rtl="0">
                        <a:lnSpc>
                          <a:spcPct val="100000"/>
                        </a:lnSpc>
                        <a:spcBef>
                          <a:spcPts val="0"/>
                        </a:spcBef>
                        <a:spcAft>
                          <a:spcPts val="0"/>
                        </a:spcAft>
                        <a:buClr>
                          <a:schemeClr val="dk1"/>
                        </a:buClr>
                        <a:buSzPts val="2000"/>
                        <a:buFont typeface="Arial"/>
                        <a:buNone/>
                      </a:pPr>
                      <a:r>
                        <a:rPr lang="en-GB" sz="2000" b="1" i="0" u="none" strike="noStrike" cap="none">
                          <a:solidFill>
                            <a:schemeClr val="dk1"/>
                          </a:solidFill>
                          <a:latin typeface="Arial"/>
                          <a:ea typeface="Arial"/>
                          <a:cs typeface="Arial"/>
                          <a:sym typeface="Arial"/>
                        </a:rPr>
                        <a:t>IT managers -</a:t>
                      </a:r>
                      <a:endParaRPr/>
                    </a:p>
                    <a:p>
                      <a:pPr marL="0" marR="0" lvl="0" indent="0" algn="l" rtl="0">
                        <a:lnSpc>
                          <a:spcPct val="100000"/>
                        </a:lnSpc>
                        <a:spcBef>
                          <a:spcPts val="32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 of incidents in each category</a:t>
                      </a:r>
                      <a:endParaRPr/>
                    </a:p>
                    <a:p>
                      <a:pPr marL="0" marR="0" lvl="0" indent="0" algn="l" rtl="0">
                        <a:lnSpc>
                          <a:spcPct val="100000"/>
                        </a:lnSpc>
                        <a:spcBef>
                          <a:spcPts val="32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(131 incidents)</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DDDDDD"/>
                    </a:solidFill>
                  </a:tcPr>
                </a:tc>
                <a:tc>
                  <a:txBody>
                    <a:bodyPr/>
                    <a:lstStyle/>
                    <a:p>
                      <a:pPr marL="0" marR="0" lvl="0" indent="0" algn="l" rtl="0">
                        <a:lnSpc>
                          <a:spcPct val="100000"/>
                        </a:lnSpc>
                        <a:spcBef>
                          <a:spcPts val="0"/>
                        </a:spcBef>
                        <a:spcAft>
                          <a:spcPts val="0"/>
                        </a:spcAft>
                        <a:buClr>
                          <a:schemeClr val="dk1"/>
                        </a:buClr>
                        <a:buSzPts val="2000"/>
                        <a:buFont typeface="Arial"/>
                        <a:buNone/>
                      </a:pPr>
                      <a:r>
                        <a:rPr lang="en-GB" sz="2000" b="1" i="0" u="none" strike="noStrike" cap="none">
                          <a:solidFill>
                            <a:schemeClr val="dk1"/>
                          </a:solidFill>
                          <a:latin typeface="Arial"/>
                          <a:ea typeface="Arial"/>
                          <a:cs typeface="Arial"/>
                          <a:sym typeface="Arial"/>
                        </a:rPr>
                        <a:t>HRM managers - </a:t>
                      </a:r>
                      <a:endParaRPr/>
                    </a:p>
                    <a:p>
                      <a:pPr marL="0" marR="0" lvl="0" indent="0" algn="l" rtl="0">
                        <a:lnSpc>
                          <a:spcPct val="100000"/>
                        </a:lnSpc>
                        <a:spcBef>
                          <a:spcPts val="32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 of incidents in </a:t>
                      </a:r>
                      <a:endParaRPr/>
                    </a:p>
                    <a:p>
                      <a:pPr marL="0" marR="0" lvl="0" indent="0" algn="l" rtl="0">
                        <a:lnSpc>
                          <a:spcPct val="100000"/>
                        </a:lnSpc>
                        <a:spcBef>
                          <a:spcPts val="32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each category </a:t>
                      </a:r>
                      <a:endParaRPr/>
                    </a:p>
                    <a:p>
                      <a:pPr marL="0" marR="0" lvl="0" indent="0" algn="l" rtl="0">
                        <a:lnSpc>
                          <a:spcPct val="100000"/>
                        </a:lnSpc>
                        <a:spcBef>
                          <a:spcPts val="320"/>
                        </a:spcBef>
                        <a:spcAft>
                          <a:spcPts val="0"/>
                        </a:spcAft>
                        <a:buClr>
                          <a:schemeClr val="dk1"/>
                        </a:buClr>
                        <a:buSzPts val="1600"/>
                        <a:buFont typeface="Arial"/>
                        <a:buNone/>
                      </a:pPr>
                      <a:r>
                        <a:rPr lang="en-GB" sz="1600" b="1" i="0" u="none" strike="noStrike" cap="none">
                          <a:solidFill>
                            <a:schemeClr val="dk1"/>
                          </a:solidFill>
                          <a:latin typeface="Arial"/>
                          <a:ea typeface="Arial"/>
                          <a:cs typeface="Arial"/>
                          <a:sym typeface="Arial"/>
                        </a:rPr>
                        <a:t>(109 incidents)</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DDDDDD"/>
                    </a:solidFill>
                  </a:tcPr>
                </a:tc>
                <a:extLst>
                  <a:ext uri="{0D108BD9-81ED-4DB2-BD59-A6C34878D82A}">
                    <a16:rowId xmlns:a16="http://schemas.microsoft.com/office/drawing/2014/main" val="10000"/>
                  </a:ext>
                </a:extLst>
              </a:tr>
              <a:tr h="42037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Distributive justice</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12.2</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12.2</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1"/>
                  </a:ext>
                </a:extLst>
              </a:tr>
              <a:tr h="42284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Economy with the truth</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28.5</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9.4</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2"/>
                  </a:ext>
                </a:extLst>
              </a:tr>
              <a:tr h="639981">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dirty="0">
                          <a:solidFill>
                            <a:schemeClr val="dk1"/>
                          </a:solidFill>
                          <a:latin typeface="Arial"/>
                          <a:ea typeface="Arial"/>
                          <a:cs typeface="Arial"/>
                          <a:sym typeface="Arial"/>
                        </a:rPr>
                        <a:t>Confidential and privileged information</a:t>
                      </a:r>
                      <a:endParaRPr dirty="0"/>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8.4</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6.5</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3"/>
                  </a:ext>
                </a:extLst>
              </a:tr>
              <a:tr h="42284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Conflicts of interest</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6.9</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3.7</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4"/>
                  </a:ext>
                </a:extLst>
              </a:tr>
              <a:tr h="42284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Bullying and pressure</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13.0</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9.4</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5"/>
                  </a:ext>
                </a:extLst>
              </a:tr>
              <a:tr h="42037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Bending the rules</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16.8</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27.1</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6"/>
                  </a:ext>
                </a:extLst>
              </a:tr>
              <a:tr h="42284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Matters of principle</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6.1</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17.8</a:t>
                      </a:r>
                      <a:endParaRPr/>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7"/>
                  </a:ext>
                </a:extLst>
              </a:tr>
              <a:tr h="420378">
                <a:tc>
                  <a:txBody>
                    <a:bodyPr/>
                    <a:lstStyle/>
                    <a:p>
                      <a:pPr marL="0" marR="0" lvl="0" indent="0" algn="l"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Giving and withdrawing trust</a:t>
                      </a:r>
                      <a:endParaRPr/>
                    </a:p>
                  </a:txBody>
                  <a:tcPr marL="91450" marR="91450" marT="45725" marB="45725">
                    <a:lnL w="28575"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a:solidFill>
                            <a:schemeClr val="dk1"/>
                          </a:solidFill>
                          <a:latin typeface="Arial"/>
                          <a:ea typeface="Arial"/>
                          <a:cs typeface="Arial"/>
                          <a:sym typeface="Arial"/>
                        </a:rPr>
                        <a:t>8.4</a:t>
                      </a:r>
                      <a:endParaRPr/>
                    </a:p>
                  </a:txBody>
                  <a:tcPr marL="91450" marR="91450" marT="45725" marB="457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solidFill>
                      <a:srgbClr val="EEF0AE"/>
                    </a:solidFill>
                  </a:tcPr>
                </a:tc>
                <a:tc>
                  <a:txBody>
                    <a:bodyPr/>
                    <a:lstStyle/>
                    <a:p>
                      <a:pPr marL="0" marR="0" lvl="0" indent="0" algn="r" rtl="0">
                        <a:lnSpc>
                          <a:spcPct val="100000"/>
                        </a:lnSpc>
                        <a:spcBef>
                          <a:spcPts val="0"/>
                        </a:spcBef>
                        <a:spcAft>
                          <a:spcPts val="0"/>
                        </a:spcAft>
                        <a:buClr>
                          <a:schemeClr val="dk1"/>
                        </a:buClr>
                        <a:buSzPts val="2000"/>
                        <a:buFont typeface="Arial"/>
                        <a:buNone/>
                      </a:pPr>
                      <a:r>
                        <a:rPr lang="en-GB" sz="2000" b="0" i="0" u="none" strike="noStrike" cap="none" dirty="0">
                          <a:solidFill>
                            <a:schemeClr val="dk1"/>
                          </a:solidFill>
                          <a:latin typeface="Arial"/>
                          <a:ea typeface="Arial"/>
                          <a:cs typeface="Arial"/>
                          <a:sym typeface="Arial"/>
                        </a:rPr>
                        <a:t>14.0</a:t>
                      </a:r>
                      <a:endParaRPr dirty="0"/>
                    </a:p>
                  </a:txBody>
                  <a:tcPr marL="91450" marR="91450" marT="45725" marB="45725">
                    <a:lnL w="12700"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solidFill>
                      <a:srgbClr val="EEF0AE"/>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sp>
        <p:nvSpPr>
          <p:cNvPr id="342" name="Google Shape;342;p49"/>
          <p:cNvSpPr txBox="1">
            <a:spLocks noGrp="1"/>
          </p:cNvSpPr>
          <p:nvPr>
            <p:ph type="title"/>
          </p:nvPr>
        </p:nvSpPr>
        <p:spPr>
          <a:xfrm>
            <a:off x="2133600" y="95250"/>
            <a:ext cx="77724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Data analysis and interpretation</a:t>
            </a:r>
            <a:endParaRPr/>
          </a:p>
        </p:txBody>
      </p:sp>
      <p:sp>
        <p:nvSpPr>
          <p:cNvPr id="343" name="Google Shape;343;p49"/>
          <p:cNvSpPr txBox="1">
            <a:spLocks noGrp="1"/>
          </p:cNvSpPr>
          <p:nvPr>
            <p:ph type="body" idx="1"/>
          </p:nvPr>
        </p:nvSpPr>
        <p:spPr>
          <a:xfrm>
            <a:off x="2628900" y="1066800"/>
            <a:ext cx="7162800" cy="4724400"/>
          </a:xfrm>
          <a:prstGeom prst="rect">
            <a:avLst/>
          </a:prstGeom>
          <a:noFill/>
          <a:ln>
            <a:noFill/>
          </a:ln>
        </p:spPr>
        <p:txBody>
          <a:bodyPr spcFirstLastPara="1" wrap="square" lIns="91425" tIns="45700" rIns="91425" bIns="45700" anchor="t" anchorCtr="0">
            <a:normAutofit/>
          </a:bodyPr>
          <a:lstStyle/>
          <a:p>
            <a:pPr marL="342900" lvl="0" indent="-342900" algn="l" rtl="0">
              <a:lnSpc>
                <a:spcPct val="90000"/>
              </a:lnSpc>
              <a:spcBef>
                <a:spcPts val="0"/>
              </a:spcBef>
              <a:spcAft>
                <a:spcPts val="0"/>
              </a:spcAft>
              <a:buClr>
                <a:schemeClr val="dk1"/>
              </a:buClr>
              <a:buSzPts val="2800"/>
              <a:buChar char="•"/>
            </a:pPr>
            <a:r>
              <a:rPr lang="en-GB" sz="2800"/>
              <a:t>Think about analysis EARLY</a:t>
            </a:r>
            <a:endParaRPr/>
          </a:p>
          <a:p>
            <a:pPr marL="342900" lvl="0" indent="-342900" algn="l" rtl="0">
              <a:lnSpc>
                <a:spcPct val="90000"/>
              </a:lnSpc>
              <a:spcBef>
                <a:spcPts val="560"/>
              </a:spcBef>
              <a:spcAft>
                <a:spcPts val="0"/>
              </a:spcAft>
              <a:buClr>
                <a:schemeClr val="dk1"/>
              </a:buClr>
              <a:buSzPts val="2800"/>
              <a:buChar char="•"/>
            </a:pPr>
            <a:r>
              <a:rPr lang="en-GB" sz="2800"/>
              <a:t>Start with a plan</a:t>
            </a:r>
            <a:endParaRPr/>
          </a:p>
          <a:p>
            <a:pPr marL="342900" lvl="0" indent="-342900" algn="l" rtl="0">
              <a:lnSpc>
                <a:spcPct val="90000"/>
              </a:lnSpc>
              <a:spcBef>
                <a:spcPts val="560"/>
              </a:spcBef>
              <a:spcAft>
                <a:spcPts val="0"/>
              </a:spcAft>
              <a:buClr>
                <a:schemeClr val="dk1"/>
              </a:buClr>
              <a:buSzPts val="2800"/>
              <a:buChar char="•"/>
            </a:pPr>
            <a:r>
              <a:rPr lang="en-GB" sz="2800"/>
              <a:t>Code, enter, clean</a:t>
            </a:r>
            <a:endParaRPr/>
          </a:p>
          <a:p>
            <a:pPr marL="342900" lvl="0" indent="-342900" algn="l" rtl="0">
              <a:lnSpc>
                <a:spcPct val="90000"/>
              </a:lnSpc>
              <a:spcBef>
                <a:spcPts val="560"/>
              </a:spcBef>
              <a:spcAft>
                <a:spcPts val="0"/>
              </a:spcAft>
              <a:buClr>
                <a:schemeClr val="dk1"/>
              </a:buClr>
              <a:buSzPts val="2800"/>
              <a:buChar char="•"/>
            </a:pPr>
            <a:r>
              <a:rPr lang="en-GB" sz="2800"/>
              <a:t>Analyze</a:t>
            </a:r>
            <a:endParaRPr/>
          </a:p>
          <a:p>
            <a:pPr marL="342900" lvl="0" indent="-342900" algn="l" rtl="0">
              <a:lnSpc>
                <a:spcPct val="90000"/>
              </a:lnSpc>
              <a:spcBef>
                <a:spcPts val="560"/>
              </a:spcBef>
              <a:spcAft>
                <a:spcPts val="0"/>
              </a:spcAft>
              <a:buClr>
                <a:schemeClr val="dk1"/>
              </a:buClr>
              <a:buSzPts val="2800"/>
              <a:buChar char="•"/>
            </a:pPr>
            <a:r>
              <a:rPr lang="en-GB" sz="2800"/>
              <a:t>Interpret</a:t>
            </a:r>
            <a:endParaRPr/>
          </a:p>
          <a:p>
            <a:pPr marL="342900" lvl="0" indent="-342900" algn="l" rtl="0">
              <a:lnSpc>
                <a:spcPct val="90000"/>
              </a:lnSpc>
              <a:spcBef>
                <a:spcPts val="560"/>
              </a:spcBef>
              <a:spcAft>
                <a:spcPts val="0"/>
              </a:spcAft>
              <a:buClr>
                <a:schemeClr val="dk1"/>
              </a:buClr>
              <a:buSzPts val="2800"/>
              <a:buChar char="•"/>
            </a:pPr>
            <a:r>
              <a:rPr lang="en-GB" sz="2800"/>
              <a:t>Reflect</a:t>
            </a:r>
            <a:endParaRPr/>
          </a:p>
          <a:p>
            <a:pPr marL="742950" lvl="1" indent="-285750" algn="l" rtl="0">
              <a:lnSpc>
                <a:spcPct val="90000"/>
              </a:lnSpc>
              <a:spcBef>
                <a:spcPts val="480"/>
              </a:spcBef>
              <a:spcAft>
                <a:spcPts val="0"/>
              </a:spcAft>
              <a:buClr>
                <a:schemeClr val="dk1"/>
              </a:buClr>
              <a:buSzPts val="2400"/>
              <a:buChar char="–"/>
            </a:pPr>
            <a:r>
              <a:rPr lang="en-GB" sz="2400"/>
              <a:t>What did I learn?</a:t>
            </a:r>
            <a:endParaRPr/>
          </a:p>
          <a:p>
            <a:pPr marL="742950" lvl="1" indent="-285750" algn="l" rtl="0">
              <a:lnSpc>
                <a:spcPct val="90000"/>
              </a:lnSpc>
              <a:spcBef>
                <a:spcPts val="480"/>
              </a:spcBef>
              <a:spcAft>
                <a:spcPts val="0"/>
              </a:spcAft>
              <a:buClr>
                <a:schemeClr val="dk1"/>
              </a:buClr>
              <a:buSzPts val="2400"/>
              <a:buChar char="–"/>
            </a:pPr>
            <a:r>
              <a:rPr lang="en-GB" sz="2400"/>
              <a:t>What conclusions can I draw?</a:t>
            </a:r>
            <a:endParaRPr/>
          </a:p>
          <a:p>
            <a:pPr marL="742950" lvl="1" indent="-285750" algn="l" rtl="0">
              <a:lnSpc>
                <a:spcPct val="90000"/>
              </a:lnSpc>
              <a:spcBef>
                <a:spcPts val="480"/>
              </a:spcBef>
              <a:spcAft>
                <a:spcPts val="0"/>
              </a:spcAft>
              <a:buClr>
                <a:schemeClr val="dk1"/>
              </a:buClr>
              <a:buSzPts val="2400"/>
              <a:buChar char="–"/>
            </a:pPr>
            <a:r>
              <a:rPr lang="en-GB" sz="2400"/>
              <a:t>What are my recommendations?</a:t>
            </a:r>
            <a:endParaRPr/>
          </a:p>
          <a:p>
            <a:pPr marL="742950" lvl="1" indent="-285750" algn="l" rtl="0">
              <a:lnSpc>
                <a:spcPct val="90000"/>
              </a:lnSpc>
              <a:spcBef>
                <a:spcPts val="480"/>
              </a:spcBef>
              <a:spcAft>
                <a:spcPts val="0"/>
              </a:spcAft>
              <a:buClr>
                <a:schemeClr val="dk1"/>
              </a:buClr>
              <a:buSzPts val="2400"/>
              <a:buChar char="–"/>
            </a:pPr>
            <a:r>
              <a:rPr lang="en-GB" sz="2400"/>
              <a:t>What are the limitations of my analysis?</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3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38</a:t>
            </a:fld>
            <a:endParaRPr sz="1200" b="0" i="0" u="none" strike="noStrike" cap="none">
              <a:solidFill>
                <a:schemeClr val="dk1"/>
              </a:solidFill>
              <a:latin typeface="Arial"/>
              <a:ea typeface="Arial"/>
              <a:cs typeface="Arial"/>
              <a:sym typeface="Arial"/>
            </a:endParaRPr>
          </a:p>
        </p:txBody>
      </p:sp>
      <p:sp>
        <p:nvSpPr>
          <p:cNvPr id="234" name="Google Shape;234;p3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Quantitative vs qualitative</a:t>
            </a:r>
            <a:endParaRPr/>
          </a:p>
        </p:txBody>
      </p:sp>
      <p:sp>
        <p:nvSpPr>
          <p:cNvPr id="235" name="Google Shape;235;p37"/>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a:t>Quantitative research</a:t>
            </a:r>
            <a:endParaRPr/>
          </a:p>
          <a:p>
            <a:pPr marL="742950" lvl="1" indent="-285750" algn="l" rtl="0">
              <a:spcBef>
                <a:spcPts val="560"/>
              </a:spcBef>
              <a:spcAft>
                <a:spcPts val="0"/>
              </a:spcAft>
              <a:buClr>
                <a:schemeClr val="dk1"/>
              </a:buClr>
              <a:buSzPts val="2800"/>
              <a:buChar char="–"/>
            </a:pPr>
            <a:r>
              <a:rPr lang="en-GB"/>
              <a:t>systematically observe changes in the phenomena of interest while manipulating what are believed to be causal influences e.g. longitudinal study/research, cross sectional study</a:t>
            </a:r>
            <a:endParaRPr/>
          </a:p>
          <a:p>
            <a:pPr marL="342900" lvl="0" indent="-342900" algn="l" rtl="0">
              <a:spcBef>
                <a:spcPts val="640"/>
              </a:spcBef>
              <a:spcAft>
                <a:spcPts val="0"/>
              </a:spcAft>
              <a:buClr>
                <a:schemeClr val="dk1"/>
              </a:buClr>
              <a:buSzPts val="3200"/>
              <a:buChar char="•"/>
            </a:pPr>
            <a:r>
              <a:rPr lang="en-GB"/>
              <a:t>Qualitative research</a:t>
            </a:r>
            <a:endParaRPr/>
          </a:p>
          <a:p>
            <a:pPr marL="742950" lvl="1" indent="-285750" algn="l" rtl="0">
              <a:spcBef>
                <a:spcPts val="560"/>
              </a:spcBef>
              <a:spcAft>
                <a:spcPts val="0"/>
              </a:spcAft>
              <a:buClr>
                <a:schemeClr val="dk1"/>
              </a:buClr>
              <a:buSzPts val="2800"/>
              <a:buChar char="–"/>
            </a:pPr>
            <a:r>
              <a:rPr lang="en-GB"/>
              <a:t>may be more concerned with the individual’s personal experiences of the problem under study e.g systematic literature review / thematic analysis</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8"/>
          <p:cNvSpPr txBox="1">
            <a:spLocks noGrp="1"/>
          </p:cNvSpPr>
          <p:nvPr>
            <p:ph type="body" idx="1"/>
          </p:nvPr>
        </p:nvSpPr>
        <p:spPr>
          <a:xfrm>
            <a:off x="1847851" y="1785939"/>
            <a:ext cx="8424863" cy="3946525"/>
          </a:xfrm>
          <a:prstGeom prst="rect">
            <a:avLst/>
          </a:prstGeom>
          <a:noFill/>
          <a:ln>
            <a:noFill/>
          </a:ln>
        </p:spPr>
        <p:txBody>
          <a:bodyPr spcFirstLastPara="1" wrap="square" lIns="90475" tIns="44450" rIns="90475" bIns="44450" anchor="t" anchorCtr="0">
            <a:normAutofit lnSpcReduction="10000"/>
          </a:bodyPr>
          <a:lstStyle/>
          <a:p>
            <a:pPr marL="342900" lvl="0" indent="-342900" algn="l" rtl="0">
              <a:spcBef>
                <a:spcPts val="0"/>
              </a:spcBef>
              <a:spcAft>
                <a:spcPts val="0"/>
              </a:spcAft>
              <a:buClr>
                <a:schemeClr val="accent6"/>
              </a:buClr>
              <a:buSzPts val="3600"/>
              <a:buChar char="•"/>
            </a:pPr>
            <a:r>
              <a:rPr lang="en-GB" sz="3600">
                <a:latin typeface="Open Sans"/>
                <a:ea typeface="Open Sans"/>
                <a:cs typeface="Open Sans"/>
                <a:sym typeface="Open Sans"/>
              </a:rPr>
              <a:t>Your answer to the “What is research?” question depends on your answers to two more fundamental questions: </a:t>
            </a:r>
            <a:br>
              <a:rPr lang="en-GB" sz="3600">
                <a:latin typeface="Open Sans"/>
                <a:ea typeface="Open Sans"/>
                <a:cs typeface="Open Sans"/>
                <a:sym typeface="Open Sans"/>
              </a:rPr>
            </a:br>
            <a:endParaRPr sz="3600">
              <a:latin typeface="Open Sans"/>
              <a:ea typeface="Open Sans"/>
              <a:cs typeface="Open Sans"/>
              <a:sym typeface="Open Sans"/>
            </a:endParaRPr>
          </a:p>
          <a:p>
            <a:pPr marL="342900" lvl="0" indent="-342900" algn="l" rtl="0">
              <a:spcBef>
                <a:spcPts val="720"/>
              </a:spcBef>
              <a:spcAft>
                <a:spcPts val="0"/>
              </a:spcAft>
              <a:buClr>
                <a:schemeClr val="accent6"/>
              </a:buClr>
              <a:buSzPts val="3600"/>
              <a:buChar char="•"/>
            </a:pPr>
            <a:r>
              <a:rPr lang="en-GB" sz="3600">
                <a:latin typeface="Open Sans"/>
                <a:ea typeface="Open Sans"/>
                <a:cs typeface="Open Sans"/>
                <a:sym typeface="Open Sans"/>
              </a:rPr>
              <a:t>What is reality? (Ontology)</a:t>
            </a:r>
            <a:endParaRPr/>
          </a:p>
          <a:p>
            <a:pPr marL="342900" lvl="0" indent="-342900" algn="l" rtl="0">
              <a:spcBef>
                <a:spcPts val="720"/>
              </a:spcBef>
              <a:spcAft>
                <a:spcPts val="0"/>
              </a:spcAft>
              <a:buClr>
                <a:schemeClr val="accent6"/>
              </a:buClr>
              <a:buSzPts val="3600"/>
              <a:buChar char="•"/>
            </a:pPr>
            <a:r>
              <a:rPr lang="en-GB" sz="3600">
                <a:latin typeface="Open Sans"/>
                <a:ea typeface="Open Sans"/>
                <a:cs typeface="Open Sans"/>
                <a:sym typeface="Open Sans"/>
              </a:rPr>
              <a:t>What is knowledge? (Epistemology)</a:t>
            </a:r>
            <a:endParaRPr/>
          </a:p>
          <a:p>
            <a:pPr marL="342900" lvl="0" indent="-88900" algn="ctr" rtl="0">
              <a:spcBef>
                <a:spcPts val="800"/>
              </a:spcBef>
              <a:spcAft>
                <a:spcPts val="0"/>
              </a:spcAft>
              <a:buClr>
                <a:schemeClr val="accent6"/>
              </a:buClr>
              <a:buSzPts val="4000"/>
              <a:buNone/>
            </a:pPr>
            <a:endParaRPr sz="4000" b="1">
              <a:latin typeface="Open Sans"/>
              <a:ea typeface="Open Sans"/>
              <a:cs typeface="Open Sans"/>
              <a:sym typeface="Open Sans"/>
            </a:endParaRPr>
          </a:p>
        </p:txBody>
      </p:sp>
      <p:sp>
        <p:nvSpPr>
          <p:cNvPr id="243" name="Google Shape;243;p3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42"/>
          <p:cNvSpPr txBox="1">
            <a:spLocks noGrp="1"/>
          </p:cNvSpPr>
          <p:nvPr>
            <p:ph type="body" idx="1"/>
          </p:nvPr>
        </p:nvSpPr>
        <p:spPr>
          <a:xfrm>
            <a:off x="1774826" y="1371601"/>
            <a:ext cx="8678863" cy="472122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Paradigm means belief, assumption, tradition – ‘a network of coherent ideas’ (Bassey 1999)</a:t>
            </a:r>
            <a:br>
              <a:rPr lang="en-GB"/>
            </a:br>
            <a:endParaRPr/>
          </a:p>
          <a:p>
            <a:pPr marL="342900" lvl="0" indent="-342900" algn="l" rtl="0">
              <a:spcBef>
                <a:spcPts val="640"/>
              </a:spcBef>
              <a:spcAft>
                <a:spcPts val="0"/>
              </a:spcAft>
              <a:buClr>
                <a:schemeClr val="dk1"/>
              </a:buClr>
              <a:buSzPts val="3200"/>
              <a:buChar char="•"/>
            </a:pPr>
            <a:r>
              <a:rPr lang="en-GB"/>
              <a:t>A paradigm is an underlying structure for belief. </a:t>
            </a:r>
            <a:endParaRPr/>
          </a:p>
          <a:p>
            <a:pPr marL="342900" lvl="0" indent="-342900" algn="l" rtl="0">
              <a:spcBef>
                <a:spcPts val="640"/>
              </a:spcBef>
              <a:spcAft>
                <a:spcPts val="0"/>
              </a:spcAft>
              <a:buClr>
                <a:schemeClr val="dk1"/>
              </a:buClr>
              <a:buSzPts val="3200"/>
              <a:buFont typeface="Open Sans"/>
              <a:buNone/>
            </a:pPr>
            <a:r>
              <a:rPr lang="en-GB"/>
              <a:t>  </a:t>
            </a:r>
            <a:endParaRPr/>
          </a:p>
          <a:p>
            <a:pPr marL="342900" lvl="0" indent="-342900" algn="l" rtl="0">
              <a:spcBef>
                <a:spcPts val="640"/>
              </a:spcBef>
              <a:spcAft>
                <a:spcPts val="0"/>
              </a:spcAft>
              <a:buClr>
                <a:schemeClr val="dk1"/>
              </a:buClr>
              <a:buSzPts val="3200"/>
              <a:buChar char="•"/>
            </a:pPr>
            <a:r>
              <a:rPr lang="en-GB"/>
              <a:t>A lens through which to view </a:t>
            </a:r>
            <a:br>
              <a:rPr lang="en-GB"/>
            </a:br>
            <a:r>
              <a:rPr lang="en-GB"/>
              <a:t>the world.</a:t>
            </a:r>
            <a:endParaRPr/>
          </a:p>
          <a:p>
            <a:pPr marL="342900" lvl="0" indent="-139700" algn="l" rtl="0">
              <a:spcBef>
                <a:spcPts val="640"/>
              </a:spcBef>
              <a:spcAft>
                <a:spcPts val="0"/>
              </a:spcAft>
              <a:buClr>
                <a:schemeClr val="dk1"/>
              </a:buClr>
              <a:buSzPts val="3200"/>
              <a:buNone/>
            </a:pPr>
            <a:endParaRPr b="1"/>
          </a:p>
        </p:txBody>
      </p:sp>
      <p:sp>
        <p:nvSpPr>
          <p:cNvPr id="268" name="Google Shape;268;p4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Research paradigms</a:t>
            </a:r>
            <a:endParaRPr/>
          </a:p>
        </p:txBody>
      </p:sp>
      <p:pic>
        <p:nvPicPr>
          <p:cNvPr id="269" name="Google Shape;269;p42"/>
          <p:cNvPicPr preferRelativeResize="0"/>
          <p:nvPr/>
        </p:nvPicPr>
        <p:blipFill rotWithShape="1">
          <a:blip r:embed="rId3">
            <a:alphaModFix/>
          </a:blip>
          <a:srcRect/>
          <a:stretch/>
        </p:blipFill>
        <p:spPr>
          <a:xfrm>
            <a:off x="8024814" y="3714750"/>
            <a:ext cx="2327275" cy="2286000"/>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xfrm>
            <a:off x="1981200" y="274638"/>
            <a:ext cx="8229600" cy="65405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Ontology</a:t>
            </a:r>
            <a:endParaRPr/>
          </a:p>
        </p:txBody>
      </p:sp>
      <p:sp>
        <p:nvSpPr>
          <p:cNvPr id="249" name="Google Shape;249;p39"/>
          <p:cNvSpPr txBox="1">
            <a:spLocks noGrp="1"/>
          </p:cNvSpPr>
          <p:nvPr>
            <p:ph type="body" idx="1"/>
          </p:nvPr>
        </p:nvSpPr>
        <p:spPr>
          <a:xfrm>
            <a:off x="1981200" y="1071563"/>
            <a:ext cx="8229600" cy="50546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from the Greek </a:t>
            </a:r>
            <a:r>
              <a:rPr lang="en-GB" i="1"/>
              <a:t>on</a:t>
            </a:r>
            <a:r>
              <a:rPr lang="en-GB"/>
              <a:t> (being) &amp; </a:t>
            </a:r>
            <a:r>
              <a:rPr lang="en-GB" i="1"/>
              <a:t>logos </a:t>
            </a:r>
            <a:r>
              <a:rPr lang="en-GB"/>
              <a:t>(theory)</a:t>
            </a:r>
            <a:endParaRPr/>
          </a:p>
          <a:p>
            <a:pPr marL="342900" lvl="0" indent="-342900" algn="l" rtl="0">
              <a:spcBef>
                <a:spcPts val="640"/>
              </a:spcBef>
              <a:spcAft>
                <a:spcPts val="0"/>
              </a:spcAft>
              <a:buClr>
                <a:schemeClr val="dk1"/>
              </a:buClr>
              <a:buSzPts val="3200"/>
              <a:buFont typeface="Open Sans"/>
              <a:buNone/>
            </a:pPr>
            <a:r>
              <a:rPr lang="en-GB"/>
              <a:t>	So literally “theory of being”.</a:t>
            </a:r>
            <a:br>
              <a:rPr lang="en-GB"/>
            </a:br>
            <a:endParaRPr/>
          </a:p>
          <a:p>
            <a:pPr marL="342900" lvl="0" indent="-342900" algn="l" rtl="0">
              <a:spcBef>
                <a:spcPts val="640"/>
              </a:spcBef>
              <a:spcAft>
                <a:spcPts val="0"/>
              </a:spcAft>
              <a:buClr>
                <a:schemeClr val="dk1"/>
              </a:buClr>
              <a:buSzPts val="3200"/>
              <a:buChar char="•"/>
            </a:pPr>
            <a:r>
              <a:rPr lang="en-GB"/>
              <a:t>What is the nature of being? What is the nature of the reality we seek to explain? Does it exist out there waiting to be discovered, or only in the human mind?</a:t>
            </a:r>
            <a:endParaRPr/>
          </a:p>
          <a:p>
            <a:pPr marL="342900" lvl="0" indent="-342900" algn="l" rtl="0">
              <a:spcBef>
                <a:spcPts val="640"/>
              </a:spcBef>
              <a:spcAft>
                <a:spcPts val="0"/>
              </a:spcAft>
              <a:buClr>
                <a:schemeClr val="dk1"/>
              </a:buClr>
              <a:buSzPts val="3200"/>
              <a:buFont typeface="Open Sans"/>
              <a:buNone/>
            </a:pP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42"/>
          <p:cNvSpPr txBox="1">
            <a:spLocks noGrp="1"/>
          </p:cNvSpPr>
          <p:nvPr>
            <p:ph type="body" idx="1"/>
          </p:nvPr>
        </p:nvSpPr>
        <p:spPr>
          <a:xfrm>
            <a:off x="1774826" y="1371601"/>
            <a:ext cx="8678863" cy="4721225"/>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Paradigm means belief, assumption, tradition – ‘a network of coherent ideas’ (Bassey 1999)</a:t>
            </a:r>
            <a:br>
              <a:rPr lang="en-GB"/>
            </a:br>
            <a:endParaRPr/>
          </a:p>
          <a:p>
            <a:pPr marL="342900" lvl="0" indent="-342900" algn="l" rtl="0">
              <a:spcBef>
                <a:spcPts val="640"/>
              </a:spcBef>
              <a:spcAft>
                <a:spcPts val="0"/>
              </a:spcAft>
              <a:buClr>
                <a:schemeClr val="dk1"/>
              </a:buClr>
              <a:buSzPts val="3200"/>
              <a:buChar char="•"/>
            </a:pPr>
            <a:r>
              <a:rPr lang="en-GB"/>
              <a:t>A paradigm is an underlying structure for belief. </a:t>
            </a:r>
            <a:endParaRPr/>
          </a:p>
          <a:p>
            <a:pPr marL="342900" lvl="0" indent="-342900" algn="l" rtl="0">
              <a:spcBef>
                <a:spcPts val="640"/>
              </a:spcBef>
              <a:spcAft>
                <a:spcPts val="0"/>
              </a:spcAft>
              <a:buClr>
                <a:schemeClr val="dk1"/>
              </a:buClr>
              <a:buSzPts val="3200"/>
              <a:buFont typeface="Open Sans"/>
              <a:buNone/>
            </a:pPr>
            <a:r>
              <a:rPr lang="en-GB"/>
              <a:t>  </a:t>
            </a:r>
            <a:endParaRPr/>
          </a:p>
          <a:p>
            <a:pPr marL="342900" lvl="0" indent="-342900" algn="l" rtl="0">
              <a:spcBef>
                <a:spcPts val="640"/>
              </a:spcBef>
              <a:spcAft>
                <a:spcPts val="0"/>
              </a:spcAft>
              <a:buClr>
                <a:schemeClr val="dk1"/>
              </a:buClr>
              <a:buSzPts val="3200"/>
              <a:buChar char="•"/>
            </a:pPr>
            <a:r>
              <a:rPr lang="en-GB"/>
              <a:t>A lens through which to view </a:t>
            </a:r>
            <a:br>
              <a:rPr lang="en-GB"/>
            </a:br>
            <a:r>
              <a:rPr lang="en-GB"/>
              <a:t>the world.</a:t>
            </a:r>
            <a:endParaRPr/>
          </a:p>
          <a:p>
            <a:pPr marL="342900" lvl="0" indent="-139700" algn="l" rtl="0">
              <a:spcBef>
                <a:spcPts val="640"/>
              </a:spcBef>
              <a:spcAft>
                <a:spcPts val="0"/>
              </a:spcAft>
              <a:buClr>
                <a:schemeClr val="dk1"/>
              </a:buClr>
              <a:buSzPts val="3200"/>
              <a:buNone/>
            </a:pPr>
            <a:endParaRPr b="1"/>
          </a:p>
        </p:txBody>
      </p:sp>
      <p:sp>
        <p:nvSpPr>
          <p:cNvPr id="268" name="Google Shape;268;p4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Research paradigms</a:t>
            </a:r>
            <a:endParaRPr/>
          </a:p>
        </p:txBody>
      </p:sp>
      <p:pic>
        <p:nvPicPr>
          <p:cNvPr id="269" name="Google Shape;269;p42"/>
          <p:cNvPicPr preferRelativeResize="0"/>
          <p:nvPr/>
        </p:nvPicPr>
        <p:blipFill rotWithShape="1">
          <a:blip r:embed="rId3">
            <a:alphaModFix/>
          </a:blip>
          <a:srcRect/>
          <a:stretch/>
        </p:blipFill>
        <p:spPr>
          <a:xfrm>
            <a:off x="8024814" y="3714750"/>
            <a:ext cx="2327275" cy="2286000"/>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75"/>
        <p:cNvGrpSpPr/>
        <p:nvPr/>
      </p:nvGrpSpPr>
      <p:grpSpPr>
        <a:xfrm>
          <a:off x="0" y="0"/>
          <a:ext cx="0" cy="0"/>
          <a:chOff x="0" y="0"/>
          <a:chExt cx="0" cy="0"/>
        </a:xfrm>
      </p:grpSpPr>
      <p:sp>
        <p:nvSpPr>
          <p:cNvPr id="276" name="Google Shape;276;p43"/>
          <p:cNvSpPr txBox="1">
            <a:spLocks noGrp="1"/>
          </p:cNvSpPr>
          <p:nvPr>
            <p:ph type="title"/>
          </p:nvPr>
        </p:nvSpPr>
        <p:spPr>
          <a:xfrm>
            <a:off x="1992314" y="228600"/>
            <a:ext cx="7989887" cy="1066800"/>
          </a:xfrm>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a:t>Three Over-arching Paradigms</a:t>
            </a:r>
            <a:br>
              <a:rPr lang="en-GB" sz="3600"/>
            </a:br>
            <a:r>
              <a:rPr lang="en-GB" sz="3600"/>
              <a:t>Positivist / Interpretivist / Critical </a:t>
            </a:r>
            <a:endParaRPr/>
          </a:p>
        </p:txBody>
      </p:sp>
      <p:sp>
        <p:nvSpPr>
          <p:cNvPr id="277" name="Google Shape;277;p43"/>
          <p:cNvSpPr txBox="1">
            <a:spLocks noGrp="1"/>
          </p:cNvSpPr>
          <p:nvPr>
            <p:ph type="body" idx="1"/>
          </p:nvPr>
        </p:nvSpPr>
        <p:spPr>
          <a:xfrm>
            <a:off x="1919288" y="1557338"/>
            <a:ext cx="8062912" cy="4248150"/>
          </a:xfrm>
          <a:prstGeom prst="rect">
            <a:avLst/>
          </a:prstGeom>
          <a:noFill/>
          <a:ln>
            <a:noFill/>
          </a:ln>
        </p:spPr>
        <p:txBody>
          <a:bodyPr spcFirstLastPara="1" wrap="square" lIns="90475" tIns="44450" rIns="90475" bIns="44450" anchor="t" anchorCtr="0">
            <a:normAutofit/>
          </a:bodyPr>
          <a:lstStyle/>
          <a:p>
            <a:pPr marL="342900" lvl="0" indent="-342900" algn="l" rtl="0">
              <a:spcBef>
                <a:spcPts val="0"/>
              </a:spcBef>
              <a:spcAft>
                <a:spcPts val="0"/>
              </a:spcAft>
              <a:buClr>
                <a:schemeClr val="accent2"/>
              </a:buClr>
              <a:buSzPts val="3600"/>
              <a:buChar char="•"/>
            </a:pPr>
            <a:r>
              <a:rPr lang="en-GB" sz="3600">
                <a:latin typeface="Open Sans"/>
                <a:ea typeface="Open Sans"/>
                <a:cs typeface="Open Sans"/>
                <a:sym typeface="Open Sans"/>
              </a:rPr>
              <a:t>“This is the way it is.” </a:t>
            </a:r>
            <a:br>
              <a:rPr lang="en-GB" sz="3600">
                <a:latin typeface="Open Sans"/>
                <a:ea typeface="Open Sans"/>
                <a:cs typeface="Open Sans"/>
                <a:sym typeface="Open Sans"/>
              </a:rPr>
            </a:br>
            <a:r>
              <a:rPr lang="en-GB" sz="3600">
                <a:latin typeface="Open Sans"/>
                <a:ea typeface="Open Sans"/>
                <a:cs typeface="Open Sans"/>
                <a:sym typeface="Open Sans"/>
              </a:rPr>
              <a:t>‘Naïve realism’ (Eisner, 1993)</a:t>
            </a:r>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“This is the way we think it is.”</a:t>
            </a:r>
            <a:br>
              <a:rPr lang="en-GB" sz="3600">
                <a:latin typeface="Open Sans"/>
                <a:ea typeface="Open Sans"/>
                <a:cs typeface="Open Sans"/>
                <a:sym typeface="Open Sans"/>
              </a:rPr>
            </a:br>
            <a:r>
              <a:rPr lang="en-GB" sz="3600">
                <a:latin typeface="Open Sans"/>
                <a:ea typeface="Open Sans"/>
                <a:cs typeface="Open Sans"/>
                <a:sym typeface="Open Sans"/>
              </a:rPr>
              <a:t>‘Extreme relativism’ (Phillips, 1993)</a:t>
            </a:r>
            <a:endParaRPr/>
          </a:p>
          <a:p>
            <a:pPr marL="342900" lvl="0" indent="-342900" algn="l" rtl="0">
              <a:spcBef>
                <a:spcPts val="720"/>
              </a:spcBef>
              <a:spcAft>
                <a:spcPts val="0"/>
              </a:spcAft>
              <a:buClr>
                <a:schemeClr val="accent2"/>
              </a:buClr>
              <a:buSzPts val="3600"/>
              <a:buChar char="•"/>
            </a:pPr>
            <a:r>
              <a:rPr lang="en-GB" sz="3600">
                <a:latin typeface="Open Sans"/>
                <a:ea typeface="Open Sans"/>
                <a:cs typeface="Open Sans"/>
                <a:sym typeface="Open Sans"/>
              </a:rPr>
              <a:t>“This is the way we think it ought to be.” Education = ideological </a:t>
            </a:r>
            <a:r>
              <a:rPr lang="en-GB" sz="3600" b="1">
                <a:latin typeface="Open Sans"/>
                <a:ea typeface="Open Sans"/>
                <a:cs typeface="Open Sans"/>
                <a:sym typeface="Open Sans"/>
              </a:rPr>
              <a:t>                                                    </a:t>
            </a:r>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40"/>
          <p:cNvSpPr txBox="1">
            <a:spLocks noGrp="1"/>
          </p:cNvSpPr>
          <p:nvPr>
            <p:ph type="title"/>
          </p:nvPr>
        </p:nvSpPr>
        <p:spPr>
          <a:xfrm>
            <a:off x="1992313" y="188913"/>
            <a:ext cx="8229600" cy="65405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Epistemology</a:t>
            </a:r>
            <a:endParaRPr/>
          </a:p>
        </p:txBody>
      </p:sp>
      <p:sp>
        <p:nvSpPr>
          <p:cNvPr id="255" name="Google Shape;255;p40"/>
          <p:cNvSpPr txBox="1">
            <a:spLocks noGrp="1"/>
          </p:cNvSpPr>
          <p:nvPr>
            <p:ph type="body" idx="1"/>
          </p:nvPr>
        </p:nvSpPr>
        <p:spPr>
          <a:xfrm>
            <a:off x="1981200" y="964406"/>
            <a:ext cx="8229600" cy="4929188"/>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a:t>From the Greek </a:t>
            </a:r>
            <a:r>
              <a:rPr lang="en-GB" i="1"/>
              <a:t>episteme</a:t>
            </a:r>
            <a:r>
              <a:rPr lang="en-GB"/>
              <a:t> (knowledge) and </a:t>
            </a:r>
            <a:r>
              <a:rPr lang="en-GB" i="1"/>
              <a:t>logos</a:t>
            </a:r>
            <a:r>
              <a:rPr lang="en-GB"/>
              <a:t> (theory) - so literally “theory of knowledge”</a:t>
            </a:r>
            <a:endParaRPr/>
          </a:p>
          <a:p>
            <a:pPr marL="342900" lvl="0" indent="-342900" algn="l" rtl="0">
              <a:spcBef>
                <a:spcPts val="640"/>
              </a:spcBef>
              <a:spcAft>
                <a:spcPts val="0"/>
              </a:spcAft>
              <a:buClr>
                <a:schemeClr val="dk1"/>
              </a:buClr>
              <a:buSzPts val="3200"/>
              <a:buChar char="•"/>
            </a:pPr>
            <a:r>
              <a:rPr lang="en-GB"/>
              <a:t>What constitutes knowledge, how can it be acquired and communicated?</a:t>
            </a:r>
            <a:endParaRPr/>
          </a:p>
          <a:p>
            <a:pPr marL="342900" lvl="0" indent="-342900" algn="l" rtl="0">
              <a:spcBef>
                <a:spcPts val="640"/>
              </a:spcBef>
              <a:spcAft>
                <a:spcPts val="0"/>
              </a:spcAft>
              <a:buClr>
                <a:schemeClr val="dk1"/>
              </a:buClr>
              <a:buSzPts val="3200"/>
              <a:buChar char="•"/>
            </a:pPr>
            <a:r>
              <a:rPr lang="en-GB"/>
              <a:t>Realist view suggests observer role, determine laws, natural science methods (positivism)</a:t>
            </a:r>
            <a:endParaRPr/>
          </a:p>
          <a:p>
            <a:pPr marL="342900" lvl="0" indent="-342900" algn="l" rtl="0">
              <a:spcBef>
                <a:spcPts val="640"/>
              </a:spcBef>
              <a:spcAft>
                <a:spcPts val="0"/>
              </a:spcAft>
              <a:buClr>
                <a:schemeClr val="dk1"/>
              </a:buClr>
              <a:buSzPts val="3200"/>
              <a:buChar char="•"/>
            </a:pPr>
            <a:r>
              <a:rPr lang="en-GB"/>
              <a:t>Nominalist view suggests any number of different social worlds</a:t>
            </a:r>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41"/>
          <p:cNvSpPr txBox="1">
            <a:spLocks noGrp="1"/>
          </p:cNvSpPr>
          <p:nvPr>
            <p:ph type="title"/>
          </p:nvPr>
        </p:nvSpPr>
        <p:spPr>
          <a:xfrm>
            <a:off x="1981200" y="260350"/>
            <a:ext cx="8229600" cy="6477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Methodology</a:t>
            </a:r>
            <a:endParaRPr/>
          </a:p>
        </p:txBody>
      </p:sp>
      <p:sp>
        <p:nvSpPr>
          <p:cNvPr id="261" name="Google Shape;261;p41"/>
          <p:cNvSpPr txBox="1">
            <a:spLocks noGrp="1"/>
          </p:cNvSpPr>
          <p:nvPr>
            <p:ph type="body" idx="1"/>
          </p:nvPr>
        </p:nvSpPr>
        <p:spPr>
          <a:xfrm>
            <a:off x="1643270" y="908051"/>
            <a:ext cx="9303026" cy="5218113"/>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From the Greek </a:t>
            </a:r>
            <a:r>
              <a:rPr lang="en-GB" i="1"/>
              <a:t>methodos </a:t>
            </a:r>
            <a:r>
              <a:rPr lang="en-GB"/>
              <a:t>(procedure for the attainment of a goal, in this case the acquisition of knowledge) and </a:t>
            </a:r>
            <a:r>
              <a:rPr lang="en-GB" i="1"/>
              <a:t>logos </a:t>
            </a:r>
            <a:r>
              <a:rPr lang="en-GB"/>
              <a:t>(theory) – so literally “theory of the way in which knowledge is acquired”</a:t>
            </a:r>
            <a:endParaRPr/>
          </a:p>
          <a:p>
            <a:pPr marL="342900" lvl="0" indent="-342900" algn="l" rtl="0">
              <a:spcBef>
                <a:spcPts val="640"/>
              </a:spcBef>
              <a:spcAft>
                <a:spcPts val="0"/>
              </a:spcAft>
              <a:buClr>
                <a:schemeClr val="dk1"/>
              </a:buClr>
              <a:buSzPts val="3200"/>
              <a:buChar char="•"/>
            </a:pPr>
            <a:r>
              <a:rPr lang="en-GB"/>
              <a:t>How should knowledge be produced?</a:t>
            </a:r>
            <a:endParaRPr/>
          </a:p>
          <a:p>
            <a:pPr marL="342900" lvl="0" indent="-342900" algn="l" rtl="0">
              <a:spcBef>
                <a:spcPts val="640"/>
              </a:spcBef>
              <a:spcAft>
                <a:spcPts val="0"/>
              </a:spcAft>
              <a:buClr>
                <a:schemeClr val="dk1"/>
              </a:buClr>
              <a:buSzPts val="3200"/>
              <a:buChar char="•"/>
            </a:pPr>
            <a:r>
              <a:rPr lang="en-GB"/>
              <a:t>Ontology &amp; epistemological views lead to distinct approaches to methodology – e.g.,  scientific method, collecting quantitative data, notions of control etc.</a:t>
            </a:r>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50"/>
          <p:cNvSpPr txBox="1">
            <a:spLocks noGrp="1"/>
          </p:cNvSpPr>
          <p:nvPr>
            <p:ph type="sldNum" idx="12"/>
          </p:nvPr>
        </p:nvSpPr>
        <p:spPr>
          <a:xfrm>
            <a:off x="4648200" y="6356351"/>
            <a:ext cx="2895600" cy="365125"/>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Calibri"/>
                <a:ea typeface="Calibri"/>
                <a:cs typeface="Calibri"/>
                <a:sym typeface="Calibri"/>
              </a:rPr>
              <a:t>46</a:t>
            </a:fld>
            <a:endParaRPr sz="1200" b="0" i="0" u="none" strike="noStrike" cap="none">
              <a:solidFill>
                <a:srgbClr val="898989"/>
              </a:solidFill>
              <a:latin typeface="Calibri"/>
              <a:ea typeface="Calibri"/>
              <a:cs typeface="Calibri"/>
              <a:sym typeface="Calibri"/>
            </a:endParaRPr>
          </a:p>
        </p:txBody>
      </p:sp>
      <p:sp>
        <p:nvSpPr>
          <p:cNvPr id="349" name="Google Shape;349;p50"/>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Effective Data Analysis</a:t>
            </a:r>
            <a:endParaRPr/>
          </a:p>
        </p:txBody>
      </p:sp>
      <p:sp>
        <p:nvSpPr>
          <p:cNvPr id="350" name="Google Shape;350;p5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Effective data analysis involves</a:t>
            </a:r>
            <a:endParaRPr/>
          </a:p>
          <a:p>
            <a:pPr marL="742950" lvl="1" indent="-285750" algn="l" rtl="0">
              <a:spcBef>
                <a:spcPts val="560"/>
              </a:spcBef>
              <a:spcAft>
                <a:spcPts val="0"/>
              </a:spcAft>
              <a:buClr>
                <a:schemeClr val="dk1"/>
              </a:buClr>
              <a:buSzPts val="2800"/>
              <a:buChar char="–"/>
            </a:pPr>
            <a:r>
              <a:rPr lang="en-GB"/>
              <a:t>keeping your eye on the main game</a:t>
            </a:r>
            <a:endParaRPr/>
          </a:p>
          <a:p>
            <a:pPr marL="742950" lvl="1" indent="-285750" algn="l" rtl="0">
              <a:spcBef>
                <a:spcPts val="560"/>
              </a:spcBef>
              <a:spcAft>
                <a:spcPts val="0"/>
              </a:spcAft>
              <a:buClr>
                <a:schemeClr val="dk1"/>
              </a:buClr>
              <a:buSzPts val="2800"/>
              <a:buChar char="–"/>
            </a:pPr>
            <a:r>
              <a:rPr lang="en-GB"/>
              <a:t>managing your data</a:t>
            </a:r>
            <a:endParaRPr/>
          </a:p>
          <a:p>
            <a:pPr marL="742950" lvl="1" indent="-285750" algn="l" rtl="0">
              <a:spcBef>
                <a:spcPts val="560"/>
              </a:spcBef>
              <a:spcAft>
                <a:spcPts val="0"/>
              </a:spcAft>
              <a:buClr>
                <a:schemeClr val="dk1"/>
              </a:buClr>
              <a:buSzPts val="2800"/>
              <a:buChar char="–"/>
            </a:pPr>
            <a:r>
              <a:rPr lang="en-GB"/>
              <a:t>engaging in the actual process of quantitative and / or qualitative analysis</a:t>
            </a:r>
            <a:endParaRPr/>
          </a:p>
          <a:p>
            <a:pPr marL="742950" lvl="1" indent="-285750" algn="l" rtl="0">
              <a:spcBef>
                <a:spcPts val="560"/>
              </a:spcBef>
              <a:spcAft>
                <a:spcPts val="0"/>
              </a:spcAft>
              <a:buClr>
                <a:schemeClr val="dk1"/>
              </a:buClr>
              <a:buSzPts val="2800"/>
              <a:buChar char="–"/>
            </a:pPr>
            <a:r>
              <a:rPr lang="en-GB"/>
              <a:t>presenting your data</a:t>
            </a:r>
            <a:endParaRPr/>
          </a:p>
          <a:p>
            <a:pPr marL="742950" lvl="1" indent="-285750" algn="l" rtl="0">
              <a:spcBef>
                <a:spcPts val="560"/>
              </a:spcBef>
              <a:spcAft>
                <a:spcPts val="0"/>
              </a:spcAft>
              <a:buClr>
                <a:schemeClr val="dk1"/>
              </a:buClr>
              <a:buSzPts val="2800"/>
              <a:buChar char="–"/>
            </a:pPr>
            <a:r>
              <a:rPr lang="en-GB"/>
              <a:t>drawing meaningful and logical conclusions  </a:t>
            </a:r>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55"/>
        <p:cNvGrpSpPr/>
        <p:nvPr/>
      </p:nvGrpSpPr>
      <p:grpSpPr>
        <a:xfrm>
          <a:off x="0" y="0"/>
          <a:ext cx="0" cy="0"/>
          <a:chOff x="0" y="0"/>
          <a:chExt cx="0" cy="0"/>
        </a:xfrm>
      </p:grpSpPr>
      <p:sp>
        <p:nvSpPr>
          <p:cNvPr id="356" name="Google Shape;356;p51"/>
          <p:cNvSpPr txBox="1">
            <a:spLocks noGrp="1"/>
          </p:cNvSpPr>
          <p:nvPr>
            <p:ph type="title"/>
          </p:nvPr>
        </p:nvSpPr>
        <p:spPr>
          <a:xfrm>
            <a:off x="2362200" y="304800"/>
            <a:ext cx="7772400" cy="11430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Open Sans"/>
              <a:buNone/>
            </a:pPr>
            <a:r>
              <a:rPr lang="en-GB"/>
              <a:t>Why do I need an analysis plan?</a:t>
            </a:r>
            <a:endParaRPr/>
          </a:p>
        </p:txBody>
      </p:sp>
      <p:sp>
        <p:nvSpPr>
          <p:cNvPr id="357" name="Google Shape;357;p51"/>
          <p:cNvSpPr txBox="1">
            <a:spLocks noGrp="1"/>
          </p:cNvSpPr>
          <p:nvPr>
            <p:ph type="body" idx="1"/>
          </p:nvPr>
        </p:nvSpPr>
        <p:spPr>
          <a:xfrm>
            <a:off x="1800225" y="1352550"/>
            <a:ext cx="9315450" cy="4495800"/>
          </a:xfrm>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a:t>To make sure the questions and your data collection instrument will get the information you want.</a:t>
            </a:r>
            <a:endParaRPr/>
          </a:p>
          <a:p>
            <a:pPr marL="342900" lvl="0" indent="-342900" algn="l" rtl="0">
              <a:spcBef>
                <a:spcPts val="640"/>
              </a:spcBef>
              <a:spcAft>
                <a:spcPts val="0"/>
              </a:spcAft>
              <a:buClr>
                <a:schemeClr val="dk1"/>
              </a:buClr>
              <a:buSzPts val="3200"/>
              <a:buChar char="•"/>
            </a:pPr>
            <a:r>
              <a:rPr lang="en-GB"/>
              <a:t>To align your desired “report” with the results of analysis and interpretation. </a:t>
            </a:r>
            <a:endParaRPr/>
          </a:p>
          <a:p>
            <a:pPr marL="342900" lvl="0" indent="-342900" algn="l" rtl="0">
              <a:spcBef>
                <a:spcPts val="640"/>
              </a:spcBef>
              <a:spcAft>
                <a:spcPts val="0"/>
              </a:spcAft>
              <a:buClr>
                <a:schemeClr val="dk1"/>
              </a:buClr>
              <a:buSzPts val="3200"/>
              <a:buChar char="•"/>
            </a:pPr>
            <a:r>
              <a:rPr lang="en-GB"/>
              <a:t>To improve reliability--consistent measures over time.</a:t>
            </a:r>
            <a:endParaRPr/>
          </a:p>
          <a:p>
            <a:pPr marL="342900" lvl="0" indent="-139700" algn="l" rtl="0">
              <a:spcBef>
                <a:spcPts val="640"/>
              </a:spcBef>
              <a:spcAft>
                <a:spcPts val="0"/>
              </a:spcAft>
              <a:buClr>
                <a:schemeClr val="dk1"/>
              </a:buClr>
              <a:buSzPts val="3200"/>
              <a:buNone/>
            </a:pPr>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sp>
        <p:nvSpPr>
          <p:cNvPr id="362" name="Google Shape;362;p52"/>
          <p:cNvSpPr txBox="1">
            <a:spLocks noGrp="1"/>
          </p:cNvSpPr>
          <p:nvPr>
            <p:ph type="title"/>
          </p:nvPr>
        </p:nvSpPr>
        <p:spPr>
          <a:xfrm>
            <a:off x="1524000" y="304800"/>
            <a:ext cx="8610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t>Preliminary Exploratory Analysis</a:t>
            </a:r>
            <a:endParaRPr/>
          </a:p>
        </p:txBody>
      </p:sp>
      <p:sp>
        <p:nvSpPr>
          <p:cNvPr id="363" name="Google Shape;363;p52" descr="Rectangle: Click to edit Master text styles&#10;Second level&#10;Third level&#10;Fourth level&#10;Fifth level"/>
          <p:cNvSpPr txBox="1">
            <a:spLocks noGrp="1"/>
          </p:cNvSpPr>
          <p:nvPr>
            <p:ph type="body" idx="1"/>
          </p:nvPr>
        </p:nvSpPr>
        <p:spPr>
          <a:xfrm>
            <a:off x="2524125" y="1381125"/>
            <a:ext cx="7772400" cy="4452938"/>
          </a:xfrm>
          <a:prstGeom prst="rect">
            <a:avLst/>
          </a:prstGeom>
          <a:noFill/>
          <a:ln>
            <a:noFill/>
          </a:ln>
        </p:spPr>
        <p:txBody>
          <a:bodyPr spcFirstLastPara="1" wrap="square" lIns="91425" tIns="45700" rIns="91425" bIns="45700" anchor="t" anchorCtr="0">
            <a:normAutofit lnSpcReduction="10000"/>
          </a:bodyPr>
          <a:lstStyle/>
          <a:p>
            <a:pPr marL="342900" lvl="0" indent="-342900" algn="l" rtl="0">
              <a:spcBef>
                <a:spcPts val="0"/>
              </a:spcBef>
              <a:spcAft>
                <a:spcPts val="0"/>
              </a:spcAft>
              <a:buClr>
                <a:schemeClr val="dk1"/>
              </a:buClr>
              <a:buSzPts val="3200"/>
              <a:buChar char="•"/>
            </a:pPr>
            <a:r>
              <a:rPr lang="en-GB"/>
              <a:t>Explore the data by reading through all of your information to obtain a general sense of the information</a:t>
            </a:r>
            <a:endParaRPr/>
          </a:p>
          <a:p>
            <a:pPr marL="342900" lvl="0" indent="-342900" algn="l" rtl="0">
              <a:spcBef>
                <a:spcPts val="640"/>
              </a:spcBef>
              <a:spcAft>
                <a:spcPts val="0"/>
              </a:spcAft>
              <a:buClr>
                <a:schemeClr val="dk1"/>
              </a:buClr>
              <a:buSzPts val="3200"/>
              <a:buChar char="•"/>
            </a:pPr>
            <a:r>
              <a:rPr lang="en-GB"/>
              <a:t>Memo ideas while thinking about the organization of the data and considering whether more data are needed</a:t>
            </a:r>
            <a:endParaRPr/>
          </a:p>
          <a:p>
            <a:pPr marL="742950" lvl="1" indent="-285750" algn="l" rtl="0">
              <a:spcBef>
                <a:spcPts val="560"/>
              </a:spcBef>
              <a:spcAft>
                <a:spcPts val="0"/>
              </a:spcAft>
              <a:buClr>
                <a:schemeClr val="dk1"/>
              </a:buClr>
              <a:buSzPts val="2800"/>
              <a:buChar char="–"/>
            </a:pPr>
            <a:r>
              <a:rPr lang="en-GB"/>
              <a:t>Jot memos in margins of fieldnotes, transcripts, documents, photos</a:t>
            </a:r>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2572</Words>
  <Application>Microsoft Macintosh PowerPoint</Application>
  <PresentationFormat>Widescreen</PresentationFormat>
  <Paragraphs>324</Paragraphs>
  <Slides>48</Slides>
  <Notes>44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Noto Sans Symbols</vt:lpstr>
      <vt:lpstr>Times</vt:lpstr>
      <vt:lpstr>Wingdings</vt:lpstr>
      <vt:lpstr>Arial</vt:lpstr>
      <vt:lpstr>Times New Roman</vt:lpstr>
      <vt:lpstr>Open Sans</vt:lpstr>
      <vt:lpstr>Calibri</vt:lpstr>
      <vt:lpstr>20140311PresentationUWTSDTemplate</vt:lpstr>
      <vt:lpstr>  Dissertation Module   (LCMB7035) Workshop 4 Research Methodology</vt:lpstr>
      <vt:lpstr>Agenda </vt:lpstr>
      <vt:lpstr>Research Strategies/Approach</vt:lpstr>
      <vt:lpstr>Different Types of Methods</vt:lpstr>
      <vt:lpstr>Cross-Sectional Studies</vt:lpstr>
      <vt:lpstr>Time Series Analysis</vt:lpstr>
      <vt:lpstr>Longitudinal/Panel Studies</vt:lpstr>
      <vt:lpstr>What is data analysis?</vt:lpstr>
      <vt:lpstr>Analysis process needs to do four things</vt:lpstr>
      <vt:lpstr>PowerPoint Presentation</vt:lpstr>
      <vt:lpstr>Analysing quantitative data</vt:lpstr>
      <vt:lpstr>Analysing quantitative data</vt:lpstr>
      <vt:lpstr>Analysing quantitative data</vt:lpstr>
      <vt:lpstr>Analysing quantitative data</vt:lpstr>
      <vt:lpstr>Generating statistics</vt:lpstr>
      <vt:lpstr>Measurement scales</vt:lpstr>
      <vt:lpstr>PowerPoint Presentation</vt:lpstr>
      <vt:lpstr>PowerPoint Presentation</vt:lpstr>
      <vt:lpstr>Descriptive statistics</vt:lpstr>
      <vt:lpstr>Measures of central tendency</vt:lpstr>
      <vt:lpstr>Measures of dispersion</vt:lpstr>
      <vt:lpstr>Measures of relationship</vt:lpstr>
      <vt:lpstr>Activity</vt:lpstr>
      <vt:lpstr>Analyzing qualitative Data</vt:lpstr>
      <vt:lpstr>Qualitative Analysis and Data Type</vt:lpstr>
      <vt:lpstr>Investigating information sharing between government agencies – how do you organise your data</vt:lpstr>
      <vt:lpstr>PowerPoint Presentation</vt:lpstr>
      <vt:lpstr>Defining the themes / categories (colour coded)</vt:lpstr>
      <vt:lpstr>PowerPoint Presentation</vt:lpstr>
      <vt:lpstr>PowerPoint Presentation</vt:lpstr>
      <vt:lpstr>PowerPoint Presentation</vt:lpstr>
      <vt:lpstr>Qualitative data - Coding the material</vt:lpstr>
      <vt:lpstr>A study of ethical difficulties experienced by IT managers and by HRM managers</vt:lpstr>
      <vt:lpstr>Content analysis</vt:lpstr>
      <vt:lpstr>Viewing results</vt:lpstr>
      <vt:lpstr>PowerPoint Presentation</vt:lpstr>
      <vt:lpstr>Data analysis and interpretation</vt:lpstr>
      <vt:lpstr>Quantitative vs qualitative</vt:lpstr>
      <vt:lpstr>PowerPoint Presentation</vt:lpstr>
      <vt:lpstr>Research paradigms</vt:lpstr>
      <vt:lpstr>Ontology</vt:lpstr>
      <vt:lpstr>Research paradigms</vt:lpstr>
      <vt:lpstr>Three Over-arching Paradigms Positivist / Interpretivist / Critical </vt:lpstr>
      <vt:lpstr>Epistemology</vt:lpstr>
      <vt:lpstr>Methodology</vt:lpstr>
      <vt:lpstr>Effective Data Analysis</vt:lpstr>
      <vt:lpstr>Why do I need an analysis plan?</vt:lpstr>
      <vt:lpstr>Preliminary Exploratory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Masud Ibrahim</cp:lastModifiedBy>
  <cp:revision>3</cp:revision>
  <dcterms:modified xsi:type="dcterms:W3CDTF">2025-06-24T08:48:06Z</dcterms:modified>
</cp:coreProperties>
</file>