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61" r:id="rId8"/>
    <p:sldId id="259" r:id="rId9"/>
    <p:sldId id="260" r:id="rId10"/>
    <p:sldId id="262" r:id="rId11"/>
    <p:sldId id="263" r:id="rId12"/>
    <p:sldId id="264" r:id="rId13"/>
    <p:sldId id="269" r:id="rId14"/>
    <p:sldId id="265" r:id="rId15"/>
    <p:sldId id="266"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7" autoAdjust="0"/>
    <p:restoredTop sz="88916" autoAdjust="0"/>
  </p:normalViewPr>
  <p:slideViewPr>
    <p:cSldViewPr snapToGrid="0">
      <p:cViewPr varScale="1">
        <p:scale>
          <a:sx n="78" d="100"/>
          <a:sy n="78" d="100"/>
        </p:scale>
        <p:origin x="74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B4E690-48F2-4303-8C2E-2FE35E0010B1}" type="datetimeFigureOut">
              <a:rPr lang="zh-CN" altLang="en-US" smtClean="0"/>
              <a:t>2021/4/19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F93758-9EB2-4B29-91CE-47D1AC2649E3}" type="slidenum">
              <a:rPr lang="zh-CN" altLang="en-US" smtClean="0"/>
              <a:t>‹#›</a:t>
            </a:fld>
            <a:endParaRPr lang="zh-CN" altLang="en-US"/>
          </a:p>
        </p:txBody>
      </p:sp>
    </p:spTree>
    <p:extLst>
      <p:ext uri="{BB962C8B-B14F-4D97-AF65-F5344CB8AC3E}">
        <p14:creationId xmlns:p14="http://schemas.microsoft.com/office/powerpoint/2010/main" val="3891661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structure</a:t>
            </a:r>
            <a:r>
              <a:rPr lang="en-US" altLang="zh-CN" baseline="0" dirty="0" smtClean="0"/>
              <a:t> of DSRC is shown at right side.</a:t>
            </a:r>
          </a:p>
          <a:p>
            <a:r>
              <a:rPr lang="en-US" altLang="zh-CN" baseline="0" dirty="0" smtClean="0"/>
              <a:t>OBU: On board unit</a:t>
            </a:r>
            <a:endParaRPr lang="zh-CN" altLang="en-US" dirty="0"/>
          </a:p>
        </p:txBody>
      </p:sp>
      <p:sp>
        <p:nvSpPr>
          <p:cNvPr id="4" name="灯片编号占位符 3"/>
          <p:cNvSpPr>
            <a:spLocks noGrp="1"/>
          </p:cNvSpPr>
          <p:nvPr>
            <p:ph type="sldNum" sz="quarter" idx="10"/>
          </p:nvPr>
        </p:nvSpPr>
        <p:spPr/>
        <p:txBody>
          <a:bodyPr/>
          <a:lstStyle/>
          <a:p>
            <a:fld id="{0FF93758-9EB2-4B29-91CE-47D1AC2649E3}" type="slidenum">
              <a:rPr lang="zh-CN" altLang="en-US" smtClean="0"/>
              <a:t>5</a:t>
            </a:fld>
            <a:endParaRPr lang="zh-CN" altLang="en-US"/>
          </a:p>
        </p:txBody>
      </p:sp>
    </p:spTree>
    <p:extLst>
      <p:ext uri="{BB962C8B-B14F-4D97-AF65-F5344CB8AC3E}">
        <p14:creationId xmlns:p14="http://schemas.microsoft.com/office/powerpoint/2010/main" val="3056212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C3C7C8E-C799-4A35-89EB-D88BBDF0F7B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74177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3C7C8E-C799-4A35-89EB-D88BBDF0F7B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4148548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C3C7C8E-C799-4A35-89EB-D88BBDF0F7B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1941017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C3C7C8E-C799-4A35-89EB-D88BBDF0F7B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1869346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C3C7C8E-C799-4A35-89EB-D88BBDF0F7B4}" type="datetimeFigureOut">
              <a:rPr lang="en-GB" smtClean="0"/>
              <a:t>19/04/2021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218133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C3C7C8E-C799-4A35-89EB-D88BBDF0F7B4}" type="datetimeFigureOut">
              <a:rPr lang="en-GB" smtClean="0"/>
              <a:t>19/04/2021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419235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3C7C8E-C799-4A35-89EB-D88BBDF0F7B4}" type="datetimeFigureOut">
              <a:rPr lang="en-GB" smtClean="0"/>
              <a:t>19/04/2021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2374582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C3C7C8E-C799-4A35-89EB-D88BBDF0F7B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3679495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C3C7C8E-C799-4A35-89EB-D88BBDF0F7B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2716849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3C7C8E-C799-4A35-89EB-D88BBDF0F7B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912740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3C7C8E-C799-4A35-89EB-D88BBDF0F7B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3A9595-5BCA-4A48-B386-3F939B2ABECA}" type="slidenum">
              <a:rPr lang="en-GB" smtClean="0"/>
              <a:t>‹#›</a:t>
            </a:fld>
            <a:endParaRPr lang="en-GB"/>
          </a:p>
        </p:txBody>
      </p:sp>
    </p:spTree>
    <p:extLst>
      <p:ext uri="{BB962C8B-B14F-4D97-AF65-F5344CB8AC3E}">
        <p14:creationId xmlns:p14="http://schemas.microsoft.com/office/powerpoint/2010/main" val="2918996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3C7C8E-C799-4A35-89EB-D88BBDF0F7B4}" type="datetimeFigureOut">
              <a:rPr lang="en-GB" smtClean="0"/>
              <a:t>19/04/2021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3A9595-5BCA-4A48-B386-3F939B2ABECA}" type="slidenum">
              <a:rPr lang="en-GB" smtClean="0"/>
              <a:t>‹#›</a:t>
            </a:fld>
            <a:endParaRPr lang="en-GB"/>
          </a:p>
        </p:txBody>
      </p:sp>
    </p:spTree>
    <p:extLst>
      <p:ext uri="{BB962C8B-B14F-4D97-AF65-F5344CB8AC3E}">
        <p14:creationId xmlns:p14="http://schemas.microsoft.com/office/powerpoint/2010/main" val="3544686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2983" y="886068"/>
            <a:ext cx="9144000" cy="1399809"/>
          </a:xfrm>
        </p:spPr>
        <p:txBody>
          <a:bodyPr>
            <a:normAutofit/>
          </a:bodyPr>
          <a:lstStyle/>
          <a:p>
            <a:r>
              <a:rPr lang="en-US" altLang="zh-CN" sz="4400" dirty="0" smtClean="0"/>
              <a:t>Intelligent </a:t>
            </a:r>
            <a:r>
              <a:rPr lang="en-GB" sz="4400" dirty="0" smtClean="0"/>
              <a:t>Traffic Light </a:t>
            </a:r>
            <a:r>
              <a:rPr lang="en-US" sz="4400" dirty="0"/>
              <a:t>C</a:t>
            </a:r>
            <a:r>
              <a:rPr lang="en-US" altLang="zh-CN" sz="4400" dirty="0" smtClean="0"/>
              <a:t>ontrol based on Deep Reinforcement Learning</a:t>
            </a:r>
            <a:endParaRPr lang="en-GB" sz="4400" dirty="0"/>
          </a:p>
        </p:txBody>
      </p:sp>
      <p:sp>
        <p:nvSpPr>
          <p:cNvPr id="3" name="Subtitle 2"/>
          <p:cNvSpPr>
            <a:spLocks noGrp="1"/>
          </p:cNvSpPr>
          <p:nvPr>
            <p:ph type="subTitle" idx="1"/>
          </p:nvPr>
        </p:nvSpPr>
        <p:spPr>
          <a:xfrm>
            <a:off x="1630972" y="3531700"/>
            <a:ext cx="8508023" cy="1110638"/>
          </a:xfrm>
        </p:spPr>
        <p:txBody>
          <a:bodyPr/>
          <a:lstStyle/>
          <a:p>
            <a:pPr algn="r"/>
            <a:r>
              <a:rPr lang="en-GB" dirty="0" smtClean="0"/>
              <a:t>Pengchun Wu 2006606</a:t>
            </a:r>
          </a:p>
          <a:p>
            <a:pPr algn="r"/>
            <a:r>
              <a:rPr lang="en-GB" dirty="0" smtClean="0"/>
              <a:t>2021/4/18 </a:t>
            </a:r>
            <a:endParaRPr lang="en-GB" dirty="0"/>
          </a:p>
        </p:txBody>
      </p:sp>
      <p:pic>
        <p:nvPicPr>
          <p:cNvPr id="6" name="图片 5"/>
          <p:cNvPicPr>
            <a:picLocks noChangeAspect="1"/>
          </p:cNvPicPr>
          <p:nvPr/>
        </p:nvPicPr>
        <p:blipFill>
          <a:blip r:embed="rId2"/>
          <a:stretch>
            <a:fillRect/>
          </a:stretch>
        </p:blipFill>
        <p:spPr>
          <a:xfrm>
            <a:off x="0" y="2674744"/>
            <a:ext cx="6141720" cy="4094480"/>
          </a:xfrm>
          <a:prstGeom prst="rect">
            <a:avLst/>
          </a:prstGeom>
          <a:effectLst>
            <a:softEdge rad="241300"/>
          </a:effectLst>
        </p:spPr>
      </p:pic>
    </p:spTree>
    <p:extLst>
      <p:ext uri="{BB962C8B-B14F-4D97-AF65-F5344CB8AC3E}">
        <p14:creationId xmlns:p14="http://schemas.microsoft.com/office/powerpoint/2010/main" val="649325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838200" y="1517894"/>
            <a:ext cx="10515600" cy="4351338"/>
          </a:xfrm>
        </p:spPr>
        <p:txBody>
          <a:bodyPr>
            <a:normAutofit/>
          </a:bodyPr>
          <a:lstStyle/>
          <a:p>
            <a:pPr marL="0" indent="0">
              <a:buNone/>
            </a:pPr>
            <a:r>
              <a:rPr lang="en-US" sz="2400" dirty="0"/>
              <a:t>Favorable traffic condition, as the basis of urban economic activities, plays a very important role in urban development, people's production and living standards. However, traffic congestion not only reduces transportation efficiency of cities, increases travel cost of citizens, but also leads to frequent traffic accidents, energy waste and environmental pollution [1,2]. Therefore, how to improve the efficiency of traffic management and reduce traffic congestion is a world-class issue of great concern.</a:t>
            </a:r>
          </a:p>
          <a:p>
            <a:pPr marL="0" indent="0">
              <a:buNone/>
            </a:pPr>
            <a:r>
              <a:rPr lang="en-US" sz="2400" dirty="0"/>
              <a:t>The intersection is the bottleneck of traffic congestion, where multiple vehicle flows meet here. Vehicles in different flows need to be coordinated to pass quickly and orderly, which is mainly done by traffic signal light. Therefore, the traffic signal control of intersections is very important for traffic congestion control and traffic efficiency improvement [2,3].</a:t>
            </a:r>
          </a:p>
        </p:txBody>
      </p:sp>
    </p:spTree>
    <p:extLst>
      <p:ext uri="{BB962C8B-B14F-4D97-AF65-F5344CB8AC3E}">
        <p14:creationId xmlns:p14="http://schemas.microsoft.com/office/powerpoint/2010/main" val="729960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a:t>
            </a:r>
            <a:r>
              <a:rPr lang="en-GB" sz="3600" dirty="0" smtClean="0"/>
              <a:t>(</a:t>
            </a:r>
            <a:r>
              <a:rPr lang="en-US" altLang="zh-CN" sz="3600" dirty="0"/>
              <a:t>Traditional traffic light control methods </a:t>
            </a:r>
            <a:r>
              <a:rPr lang="en-GB" sz="3600" dirty="0" smtClean="0"/>
              <a:t>)</a:t>
            </a:r>
            <a:endParaRPr lang="en-GB" dirty="0"/>
          </a:p>
        </p:txBody>
      </p:sp>
      <p:sp>
        <p:nvSpPr>
          <p:cNvPr id="3" name="Content Placeholder 2"/>
          <p:cNvSpPr>
            <a:spLocks noGrp="1"/>
          </p:cNvSpPr>
          <p:nvPr>
            <p:ph idx="1"/>
          </p:nvPr>
        </p:nvSpPr>
        <p:spPr>
          <a:xfrm>
            <a:off x="838200" y="1473933"/>
            <a:ext cx="4785360" cy="4469668"/>
          </a:xfrm>
        </p:spPr>
        <p:txBody>
          <a:bodyPr>
            <a:normAutofit/>
          </a:bodyPr>
          <a:lstStyle/>
          <a:p>
            <a:pPr marL="0" indent="0">
              <a:buNone/>
            </a:pPr>
            <a:r>
              <a:rPr lang="en-US" altLang="zh-CN" sz="2400" dirty="0"/>
              <a:t>Traditional traffic light control methods set a fixed phase sequence in a circle, and its signal timing is either the same or set according to historical traffic volume data [4]. </a:t>
            </a:r>
          </a:p>
          <a:p>
            <a:pPr marL="0" indent="0">
              <a:buNone/>
            </a:pPr>
            <a:r>
              <a:rPr lang="en-US" altLang="zh-CN" sz="2400" dirty="0"/>
              <a:t>However, due to the randomness of vehicle arrival, these fixed programs cannot adapt to the dynamic changes of complex traffic. At most, they can only change phase duration artificially during the peak hours, let alone the phase [5].</a:t>
            </a:r>
            <a:endParaRPr lang="en-GB" altLang="zh-CN" sz="2400" dirty="0"/>
          </a:p>
        </p:txBody>
      </p:sp>
      <p:pic>
        <p:nvPicPr>
          <p:cNvPr id="4" name="图片 3"/>
          <p:cNvPicPr>
            <a:picLocks noChangeAspect="1"/>
          </p:cNvPicPr>
          <p:nvPr/>
        </p:nvPicPr>
        <p:blipFill>
          <a:blip r:embed="rId2"/>
          <a:stretch>
            <a:fillRect/>
          </a:stretch>
        </p:blipFill>
        <p:spPr>
          <a:xfrm>
            <a:off x="5730240" y="1473933"/>
            <a:ext cx="6096000" cy="4024878"/>
          </a:xfrm>
          <a:prstGeom prst="rect">
            <a:avLst/>
          </a:prstGeom>
          <a:effectLst>
            <a:softEdge rad="355600"/>
          </a:effectLst>
        </p:spPr>
      </p:pic>
    </p:spTree>
    <p:extLst>
      <p:ext uri="{BB962C8B-B14F-4D97-AF65-F5344CB8AC3E}">
        <p14:creationId xmlns:p14="http://schemas.microsoft.com/office/powerpoint/2010/main" val="2471366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a:t>
            </a:r>
            <a:r>
              <a:rPr lang="en-GB" sz="3600" dirty="0" smtClean="0"/>
              <a:t>(DRL for traffic light control)</a:t>
            </a:r>
            <a:endParaRPr lang="en-GB" sz="3600" dirty="0"/>
          </a:p>
        </p:txBody>
      </p:sp>
      <p:sp>
        <p:nvSpPr>
          <p:cNvPr id="3" name="Content Placeholder 2"/>
          <p:cNvSpPr>
            <a:spLocks noGrp="1"/>
          </p:cNvSpPr>
          <p:nvPr>
            <p:ph idx="1"/>
          </p:nvPr>
        </p:nvSpPr>
        <p:spPr>
          <a:xfrm>
            <a:off x="838200" y="1456348"/>
            <a:ext cx="10515600" cy="4351338"/>
          </a:xfrm>
        </p:spPr>
        <p:txBody>
          <a:bodyPr>
            <a:normAutofit lnSpcReduction="10000"/>
          </a:bodyPr>
          <a:lstStyle/>
          <a:p>
            <a:pPr marL="0" indent="0">
              <a:buNone/>
            </a:pPr>
            <a:r>
              <a:rPr lang="en-US" sz="2400" dirty="0"/>
              <a:t>In 2016, </a:t>
            </a:r>
            <a:r>
              <a:rPr lang="en-US" sz="2400" dirty="0" err="1"/>
              <a:t>AlphaGo</a:t>
            </a:r>
            <a:r>
              <a:rPr lang="en-US" sz="2400" dirty="0"/>
              <a:t> came as a famous deep reinforcement learning application [8]. After that, deep reinforcement learning is also used as a novel method for traffic light </a:t>
            </a:r>
            <a:r>
              <a:rPr lang="en-US" sz="2400" dirty="0" smtClean="0"/>
              <a:t>control [7]. </a:t>
            </a:r>
          </a:p>
          <a:p>
            <a:pPr marL="0" indent="0">
              <a:buNone/>
            </a:pPr>
            <a:r>
              <a:rPr lang="en-US" sz="2400" dirty="0" smtClean="0"/>
              <a:t>Li </a:t>
            </a:r>
            <a:r>
              <a:rPr lang="en-US" sz="2400" dirty="0" err="1"/>
              <a:t>Li</a:t>
            </a:r>
            <a:r>
              <a:rPr lang="en-US" sz="2400" dirty="0"/>
              <a:t> et al. apply the deep Q-learning network (DQN) framework to select optimal </a:t>
            </a:r>
            <a:r>
              <a:rPr lang="en-US" sz="2400" dirty="0" smtClean="0"/>
              <a:t>light </a:t>
            </a:r>
            <a:r>
              <a:rPr lang="en-US" sz="2400" dirty="0"/>
              <a:t>phase for traffic intersections according to the traffic information as an image </a:t>
            </a:r>
            <a:r>
              <a:rPr lang="en-US" sz="2400" dirty="0" smtClean="0"/>
              <a:t>[8]. </a:t>
            </a:r>
          </a:p>
          <a:p>
            <a:pPr marL="0" indent="0">
              <a:buNone/>
            </a:pPr>
            <a:r>
              <a:rPr lang="en-US" sz="2400" dirty="0" smtClean="0"/>
              <a:t>Wei </a:t>
            </a:r>
            <a:r>
              <a:rPr lang="en-US" sz="2400" dirty="0"/>
              <a:t>H et al. further improve the DQN algorithm, and they synthesize various traffic information as state and use comprehensive reward rather than simplex </a:t>
            </a:r>
            <a:r>
              <a:rPr lang="en-US" sz="2400" dirty="0" smtClean="0"/>
              <a:t>one [9]. </a:t>
            </a:r>
          </a:p>
          <a:p>
            <a:pPr marL="0" indent="0">
              <a:buNone/>
            </a:pPr>
            <a:r>
              <a:rPr lang="en-US" sz="2400" dirty="0" smtClean="0"/>
              <a:t>In </a:t>
            </a:r>
            <a:r>
              <a:rPr lang="en-US" sz="2400" dirty="0"/>
              <a:t>another paper, Wei H. et al. combine attention network with deep reinforcement learning to realize the cooperative control of traffic lights in an </a:t>
            </a:r>
            <a:r>
              <a:rPr lang="en-US" sz="2400" dirty="0" smtClean="0"/>
              <a:t>area [10]. </a:t>
            </a:r>
          </a:p>
          <a:p>
            <a:pPr marL="0" indent="0">
              <a:buNone/>
            </a:pPr>
            <a:r>
              <a:rPr lang="en-US" sz="2400" dirty="0" smtClean="0"/>
              <a:t>Those </a:t>
            </a:r>
            <a:r>
              <a:rPr lang="en-US" sz="2400" dirty="0"/>
              <a:t>studies show promising results for traffic signal </a:t>
            </a:r>
            <a:r>
              <a:rPr lang="en-US" sz="2400" dirty="0" smtClean="0"/>
              <a:t>control </a:t>
            </a:r>
            <a:r>
              <a:rPr lang="en-US" altLang="zh-CN" sz="2400" dirty="0" smtClean="0"/>
              <a:t>based </a:t>
            </a:r>
            <a:r>
              <a:rPr lang="en-US" altLang="zh-CN" sz="2400" dirty="0"/>
              <a:t>on deep reinforcement learning</a:t>
            </a:r>
            <a:r>
              <a:rPr lang="en-US" sz="2400" dirty="0" smtClean="0"/>
              <a:t>.</a:t>
            </a:r>
            <a:endParaRPr lang="en-GB" sz="2400" dirty="0"/>
          </a:p>
        </p:txBody>
      </p:sp>
    </p:spTree>
    <p:extLst>
      <p:ext uri="{BB962C8B-B14F-4D97-AF65-F5344CB8AC3E}">
        <p14:creationId xmlns:p14="http://schemas.microsoft.com/office/powerpoint/2010/main" val="106360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VANETs (</a:t>
            </a:r>
            <a:r>
              <a:rPr lang="en-GB" altLang="zh-CN" dirty="0"/>
              <a:t>DSRC</a:t>
            </a:r>
            <a:r>
              <a:rPr lang="en-GB" dirty="0" smtClean="0"/>
              <a:t>)</a:t>
            </a:r>
            <a:endParaRPr lang="en-GB" dirty="0"/>
          </a:p>
        </p:txBody>
      </p:sp>
      <p:sp>
        <p:nvSpPr>
          <p:cNvPr id="3" name="Content Placeholder 2"/>
          <p:cNvSpPr>
            <a:spLocks noGrp="1"/>
          </p:cNvSpPr>
          <p:nvPr>
            <p:ph idx="1"/>
          </p:nvPr>
        </p:nvSpPr>
        <p:spPr>
          <a:xfrm>
            <a:off x="325120" y="1547487"/>
            <a:ext cx="6238240" cy="5130403"/>
          </a:xfrm>
        </p:spPr>
        <p:txBody>
          <a:bodyPr>
            <a:noAutofit/>
          </a:bodyPr>
          <a:lstStyle/>
          <a:p>
            <a:pPr marL="0" indent="0">
              <a:lnSpc>
                <a:spcPts val="1500"/>
              </a:lnSpc>
              <a:buNone/>
            </a:pPr>
            <a:r>
              <a:rPr lang="en-US" altLang="zh-CN" sz="2000" dirty="0"/>
              <a:t>Within a certain range of the intersection, </a:t>
            </a:r>
            <a:r>
              <a:rPr lang="en-US" altLang="zh-CN" sz="2000" dirty="0" smtClean="0"/>
              <a:t>we expect all </a:t>
            </a:r>
            <a:r>
              <a:rPr lang="en-US" altLang="zh-CN" sz="2000" dirty="0"/>
              <a:t>vehicles close to the intersection </a:t>
            </a:r>
            <a:r>
              <a:rPr lang="en-US" altLang="zh-CN" sz="2000" dirty="0" smtClean="0"/>
              <a:t>to </a:t>
            </a:r>
            <a:r>
              <a:rPr lang="en-US" altLang="zh-CN" sz="2000" dirty="0"/>
              <a:t>send their real-time information such as speed, location to our traffic signal system through the vehicular </a:t>
            </a:r>
            <a:r>
              <a:rPr lang="en-US" altLang="zh-CN" sz="2000" dirty="0" smtClean="0"/>
              <a:t>ad hoc network (</a:t>
            </a:r>
            <a:r>
              <a:rPr lang="en-GB" altLang="zh-CN" sz="2000" dirty="0"/>
              <a:t>VANETs</a:t>
            </a:r>
            <a:r>
              <a:rPr lang="en-US" altLang="zh-CN" sz="2000" dirty="0" smtClean="0"/>
              <a:t>). </a:t>
            </a:r>
            <a:r>
              <a:rPr lang="en-US" altLang="zh-CN" sz="2000" dirty="0"/>
              <a:t>[6</a:t>
            </a:r>
            <a:r>
              <a:rPr lang="en-US" altLang="zh-CN" sz="2000" dirty="0" smtClean="0"/>
              <a:t>]</a:t>
            </a:r>
            <a:endParaRPr lang="en-US" altLang="zh-CN" sz="2000" dirty="0" smtClean="0"/>
          </a:p>
          <a:p>
            <a:pPr marL="0" indent="0">
              <a:lnSpc>
                <a:spcPts val="1500"/>
              </a:lnSpc>
              <a:buNone/>
            </a:pPr>
            <a:r>
              <a:rPr lang="en-US" altLang="zh-CN" sz="2000" dirty="0" smtClean="0"/>
              <a:t>To achieve that, </a:t>
            </a:r>
            <a:r>
              <a:rPr lang="en-US" altLang="zh-CN" sz="2000" dirty="0"/>
              <a:t>we apply the Dedicated Short-Range Communications (DSRC) technology, which is a very attractive new technology of VANET</a:t>
            </a:r>
            <a:r>
              <a:rPr lang="en-US" altLang="zh-CN" sz="2000" dirty="0" smtClean="0"/>
              <a:t>.</a:t>
            </a:r>
            <a:endParaRPr lang="en-US" altLang="zh-CN" sz="2000" dirty="0"/>
          </a:p>
          <a:p>
            <a:pPr marL="0" indent="0">
              <a:lnSpc>
                <a:spcPts val="1500"/>
              </a:lnSpc>
              <a:buNone/>
            </a:pPr>
            <a:r>
              <a:rPr lang="en-US" altLang="zh-CN" sz="2000" dirty="0" smtClean="0"/>
              <a:t>On </a:t>
            </a:r>
            <a:r>
              <a:rPr lang="en-US" altLang="zh-CN" sz="2000" dirty="0" smtClean="0"/>
              <a:t>Roadside </a:t>
            </a:r>
            <a:r>
              <a:rPr lang="en-US" altLang="zh-CN" sz="2000" dirty="0"/>
              <a:t>block </a:t>
            </a:r>
            <a:r>
              <a:rPr lang="en-US" altLang="zh-CN" sz="2000" dirty="0" smtClean="0"/>
              <a:t>: </a:t>
            </a:r>
          </a:p>
          <a:p>
            <a:pPr marL="0" indent="0">
              <a:lnSpc>
                <a:spcPts val="1500"/>
              </a:lnSpc>
              <a:buNone/>
            </a:pPr>
            <a:r>
              <a:rPr lang="en-US" altLang="zh-CN" sz="2000" dirty="0" smtClean="0"/>
              <a:t>DSRC RSU &amp; Computational Unit &amp; Traffic Light Control Interface unit. </a:t>
            </a:r>
          </a:p>
          <a:p>
            <a:pPr marL="0" indent="0">
              <a:lnSpc>
                <a:spcPts val="1500"/>
              </a:lnSpc>
              <a:buNone/>
            </a:pPr>
            <a:r>
              <a:rPr lang="en-US" altLang="zh-CN" sz="2000" dirty="0" smtClean="0"/>
              <a:t>DSRC </a:t>
            </a:r>
            <a:r>
              <a:rPr lang="en-US" altLang="zh-CN" sz="2000" dirty="0"/>
              <a:t>RSU receives Basic Safety </a:t>
            </a:r>
            <a:r>
              <a:rPr lang="en-US" altLang="zh-CN" sz="2000" dirty="0" smtClean="0"/>
              <a:t>Messages (BSM</a:t>
            </a:r>
            <a:r>
              <a:rPr lang="en-US" altLang="zh-CN" sz="2000" dirty="0"/>
              <a:t>) transmitted from the DSRC OBU on the vehicle. </a:t>
            </a:r>
            <a:endParaRPr lang="en-US" altLang="zh-CN" sz="2000" dirty="0" smtClean="0"/>
          </a:p>
          <a:p>
            <a:pPr marL="0" indent="0">
              <a:lnSpc>
                <a:spcPts val="1500"/>
              </a:lnSpc>
              <a:buNone/>
            </a:pPr>
            <a:r>
              <a:rPr lang="en-US" altLang="zh-CN" sz="2000" dirty="0" smtClean="0"/>
              <a:t>The received </a:t>
            </a:r>
            <a:r>
              <a:rPr lang="en-US" altLang="zh-CN" sz="2000" dirty="0"/>
              <a:t>messages are then passed to the Computation Unit.</a:t>
            </a:r>
          </a:p>
          <a:p>
            <a:pPr marL="0" indent="0">
              <a:lnSpc>
                <a:spcPts val="1500"/>
              </a:lnSpc>
              <a:buNone/>
            </a:pPr>
            <a:r>
              <a:rPr lang="en-US" altLang="zh-CN" sz="2000" dirty="0"/>
              <a:t>The Computation Unit processes the messages received </a:t>
            </a:r>
            <a:r>
              <a:rPr lang="en-US" altLang="zh-CN" sz="2000" dirty="0" smtClean="0"/>
              <a:t>and runs </a:t>
            </a:r>
            <a:r>
              <a:rPr lang="en-US" altLang="zh-CN" sz="2000" dirty="0"/>
              <a:t>traffic signal control algorithm based on the </a:t>
            </a:r>
            <a:r>
              <a:rPr lang="en-US" altLang="zh-CN" sz="2000" dirty="0" smtClean="0"/>
              <a:t>received messages </a:t>
            </a:r>
            <a:r>
              <a:rPr lang="en-US" altLang="zh-CN" sz="2000" dirty="0"/>
              <a:t>and the phases of traffic lights are </a:t>
            </a:r>
            <a:r>
              <a:rPr lang="en-US" altLang="zh-CN" sz="2000" dirty="0" smtClean="0"/>
              <a:t>maintained accordingly.</a:t>
            </a:r>
          </a:p>
          <a:p>
            <a:pPr marL="0" indent="0">
              <a:lnSpc>
                <a:spcPts val="1500"/>
              </a:lnSpc>
              <a:buNone/>
            </a:pPr>
            <a:r>
              <a:rPr lang="en-US" altLang="zh-CN" sz="2000" dirty="0"/>
              <a:t>In addition, we assume that all vehicles are equipped with DSRC communication module. </a:t>
            </a:r>
          </a:p>
        </p:txBody>
      </p:sp>
      <p:pic>
        <p:nvPicPr>
          <p:cNvPr id="4" name="图片 3"/>
          <p:cNvPicPr>
            <a:picLocks noChangeAspect="1"/>
          </p:cNvPicPr>
          <p:nvPr/>
        </p:nvPicPr>
        <p:blipFill>
          <a:blip r:embed="rId3"/>
          <a:stretch>
            <a:fillRect/>
          </a:stretch>
        </p:blipFill>
        <p:spPr>
          <a:xfrm>
            <a:off x="6471920" y="1622728"/>
            <a:ext cx="5121084" cy="3833192"/>
          </a:xfrm>
          <a:prstGeom prst="rect">
            <a:avLst/>
          </a:prstGeom>
        </p:spPr>
      </p:pic>
    </p:spTree>
    <p:extLst>
      <p:ext uri="{BB962C8B-B14F-4D97-AF65-F5344CB8AC3E}">
        <p14:creationId xmlns:p14="http://schemas.microsoft.com/office/powerpoint/2010/main" val="1378524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&amp; </a:t>
            </a:r>
            <a:r>
              <a:rPr lang="en-GB" dirty="0"/>
              <a:t>O</a:t>
            </a:r>
            <a:r>
              <a:rPr lang="en-GB" dirty="0" smtClean="0"/>
              <a:t>bjectives</a:t>
            </a:r>
            <a:endParaRPr lang="en-GB" dirty="0"/>
          </a:p>
        </p:txBody>
      </p:sp>
      <p:sp>
        <p:nvSpPr>
          <p:cNvPr id="3" name="Content Placeholder 2"/>
          <p:cNvSpPr>
            <a:spLocks noGrp="1"/>
          </p:cNvSpPr>
          <p:nvPr>
            <p:ph idx="1"/>
          </p:nvPr>
        </p:nvSpPr>
        <p:spPr>
          <a:xfrm>
            <a:off x="644770" y="1465141"/>
            <a:ext cx="4338710" cy="4351338"/>
          </a:xfrm>
        </p:spPr>
        <p:txBody>
          <a:bodyPr>
            <a:normAutofit/>
          </a:bodyPr>
          <a:lstStyle/>
          <a:p>
            <a:pPr marL="0" indent="0">
              <a:buNone/>
            </a:pPr>
            <a:r>
              <a:rPr lang="en-US" altLang="zh-CN" sz="2400" dirty="0"/>
              <a:t>We focus on main intersections in urban area, and only consider the incoming </a:t>
            </a:r>
            <a:r>
              <a:rPr lang="en-US" altLang="zh-CN" sz="2400" dirty="0" smtClean="0"/>
              <a:t>vehicles </a:t>
            </a:r>
            <a:r>
              <a:rPr lang="en-US" altLang="zh-CN" sz="2400" dirty="0"/>
              <a:t>without </a:t>
            </a:r>
            <a:r>
              <a:rPr lang="en-US" altLang="zh-CN" sz="2400" dirty="0" smtClean="0"/>
              <a:t>pedestrians or bicycles. </a:t>
            </a:r>
            <a:endParaRPr lang="en-US" altLang="zh-CN" sz="2400" dirty="0" smtClean="0"/>
          </a:p>
          <a:p>
            <a:pPr marL="0" indent="0">
              <a:buNone/>
            </a:pPr>
            <a:r>
              <a:rPr lang="en-GB" sz="2400" dirty="0" smtClean="0"/>
              <a:t>We </a:t>
            </a:r>
            <a:r>
              <a:rPr lang="en-GB" sz="2400" dirty="0" smtClean="0"/>
              <a:t>aim to improve the efficiency of traffic light control as much as possible </a:t>
            </a:r>
            <a:r>
              <a:rPr lang="en-US" altLang="zh-CN" sz="2400" dirty="0" smtClean="0"/>
              <a:t>in </a:t>
            </a:r>
            <a:r>
              <a:rPr lang="en-US" altLang="zh-CN" sz="2400" dirty="0"/>
              <a:t>this scenario</a:t>
            </a:r>
            <a:r>
              <a:rPr lang="en-GB" sz="2400" dirty="0" smtClean="0"/>
              <a:t>. </a:t>
            </a:r>
            <a:r>
              <a:rPr lang="en-GB" sz="2400" dirty="0" smtClean="0"/>
              <a:t>Several </a:t>
            </a:r>
            <a:r>
              <a:rPr lang="en-US" altLang="zh-CN" sz="2400" dirty="0" smtClean="0"/>
              <a:t>key </a:t>
            </a:r>
            <a:r>
              <a:rPr lang="en-US" altLang="zh-CN" sz="2400" dirty="0"/>
              <a:t>indicators </a:t>
            </a:r>
            <a:r>
              <a:rPr lang="en-US" altLang="zh-CN" sz="2400" dirty="0" smtClean="0"/>
              <a:t>such as </a:t>
            </a:r>
            <a:r>
              <a:rPr lang="en-US" altLang="zh-CN" sz="2400" dirty="0" smtClean="0"/>
              <a:t>waiting </a:t>
            </a:r>
            <a:r>
              <a:rPr lang="en-US" altLang="zh-CN" sz="2400" dirty="0" smtClean="0"/>
              <a:t>time and time loss of vehicles will be used </a:t>
            </a:r>
            <a:r>
              <a:rPr lang="en-US" altLang="zh-CN" sz="2400" dirty="0" smtClean="0"/>
              <a:t>to </a:t>
            </a:r>
            <a:r>
              <a:rPr lang="en-US" altLang="zh-CN" sz="2400" dirty="0" smtClean="0"/>
              <a:t>evaluate performance of the traffic light control system.</a:t>
            </a:r>
            <a:endParaRPr lang="en-GB" sz="2400" dirty="0"/>
          </a:p>
        </p:txBody>
      </p:sp>
      <p:pic>
        <p:nvPicPr>
          <p:cNvPr id="4" name="图片 3"/>
          <p:cNvPicPr/>
          <p:nvPr/>
        </p:nvPicPr>
        <p:blipFill>
          <a:blip r:embed="rId2">
            <a:extLst>
              <a:ext uri="{28A0092B-C50C-407E-A947-70E740481C1C}">
                <a14:useLocalDpi xmlns:a14="http://schemas.microsoft.com/office/drawing/2010/main" val="0"/>
              </a:ext>
            </a:extLst>
          </a:blip>
          <a:srcRect/>
          <a:stretch>
            <a:fillRect/>
          </a:stretch>
        </p:blipFill>
        <p:spPr bwMode="auto">
          <a:xfrm>
            <a:off x="5503986" y="1548814"/>
            <a:ext cx="5849814" cy="3965331"/>
          </a:xfrm>
          <a:prstGeom prst="rect">
            <a:avLst/>
          </a:prstGeom>
          <a:noFill/>
        </p:spPr>
      </p:pic>
    </p:spTree>
    <p:extLst>
      <p:ext uri="{BB962C8B-B14F-4D97-AF65-F5344CB8AC3E}">
        <p14:creationId xmlns:p14="http://schemas.microsoft.com/office/powerpoint/2010/main" val="1661252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Methodology</a:t>
            </a:r>
            <a:endParaRPr lang="en-GB" dirty="0"/>
          </a:p>
        </p:txBody>
      </p:sp>
      <p:sp>
        <p:nvSpPr>
          <p:cNvPr id="3" name="Content Placeholder 2"/>
          <p:cNvSpPr>
            <a:spLocks noGrp="1"/>
          </p:cNvSpPr>
          <p:nvPr>
            <p:ph idx="1"/>
          </p:nvPr>
        </p:nvSpPr>
        <p:spPr>
          <a:xfrm>
            <a:off x="746760" y="1452880"/>
            <a:ext cx="5867400" cy="5049520"/>
          </a:xfrm>
        </p:spPr>
        <p:txBody>
          <a:bodyPr>
            <a:normAutofit/>
          </a:bodyPr>
          <a:lstStyle/>
          <a:p>
            <a:r>
              <a:rPr lang="en-GB" sz="2400" dirty="0" smtClean="0"/>
              <a:t>Reinforcement </a:t>
            </a:r>
            <a:r>
              <a:rPr lang="en-GB" sz="2400" dirty="0" smtClean="0"/>
              <a:t>Learning</a:t>
            </a:r>
          </a:p>
          <a:p>
            <a:pPr marL="0" indent="0">
              <a:buNone/>
            </a:pPr>
            <a:r>
              <a:rPr lang="en-US" sz="2000" dirty="0"/>
              <a:t>Policy: state/ action mapping that determines which action to </a:t>
            </a:r>
            <a:r>
              <a:rPr lang="en-US" sz="2000" dirty="0" smtClean="0"/>
              <a:t>take</a:t>
            </a:r>
            <a:endParaRPr lang="en-GB" sz="2000" dirty="0" smtClean="0"/>
          </a:p>
          <a:p>
            <a:pPr marL="0" indent="0">
              <a:buNone/>
            </a:pPr>
            <a:r>
              <a:rPr lang="en-GB" sz="2000" dirty="0" smtClean="0"/>
              <a:t>Observation</a:t>
            </a:r>
            <a:r>
              <a:rPr lang="en-GB" sz="2000" dirty="0" smtClean="0"/>
              <a:t>: the state representation of environment</a:t>
            </a:r>
          </a:p>
          <a:p>
            <a:pPr marL="0" indent="0">
              <a:buNone/>
            </a:pPr>
            <a:r>
              <a:rPr lang="en-GB" sz="2000" dirty="0" smtClean="0"/>
              <a:t>Action</a:t>
            </a:r>
            <a:r>
              <a:rPr lang="en-US" sz="2000" dirty="0" smtClean="0"/>
              <a:t>: movements that the agent can take</a:t>
            </a:r>
            <a:endParaRPr lang="en-GB" sz="2000" dirty="0" smtClean="0"/>
          </a:p>
          <a:p>
            <a:pPr marL="0" indent="0">
              <a:buNone/>
            </a:pPr>
            <a:r>
              <a:rPr lang="en-GB" sz="2000" dirty="0" smtClean="0"/>
              <a:t>Reward</a:t>
            </a:r>
            <a:r>
              <a:rPr lang="en-US" sz="2000" dirty="0" smtClean="0"/>
              <a:t>: response to agent’s action, may be penalty</a:t>
            </a:r>
            <a:endParaRPr lang="en-GB" sz="2000" dirty="0" smtClean="0"/>
          </a:p>
          <a:p>
            <a:pPr marL="0" indent="0">
              <a:buNone/>
            </a:pPr>
            <a:r>
              <a:rPr lang="en-GB" sz="2000" dirty="0" smtClean="0"/>
              <a:t>Target: learn an optimal policy to choose the best action for </a:t>
            </a:r>
            <a:r>
              <a:rPr lang="en-GB" sz="2000" dirty="0" smtClean="0"/>
              <a:t>each </a:t>
            </a:r>
            <a:r>
              <a:rPr lang="en-GB" sz="2000" dirty="0" smtClean="0"/>
              <a:t>state</a:t>
            </a:r>
          </a:p>
          <a:p>
            <a:r>
              <a:rPr lang="en-GB" sz="2400" dirty="0" smtClean="0"/>
              <a:t>Deep </a:t>
            </a:r>
            <a:r>
              <a:rPr lang="en-GB" sz="2400" dirty="0" smtClean="0"/>
              <a:t>Learning</a:t>
            </a:r>
          </a:p>
          <a:p>
            <a:pPr marL="0" indent="0">
              <a:buNone/>
            </a:pPr>
            <a:r>
              <a:rPr lang="en-US" sz="2000" dirty="0" smtClean="0"/>
              <a:t>Herein</a:t>
            </a:r>
            <a:r>
              <a:rPr lang="en-US" sz="2000" dirty="0"/>
              <a:t>, deep </a:t>
            </a:r>
            <a:r>
              <a:rPr lang="en-US" sz="2000" dirty="0" smtClean="0"/>
              <a:t>learning uses </a:t>
            </a:r>
            <a:r>
              <a:rPr lang="en-US" sz="2000" dirty="0"/>
              <a:t>multiple layers of artificial neural networks to learn </a:t>
            </a:r>
            <a:r>
              <a:rPr lang="en-US" sz="2000" dirty="0" smtClean="0"/>
              <a:t>the implicit </a:t>
            </a:r>
            <a:r>
              <a:rPr lang="en-US" sz="2000" dirty="0"/>
              <a:t>maximum discounted future reward when we </a:t>
            </a:r>
            <a:r>
              <a:rPr lang="en-US" sz="2000" dirty="0" smtClean="0"/>
              <a:t>perform a </a:t>
            </a:r>
            <a:r>
              <a:rPr lang="en-US" sz="2000" dirty="0"/>
              <a:t>special action given a special state</a:t>
            </a:r>
            <a:r>
              <a:rPr lang="en-US" sz="2000" dirty="0" smtClean="0"/>
              <a:t>. We also plan to add several Convolution layer to extract </a:t>
            </a:r>
            <a:r>
              <a:rPr lang="en-US" sz="2000" dirty="0" smtClean="0"/>
              <a:t>the image.</a:t>
            </a:r>
            <a:endParaRPr lang="en-GB" sz="2000" dirty="0" smtClean="0"/>
          </a:p>
        </p:txBody>
      </p:sp>
      <p:pic>
        <p:nvPicPr>
          <p:cNvPr id="5" name="图片 4"/>
          <p:cNvPicPr>
            <a:picLocks noChangeAspect="1"/>
          </p:cNvPicPr>
          <p:nvPr/>
        </p:nvPicPr>
        <p:blipFill>
          <a:blip r:embed="rId2"/>
          <a:stretch>
            <a:fillRect/>
          </a:stretch>
        </p:blipFill>
        <p:spPr>
          <a:xfrm>
            <a:off x="6793098" y="233045"/>
            <a:ext cx="4838964" cy="3190875"/>
          </a:xfrm>
          <a:prstGeom prst="rect">
            <a:avLst/>
          </a:prstGeom>
        </p:spPr>
      </p:pic>
      <p:pic>
        <p:nvPicPr>
          <p:cNvPr id="6" name="图片 5"/>
          <p:cNvPicPr>
            <a:picLocks noChangeAspect="1"/>
          </p:cNvPicPr>
          <p:nvPr/>
        </p:nvPicPr>
        <p:blipFill>
          <a:blip r:embed="rId3"/>
          <a:stretch>
            <a:fillRect/>
          </a:stretch>
        </p:blipFill>
        <p:spPr>
          <a:xfrm>
            <a:off x="6497775" y="3737782"/>
            <a:ext cx="5429609" cy="2632538"/>
          </a:xfrm>
          <a:prstGeom prst="rect">
            <a:avLst/>
          </a:prstGeom>
        </p:spPr>
      </p:pic>
    </p:spTree>
    <p:extLst>
      <p:ext uri="{BB962C8B-B14F-4D97-AF65-F5344CB8AC3E}">
        <p14:creationId xmlns:p14="http://schemas.microsoft.com/office/powerpoint/2010/main" val="2646955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Methodology</a:t>
            </a:r>
            <a:endParaRPr lang="en-GB" dirty="0"/>
          </a:p>
        </p:txBody>
      </p:sp>
      <p:sp>
        <p:nvSpPr>
          <p:cNvPr id="3" name="Content Placeholder 2"/>
          <p:cNvSpPr>
            <a:spLocks noGrp="1"/>
          </p:cNvSpPr>
          <p:nvPr>
            <p:ph idx="1"/>
          </p:nvPr>
        </p:nvSpPr>
        <p:spPr>
          <a:xfrm>
            <a:off x="838200" y="1544271"/>
            <a:ext cx="3927231" cy="4351338"/>
          </a:xfrm>
        </p:spPr>
        <p:txBody>
          <a:bodyPr>
            <a:normAutofit/>
          </a:bodyPr>
          <a:lstStyle/>
          <a:p>
            <a:pPr marL="0" indent="0">
              <a:buNone/>
            </a:pPr>
            <a:r>
              <a:rPr lang="en-US" sz="2000" dirty="0"/>
              <a:t>The experiments are conducted on an open source and microcosmic traffic simulator SUMO (Simulation of Urban Mobility) </a:t>
            </a:r>
            <a:r>
              <a:rPr lang="en-US" sz="2000" dirty="0" smtClean="0"/>
              <a:t>[11]. </a:t>
            </a:r>
            <a:r>
              <a:rPr lang="en-US" sz="2000" dirty="0"/>
              <a:t>SUMO supports Custom road network and route data of vehicles. In the meanwhile, it provides precise and flexible traffic control, and a large number of real-time statistical data for analysis via </a:t>
            </a:r>
            <a:r>
              <a:rPr lang="en-US" sz="2000" dirty="0" err="1"/>
              <a:t>TraCI</a:t>
            </a:r>
            <a:r>
              <a:rPr lang="en-US" sz="2000" dirty="0"/>
              <a:t> interface. Hence it is very suitable for the development of traffic control model.</a:t>
            </a:r>
            <a:endParaRPr lang="en-GB" sz="2000" dirty="0"/>
          </a:p>
        </p:txBody>
      </p:sp>
      <p:pic>
        <p:nvPicPr>
          <p:cNvPr id="4" name="图片 3"/>
          <p:cNvPicPr/>
          <p:nvPr/>
        </p:nvPicPr>
        <p:blipFill>
          <a:blip r:embed="rId2">
            <a:extLst>
              <a:ext uri="{28A0092B-C50C-407E-A947-70E740481C1C}">
                <a14:useLocalDpi xmlns:a14="http://schemas.microsoft.com/office/drawing/2010/main" val="0"/>
              </a:ext>
            </a:extLst>
          </a:blip>
          <a:stretch>
            <a:fillRect/>
          </a:stretch>
        </p:blipFill>
        <p:spPr>
          <a:xfrm>
            <a:off x="4997498" y="1544271"/>
            <a:ext cx="6356301" cy="4707060"/>
          </a:xfrm>
          <a:prstGeom prst="rect">
            <a:avLst/>
          </a:prstGeom>
        </p:spPr>
      </p:pic>
    </p:spTree>
    <p:extLst>
      <p:ext uri="{BB962C8B-B14F-4D97-AF65-F5344CB8AC3E}">
        <p14:creationId xmlns:p14="http://schemas.microsoft.com/office/powerpoint/2010/main" val="3576586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217490"/>
          </a:xfrm>
        </p:spPr>
        <p:txBody>
          <a:bodyPr/>
          <a:lstStyle/>
          <a:p>
            <a:r>
              <a:rPr lang="en-GB" dirty="0" smtClean="0"/>
              <a:t>Data Collection &amp; Evaluation</a:t>
            </a:r>
            <a:endParaRPr lang="en-GB" dirty="0"/>
          </a:p>
        </p:txBody>
      </p:sp>
      <p:sp>
        <p:nvSpPr>
          <p:cNvPr id="3" name="Content Placeholder 2"/>
          <p:cNvSpPr>
            <a:spLocks noGrp="1"/>
          </p:cNvSpPr>
          <p:nvPr>
            <p:ph idx="1"/>
          </p:nvPr>
        </p:nvSpPr>
        <p:spPr>
          <a:xfrm>
            <a:off x="838200" y="1359633"/>
            <a:ext cx="10222523" cy="3625605"/>
          </a:xfrm>
        </p:spPr>
        <p:txBody>
          <a:bodyPr>
            <a:normAutofit fontScale="85000" lnSpcReduction="20000"/>
          </a:bodyPr>
          <a:lstStyle/>
          <a:p>
            <a:pPr marL="0" indent="0">
              <a:buNone/>
            </a:pPr>
            <a:r>
              <a:rPr lang="en-US" sz="2200" dirty="0"/>
              <a:t>There are 6 valuable indicators to evaluate the performance of our proposed method. The first 5 indicators are used for </a:t>
            </a:r>
            <a:r>
              <a:rPr lang="en-US" sz="2200" dirty="0" smtClean="0"/>
              <a:t>testing </a:t>
            </a:r>
            <a:r>
              <a:rPr lang="en-US" sz="2200" dirty="0"/>
              <a:t>while the last one is used for </a:t>
            </a:r>
            <a:r>
              <a:rPr lang="en-US" sz="2200" dirty="0" smtClean="0"/>
              <a:t>training</a:t>
            </a:r>
            <a:r>
              <a:rPr lang="en-US" sz="2200" dirty="0"/>
              <a:t>.</a:t>
            </a:r>
          </a:p>
          <a:p>
            <a:pPr marL="457200" indent="-457200">
              <a:buFont typeface="+mj-ea"/>
              <a:buAutoNum type="circleNumDbPlain"/>
            </a:pPr>
            <a:r>
              <a:rPr lang="en-US" sz="2200" dirty="0" smtClean="0"/>
              <a:t>average </a:t>
            </a:r>
            <a:r>
              <a:rPr lang="en-US" sz="2200" dirty="0"/>
              <a:t>delay</a:t>
            </a:r>
          </a:p>
          <a:p>
            <a:pPr marL="457200" indent="-457200">
              <a:buFont typeface="+mj-ea"/>
              <a:buAutoNum type="circleNumDbPlain"/>
            </a:pPr>
            <a:r>
              <a:rPr lang="en-US" sz="2200" dirty="0" smtClean="0"/>
              <a:t>average stop</a:t>
            </a:r>
          </a:p>
          <a:p>
            <a:pPr marL="457200" indent="-457200">
              <a:buFont typeface="+mj-ea"/>
              <a:buAutoNum type="circleNumDbPlain"/>
            </a:pPr>
            <a:r>
              <a:rPr lang="en-US" sz="2200" dirty="0" smtClean="0"/>
              <a:t>average </a:t>
            </a:r>
            <a:r>
              <a:rPr lang="en-US" sz="2200" dirty="0"/>
              <a:t>time </a:t>
            </a:r>
            <a:r>
              <a:rPr lang="en-US" sz="2200" dirty="0" smtClean="0"/>
              <a:t>loss</a:t>
            </a:r>
          </a:p>
          <a:p>
            <a:pPr marL="457200" indent="-457200">
              <a:buFont typeface="+mj-ea"/>
              <a:buAutoNum type="circleNumDbPlain"/>
            </a:pPr>
            <a:r>
              <a:rPr lang="en-US" sz="2200" dirty="0" smtClean="0"/>
              <a:t>average </a:t>
            </a:r>
            <a:r>
              <a:rPr lang="en-US" sz="2200" dirty="0"/>
              <a:t>speed</a:t>
            </a:r>
          </a:p>
          <a:p>
            <a:pPr marL="457200" indent="-457200">
              <a:buFont typeface="+mj-ea"/>
              <a:buAutoNum type="circleNumDbPlain"/>
            </a:pPr>
            <a:r>
              <a:rPr lang="en-US" sz="2200" dirty="0" smtClean="0"/>
              <a:t>traveling time</a:t>
            </a:r>
          </a:p>
          <a:p>
            <a:pPr marL="457200" indent="-457200">
              <a:buFont typeface="+mj-ea"/>
              <a:buAutoNum type="circleNumDbPlain"/>
            </a:pPr>
            <a:r>
              <a:rPr lang="en-US" sz="2200" dirty="0" smtClean="0"/>
              <a:t>total reward</a:t>
            </a:r>
          </a:p>
          <a:p>
            <a:pPr marL="0" indent="0">
              <a:buNone/>
            </a:pPr>
            <a:r>
              <a:rPr lang="en-US" sz="2200" dirty="0" smtClean="0"/>
              <a:t>All </a:t>
            </a:r>
            <a:r>
              <a:rPr lang="en-US" sz="2200" dirty="0"/>
              <a:t>indicators above can be gathered directly by SUMO. The relevant command is shown as follow:</a:t>
            </a:r>
          </a:p>
          <a:p>
            <a:pPr marL="0" indent="0">
              <a:buNone/>
            </a:pPr>
            <a:r>
              <a:rPr lang="en-US" altLang="zh-CN" sz="2200" b="1" dirty="0" smtClean="0"/>
              <a:t>'--</a:t>
            </a:r>
            <a:r>
              <a:rPr lang="en-US" altLang="zh-CN" sz="2200" b="1" dirty="0" err="1" smtClean="0"/>
              <a:t>tripinfo</a:t>
            </a:r>
            <a:r>
              <a:rPr lang="en-US" altLang="zh-CN" sz="2200" b="1" dirty="0" smtClean="0"/>
              <a:t>-output</a:t>
            </a:r>
            <a:r>
              <a:rPr lang="en-US" altLang="zh-CN" sz="2200" dirty="0" smtClean="0"/>
              <a:t> </a:t>
            </a:r>
            <a:r>
              <a:rPr lang="en-US" altLang="zh-CN" sz="2200" dirty="0"/>
              <a:t>trip_stats_{episode}.</a:t>
            </a:r>
            <a:r>
              <a:rPr lang="en-US" altLang="zh-CN" sz="2200" dirty="0" smtClean="0"/>
              <a:t>xml </a:t>
            </a:r>
            <a:r>
              <a:rPr lang="en-US" altLang="zh-CN" sz="2200" b="1" dirty="0" smtClean="0"/>
              <a:t>'</a:t>
            </a:r>
            <a:endParaRPr lang="en-US" sz="2200" dirty="0"/>
          </a:p>
          <a:p>
            <a:pPr marL="0" indent="0">
              <a:buNone/>
            </a:pPr>
            <a:r>
              <a:rPr lang="en-US" sz="2200" dirty="0"/>
              <a:t>Then we can get quite detailed trip information about each vehicle in the simulation. </a:t>
            </a:r>
          </a:p>
        </p:txBody>
      </p:sp>
      <p:pic>
        <p:nvPicPr>
          <p:cNvPr id="4" name="图片 3"/>
          <p:cNvPicPr/>
          <p:nvPr/>
        </p:nvPicPr>
        <p:blipFill>
          <a:blip r:embed="rId2">
            <a:extLst>
              <a:ext uri="{28A0092B-C50C-407E-A947-70E740481C1C}">
                <a14:useLocalDpi xmlns:a14="http://schemas.microsoft.com/office/drawing/2010/main" val="0"/>
              </a:ext>
            </a:extLst>
          </a:blip>
          <a:stretch>
            <a:fillRect/>
          </a:stretch>
        </p:blipFill>
        <p:spPr>
          <a:xfrm>
            <a:off x="961292" y="4985238"/>
            <a:ext cx="6292362" cy="1301262"/>
          </a:xfrm>
          <a:prstGeom prst="rect">
            <a:avLst/>
          </a:prstGeom>
        </p:spPr>
      </p:pic>
    </p:spTree>
    <p:extLst>
      <p:ext uri="{BB962C8B-B14F-4D97-AF65-F5344CB8AC3E}">
        <p14:creationId xmlns:p14="http://schemas.microsoft.com/office/powerpoint/2010/main" val="3396452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Validity &amp; Generalisability</a:t>
            </a:r>
            <a:endParaRPr lang="en-GB" dirty="0"/>
          </a:p>
        </p:txBody>
      </p:sp>
      <p:sp>
        <p:nvSpPr>
          <p:cNvPr id="3" name="Content Placeholder 2"/>
          <p:cNvSpPr>
            <a:spLocks noGrp="1"/>
          </p:cNvSpPr>
          <p:nvPr>
            <p:ph idx="1"/>
          </p:nvPr>
        </p:nvSpPr>
        <p:spPr>
          <a:xfrm>
            <a:off x="838200" y="1588233"/>
            <a:ext cx="9677400" cy="3300290"/>
          </a:xfrm>
        </p:spPr>
        <p:txBody>
          <a:bodyPr>
            <a:normAutofit/>
          </a:bodyPr>
          <a:lstStyle/>
          <a:p>
            <a:pPr marL="0" indent="0">
              <a:buNone/>
            </a:pPr>
            <a:r>
              <a:rPr lang="en-US" sz="2400" dirty="0"/>
              <a:t>In order to evaluate the reliability and stability of our control system, I will generate serval synthetic route data to simulate different traffic flow from the situation of sparse traffic flow to that of dense.</a:t>
            </a:r>
          </a:p>
          <a:p>
            <a:pPr marL="0" indent="0">
              <a:buNone/>
            </a:pPr>
            <a:r>
              <a:rPr lang="en-US" sz="2400" dirty="0"/>
              <a:t>The real traffic flow is also used for the experiment, and the traffic flow data is from Luxemburg sumo traffic (</a:t>
            </a:r>
            <a:r>
              <a:rPr lang="en-US" sz="2400" dirty="0" err="1"/>
              <a:t>LuST</a:t>
            </a:r>
            <a:r>
              <a:rPr lang="en-US" sz="2400" dirty="0"/>
              <a:t>), which contains the complete data of one day [28]. In the real world, the situation of intersection is complex, and the width of intersection, the length of road, the number of lanes, the number of phases, and even the traffic flow rate of each road are very different.</a:t>
            </a:r>
          </a:p>
          <a:p>
            <a:pPr marL="0" indent="0">
              <a:buNone/>
            </a:pPr>
            <a:endParaRPr lang="en-GB" sz="2400" dirty="0"/>
          </a:p>
        </p:txBody>
      </p:sp>
    </p:spTree>
    <p:extLst>
      <p:ext uri="{BB962C8B-B14F-4D97-AF65-F5344CB8AC3E}">
        <p14:creationId xmlns:p14="http://schemas.microsoft.com/office/powerpoint/2010/main" val="1704129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Risks &amp; Limitations</a:t>
            </a:r>
            <a:endParaRPr lang="en-GB" dirty="0"/>
          </a:p>
        </p:txBody>
      </p:sp>
      <p:sp>
        <p:nvSpPr>
          <p:cNvPr id="3" name="Content Placeholder 2"/>
          <p:cNvSpPr>
            <a:spLocks noGrp="1"/>
          </p:cNvSpPr>
          <p:nvPr>
            <p:ph idx="1"/>
          </p:nvPr>
        </p:nvSpPr>
        <p:spPr>
          <a:xfrm>
            <a:off x="838199" y="1509102"/>
            <a:ext cx="9070731" cy="4351338"/>
          </a:xfrm>
        </p:spPr>
        <p:txBody>
          <a:bodyPr>
            <a:normAutofit/>
          </a:bodyPr>
          <a:lstStyle/>
          <a:p>
            <a:pPr marL="0" indent="0">
              <a:buNone/>
            </a:pPr>
            <a:r>
              <a:rPr lang="en-US" sz="2400" dirty="0"/>
              <a:t>The key point is to avoid safety risks. Specifically, our traffic light control system has to guarantee a time interval for vehicles and pedestrians to react before the transition of traffic light. As the traffic safety is ensured at the first place, meanwhile the efficiency of traffic is improved as much as possible.</a:t>
            </a:r>
          </a:p>
          <a:p>
            <a:pPr marL="0" indent="0">
              <a:buNone/>
            </a:pPr>
            <a:r>
              <a:rPr lang="en-US" sz="2400" dirty="0"/>
              <a:t>On the other hand, our system depends on the VANETs (Vehicular ad hoc networks) and other detecting technology such as loop detectors and camera detectors.</a:t>
            </a:r>
          </a:p>
          <a:p>
            <a:pPr marL="0" indent="0">
              <a:buNone/>
            </a:pPr>
            <a:endParaRPr lang="en-GB" sz="2400" dirty="0"/>
          </a:p>
        </p:txBody>
      </p:sp>
    </p:spTree>
    <p:extLst>
      <p:ext uri="{BB962C8B-B14F-4D97-AF65-F5344CB8AC3E}">
        <p14:creationId xmlns:p14="http://schemas.microsoft.com/office/powerpoint/2010/main" val="957952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 Requirements</a:t>
            </a:r>
            <a:endParaRPr lang="en-GB" dirty="0"/>
          </a:p>
        </p:txBody>
      </p:sp>
      <p:sp>
        <p:nvSpPr>
          <p:cNvPr id="3" name="Content Placeholder 2"/>
          <p:cNvSpPr>
            <a:spLocks noGrp="1"/>
          </p:cNvSpPr>
          <p:nvPr>
            <p:ph idx="1"/>
          </p:nvPr>
        </p:nvSpPr>
        <p:spPr>
          <a:xfrm>
            <a:off x="838200" y="1517894"/>
            <a:ext cx="10515600" cy="4351338"/>
          </a:xfrm>
        </p:spPr>
        <p:txBody>
          <a:bodyPr/>
          <a:lstStyle/>
          <a:p>
            <a:r>
              <a:rPr lang="en-GB" dirty="0" err="1" smtClean="0"/>
              <a:t>Pycharm</a:t>
            </a:r>
            <a:r>
              <a:rPr lang="en-GB" dirty="0"/>
              <a:t> (Integrated Development Environment )</a:t>
            </a:r>
            <a:endParaRPr lang="en-GB" dirty="0" smtClean="0"/>
          </a:p>
          <a:p>
            <a:r>
              <a:rPr lang="en-GB" dirty="0" err="1" smtClean="0"/>
              <a:t>Tensorflow</a:t>
            </a:r>
            <a:r>
              <a:rPr lang="en-GB" dirty="0" smtClean="0"/>
              <a:t> &amp; </a:t>
            </a:r>
            <a:r>
              <a:rPr lang="en-GB" dirty="0" err="1" smtClean="0"/>
              <a:t>tensorboard</a:t>
            </a:r>
            <a:r>
              <a:rPr lang="en-GB" dirty="0" smtClean="0"/>
              <a:t> (to construct RL model)</a:t>
            </a:r>
          </a:p>
          <a:p>
            <a:r>
              <a:rPr lang="en-GB" dirty="0" smtClean="0"/>
              <a:t>SUMO (</a:t>
            </a:r>
            <a:r>
              <a:rPr lang="en-US" altLang="zh-CN" dirty="0"/>
              <a:t>(Simulation of Urban Mobility) </a:t>
            </a:r>
            <a:r>
              <a:rPr lang="en-GB" dirty="0" smtClean="0"/>
              <a:t>)</a:t>
            </a:r>
          </a:p>
          <a:p>
            <a:r>
              <a:rPr lang="en-GB" dirty="0" smtClean="0"/>
              <a:t>Traffic data of several cities (</a:t>
            </a:r>
            <a:r>
              <a:rPr lang="en-GB" dirty="0" err="1" smtClean="0"/>
              <a:t>LuST</a:t>
            </a:r>
            <a:r>
              <a:rPr lang="en-GB" dirty="0" smtClean="0"/>
              <a:t>/ </a:t>
            </a:r>
            <a:r>
              <a:rPr lang="en-GB" dirty="0" err="1" smtClean="0"/>
              <a:t>InTAS</a:t>
            </a:r>
            <a:r>
              <a:rPr lang="en-GB" dirty="0" smtClean="0"/>
              <a:t>)</a:t>
            </a:r>
          </a:p>
          <a:p>
            <a:r>
              <a:rPr lang="en-GB" dirty="0" smtClean="0"/>
              <a:t>Needed python packages:</a:t>
            </a:r>
          </a:p>
          <a:p>
            <a:pPr marL="0" indent="0">
              <a:buNone/>
            </a:pPr>
            <a:r>
              <a:rPr lang="en-GB" dirty="0" err="1" smtClean="0"/>
              <a:t>Numpy</a:t>
            </a:r>
            <a:r>
              <a:rPr lang="en-GB" dirty="0" smtClean="0"/>
              <a:t>/ pandas/ gym/ </a:t>
            </a:r>
            <a:r>
              <a:rPr lang="en-GB" altLang="zh-CN" dirty="0" err="1"/>
              <a:t>traci</a:t>
            </a:r>
            <a:r>
              <a:rPr lang="en-GB" altLang="zh-CN" dirty="0"/>
              <a:t>/ </a:t>
            </a:r>
            <a:r>
              <a:rPr lang="en-GB" dirty="0" err="1" smtClean="0"/>
              <a:t>sumolib</a:t>
            </a:r>
            <a:endParaRPr lang="en-GB" dirty="0" smtClean="0"/>
          </a:p>
          <a:p>
            <a:pPr marL="0" indent="0">
              <a:buNone/>
            </a:pPr>
            <a:r>
              <a:rPr lang="en-GB" dirty="0" err="1" smtClean="0"/>
              <a:t>Matplotlib</a:t>
            </a:r>
            <a:r>
              <a:rPr lang="en-GB" dirty="0" smtClean="0"/>
              <a:t>/ </a:t>
            </a:r>
            <a:r>
              <a:rPr lang="en-GB" dirty="0" err="1" smtClean="0"/>
              <a:t>seaborn</a:t>
            </a:r>
            <a:r>
              <a:rPr lang="en-GB" dirty="0"/>
              <a:t>/ </a:t>
            </a:r>
            <a:r>
              <a:rPr lang="en-GB" dirty="0" err="1"/>
              <a:t>configparser</a:t>
            </a:r>
            <a:endParaRPr lang="en-GB" dirty="0" smtClean="0"/>
          </a:p>
          <a:p>
            <a:endParaRPr lang="en-GB" dirty="0" smtClean="0"/>
          </a:p>
          <a:p>
            <a:endParaRPr lang="en-GB" dirty="0"/>
          </a:p>
        </p:txBody>
      </p:sp>
    </p:spTree>
    <p:extLst>
      <p:ext uri="{BB962C8B-B14F-4D97-AF65-F5344CB8AC3E}">
        <p14:creationId xmlns:p14="http://schemas.microsoft.com/office/powerpoint/2010/main" val="941479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Plan</a:t>
            </a:r>
            <a:endParaRPr lang="en-GB" dirty="0"/>
          </a:p>
        </p:txBody>
      </p:sp>
      <p:graphicFrame>
        <p:nvGraphicFramePr>
          <p:cNvPr id="4" name="表格 3"/>
          <p:cNvGraphicFramePr>
            <a:graphicFrameLocks noGrp="1"/>
          </p:cNvGraphicFramePr>
          <p:nvPr>
            <p:extLst>
              <p:ext uri="{D42A27DB-BD31-4B8C-83A1-F6EECF244321}">
                <p14:modId xmlns:p14="http://schemas.microsoft.com/office/powerpoint/2010/main" val="359607041"/>
              </p:ext>
            </p:extLst>
          </p:nvPr>
        </p:nvGraphicFramePr>
        <p:xfrm>
          <a:off x="961293" y="1690688"/>
          <a:ext cx="8127999" cy="3134360"/>
        </p:xfrm>
        <a:graphic>
          <a:graphicData uri="http://schemas.openxmlformats.org/drawingml/2006/table">
            <a:tbl>
              <a:tblPr firstRow="1" bandRow="1">
                <a:tableStyleId>{5C22544A-7EE6-4342-B048-85BDC9FD1C3A}</a:tableStyleId>
              </a:tblPr>
              <a:tblGrid>
                <a:gridCol w="1140069">
                  <a:extLst>
                    <a:ext uri="{9D8B030D-6E8A-4147-A177-3AD203B41FA5}">
                      <a16:colId xmlns:a16="http://schemas.microsoft.com/office/drawing/2014/main" val="1552535957"/>
                    </a:ext>
                  </a:extLst>
                </a:gridCol>
                <a:gridCol w="4572000">
                  <a:extLst>
                    <a:ext uri="{9D8B030D-6E8A-4147-A177-3AD203B41FA5}">
                      <a16:colId xmlns:a16="http://schemas.microsoft.com/office/drawing/2014/main" val="1982874043"/>
                    </a:ext>
                  </a:extLst>
                </a:gridCol>
                <a:gridCol w="2415930">
                  <a:extLst>
                    <a:ext uri="{9D8B030D-6E8A-4147-A177-3AD203B41FA5}">
                      <a16:colId xmlns:a16="http://schemas.microsoft.com/office/drawing/2014/main" val="4052138176"/>
                    </a:ext>
                  </a:extLst>
                </a:gridCol>
              </a:tblGrid>
              <a:tr h="370840">
                <a:tc>
                  <a:txBody>
                    <a:bodyPr/>
                    <a:lstStyle/>
                    <a:p>
                      <a:r>
                        <a:rPr lang="en-US" altLang="zh-CN" dirty="0" smtClean="0"/>
                        <a:t>No.</a:t>
                      </a:r>
                      <a:endParaRPr lang="zh-CN" altLang="en-US" dirty="0"/>
                    </a:p>
                  </a:txBody>
                  <a:tcPr/>
                </a:tc>
                <a:tc>
                  <a:txBody>
                    <a:bodyPr/>
                    <a:lstStyle/>
                    <a:p>
                      <a:r>
                        <a:rPr lang="en-GB" altLang="zh-CN" dirty="0" smtClean="0"/>
                        <a:t>significant task</a:t>
                      </a:r>
                      <a:endParaRPr lang="zh-CN" alt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zh-CN" dirty="0" smtClean="0"/>
                        <a:t>relevant date</a:t>
                      </a:r>
                    </a:p>
                  </a:txBody>
                  <a:tcPr/>
                </a:tc>
                <a:extLst>
                  <a:ext uri="{0D108BD9-81ED-4DB2-BD59-A6C34878D82A}">
                    <a16:rowId xmlns:a16="http://schemas.microsoft.com/office/drawing/2014/main" val="3328746404"/>
                  </a:ext>
                </a:extLst>
              </a:tr>
              <a:tr h="370840">
                <a:tc>
                  <a:txBody>
                    <a:bodyPr/>
                    <a:lstStyle/>
                    <a:p>
                      <a:r>
                        <a:rPr lang="en-US" altLang="zh-CN" b="1" dirty="0" smtClean="0"/>
                        <a:t>1</a:t>
                      </a:r>
                      <a:endParaRPr lang="zh-CN" altLang="en-US" b="1" dirty="0"/>
                    </a:p>
                  </a:txBody>
                  <a:tcPr/>
                </a:tc>
                <a:tc>
                  <a:txBody>
                    <a:bodyPr/>
                    <a:lstStyle/>
                    <a:p>
                      <a:r>
                        <a:rPr lang="en-US" altLang="zh-CN" dirty="0" smtClean="0"/>
                        <a:t>Construction of reinforcement learning</a:t>
                      </a:r>
                      <a:r>
                        <a:rPr lang="en-US" altLang="zh-CN" baseline="0" dirty="0" smtClean="0"/>
                        <a:t> model and other compared methods</a:t>
                      </a:r>
                      <a:endParaRPr lang="zh-CN" altLang="en-US" dirty="0"/>
                    </a:p>
                  </a:txBody>
                  <a:tcPr/>
                </a:tc>
                <a:tc>
                  <a:txBody>
                    <a:bodyPr/>
                    <a:lstStyle/>
                    <a:p>
                      <a:r>
                        <a:rPr lang="en-US" altLang="zh-CN" dirty="0" smtClean="0"/>
                        <a:t>15</a:t>
                      </a:r>
                      <a:r>
                        <a:rPr lang="en-US" altLang="zh-CN" baseline="0" dirty="0" smtClean="0"/>
                        <a:t> May</a:t>
                      </a:r>
                      <a:endParaRPr lang="zh-CN" altLang="en-US" dirty="0"/>
                    </a:p>
                  </a:txBody>
                  <a:tcPr/>
                </a:tc>
                <a:extLst>
                  <a:ext uri="{0D108BD9-81ED-4DB2-BD59-A6C34878D82A}">
                    <a16:rowId xmlns:a16="http://schemas.microsoft.com/office/drawing/2014/main" val="1952481095"/>
                  </a:ext>
                </a:extLst>
              </a:tr>
              <a:tr h="370840">
                <a:tc>
                  <a:txBody>
                    <a:bodyPr/>
                    <a:lstStyle/>
                    <a:p>
                      <a:r>
                        <a:rPr lang="en-US" altLang="zh-CN" b="1" dirty="0" smtClean="0"/>
                        <a:t>2</a:t>
                      </a:r>
                      <a:endParaRPr lang="zh-CN" altLang="en-US" b="1" dirty="0"/>
                    </a:p>
                  </a:txBody>
                  <a:tcPr/>
                </a:tc>
                <a:tc>
                  <a:txBody>
                    <a:bodyPr/>
                    <a:lstStyle/>
                    <a:p>
                      <a:r>
                        <a:rPr lang="en-US" altLang="zh-CN" dirty="0" smtClean="0"/>
                        <a:t>Adjustment</a:t>
                      </a:r>
                      <a:r>
                        <a:rPr lang="en-US" altLang="zh-CN" baseline="0" dirty="0" smtClean="0"/>
                        <a:t> and optimization of </a:t>
                      </a:r>
                      <a:r>
                        <a:rPr lang="en-US" altLang="zh-CN" baseline="0" dirty="0" smtClean="0"/>
                        <a:t>my </a:t>
                      </a:r>
                      <a:r>
                        <a:rPr lang="en-US" altLang="zh-CN" baseline="0" dirty="0" smtClean="0"/>
                        <a:t>reinforcement learning model</a:t>
                      </a:r>
                    </a:p>
                  </a:txBody>
                  <a:tcPr/>
                </a:tc>
                <a:tc>
                  <a:txBody>
                    <a:bodyPr/>
                    <a:lstStyle/>
                    <a:p>
                      <a:r>
                        <a:rPr lang="en-US" altLang="zh-CN" dirty="0" smtClean="0"/>
                        <a:t>31</a:t>
                      </a:r>
                      <a:r>
                        <a:rPr lang="en-US" altLang="zh-CN" baseline="0" dirty="0" smtClean="0"/>
                        <a:t> May</a:t>
                      </a:r>
                      <a:endParaRPr lang="zh-CN" altLang="en-US" dirty="0"/>
                    </a:p>
                  </a:txBody>
                  <a:tcPr/>
                </a:tc>
                <a:extLst>
                  <a:ext uri="{0D108BD9-81ED-4DB2-BD59-A6C34878D82A}">
                    <a16:rowId xmlns:a16="http://schemas.microsoft.com/office/drawing/2014/main" val="4112193119"/>
                  </a:ext>
                </a:extLst>
              </a:tr>
              <a:tr h="370840">
                <a:tc>
                  <a:txBody>
                    <a:bodyPr/>
                    <a:lstStyle/>
                    <a:p>
                      <a:r>
                        <a:rPr lang="en-US" altLang="zh-CN" b="1" dirty="0" smtClean="0"/>
                        <a:t>3</a:t>
                      </a:r>
                      <a:endParaRPr lang="zh-CN" altLang="en-US" b="1" dirty="0"/>
                    </a:p>
                  </a:txBody>
                  <a:tcPr/>
                </a:tc>
                <a:tc>
                  <a:txBody>
                    <a:bodyPr/>
                    <a:lstStyle/>
                    <a:p>
                      <a:r>
                        <a:rPr lang="en-US" altLang="zh-CN" dirty="0" smtClean="0"/>
                        <a:t>Entire experiment in different scenarios</a:t>
                      </a:r>
                      <a:endParaRPr lang="zh-CN" altLang="en-US" dirty="0"/>
                    </a:p>
                  </a:txBody>
                  <a:tcPr/>
                </a:tc>
                <a:tc>
                  <a:txBody>
                    <a:bodyPr/>
                    <a:lstStyle/>
                    <a:p>
                      <a:r>
                        <a:rPr lang="en-US" altLang="zh-CN" dirty="0" smtClean="0"/>
                        <a:t>10 June</a:t>
                      </a:r>
                      <a:endParaRPr lang="zh-CN" altLang="en-US" dirty="0"/>
                    </a:p>
                  </a:txBody>
                  <a:tcPr/>
                </a:tc>
                <a:extLst>
                  <a:ext uri="{0D108BD9-81ED-4DB2-BD59-A6C34878D82A}">
                    <a16:rowId xmlns:a16="http://schemas.microsoft.com/office/drawing/2014/main" val="3338763983"/>
                  </a:ext>
                </a:extLst>
              </a:tr>
              <a:tr h="370840">
                <a:tc>
                  <a:txBody>
                    <a:bodyPr/>
                    <a:lstStyle/>
                    <a:p>
                      <a:r>
                        <a:rPr lang="en-US" altLang="zh-CN" b="1" dirty="0" smtClean="0"/>
                        <a:t>4</a:t>
                      </a:r>
                      <a:endParaRPr lang="zh-CN" altLang="en-US" b="1" dirty="0"/>
                    </a:p>
                  </a:txBody>
                  <a:tcPr/>
                </a:tc>
                <a:tc>
                  <a:txBody>
                    <a:bodyPr/>
                    <a:lstStyle/>
                    <a:p>
                      <a:r>
                        <a:rPr lang="en-US" altLang="zh-CN" dirty="0" smtClean="0"/>
                        <a:t>Data collection</a:t>
                      </a:r>
                      <a:r>
                        <a:rPr lang="en-US" altLang="zh-CN" baseline="0" dirty="0" smtClean="0"/>
                        <a:t> and analysis</a:t>
                      </a:r>
                      <a:endParaRPr lang="zh-CN" alt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15 June</a:t>
                      </a:r>
                      <a:endParaRPr lang="zh-CN" altLang="en-US" dirty="0" smtClean="0"/>
                    </a:p>
                  </a:txBody>
                  <a:tcPr/>
                </a:tc>
                <a:extLst>
                  <a:ext uri="{0D108BD9-81ED-4DB2-BD59-A6C34878D82A}">
                    <a16:rowId xmlns:a16="http://schemas.microsoft.com/office/drawing/2014/main" val="3311322118"/>
                  </a:ext>
                </a:extLst>
              </a:tr>
              <a:tr h="370840">
                <a:tc>
                  <a:txBody>
                    <a:bodyPr/>
                    <a:lstStyle/>
                    <a:p>
                      <a:r>
                        <a:rPr lang="en-US" altLang="zh-CN" b="1" dirty="0" smtClean="0"/>
                        <a:t>5</a:t>
                      </a:r>
                      <a:endParaRPr lang="zh-CN" altLang="en-US" b="1" dirty="0"/>
                    </a:p>
                  </a:txBody>
                  <a:tcPr/>
                </a:tc>
                <a:tc>
                  <a:txBody>
                    <a:bodyPr/>
                    <a:lstStyle/>
                    <a:p>
                      <a:r>
                        <a:rPr lang="en-US" altLang="zh-CN" dirty="0" smtClean="0"/>
                        <a:t>Draft of my dissertation</a:t>
                      </a:r>
                      <a:endParaRPr lang="zh-CN" altLang="en-US" dirty="0"/>
                    </a:p>
                  </a:txBody>
                  <a:tcPr/>
                </a:tc>
                <a:tc>
                  <a:txBody>
                    <a:bodyPr/>
                    <a:lstStyle/>
                    <a:p>
                      <a:r>
                        <a:rPr lang="en-US" altLang="zh-CN" dirty="0" smtClean="0"/>
                        <a:t>30 June</a:t>
                      </a:r>
                      <a:endParaRPr lang="zh-CN" altLang="en-US" dirty="0"/>
                    </a:p>
                  </a:txBody>
                  <a:tcPr/>
                </a:tc>
                <a:extLst>
                  <a:ext uri="{0D108BD9-81ED-4DB2-BD59-A6C34878D82A}">
                    <a16:rowId xmlns:a16="http://schemas.microsoft.com/office/drawing/2014/main" val="3282826884"/>
                  </a:ext>
                </a:extLst>
              </a:tr>
              <a:tr h="370840">
                <a:tc>
                  <a:txBody>
                    <a:bodyPr/>
                    <a:lstStyle/>
                    <a:p>
                      <a:r>
                        <a:rPr lang="en-US" altLang="zh-CN" b="1" dirty="0" smtClean="0"/>
                        <a:t>6</a:t>
                      </a:r>
                      <a:endParaRPr lang="zh-CN" altLang="en-US" b="1" dirty="0"/>
                    </a:p>
                  </a:txBody>
                  <a:tcPr/>
                </a:tc>
                <a:tc>
                  <a:txBody>
                    <a:bodyPr/>
                    <a:lstStyle/>
                    <a:p>
                      <a:r>
                        <a:rPr lang="en-US" altLang="zh-CN" dirty="0" smtClean="0"/>
                        <a:t>Revision and typesetting of my dissertation</a:t>
                      </a:r>
                      <a:endParaRPr lang="zh-CN" altLang="en-US" dirty="0"/>
                    </a:p>
                  </a:txBody>
                  <a:tcPr/>
                </a:tc>
                <a:tc>
                  <a:txBody>
                    <a:bodyPr/>
                    <a:lstStyle/>
                    <a:p>
                      <a:r>
                        <a:rPr lang="en-US" altLang="zh-CN" dirty="0" smtClean="0"/>
                        <a:t>15 July</a:t>
                      </a:r>
                      <a:endParaRPr lang="zh-CN" altLang="en-US" dirty="0"/>
                    </a:p>
                  </a:txBody>
                  <a:tcPr/>
                </a:tc>
                <a:extLst>
                  <a:ext uri="{0D108BD9-81ED-4DB2-BD59-A6C34878D82A}">
                    <a16:rowId xmlns:a16="http://schemas.microsoft.com/office/drawing/2014/main" val="4069472440"/>
                  </a:ext>
                </a:extLst>
              </a:tr>
            </a:tbl>
          </a:graphicData>
        </a:graphic>
      </p:graphicFrame>
    </p:spTree>
    <p:extLst>
      <p:ext uri="{BB962C8B-B14F-4D97-AF65-F5344CB8AC3E}">
        <p14:creationId xmlns:p14="http://schemas.microsoft.com/office/powerpoint/2010/main" val="1797509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459522"/>
            <a:ext cx="10515600" cy="5276558"/>
          </a:xfrm>
        </p:spPr>
        <p:txBody>
          <a:bodyPr>
            <a:normAutofit fontScale="85000" lnSpcReduction="10000"/>
          </a:bodyPr>
          <a:lstStyle/>
          <a:p>
            <a:pPr marL="0" indent="0">
              <a:buNone/>
            </a:pPr>
            <a:r>
              <a:rPr lang="en-GB" sz="1800" dirty="0"/>
              <a:t>[1] </a:t>
            </a:r>
            <a:r>
              <a:rPr lang="en-GB" sz="1800" dirty="0" err="1"/>
              <a:t>Khattak</a:t>
            </a:r>
            <a:r>
              <a:rPr lang="en-GB" sz="1800" dirty="0"/>
              <a:t> Z H, Fontaine M D, </a:t>
            </a:r>
            <a:r>
              <a:rPr lang="en-GB" sz="1800" dirty="0" err="1"/>
              <a:t>Boateng</a:t>
            </a:r>
            <a:r>
              <a:rPr lang="en-GB" sz="1800" dirty="0"/>
              <a:t> R A. Evaluating the impact of adaptive signal control technology on driver stress and </a:t>
            </a:r>
            <a:r>
              <a:rPr lang="en-GB" sz="1800" dirty="0" err="1"/>
              <a:t>behavior</a:t>
            </a:r>
            <a:r>
              <a:rPr lang="en-GB" sz="1800" dirty="0"/>
              <a:t> using real-world experimental data[J]. Transportation research part F: traffic psychology and behaviour, 2018, 58: 133-144.</a:t>
            </a:r>
          </a:p>
          <a:p>
            <a:pPr marL="0" indent="0">
              <a:buNone/>
            </a:pPr>
            <a:r>
              <a:rPr lang="en-GB" sz="1800" dirty="0"/>
              <a:t>[2] </a:t>
            </a:r>
            <a:r>
              <a:rPr lang="en-GB" sz="1800" dirty="0" err="1"/>
              <a:t>Jin</a:t>
            </a:r>
            <a:r>
              <a:rPr lang="en-GB" sz="1800" dirty="0"/>
              <a:t> J, Ma X, </a:t>
            </a:r>
            <a:r>
              <a:rPr lang="en-GB" sz="1800" dirty="0" err="1"/>
              <a:t>Kosonen</a:t>
            </a:r>
            <a:r>
              <a:rPr lang="en-GB" sz="1800" dirty="0"/>
              <a:t> I. An intelligent control system for traffic lights with simulation-based evaluation[J]. Control engineering practice, 2017, 58: 24-33. </a:t>
            </a:r>
          </a:p>
          <a:p>
            <a:pPr marL="0" indent="0">
              <a:buNone/>
            </a:pPr>
            <a:r>
              <a:rPr lang="en-GB" sz="1800" dirty="0"/>
              <a:t>[3] </a:t>
            </a:r>
            <a:r>
              <a:rPr lang="en-GB" sz="1800" dirty="0" err="1"/>
              <a:t>Xiong</a:t>
            </a:r>
            <a:r>
              <a:rPr lang="en-GB" sz="1800" dirty="0"/>
              <a:t> Z, Sheng H, </a:t>
            </a:r>
            <a:r>
              <a:rPr lang="en-GB" sz="1800" dirty="0" err="1"/>
              <a:t>Rong</a:t>
            </a:r>
            <a:r>
              <a:rPr lang="en-GB" sz="1800" dirty="0"/>
              <a:t> W G, et al. Intelligent transportation systems for smart cities: a progress review[J]. Science China Information Sciences, 2012, 55(12): 2908-2914.</a:t>
            </a:r>
          </a:p>
          <a:p>
            <a:pPr marL="0" indent="0">
              <a:buNone/>
            </a:pPr>
            <a:r>
              <a:rPr lang="en-GB" sz="1800" dirty="0"/>
              <a:t>[4] Miller A J. Settings for fixed-cycle traffic signals[J]. Journal of the Operational Research Society, 1963, 14(4): 373-386. </a:t>
            </a:r>
          </a:p>
          <a:p>
            <a:pPr marL="0" indent="0">
              <a:buNone/>
            </a:pPr>
            <a:r>
              <a:rPr lang="en-GB" sz="1800" dirty="0"/>
              <a:t>[5] </a:t>
            </a:r>
            <a:r>
              <a:rPr lang="en-GB" sz="1800" dirty="0" err="1"/>
              <a:t>Koonce</a:t>
            </a:r>
            <a:r>
              <a:rPr lang="en-GB" sz="1800" dirty="0"/>
              <a:t> P, </a:t>
            </a:r>
            <a:r>
              <a:rPr lang="en-GB" sz="1800" dirty="0" err="1"/>
              <a:t>Rodegerdts</a:t>
            </a:r>
            <a:r>
              <a:rPr lang="en-GB" sz="1800" dirty="0"/>
              <a:t> L. Traffic signal timing manual[R]. United States. Federal Highway Administration, 2008.</a:t>
            </a:r>
          </a:p>
          <a:p>
            <a:pPr marL="0" indent="0">
              <a:buNone/>
            </a:pPr>
            <a:r>
              <a:rPr lang="en-GB" sz="1800" dirty="0" smtClean="0"/>
              <a:t>[6] </a:t>
            </a:r>
            <a:r>
              <a:rPr lang="en-GB" sz="1800" dirty="0" err="1"/>
              <a:t>Pandit</a:t>
            </a:r>
            <a:r>
              <a:rPr lang="en-GB" sz="1800" dirty="0"/>
              <a:t> K, </a:t>
            </a:r>
            <a:r>
              <a:rPr lang="en-GB" sz="1800" dirty="0" err="1"/>
              <a:t>Ghosal</a:t>
            </a:r>
            <a:r>
              <a:rPr lang="en-GB" sz="1800" dirty="0"/>
              <a:t> D, Zhang H M, et al. Adaptive traffic signal control with vehicular ad hoc networks[J]. IEEE Transactions on Vehicular Technology, 2013, 62(4): 1459-1471.</a:t>
            </a:r>
          </a:p>
          <a:p>
            <a:pPr marL="0" indent="0">
              <a:buNone/>
            </a:pPr>
            <a:r>
              <a:rPr lang="en-GB" sz="1800" dirty="0" smtClean="0"/>
              <a:t>[7] </a:t>
            </a:r>
            <a:r>
              <a:rPr lang="en-GB" sz="1800" dirty="0"/>
              <a:t>Silver D, Huang A, Maddison C J, et al. Mastering the game of Go with deep neural networks and tree search[J]. nature, 2016, 529(7587): 484-489.</a:t>
            </a:r>
          </a:p>
          <a:p>
            <a:pPr marL="0" indent="0">
              <a:buNone/>
            </a:pPr>
            <a:r>
              <a:rPr lang="en-GB" sz="1800" dirty="0" smtClean="0"/>
              <a:t>[8] </a:t>
            </a:r>
            <a:r>
              <a:rPr lang="en-GB" sz="1800" dirty="0"/>
              <a:t>Li L, </a:t>
            </a:r>
            <a:r>
              <a:rPr lang="en-GB" sz="1800" dirty="0" err="1"/>
              <a:t>Lv</a:t>
            </a:r>
            <a:r>
              <a:rPr lang="en-GB" sz="1800" dirty="0"/>
              <a:t> Y, Wang F Y. Traffic signal timing via deep reinforcement learning[J]. IEEE/CAA Journal of </a:t>
            </a:r>
            <a:r>
              <a:rPr lang="en-GB" sz="1800" dirty="0" err="1"/>
              <a:t>Automatica</a:t>
            </a:r>
            <a:r>
              <a:rPr lang="en-GB" sz="1800" dirty="0"/>
              <a:t> </a:t>
            </a:r>
            <a:r>
              <a:rPr lang="en-GB" sz="1800" dirty="0" err="1"/>
              <a:t>Sinica</a:t>
            </a:r>
            <a:r>
              <a:rPr lang="en-GB" sz="1800" dirty="0"/>
              <a:t>, 2016, 3(3): 247-254.</a:t>
            </a:r>
          </a:p>
          <a:p>
            <a:pPr marL="0" indent="0">
              <a:buNone/>
            </a:pPr>
            <a:r>
              <a:rPr lang="en-GB" sz="1800" dirty="0" smtClean="0"/>
              <a:t>[9] </a:t>
            </a:r>
            <a:r>
              <a:rPr lang="en-GB" sz="1800" dirty="0"/>
              <a:t>Wei H, Zheng G, Yao H, et al. </a:t>
            </a:r>
            <a:r>
              <a:rPr lang="en-GB" sz="1800" dirty="0" err="1"/>
              <a:t>Intellilight</a:t>
            </a:r>
            <a:r>
              <a:rPr lang="en-GB" sz="1800" dirty="0"/>
              <a:t>: A reinforcement learning approach for intelligent traffic light control[C]//Proceedings of the 24th ACM SIGKDD International Conference on Knowledge Discovery &amp; Data Mining. 2018: 2496-2505.</a:t>
            </a:r>
          </a:p>
          <a:p>
            <a:pPr marL="0" indent="0">
              <a:buNone/>
            </a:pPr>
            <a:r>
              <a:rPr lang="en-GB" sz="1800" dirty="0"/>
              <a:t>[</a:t>
            </a:r>
            <a:r>
              <a:rPr lang="en-GB" sz="1800" dirty="0" smtClean="0"/>
              <a:t>10] </a:t>
            </a:r>
            <a:r>
              <a:rPr lang="en-GB" sz="1800" dirty="0"/>
              <a:t>Wei H, Xu N, Zhang H, et al. </a:t>
            </a:r>
            <a:r>
              <a:rPr lang="en-GB" sz="1800" dirty="0" err="1"/>
              <a:t>Colight</a:t>
            </a:r>
            <a:r>
              <a:rPr lang="en-GB" sz="1800" dirty="0"/>
              <a:t>: Learning network-level cooperation for traffic signal control[C]//Proceedings of the 28th ACM International Conference on Information and Knowledge Management. 2019: 1913-1922</a:t>
            </a:r>
            <a:r>
              <a:rPr lang="en-GB" sz="1800" dirty="0" smtClean="0"/>
              <a:t>.</a:t>
            </a:r>
          </a:p>
          <a:p>
            <a:pPr marL="0" indent="0">
              <a:buNone/>
            </a:pPr>
            <a:r>
              <a:rPr lang="en-GB" sz="1800" dirty="0" smtClean="0"/>
              <a:t>[11] </a:t>
            </a:r>
            <a:r>
              <a:rPr lang="en-GB" sz="1800" dirty="0"/>
              <a:t>Lopez P A, </a:t>
            </a:r>
            <a:r>
              <a:rPr lang="en-GB" sz="1800" dirty="0" err="1"/>
              <a:t>Behrisch</a:t>
            </a:r>
            <a:r>
              <a:rPr lang="en-GB" sz="1800" dirty="0"/>
              <a:t> M, </a:t>
            </a:r>
            <a:r>
              <a:rPr lang="en-GB" sz="1800" dirty="0" err="1"/>
              <a:t>Bieker-Walz</a:t>
            </a:r>
            <a:r>
              <a:rPr lang="en-GB" sz="1800" dirty="0"/>
              <a:t> L, et al. Microscopic traffic simulation using sumo[C]//2018 21st International Conference on Intelligent Transportation Systems (ITSC). IEEE, 2018: 2575-2582.</a:t>
            </a:r>
          </a:p>
          <a:p>
            <a:pPr marL="0" indent="0">
              <a:buNone/>
            </a:pPr>
            <a:endParaRPr lang="en-GB" sz="1800" dirty="0"/>
          </a:p>
        </p:txBody>
      </p:sp>
    </p:spTree>
    <p:extLst>
      <p:ext uri="{BB962C8B-B14F-4D97-AF65-F5344CB8AC3E}">
        <p14:creationId xmlns:p14="http://schemas.microsoft.com/office/powerpoint/2010/main" val="2813356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9BA4CB5F3E8D44C9DDE488F5F52ADA9" ma:contentTypeVersion="2" ma:contentTypeDescription="Create a new document." ma:contentTypeScope="" ma:versionID="7b0eb9e56e7dbfae4b731f16cc117c2d">
  <xsd:schema xmlns:xsd="http://www.w3.org/2001/XMLSchema" xmlns:xs="http://www.w3.org/2001/XMLSchema" xmlns:p="http://schemas.microsoft.com/office/2006/metadata/properties" xmlns:ns2="f5c7107a-2edc-4bae-80c3-604fb58e1436" targetNamespace="http://schemas.microsoft.com/office/2006/metadata/properties" ma:root="true" ma:fieldsID="09abbb3831670814656cc66a7849fb60" ns2:_="">
    <xsd:import namespace="f5c7107a-2edc-4bae-80c3-604fb58e1436"/>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c7107a-2edc-4bae-80c3-604fb58e143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7D13EE6-7029-4E01-8DDF-ACF2271949D3}">
  <ds:schemaRefs>
    <ds:schemaRef ds:uri="http://schemas.microsoft.com/sharepoint/v3/contenttype/forms"/>
  </ds:schemaRefs>
</ds:datastoreItem>
</file>

<file path=customXml/itemProps2.xml><?xml version="1.0" encoding="utf-8"?>
<ds:datastoreItem xmlns:ds="http://schemas.openxmlformats.org/officeDocument/2006/customXml" ds:itemID="{521EDBA0-AF46-4AA5-9D56-B206AD8BEB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c7107a-2edc-4bae-80c3-604fb58e14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D374EB-19FA-418E-B2D5-33C13B23535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568</TotalTime>
  <Words>1635</Words>
  <Application>Microsoft Office PowerPoint</Application>
  <PresentationFormat>宽屏</PresentationFormat>
  <Paragraphs>100</Paragraphs>
  <Slides>14</Slides>
  <Notes>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14</vt:i4>
      </vt:variant>
    </vt:vector>
  </HeadingPairs>
  <TitlesOfParts>
    <vt:vector size="20" baseType="lpstr">
      <vt:lpstr>等线</vt:lpstr>
      <vt:lpstr>等线 Light</vt:lpstr>
      <vt:lpstr>Arial</vt:lpstr>
      <vt:lpstr>Calibri</vt:lpstr>
      <vt:lpstr>Calibri Light</vt:lpstr>
      <vt:lpstr>Office Theme</vt:lpstr>
      <vt:lpstr>Intelligent Traffic Light Control based on Deep Reinforcement Learning</vt:lpstr>
      <vt:lpstr>Introduction</vt:lpstr>
      <vt:lpstr>Background (Traditional traffic light control methods )</vt:lpstr>
      <vt:lpstr>Background (DRL for traffic light control)</vt:lpstr>
      <vt:lpstr>VANETs (DSRC)</vt:lpstr>
      <vt:lpstr>Aim &amp; Objectives</vt:lpstr>
      <vt:lpstr>Research Methodology</vt:lpstr>
      <vt:lpstr>Development Methodology</vt:lpstr>
      <vt:lpstr>Data Collection &amp; Evaluation</vt:lpstr>
      <vt:lpstr>Reliability, Validity &amp; Generalisability</vt:lpstr>
      <vt:lpstr>Risks &amp; Limitations</vt:lpstr>
      <vt:lpstr>Resource Requirements</vt:lpstr>
      <vt:lpstr>Project Plan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吴鹏春</cp:lastModifiedBy>
  <cp:revision>31</cp:revision>
  <dcterms:created xsi:type="dcterms:W3CDTF">2021-03-29T12:07:50Z</dcterms:created>
  <dcterms:modified xsi:type="dcterms:W3CDTF">2021-04-19T08:55:07Z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0x010100C9BA4CB5F3E8D44C9DDE488F5F52ADA9</vt:lpwstr>
  </property>
</Properties>
</file>