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5F20C7-487A-46DB-BEFA-7E30A9447DB4}" type="datetimeFigureOut">
              <a:rPr lang="en-GB" smtClean="0"/>
              <a:t>22/02/2026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001617-B0C6-4CF1-94F7-01DCE39F884D}" type="slidenum">
              <a:rPr lang="en-GB" smtClean="0"/>
              <a:t>‹#›</a:t>
            </a:fld>
            <a:endParaRPr lang="en-GB"/>
          </a:p>
        </p:txBody>
      </p:sp>
    </p:spTree>
    <p:extLst>
      <p:ext uri="{BB962C8B-B14F-4D97-AF65-F5344CB8AC3E}">
        <p14:creationId xmlns:p14="http://schemas.microsoft.com/office/powerpoint/2010/main" val="681391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2001617-B0C6-4CF1-94F7-01DCE39F884D}" type="slidenum">
              <a:rPr lang="en-GB" smtClean="0"/>
              <a:t>12</a:t>
            </a:fld>
            <a:endParaRPr lang="en-GB"/>
          </a:p>
        </p:txBody>
      </p:sp>
    </p:spTree>
    <p:extLst>
      <p:ext uri="{BB962C8B-B14F-4D97-AF65-F5344CB8AC3E}">
        <p14:creationId xmlns:p14="http://schemas.microsoft.com/office/powerpoint/2010/main" val="34935519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96F6A-431B-6E30-61BD-4C70E1E8E2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8D102D-84E0-39DC-9A81-2A6DF6F800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D6FE350-B1B0-A534-90E8-15A0CFA1DB92}"/>
              </a:ext>
            </a:extLst>
          </p:cNvPr>
          <p:cNvSpPr>
            <a:spLocks noGrp="1"/>
          </p:cNvSpPr>
          <p:nvPr>
            <p:ph type="dt" sz="half" idx="10"/>
          </p:nvPr>
        </p:nvSpPr>
        <p:spPr/>
        <p:txBody>
          <a:bodyPr/>
          <a:lstStyle/>
          <a:p>
            <a:fld id="{202756BB-EE27-4721-A253-67F66A066385}" type="datetimeFigureOut">
              <a:rPr lang="en-GB" smtClean="0"/>
              <a:t>22/02/2026</a:t>
            </a:fld>
            <a:endParaRPr lang="en-GB"/>
          </a:p>
        </p:txBody>
      </p:sp>
      <p:sp>
        <p:nvSpPr>
          <p:cNvPr id="5" name="Footer Placeholder 4">
            <a:extLst>
              <a:ext uri="{FF2B5EF4-FFF2-40B4-BE49-F238E27FC236}">
                <a16:creationId xmlns:a16="http://schemas.microsoft.com/office/drawing/2014/main" id="{DB4C0833-2F55-5735-4065-7311ED7889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05F5A1-F20B-B3F0-2903-1CDE1E453770}"/>
              </a:ext>
            </a:extLst>
          </p:cNvPr>
          <p:cNvSpPr>
            <a:spLocks noGrp="1"/>
          </p:cNvSpPr>
          <p:nvPr>
            <p:ph type="sldNum" sz="quarter" idx="12"/>
          </p:nvPr>
        </p:nvSpPr>
        <p:spPr/>
        <p:txBody>
          <a:bodyPr/>
          <a:lstStyle/>
          <a:p>
            <a:fld id="{3FEEE00F-52DA-45A4-B7BF-1157A44D7213}" type="slidenum">
              <a:rPr lang="en-GB" smtClean="0"/>
              <a:t>‹#›</a:t>
            </a:fld>
            <a:endParaRPr lang="en-GB"/>
          </a:p>
        </p:txBody>
      </p:sp>
    </p:spTree>
    <p:extLst>
      <p:ext uri="{BB962C8B-B14F-4D97-AF65-F5344CB8AC3E}">
        <p14:creationId xmlns:p14="http://schemas.microsoft.com/office/powerpoint/2010/main" val="2512984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91308-6627-3914-E35D-1D886467C9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DD9C3C-81BA-C1B4-47BE-5D4BA064376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27AF30-0DDD-08A0-22F6-7AAE61DBFBFB}"/>
              </a:ext>
            </a:extLst>
          </p:cNvPr>
          <p:cNvSpPr>
            <a:spLocks noGrp="1"/>
          </p:cNvSpPr>
          <p:nvPr>
            <p:ph type="dt" sz="half" idx="10"/>
          </p:nvPr>
        </p:nvSpPr>
        <p:spPr/>
        <p:txBody>
          <a:bodyPr/>
          <a:lstStyle/>
          <a:p>
            <a:fld id="{202756BB-EE27-4721-A253-67F66A066385}" type="datetimeFigureOut">
              <a:rPr lang="en-GB" smtClean="0"/>
              <a:t>22/02/2026</a:t>
            </a:fld>
            <a:endParaRPr lang="en-GB"/>
          </a:p>
        </p:txBody>
      </p:sp>
      <p:sp>
        <p:nvSpPr>
          <p:cNvPr id="5" name="Footer Placeholder 4">
            <a:extLst>
              <a:ext uri="{FF2B5EF4-FFF2-40B4-BE49-F238E27FC236}">
                <a16:creationId xmlns:a16="http://schemas.microsoft.com/office/drawing/2014/main" id="{B6FF5485-1C7C-54C1-1D80-59DEF1B6FC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7FD801-20EB-E1EE-FB78-BE5BB4E2C609}"/>
              </a:ext>
            </a:extLst>
          </p:cNvPr>
          <p:cNvSpPr>
            <a:spLocks noGrp="1"/>
          </p:cNvSpPr>
          <p:nvPr>
            <p:ph type="sldNum" sz="quarter" idx="12"/>
          </p:nvPr>
        </p:nvSpPr>
        <p:spPr/>
        <p:txBody>
          <a:bodyPr/>
          <a:lstStyle/>
          <a:p>
            <a:fld id="{3FEEE00F-52DA-45A4-B7BF-1157A44D7213}" type="slidenum">
              <a:rPr lang="en-GB" smtClean="0"/>
              <a:t>‹#›</a:t>
            </a:fld>
            <a:endParaRPr lang="en-GB"/>
          </a:p>
        </p:txBody>
      </p:sp>
    </p:spTree>
    <p:extLst>
      <p:ext uri="{BB962C8B-B14F-4D97-AF65-F5344CB8AC3E}">
        <p14:creationId xmlns:p14="http://schemas.microsoft.com/office/powerpoint/2010/main" val="1898478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284FF-99FB-13AD-F1AB-60F4AE5073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D5C6D3-CC89-CD2D-69E6-407D3109E8E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FBBF30-AC27-DB7A-BE8F-DF8AC2D897B4}"/>
              </a:ext>
            </a:extLst>
          </p:cNvPr>
          <p:cNvSpPr>
            <a:spLocks noGrp="1"/>
          </p:cNvSpPr>
          <p:nvPr>
            <p:ph type="dt" sz="half" idx="10"/>
          </p:nvPr>
        </p:nvSpPr>
        <p:spPr/>
        <p:txBody>
          <a:bodyPr/>
          <a:lstStyle/>
          <a:p>
            <a:fld id="{202756BB-EE27-4721-A253-67F66A066385}" type="datetimeFigureOut">
              <a:rPr lang="en-GB" smtClean="0"/>
              <a:t>22/02/2026</a:t>
            </a:fld>
            <a:endParaRPr lang="en-GB"/>
          </a:p>
        </p:txBody>
      </p:sp>
      <p:sp>
        <p:nvSpPr>
          <p:cNvPr id="5" name="Footer Placeholder 4">
            <a:extLst>
              <a:ext uri="{FF2B5EF4-FFF2-40B4-BE49-F238E27FC236}">
                <a16:creationId xmlns:a16="http://schemas.microsoft.com/office/drawing/2014/main" id="{75782E75-A523-3FB9-7D59-858F455372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3F01D8-BF3D-C1C2-7A1C-9B8DAA497744}"/>
              </a:ext>
            </a:extLst>
          </p:cNvPr>
          <p:cNvSpPr>
            <a:spLocks noGrp="1"/>
          </p:cNvSpPr>
          <p:nvPr>
            <p:ph type="sldNum" sz="quarter" idx="12"/>
          </p:nvPr>
        </p:nvSpPr>
        <p:spPr/>
        <p:txBody>
          <a:bodyPr/>
          <a:lstStyle/>
          <a:p>
            <a:fld id="{3FEEE00F-52DA-45A4-B7BF-1157A44D7213}" type="slidenum">
              <a:rPr lang="en-GB" smtClean="0"/>
              <a:t>‹#›</a:t>
            </a:fld>
            <a:endParaRPr lang="en-GB"/>
          </a:p>
        </p:txBody>
      </p:sp>
    </p:spTree>
    <p:extLst>
      <p:ext uri="{BB962C8B-B14F-4D97-AF65-F5344CB8AC3E}">
        <p14:creationId xmlns:p14="http://schemas.microsoft.com/office/powerpoint/2010/main" val="128439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D7E7E-96EF-0C18-5571-7B815CB56B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05584A-4D24-932E-326D-471CCE9E19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1386C43-32D1-94E9-CF9B-20FC010A75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D75B1D-9A49-B0DA-5F7F-B4657F9E9C49}"/>
              </a:ext>
            </a:extLst>
          </p:cNvPr>
          <p:cNvSpPr>
            <a:spLocks noGrp="1"/>
          </p:cNvSpPr>
          <p:nvPr>
            <p:ph type="dt" sz="half" idx="10"/>
          </p:nvPr>
        </p:nvSpPr>
        <p:spPr/>
        <p:txBody>
          <a:bodyPr/>
          <a:lstStyle/>
          <a:p>
            <a:fld id="{202756BB-EE27-4721-A253-67F66A066385}" type="datetimeFigureOut">
              <a:rPr lang="en-GB" smtClean="0"/>
              <a:t>22/02/2026</a:t>
            </a:fld>
            <a:endParaRPr lang="en-GB"/>
          </a:p>
        </p:txBody>
      </p:sp>
      <p:sp>
        <p:nvSpPr>
          <p:cNvPr id="6" name="Footer Placeholder 5">
            <a:extLst>
              <a:ext uri="{FF2B5EF4-FFF2-40B4-BE49-F238E27FC236}">
                <a16:creationId xmlns:a16="http://schemas.microsoft.com/office/drawing/2014/main" id="{F697AFF2-B534-B8A2-09B1-B6F9F37248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4F557F-D93B-B1C0-8EE2-05375CC592D8}"/>
              </a:ext>
            </a:extLst>
          </p:cNvPr>
          <p:cNvSpPr>
            <a:spLocks noGrp="1"/>
          </p:cNvSpPr>
          <p:nvPr>
            <p:ph type="sldNum" sz="quarter" idx="12"/>
          </p:nvPr>
        </p:nvSpPr>
        <p:spPr/>
        <p:txBody>
          <a:bodyPr/>
          <a:lstStyle/>
          <a:p>
            <a:fld id="{3FEEE00F-52DA-45A4-B7BF-1157A44D7213}" type="slidenum">
              <a:rPr lang="en-GB" smtClean="0"/>
              <a:t>‹#›</a:t>
            </a:fld>
            <a:endParaRPr lang="en-GB"/>
          </a:p>
        </p:txBody>
      </p:sp>
    </p:spTree>
    <p:extLst>
      <p:ext uri="{BB962C8B-B14F-4D97-AF65-F5344CB8AC3E}">
        <p14:creationId xmlns:p14="http://schemas.microsoft.com/office/powerpoint/2010/main" val="2441260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2B130-D9F3-2680-A918-6EAB08B68F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288960-2CE1-632E-677F-16F7FD46F5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D67973-D505-FD21-147E-4D65CAC842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FBEA09-4C8E-DC76-D6C6-74384F9209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7A1AFE-115E-4622-D665-47A6FF116F7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0BE56A-B788-145C-0D3B-E20613320F83}"/>
              </a:ext>
            </a:extLst>
          </p:cNvPr>
          <p:cNvSpPr>
            <a:spLocks noGrp="1"/>
          </p:cNvSpPr>
          <p:nvPr>
            <p:ph type="dt" sz="half" idx="10"/>
          </p:nvPr>
        </p:nvSpPr>
        <p:spPr/>
        <p:txBody>
          <a:bodyPr/>
          <a:lstStyle/>
          <a:p>
            <a:fld id="{202756BB-EE27-4721-A253-67F66A066385}" type="datetimeFigureOut">
              <a:rPr lang="en-GB" smtClean="0"/>
              <a:t>22/02/2026</a:t>
            </a:fld>
            <a:endParaRPr lang="en-GB"/>
          </a:p>
        </p:txBody>
      </p:sp>
      <p:sp>
        <p:nvSpPr>
          <p:cNvPr id="8" name="Footer Placeholder 7">
            <a:extLst>
              <a:ext uri="{FF2B5EF4-FFF2-40B4-BE49-F238E27FC236}">
                <a16:creationId xmlns:a16="http://schemas.microsoft.com/office/drawing/2014/main" id="{A4ADFF25-281A-9DAA-973B-7A160CB3028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5EA09A-7282-6F2F-16F5-9A81E7779827}"/>
              </a:ext>
            </a:extLst>
          </p:cNvPr>
          <p:cNvSpPr>
            <a:spLocks noGrp="1"/>
          </p:cNvSpPr>
          <p:nvPr>
            <p:ph type="sldNum" sz="quarter" idx="12"/>
          </p:nvPr>
        </p:nvSpPr>
        <p:spPr/>
        <p:txBody>
          <a:bodyPr/>
          <a:lstStyle/>
          <a:p>
            <a:fld id="{3FEEE00F-52DA-45A4-B7BF-1157A44D7213}" type="slidenum">
              <a:rPr lang="en-GB" smtClean="0"/>
              <a:t>‹#›</a:t>
            </a:fld>
            <a:endParaRPr lang="en-GB"/>
          </a:p>
        </p:txBody>
      </p:sp>
    </p:spTree>
    <p:extLst>
      <p:ext uri="{BB962C8B-B14F-4D97-AF65-F5344CB8AC3E}">
        <p14:creationId xmlns:p14="http://schemas.microsoft.com/office/powerpoint/2010/main" val="2262486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6B67C-80BF-F133-1394-F3B05FA7E6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83DF05-B8B3-6D3B-F4C9-443429CD1307}"/>
              </a:ext>
            </a:extLst>
          </p:cNvPr>
          <p:cNvSpPr>
            <a:spLocks noGrp="1"/>
          </p:cNvSpPr>
          <p:nvPr>
            <p:ph type="dt" sz="half" idx="10"/>
          </p:nvPr>
        </p:nvSpPr>
        <p:spPr/>
        <p:txBody>
          <a:bodyPr/>
          <a:lstStyle/>
          <a:p>
            <a:fld id="{202756BB-EE27-4721-A253-67F66A066385}" type="datetimeFigureOut">
              <a:rPr lang="en-GB" smtClean="0"/>
              <a:t>22/02/2026</a:t>
            </a:fld>
            <a:endParaRPr lang="en-GB"/>
          </a:p>
        </p:txBody>
      </p:sp>
      <p:sp>
        <p:nvSpPr>
          <p:cNvPr id="4" name="Footer Placeholder 3">
            <a:extLst>
              <a:ext uri="{FF2B5EF4-FFF2-40B4-BE49-F238E27FC236}">
                <a16:creationId xmlns:a16="http://schemas.microsoft.com/office/drawing/2014/main" id="{128A1840-4272-0DA7-307E-A96BB3AF9B0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5E3A43-A8CF-2E51-B6D5-08BC4658DA38}"/>
              </a:ext>
            </a:extLst>
          </p:cNvPr>
          <p:cNvSpPr>
            <a:spLocks noGrp="1"/>
          </p:cNvSpPr>
          <p:nvPr>
            <p:ph type="sldNum" sz="quarter" idx="12"/>
          </p:nvPr>
        </p:nvSpPr>
        <p:spPr/>
        <p:txBody>
          <a:bodyPr/>
          <a:lstStyle/>
          <a:p>
            <a:fld id="{3FEEE00F-52DA-45A4-B7BF-1157A44D7213}" type="slidenum">
              <a:rPr lang="en-GB" smtClean="0"/>
              <a:t>‹#›</a:t>
            </a:fld>
            <a:endParaRPr lang="en-GB"/>
          </a:p>
        </p:txBody>
      </p:sp>
    </p:spTree>
    <p:extLst>
      <p:ext uri="{BB962C8B-B14F-4D97-AF65-F5344CB8AC3E}">
        <p14:creationId xmlns:p14="http://schemas.microsoft.com/office/powerpoint/2010/main" val="2440314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C6DD48-FFE3-6CFE-661E-B73A2955C94A}"/>
              </a:ext>
            </a:extLst>
          </p:cNvPr>
          <p:cNvSpPr>
            <a:spLocks noGrp="1"/>
          </p:cNvSpPr>
          <p:nvPr>
            <p:ph type="dt" sz="half" idx="10"/>
          </p:nvPr>
        </p:nvSpPr>
        <p:spPr/>
        <p:txBody>
          <a:bodyPr/>
          <a:lstStyle/>
          <a:p>
            <a:fld id="{202756BB-EE27-4721-A253-67F66A066385}" type="datetimeFigureOut">
              <a:rPr lang="en-GB" smtClean="0"/>
              <a:t>22/02/2026</a:t>
            </a:fld>
            <a:endParaRPr lang="en-GB"/>
          </a:p>
        </p:txBody>
      </p:sp>
      <p:sp>
        <p:nvSpPr>
          <p:cNvPr id="3" name="Footer Placeholder 2">
            <a:extLst>
              <a:ext uri="{FF2B5EF4-FFF2-40B4-BE49-F238E27FC236}">
                <a16:creationId xmlns:a16="http://schemas.microsoft.com/office/drawing/2014/main" id="{E3551090-30CE-AE67-129B-0B160613F2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DBA836-7120-0C5D-270F-B2456D9F06ED}"/>
              </a:ext>
            </a:extLst>
          </p:cNvPr>
          <p:cNvSpPr>
            <a:spLocks noGrp="1"/>
          </p:cNvSpPr>
          <p:nvPr>
            <p:ph type="sldNum" sz="quarter" idx="12"/>
          </p:nvPr>
        </p:nvSpPr>
        <p:spPr/>
        <p:txBody>
          <a:bodyPr/>
          <a:lstStyle/>
          <a:p>
            <a:fld id="{3FEEE00F-52DA-45A4-B7BF-1157A44D7213}" type="slidenum">
              <a:rPr lang="en-GB" smtClean="0"/>
              <a:t>‹#›</a:t>
            </a:fld>
            <a:endParaRPr lang="en-GB"/>
          </a:p>
        </p:txBody>
      </p:sp>
    </p:spTree>
    <p:extLst>
      <p:ext uri="{BB962C8B-B14F-4D97-AF65-F5344CB8AC3E}">
        <p14:creationId xmlns:p14="http://schemas.microsoft.com/office/powerpoint/2010/main" val="3851076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B37A4-033B-0F7E-D31D-B75DE27254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2D4019-0972-55AE-5FDE-8811F7065A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87F462-5EF3-94EF-AA3E-14890C0BA1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8A27BC-5A56-9237-7BA5-564AA7FAE2DC}"/>
              </a:ext>
            </a:extLst>
          </p:cNvPr>
          <p:cNvSpPr>
            <a:spLocks noGrp="1"/>
          </p:cNvSpPr>
          <p:nvPr>
            <p:ph type="dt" sz="half" idx="10"/>
          </p:nvPr>
        </p:nvSpPr>
        <p:spPr/>
        <p:txBody>
          <a:bodyPr/>
          <a:lstStyle/>
          <a:p>
            <a:fld id="{202756BB-EE27-4721-A253-67F66A066385}" type="datetimeFigureOut">
              <a:rPr lang="en-GB" smtClean="0"/>
              <a:t>22/02/2026</a:t>
            </a:fld>
            <a:endParaRPr lang="en-GB"/>
          </a:p>
        </p:txBody>
      </p:sp>
      <p:sp>
        <p:nvSpPr>
          <p:cNvPr id="6" name="Footer Placeholder 5">
            <a:extLst>
              <a:ext uri="{FF2B5EF4-FFF2-40B4-BE49-F238E27FC236}">
                <a16:creationId xmlns:a16="http://schemas.microsoft.com/office/drawing/2014/main" id="{99EFA119-B9B4-97A8-88D1-1CF642B643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A09146-A44C-25D7-B725-E515D6296397}"/>
              </a:ext>
            </a:extLst>
          </p:cNvPr>
          <p:cNvSpPr>
            <a:spLocks noGrp="1"/>
          </p:cNvSpPr>
          <p:nvPr>
            <p:ph type="sldNum" sz="quarter" idx="12"/>
          </p:nvPr>
        </p:nvSpPr>
        <p:spPr/>
        <p:txBody>
          <a:bodyPr/>
          <a:lstStyle/>
          <a:p>
            <a:fld id="{3FEEE00F-52DA-45A4-B7BF-1157A44D7213}" type="slidenum">
              <a:rPr lang="en-GB" smtClean="0"/>
              <a:t>‹#›</a:t>
            </a:fld>
            <a:endParaRPr lang="en-GB"/>
          </a:p>
        </p:txBody>
      </p:sp>
    </p:spTree>
    <p:extLst>
      <p:ext uri="{BB962C8B-B14F-4D97-AF65-F5344CB8AC3E}">
        <p14:creationId xmlns:p14="http://schemas.microsoft.com/office/powerpoint/2010/main" val="1512800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5CA43-F95D-005B-4BB0-7625123382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C1BFB3-41CC-8DC4-AC97-ABF860E57F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E38D30-F775-B37A-F9E7-8DB566B110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C09670-A8AF-97D3-C316-6187C76FF252}"/>
              </a:ext>
            </a:extLst>
          </p:cNvPr>
          <p:cNvSpPr>
            <a:spLocks noGrp="1"/>
          </p:cNvSpPr>
          <p:nvPr>
            <p:ph type="dt" sz="half" idx="10"/>
          </p:nvPr>
        </p:nvSpPr>
        <p:spPr/>
        <p:txBody>
          <a:bodyPr/>
          <a:lstStyle/>
          <a:p>
            <a:fld id="{202756BB-EE27-4721-A253-67F66A066385}" type="datetimeFigureOut">
              <a:rPr lang="en-GB" smtClean="0"/>
              <a:t>22/02/2026</a:t>
            </a:fld>
            <a:endParaRPr lang="en-GB"/>
          </a:p>
        </p:txBody>
      </p:sp>
      <p:sp>
        <p:nvSpPr>
          <p:cNvPr id="6" name="Footer Placeholder 5">
            <a:extLst>
              <a:ext uri="{FF2B5EF4-FFF2-40B4-BE49-F238E27FC236}">
                <a16:creationId xmlns:a16="http://schemas.microsoft.com/office/drawing/2014/main" id="{5327E6DC-D5C0-BC0E-7BF6-C563F3D0F8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B12C1B-53CD-60DC-5533-763557932A28}"/>
              </a:ext>
            </a:extLst>
          </p:cNvPr>
          <p:cNvSpPr>
            <a:spLocks noGrp="1"/>
          </p:cNvSpPr>
          <p:nvPr>
            <p:ph type="sldNum" sz="quarter" idx="12"/>
          </p:nvPr>
        </p:nvSpPr>
        <p:spPr/>
        <p:txBody>
          <a:bodyPr/>
          <a:lstStyle/>
          <a:p>
            <a:fld id="{3FEEE00F-52DA-45A4-B7BF-1157A44D7213}" type="slidenum">
              <a:rPr lang="en-GB" smtClean="0"/>
              <a:t>‹#›</a:t>
            </a:fld>
            <a:endParaRPr lang="en-GB"/>
          </a:p>
        </p:txBody>
      </p:sp>
    </p:spTree>
    <p:extLst>
      <p:ext uri="{BB962C8B-B14F-4D97-AF65-F5344CB8AC3E}">
        <p14:creationId xmlns:p14="http://schemas.microsoft.com/office/powerpoint/2010/main" val="4100540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5B4F0-49AF-233A-D085-1454859E06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74CBC6-CC18-AF17-E68C-2F727C03BDE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38A88F-5F4A-4D5C-2B80-8D444BBD32A7}"/>
              </a:ext>
            </a:extLst>
          </p:cNvPr>
          <p:cNvSpPr>
            <a:spLocks noGrp="1"/>
          </p:cNvSpPr>
          <p:nvPr>
            <p:ph type="dt" sz="half" idx="10"/>
          </p:nvPr>
        </p:nvSpPr>
        <p:spPr/>
        <p:txBody>
          <a:bodyPr/>
          <a:lstStyle/>
          <a:p>
            <a:fld id="{202756BB-EE27-4721-A253-67F66A066385}" type="datetimeFigureOut">
              <a:rPr lang="en-GB" smtClean="0"/>
              <a:t>22/02/2026</a:t>
            </a:fld>
            <a:endParaRPr lang="en-GB"/>
          </a:p>
        </p:txBody>
      </p:sp>
      <p:sp>
        <p:nvSpPr>
          <p:cNvPr id="5" name="Footer Placeholder 4">
            <a:extLst>
              <a:ext uri="{FF2B5EF4-FFF2-40B4-BE49-F238E27FC236}">
                <a16:creationId xmlns:a16="http://schemas.microsoft.com/office/drawing/2014/main" id="{79A4D8F3-8357-D055-A712-C2A1783045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0286DA-7242-D2B6-EB86-9563DBB2EC19}"/>
              </a:ext>
            </a:extLst>
          </p:cNvPr>
          <p:cNvSpPr>
            <a:spLocks noGrp="1"/>
          </p:cNvSpPr>
          <p:nvPr>
            <p:ph type="sldNum" sz="quarter" idx="12"/>
          </p:nvPr>
        </p:nvSpPr>
        <p:spPr/>
        <p:txBody>
          <a:bodyPr/>
          <a:lstStyle/>
          <a:p>
            <a:fld id="{3FEEE00F-52DA-45A4-B7BF-1157A44D7213}" type="slidenum">
              <a:rPr lang="en-GB" smtClean="0"/>
              <a:t>‹#›</a:t>
            </a:fld>
            <a:endParaRPr lang="en-GB"/>
          </a:p>
        </p:txBody>
      </p:sp>
    </p:spTree>
    <p:extLst>
      <p:ext uri="{BB962C8B-B14F-4D97-AF65-F5344CB8AC3E}">
        <p14:creationId xmlns:p14="http://schemas.microsoft.com/office/powerpoint/2010/main" val="3569069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B0488F-06B0-4C30-CDA2-256E5D857C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3CF0C8-6234-E936-1F53-2BE530D630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F7235F-3624-0346-C0A1-1167ACBD40D6}"/>
              </a:ext>
            </a:extLst>
          </p:cNvPr>
          <p:cNvSpPr>
            <a:spLocks noGrp="1"/>
          </p:cNvSpPr>
          <p:nvPr>
            <p:ph type="dt" sz="half" idx="10"/>
          </p:nvPr>
        </p:nvSpPr>
        <p:spPr/>
        <p:txBody>
          <a:bodyPr/>
          <a:lstStyle/>
          <a:p>
            <a:fld id="{202756BB-EE27-4721-A253-67F66A066385}" type="datetimeFigureOut">
              <a:rPr lang="en-GB" smtClean="0"/>
              <a:t>22/02/2026</a:t>
            </a:fld>
            <a:endParaRPr lang="en-GB"/>
          </a:p>
        </p:txBody>
      </p:sp>
      <p:sp>
        <p:nvSpPr>
          <p:cNvPr id="5" name="Footer Placeholder 4">
            <a:extLst>
              <a:ext uri="{FF2B5EF4-FFF2-40B4-BE49-F238E27FC236}">
                <a16:creationId xmlns:a16="http://schemas.microsoft.com/office/drawing/2014/main" id="{FF0E3A4C-7FD7-508F-6D0F-425639D44D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95EE0C-8AD2-C705-3882-1DA53AF9CC6C}"/>
              </a:ext>
            </a:extLst>
          </p:cNvPr>
          <p:cNvSpPr>
            <a:spLocks noGrp="1"/>
          </p:cNvSpPr>
          <p:nvPr>
            <p:ph type="sldNum" sz="quarter" idx="12"/>
          </p:nvPr>
        </p:nvSpPr>
        <p:spPr/>
        <p:txBody>
          <a:bodyPr/>
          <a:lstStyle/>
          <a:p>
            <a:fld id="{3FEEE00F-52DA-45A4-B7BF-1157A44D7213}" type="slidenum">
              <a:rPr lang="en-GB" smtClean="0"/>
              <a:t>‹#›</a:t>
            </a:fld>
            <a:endParaRPr lang="en-GB"/>
          </a:p>
        </p:txBody>
      </p:sp>
    </p:spTree>
    <p:extLst>
      <p:ext uri="{BB962C8B-B14F-4D97-AF65-F5344CB8AC3E}">
        <p14:creationId xmlns:p14="http://schemas.microsoft.com/office/powerpoint/2010/main" val="606842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A60AA0-7749-4933-07CC-00FA1E8EF2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433A5E-CC19-11B0-56F6-1CE55C760F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E0D58B-3F53-53A3-60BC-455E6D50CC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02756BB-EE27-4721-A253-67F66A066385}" type="datetimeFigureOut">
              <a:rPr lang="en-GB" smtClean="0"/>
              <a:t>22/02/2026</a:t>
            </a:fld>
            <a:endParaRPr lang="en-GB"/>
          </a:p>
        </p:txBody>
      </p:sp>
      <p:sp>
        <p:nvSpPr>
          <p:cNvPr id="5" name="Footer Placeholder 4">
            <a:extLst>
              <a:ext uri="{FF2B5EF4-FFF2-40B4-BE49-F238E27FC236}">
                <a16:creationId xmlns:a16="http://schemas.microsoft.com/office/drawing/2014/main" id="{528356C9-ED22-A16A-5647-9F5398840E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1F6D0D3-CDA0-B69D-D383-18374D6730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FEEE00F-52DA-45A4-B7BF-1157A44D7213}" type="slidenum">
              <a:rPr lang="en-GB" smtClean="0"/>
              <a:t>‹#›</a:t>
            </a:fld>
            <a:endParaRPr lang="en-GB"/>
          </a:p>
        </p:txBody>
      </p:sp>
    </p:spTree>
    <p:extLst>
      <p:ext uri="{BB962C8B-B14F-4D97-AF65-F5344CB8AC3E}">
        <p14:creationId xmlns:p14="http://schemas.microsoft.com/office/powerpoint/2010/main" val="4342211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legislation.gov.uk/ukpga/2012/7/content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gov.uk/government/publications/health-profile-for-england" TargetMode="External"/><Relationship Id="rId4" Type="http://schemas.openxmlformats.org/officeDocument/2006/relationships/hyperlink" Target="https://www.legislation.gov.uk/ukpga/2022/31/contents"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8E8A632-87E5-981D-2524-5DA43D9B1D05}"/>
              </a:ext>
            </a:extLst>
          </p:cNvPr>
          <p:cNvSpPr>
            <a:spLocks noGrp="1"/>
          </p:cNvSpPr>
          <p:nvPr>
            <p:ph type="ctrTitle"/>
          </p:nvPr>
        </p:nvSpPr>
        <p:spPr>
          <a:xfrm>
            <a:off x="242910" y="1598246"/>
            <a:ext cx="4626709" cy="5122985"/>
          </a:xfrm>
        </p:spPr>
        <p:txBody>
          <a:bodyPr anchor="t">
            <a:normAutofit/>
          </a:bodyPr>
          <a:lstStyle/>
          <a:p>
            <a:pPr algn="r"/>
            <a:r>
              <a:rPr lang="en-GB" sz="3800">
                <a:solidFill>
                  <a:srgbClr val="FFFFFF"/>
                </a:solidFill>
              </a:rPr>
              <a:t>Name Saica Bi</a:t>
            </a:r>
            <a:br>
              <a:rPr lang="en-GB" sz="3800">
                <a:solidFill>
                  <a:srgbClr val="FFFFFF"/>
                </a:solidFill>
              </a:rPr>
            </a:br>
            <a:r>
              <a:rPr lang="en-GB" sz="3800">
                <a:solidFill>
                  <a:srgbClr val="FFFFFF"/>
                </a:solidFill>
              </a:rPr>
              <a:t>Student ID 2220163</a:t>
            </a:r>
            <a:br>
              <a:rPr lang="en-GB" sz="3800">
                <a:solidFill>
                  <a:srgbClr val="FFFFFF"/>
                </a:solidFill>
              </a:rPr>
            </a:br>
            <a:r>
              <a:rPr lang="en-GB" sz="3800">
                <a:solidFill>
                  <a:srgbClr val="FFFFFF"/>
                </a:solidFill>
              </a:rPr>
              <a:t>MODULE Code BMHP6030</a:t>
            </a:r>
            <a:br>
              <a:rPr lang="en-GB" sz="3800">
                <a:solidFill>
                  <a:srgbClr val="FFFFFF"/>
                </a:solidFill>
              </a:rPr>
            </a:br>
            <a:r>
              <a:rPr lang="en-GB" sz="3800">
                <a:solidFill>
                  <a:srgbClr val="FFFFFF"/>
                </a:solidFill>
              </a:rPr>
              <a:t>Health, Wellbeing and Sustainable Development</a:t>
            </a:r>
            <a:br>
              <a:rPr lang="en-GB" sz="3800">
                <a:solidFill>
                  <a:srgbClr val="FFFFFF"/>
                </a:solidFill>
              </a:rPr>
            </a:br>
            <a:br>
              <a:rPr lang="en-GB" sz="3800">
                <a:solidFill>
                  <a:srgbClr val="FFFFFF"/>
                </a:solidFill>
              </a:rPr>
            </a:br>
            <a:endParaRPr lang="en-GB" sz="3800">
              <a:solidFill>
                <a:srgbClr val="FFFFFF"/>
              </a:solidFill>
            </a:endParaRPr>
          </a:p>
        </p:txBody>
      </p:sp>
      <p:sp>
        <p:nvSpPr>
          <p:cNvPr id="3" name="Subtitle 2">
            <a:extLst>
              <a:ext uri="{FF2B5EF4-FFF2-40B4-BE49-F238E27FC236}">
                <a16:creationId xmlns:a16="http://schemas.microsoft.com/office/drawing/2014/main" id="{09F1CEBC-E2F4-9216-8D2D-BAE2B0713F41}"/>
              </a:ext>
            </a:extLst>
          </p:cNvPr>
          <p:cNvSpPr>
            <a:spLocks noGrp="1"/>
          </p:cNvSpPr>
          <p:nvPr>
            <p:ph type="subTitle" idx="1"/>
          </p:nvPr>
        </p:nvSpPr>
        <p:spPr>
          <a:xfrm>
            <a:off x="5792994" y="1590840"/>
            <a:ext cx="5672176" cy="5095221"/>
          </a:xfrm>
        </p:spPr>
        <p:txBody>
          <a:bodyPr>
            <a:normAutofit/>
          </a:bodyPr>
          <a:lstStyle/>
          <a:p>
            <a:pPr algn="l"/>
            <a:endParaRPr lang="en-GB" sz="4400">
              <a:solidFill>
                <a:srgbClr val="FFFFFF"/>
              </a:solidFill>
            </a:endParaRPr>
          </a:p>
          <a:p>
            <a:pPr algn="l"/>
            <a:endParaRPr lang="en-GB" sz="4400">
              <a:solidFill>
                <a:srgbClr val="FFFFFF"/>
              </a:solidFill>
            </a:endParaRPr>
          </a:p>
          <a:p>
            <a:pPr algn="l"/>
            <a:endParaRPr lang="en-GB" sz="4400">
              <a:solidFill>
                <a:srgbClr val="FFFFFF"/>
              </a:solidFill>
            </a:endParaRPr>
          </a:p>
          <a:p>
            <a:pPr algn="l"/>
            <a:endParaRPr lang="en-GB" sz="4400">
              <a:solidFill>
                <a:srgbClr val="FFFFFF"/>
              </a:solidFill>
            </a:endParaRPr>
          </a:p>
          <a:p>
            <a:pPr algn="l"/>
            <a:endParaRPr lang="en-GB" sz="4400">
              <a:solidFill>
                <a:srgbClr val="FFFFFF"/>
              </a:solidFill>
            </a:endParaRPr>
          </a:p>
          <a:p>
            <a:pPr algn="l"/>
            <a:endParaRPr lang="en-GB" sz="4400">
              <a:solidFill>
                <a:srgbClr val="FFFFFF"/>
              </a:solidFill>
            </a:endParaRPr>
          </a:p>
          <a:p>
            <a:pPr algn="l"/>
            <a:endParaRPr lang="en-GB" sz="4400">
              <a:solidFill>
                <a:srgbClr val="FFFFFF"/>
              </a:solidFill>
            </a:endParaRPr>
          </a:p>
          <a:p>
            <a:pPr algn="l"/>
            <a:endParaRPr lang="en-GB" sz="4400">
              <a:solidFill>
                <a:srgbClr val="FFFFFF"/>
              </a:solidFill>
            </a:endParaRPr>
          </a:p>
          <a:p>
            <a:pPr algn="l"/>
            <a:endParaRPr lang="en-GB" sz="4400">
              <a:solidFill>
                <a:srgbClr val="FFFFFF"/>
              </a:solidFill>
            </a:endParaRPr>
          </a:p>
          <a:p>
            <a:pPr algn="l"/>
            <a:endParaRPr lang="en-GB" sz="4400">
              <a:solidFill>
                <a:srgbClr val="FFFFFF"/>
              </a:solidFill>
            </a:endParaRPr>
          </a:p>
          <a:p>
            <a:pPr algn="l"/>
            <a:endParaRPr lang="en-GB" sz="4400">
              <a:solidFill>
                <a:srgbClr val="FFFFFF"/>
              </a:solidFill>
            </a:endParaRP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936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Title 4">
            <a:extLst>
              <a:ext uri="{FF2B5EF4-FFF2-40B4-BE49-F238E27FC236}">
                <a16:creationId xmlns:a16="http://schemas.microsoft.com/office/drawing/2014/main" id="{69753747-CA31-9FB9-446D-C995E29F848D}"/>
              </a:ext>
            </a:extLst>
          </p:cNvPr>
          <p:cNvSpPr>
            <a:spLocks noGrp="1"/>
          </p:cNvSpPr>
          <p:nvPr>
            <p:ph type="ctrTitle"/>
          </p:nvPr>
        </p:nvSpPr>
        <p:spPr>
          <a:xfrm>
            <a:off x="242910" y="1598246"/>
            <a:ext cx="4626709" cy="5122985"/>
          </a:xfrm>
        </p:spPr>
        <p:txBody>
          <a:bodyPr anchor="t">
            <a:normAutofit/>
          </a:bodyPr>
          <a:lstStyle/>
          <a:p>
            <a:pPr algn="r"/>
            <a:r>
              <a:rPr lang="en-GB" sz="5000">
                <a:solidFill>
                  <a:srgbClr val="FFFFFF"/>
                </a:solidFill>
              </a:rPr>
              <a:t>INTRODUCTION</a:t>
            </a:r>
            <a:br>
              <a:rPr lang="en-GB" sz="5000">
                <a:solidFill>
                  <a:srgbClr val="FFFFFF"/>
                </a:solidFill>
              </a:rPr>
            </a:br>
            <a:endParaRPr lang="en-GB" sz="5000">
              <a:solidFill>
                <a:srgbClr val="FFFFFF"/>
              </a:solidFill>
            </a:endParaRPr>
          </a:p>
        </p:txBody>
      </p:sp>
      <p:sp>
        <p:nvSpPr>
          <p:cNvPr id="3" name="Subtitle 2">
            <a:extLst>
              <a:ext uri="{FF2B5EF4-FFF2-40B4-BE49-F238E27FC236}">
                <a16:creationId xmlns:a16="http://schemas.microsoft.com/office/drawing/2014/main" id="{40646CE2-3335-EFF9-F70F-340CB3D40A0F}"/>
              </a:ext>
            </a:extLst>
          </p:cNvPr>
          <p:cNvSpPr>
            <a:spLocks noGrp="1"/>
          </p:cNvSpPr>
          <p:nvPr>
            <p:ph type="subTitle" idx="1"/>
          </p:nvPr>
        </p:nvSpPr>
        <p:spPr>
          <a:xfrm>
            <a:off x="5649243" y="1327760"/>
            <a:ext cx="5815927" cy="5358302"/>
          </a:xfrm>
        </p:spPr>
        <p:txBody>
          <a:bodyPr>
            <a:normAutofit/>
          </a:bodyPr>
          <a:lstStyle/>
          <a:p>
            <a:pPr algn="l"/>
            <a:r>
              <a:rPr lang="en-GB">
                <a:solidFill>
                  <a:srgbClr val="FFFFFF"/>
                </a:solidFill>
              </a:rPr>
              <a:t>Definition and key concepts</a:t>
            </a:r>
            <a:endParaRPr lang="en-GB">
              <a:solidFill>
                <a:srgbClr val="FFFFFF"/>
              </a:solidFill>
              <a:latin typeface="Arial" panose="020B0604020202020204" pitchFamily="34" charset="0"/>
              <a:cs typeface="Arial" panose="020B0604020202020204" pitchFamily="34" charset="0"/>
            </a:endParaRPr>
          </a:p>
          <a:p>
            <a:pPr algn="l"/>
            <a:r>
              <a:rPr lang="en-GB" sz="1400">
                <a:latin typeface="Arial" panose="020B0604020202020204" pitchFamily="34" charset="0"/>
                <a:cs typeface="Arial" panose="020B0604020202020204" pitchFamily="34" charset="0"/>
              </a:rPr>
              <a:t>Health and social care systems are evolving to address rising demand, health inequalities and environmental pressures. Increasingly, services integrate health, wellbeing and sustainable development to promote prevention, equity and long-term resilience. Guided by the World Health Organization definition of holistic health and the United Nations Sustainable Development Goals, UK policy emphasises population health, partnership working and sustainable service delivery (WHO, 1948, United Nations, 2015).</a:t>
            </a:r>
          </a:p>
          <a:p>
            <a:pPr algn="l"/>
            <a:endParaRPr lang="en-GB">
              <a:solidFill>
                <a:srgbClr val="FFFFFF"/>
              </a:solidFill>
              <a:latin typeface="Arial" panose="020B0604020202020204" pitchFamily="34" charset="0"/>
              <a:cs typeface="Arial" panose="020B0604020202020204" pitchFamily="34" charset="0"/>
            </a:endParaRPr>
          </a:p>
        </p:txBody>
      </p:sp>
      <p:cxnSp>
        <p:nvCxnSpPr>
          <p:cNvPr id="12" name="Straight Connector 1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0104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665B3B3-B46D-85E2-EC0C-4EB7B959D669}"/>
              </a:ext>
            </a:extLst>
          </p:cNvPr>
          <p:cNvSpPr>
            <a:spLocks noGrp="1"/>
          </p:cNvSpPr>
          <p:nvPr>
            <p:ph type="ctrTitle"/>
          </p:nvPr>
        </p:nvSpPr>
        <p:spPr>
          <a:xfrm>
            <a:off x="242910" y="1598246"/>
            <a:ext cx="4626709" cy="5122985"/>
          </a:xfrm>
        </p:spPr>
        <p:txBody>
          <a:bodyPr anchor="t">
            <a:normAutofit/>
          </a:bodyPr>
          <a:lstStyle/>
          <a:p>
            <a:pPr algn="r"/>
            <a:r>
              <a:rPr lang="en-GB" sz="8000">
                <a:solidFill>
                  <a:srgbClr val="FFFFFF"/>
                </a:solidFill>
              </a:rPr>
              <a:t>Definitions and Key concepts</a:t>
            </a:r>
            <a:br>
              <a:rPr lang="en-GB" sz="8000">
                <a:solidFill>
                  <a:srgbClr val="FFFFFF"/>
                </a:solidFill>
              </a:rPr>
            </a:br>
            <a:endParaRPr lang="en-GB" sz="8000">
              <a:solidFill>
                <a:srgbClr val="FFFFFF"/>
              </a:solidFill>
            </a:endParaRPr>
          </a:p>
        </p:txBody>
      </p:sp>
      <p:sp>
        <p:nvSpPr>
          <p:cNvPr id="3" name="Subtitle 2">
            <a:extLst>
              <a:ext uri="{FF2B5EF4-FFF2-40B4-BE49-F238E27FC236}">
                <a16:creationId xmlns:a16="http://schemas.microsoft.com/office/drawing/2014/main" id="{2CC1AE98-5ED6-1020-6E40-4C71A007A6EE}"/>
              </a:ext>
            </a:extLst>
          </p:cNvPr>
          <p:cNvSpPr>
            <a:spLocks noGrp="1"/>
          </p:cNvSpPr>
          <p:nvPr>
            <p:ph type="subTitle" idx="1"/>
          </p:nvPr>
        </p:nvSpPr>
        <p:spPr>
          <a:xfrm>
            <a:off x="5792994" y="1590840"/>
            <a:ext cx="5672176" cy="5095221"/>
          </a:xfrm>
        </p:spPr>
        <p:txBody>
          <a:bodyPr>
            <a:normAutofit/>
          </a:bodyPr>
          <a:lstStyle/>
          <a:p>
            <a:pPr algn="l"/>
            <a:r>
              <a:rPr lang="en-GB" sz="2100">
                <a:solidFill>
                  <a:srgbClr val="FFFFFF"/>
                </a:solidFill>
                <a:latin typeface="Arial" panose="020B0604020202020204" pitchFamily="34" charset="0"/>
                <a:cs typeface="Arial" panose="020B0604020202020204" pitchFamily="34" charset="0"/>
              </a:rPr>
              <a:t>Health Defined by the World Health Organization as a state of complete physical, mental and social wellbeing, not merely the absence of disease. It emphasises holistic and preventative approaches in care (WHO, 2023).</a:t>
            </a:r>
          </a:p>
          <a:p>
            <a:pPr algn="l"/>
            <a:r>
              <a:rPr lang="en-GB" sz="2100">
                <a:solidFill>
                  <a:srgbClr val="FFFFFF"/>
                </a:solidFill>
                <a:latin typeface="Arial" panose="020B0604020202020204" pitchFamily="34" charset="0"/>
                <a:cs typeface="Arial" panose="020B0604020202020204" pitchFamily="34" charset="0"/>
              </a:rPr>
              <a:t>Wellbeing Encompasses subjective wellbeing (life satisfaction, happiness) and objective wellbeing (income, education, housing and health status), reflecting overall quality of life (WHO, 2023).</a:t>
            </a:r>
          </a:p>
          <a:p>
            <a:pPr algn="l"/>
            <a:r>
              <a:rPr lang="en-GB" sz="2100">
                <a:solidFill>
                  <a:srgbClr val="FFFFFF"/>
                </a:solidFill>
                <a:latin typeface="Arial" panose="020B0604020202020204" pitchFamily="34" charset="0"/>
                <a:cs typeface="Arial" panose="020B0604020202020204" pitchFamily="34" charset="0"/>
              </a:rPr>
              <a:t>Sustainable Development (SD)  Defined by the United Nations as development that meets present needs without compromising future generations, forming the basis of the Sustainable Development Goals (UN, 2015).</a:t>
            </a:r>
          </a:p>
          <a:p>
            <a:pPr algn="l"/>
            <a:endParaRPr lang="en-GB" sz="2100">
              <a:solidFill>
                <a:srgbClr val="FFFFFF"/>
              </a:solidFill>
            </a:endParaRP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6697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134A7A8-25FB-8900-22B6-AD1670102BF4}"/>
              </a:ext>
            </a:extLst>
          </p:cNvPr>
          <p:cNvSpPr>
            <a:spLocks noGrp="1"/>
          </p:cNvSpPr>
          <p:nvPr>
            <p:ph type="ctrTitle"/>
          </p:nvPr>
        </p:nvSpPr>
        <p:spPr>
          <a:xfrm>
            <a:off x="242910" y="1598246"/>
            <a:ext cx="4626709" cy="5122985"/>
          </a:xfrm>
        </p:spPr>
        <p:txBody>
          <a:bodyPr anchor="t">
            <a:normAutofit/>
          </a:bodyPr>
          <a:lstStyle/>
          <a:p>
            <a:pPr algn="r"/>
            <a:r>
              <a:rPr lang="en-GB" sz="8000">
                <a:solidFill>
                  <a:srgbClr val="FFFFFF"/>
                </a:solidFill>
              </a:rPr>
              <a:t>Theories</a:t>
            </a:r>
            <a:br>
              <a:rPr lang="en-GB" sz="8000">
                <a:solidFill>
                  <a:srgbClr val="FFFFFF"/>
                </a:solidFill>
              </a:rPr>
            </a:br>
            <a:br>
              <a:rPr lang="en-GB" sz="8000">
                <a:solidFill>
                  <a:srgbClr val="FFFFFF"/>
                </a:solidFill>
              </a:rPr>
            </a:br>
            <a:endParaRPr lang="en-GB" sz="8000">
              <a:solidFill>
                <a:srgbClr val="FFFFFF"/>
              </a:solidFill>
            </a:endParaRPr>
          </a:p>
        </p:txBody>
      </p:sp>
      <p:sp>
        <p:nvSpPr>
          <p:cNvPr id="3" name="Subtitle 2">
            <a:extLst>
              <a:ext uri="{FF2B5EF4-FFF2-40B4-BE49-F238E27FC236}">
                <a16:creationId xmlns:a16="http://schemas.microsoft.com/office/drawing/2014/main" id="{04CE53EA-4B0F-CF66-516B-A88904EAA77F}"/>
              </a:ext>
            </a:extLst>
          </p:cNvPr>
          <p:cNvSpPr>
            <a:spLocks noGrp="1"/>
          </p:cNvSpPr>
          <p:nvPr>
            <p:ph type="subTitle" idx="1"/>
          </p:nvPr>
        </p:nvSpPr>
        <p:spPr>
          <a:xfrm>
            <a:off x="5611661" y="1426308"/>
            <a:ext cx="5853509" cy="5259754"/>
          </a:xfrm>
        </p:spPr>
        <p:txBody>
          <a:bodyPr>
            <a:normAutofit/>
          </a:bodyPr>
          <a:lstStyle/>
          <a:p>
            <a:pPr algn="l"/>
            <a:r>
              <a:rPr lang="en-GB" sz="1400">
                <a:solidFill>
                  <a:srgbClr val="FFFFFF"/>
                </a:solidFill>
                <a:latin typeface="Arial" panose="020B0604020202020204" pitchFamily="34" charset="0"/>
                <a:cs typeface="Arial" panose="020B0604020202020204" pitchFamily="34" charset="0"/>
              </a:rPr>
              <a:t>The Biopsychosocial Model, Ecological Systems Theory, and Holistic Health Model shape modern health and social care services by promoting integrated, person-centred and preventative approaches.</a:t>
            </a:r>
          </a:p>
          <a:p>
            <a:pPr algn="l"/>
            <a:r>
              <a:rPr lang="en-GB" sz="1400">
                <a:solidFill>
                  <a:srgbClr val="FFFFFF"/>
                </a:solidFill>
                <a:latin typeface="Arial" panose="020B0604020202020204" pitchFamily="34" charset="0"/>
                <a:cs typeface="Arial" panose="020B0604020202020204" pitchFamily="34" charset="0"/>
              </a:rPr>
              <a:t>Biopsychosocial Model Recognises that health is influenced by biological, psychological and social factors.</a:t>
            </a:r>
          </a:p>
          <a:p>
            <a:pPr algn="l"/>
            <a:r>
              <a:rPr lang="en-GB" sz="1400">
                <a:solidFill>
                  <a:srgbClr val="FFFFFF"/>
                </a:solidFill>
                <a:latin typeface="Arial" panose="020B0604020202020204" pitchFamily="34" charset="0"/>
                <a:cs typeface="Arial" panose="020B0604020202020204" pitchFamily="34" charset="0"/>
              </a:rPr>
              <a:t> Leads to multidisciplinary teams, holistic assessments, and coordinated care pathways.</a:t>
            </a:r>
          </a:p>
          <a:p>
            <a:pPr algn="l"/>
            <a:r>
              <a:rPr lang="en-GB" sz="1400">
                <a:solidFill>
                  <a:srgbClr val="FFFFFF"/>
                </a:solidFill>
                <a:latin typeface="Arial" panose="020B0604020202020204" pitchFamily="34" charset="0"/>
                <a:cs typeface="Arial" panose="020B0604020202020204" pitchFamily="34" charset="0"/>
              </a:rPr>
              <a:t>Ecological Model  Explains how health is shaped by wider environmental systems (family, community, policy).</a:t>
            </a:r>
          </a:p>
          <a:p>
            <a:pPr algn="l"/>
            <a:r>
              <a:rPr lang="en-GB" sz="1400">
                <a:solidFill>
                  <a:srgbClr val="FFFFFF"/>
                </a:solidFill>
                <a:latin typeface="Arial" panose="020B0604020202020204" pitchFamily="34" charset="0"/>
                <a:cs typeface="Arial" panose="020B0604020202020204" pitchFamily="34" charset="0"/>
              </a:rPr>
              <a:t> Influences community based services, partnership working, and public health strategies addressing social determinants.</a:t>
            </a:r>
          </a:p>
          <a:p>
            <a:pPr algn="l"/>
            <a:r>
              <a:rPr lang="en-GB" sz="1400">
                <a:solidFill>
                  <a:srgbClr val="FFFFFF"/>
                </a:solidFill>
                <a:latin typeface="Arial" panose="020B0604020202020204" pitchFamily="34" charset="0"/>
                <a:cs typeface="Arial" panose="020B0604020202020204" pitchFamily="34" charset="0"/>
              </a:rPr>
              <a:t>Holistic Model Focuses on treating the whole person (physical, emotional, social, cultural needs).</a:t>
            </a:r>
          </a:p>
          <a:p>
            <a:pPr algn="l"/>
            <a:r>
              <a:rPr lang="en-GB" sz="1400">
                <a:solidFill>
                  <a:srgbClr val="FFFFFF"/>
                </a:solidFill>
                <a:latin typeface="Arial" panose="020B0604020202020204" pitchFamily="34" charset="0"/>
                <a:cs typeface="Arial" panose="020B0604020202020204" pitchFamily="34" charset="0"/>
              </a:rPr>
              <a:t> Supports personalised care planning, dignity, cultural competence, and wellbeing focused services.</a:t>
            </a:r>
          </a:p>
          <a:p>
            <a:pPr algn="l"/>
            <a:endParaRPr lang="en-GB" sz="1400">
              <a:solidFill>
                <a:srgbClr val="FFFFFF"/>
              </a:solidFill>
            </a:endParaRP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2308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86413A-A0B5-8FA3-8EE5-FB15C05353A8}"/>
              </a:ext>
            </a:extLst>
          </p:cNvPr>
          <p:cNvSpPr>
            <a:spLocks noGrp="1"/>
          </p:cNvSpPr>
          <p:nvPr>
            <p:ph type="title"/>
          </p:nvPr>
        </p:nvSpPr>
        <p:spPr>
          <a:xfrm>
            <a:off x="1245072" y="1289765"/>
            <a:ext cx="3651101" cy="4270963"/>
          </a:xfrm>
        </p:spPr>
        <p:txBody>
          <a:bodyPr vert="horz" lIns="91440" tIns="45720" rIns="91440" bIns="45720" rtlCol="0" anchor="ctr">
            <a:normAutofit/>
          </a:bodyPr>
          <a:lstStyle/>
          <a:p>
            <a:pPr algn="ctr"/>
            <a:r>
              <a:rPr lang="en-US" sz="2200" kern="1200">
                <a:solidFill>
                  <a:srgbClr val="FFFFFF"/>
                </a:solidFill>
                <a:latin typeface="+mj-lt"/>
                <a:ea typeface="+mj-ea"/>
                <a:cs typeface="+mj-cs"/>
              </a:rPr>
              <a:t>Integration of health and wellbeing approaches</a:t>
            </a:r>
            <a:br>
              <a:rPr lang="en-US" sz="2200" kern="1200">
                <a:solidFill>
                  <a:srgbClr val="FFFFFF"/>
                </a:solidFill>
                <a:latin typeface="+mj-lt"/>
                <a:ea typeface="+mj-ea"/>
                <a:cs typeface="+mj-cs"/>
              </a:rPr>
            </a:br>
            <a:br>
              <a:rPr lang="en-US" sz="2200" kern="1200">
                <a:solidFill>
                  <a:srgbClr val="FFFFFF"/>
                </a:solidFill>
                <a:latin typeface="+mj-lt"/>
                <a:ea typeface="+mj-ea"/>
                <a:cs typeface="+mj-cs"/>
              </a:rPr>
            </a:br>
            <a:br>
              <a:rPr lang="en-US" sz="2200" kern="1200">
                <a:solidFill>
                  <a:srgbClr val="FFFFFF"/>
                </a:solidFill>
                <a:latin typeface="+mj-lt"/>
                <a:ea typeface="+mj-ea"/>
                <a:cs typeface="+mj-cs"/>
              </a:rPr>
            </a:br>
            <a:br>
              <a:rPr lang="en-US" sz="2200" kern="1200">
                <a:solidFill>
                  <a:srgbClr val="FFFFFF"/>
                </a:solidFill>
                <a:latin typeface="+mj-lt"/>
                <a:ea typeface="+mj-ea"/>
                <a:cs typeface="+mj-cs"/>
              </a:rPr>
            </a:br>
            <a:br>
              <a:rPr lang="en-US" sz="2200" kern="1200">
                <a:solidFill>
                  <a:srgbClr val="FFFFFF"/>
                </a:solidFill>
                <a:latin typeface="+mj-lt"/>
                <a:ea typeface="+mj-ea"/>
                <a:cs typeface="+mj-cs"/>
              </a:rPr>
            </a:br>
            <a:br>
              <a:rPr lang="en-US" sz="2200" kern="1200">
                <a:solidFill>
                  <a:srgbClr val="FFFFFF"/>
                </a:solidFill>
                <a:latin typeface="+mj-lt"/>
                <a:ea typeface="+mj-ea"/>
                <a:cs typeface="+mj-cs"/>
              </a:rPr>
            </a:br>
            <a:br>
              <a:rPr lang="en-US" sz="2200" kern="1200">
                <a:solidFill>
                  <a:srgbClr val="FFFFFF"/>
                </a:solidFill>
                <a:latin typeface="+mj-lt"/>
                <a:ea typeface="+mj-ea"/>
                <a:cs typeface="+mj-cs"/>
              </a:rPr>
            </a:br>
            <a:br>
              <a:rPr lang="en-US" sz="2200" kern="1200">
                <a:solidFill>
                  <a:srgbClr val="FFFFFF"/>
                </a:solidFill>
                <a:latin typeface="+mj-lt"/>
                <a:ea typeface="+mj-ea"/>
                <a:cs typeface="+mj-cs"/>
              </a:rPr>
            </a:br>
            <a:br>
              <a:rPr lang="en-US" sz="2200" kern="1200">
                <a:solidFill>
                  <a:srgbClr val="FFFFFF"/>
                </a:solidFill>
                <a:latin typeface="+mj-lt"/>
                <a:ea typeface="+mj-ea"/>
                <a:cs typeface="+mj-cs"/>
              </a:rPr>
            </a:br>
            <a:br>
              <a:rPr lang="en-US" sz="2200" kern="1200">
                <a:solidFill>
                  <a:srgbClr val="FFFFFF"/>
                </a:solidFill>
                <a:latin typeface="+mj-lt"/>
                <a:ea typeface="+mj-ea"/>
                <a:cs typeface="+mj-cs"/>
              </a:rPr>
            </a:br>
            <a:endParaRPr lang="en-US" sz="2200" kern="1200">
              <a:solidFill>
                <a:srgbClr val="FFFFFF"/>
              </a:solidFill>
              <a:latin typeface="+mj-lt"/>
              <a:ea typeface="+mj-ea"/>
              <a:cs typeface="+mj-cs"/>
            </a:endParaRPr>
          </a:p>
        </p:txBody>
      </p:sp>
      <p:sp>
        <p:nvSpPr>
          <p:cNvPr id="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790C8500-0AD1-7621-84E6-05B0DFFF4A4A}"/>
              </a:ext>
            </a:extLst>
          </p:cNvPr>
          <p:cNvSpPr txBox="1"/>
          <p:nvPr/>
        </p:nvSpPr>
        <p:spPr>
          <a:xfrm>
            <a:off x="6297233" y="518400"/>
            <a:ext cx="4771607" cy="583794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400">
                <a:solidFill>
                  <a:schemeClr val="tx1">
                    <a:alpha val="80000"/>
                  </a:schemeClr>
                </a:solidFill>
                <a:latin typeface="Arial" panose="020B0604020202020204" pitchFamily="34" charset="0"/>
                <a:cs typeface="Arial" panose="020B0604020202020204" pitchFamily="34" charset="0"/>
              </a:rPr>
              <a:t>Holistic integration combines physical, mental and social care through integrated care pathways, mental health parity and community wellbeing programs, improving coordinated outcomes (NICE, 2022; NHS England, 2019). Health in All Policies promotes cross-sector action, guided by the World Health Organization Helsinki Statement (WHO, 2013).</a:t>
            </a:r>
          </a:p>
        </p:txBody>
      </p:sp>
      <p:sp>
        <p:nvSpPr>
          <p:cNvPr id="1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0913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1A38232-EC7E-345E-F8DA-2F6BB2904764}"/>
              </a:ext>
            </a:extLst>
          </p:cNvPr>
          <p:cNvSpPr>
            <a:spLocks noGrp="1"/>
          </p:cNvSpPr>
          <p:nvPr>
            <p:ph type="ctrTitle"/>
          </p:nvPr>
        </p:nvSpPr>
        <p:spPr>
          <a:xfrm>
            <a:off x="242910" y="1598246"/>
            <a:ext cx="4626709" cy="5122985"/>
          </a:xfrm>
        </p:spPr>
        <p:txBody>
          <a:bodyPr anchor="t">
            <a:normAutofit/>
          </a:bodyPr>
          <a:lstStyle/>
          <a:p>
            <a:pPr algn="r"/>
            <a:r>
              <a:rPr lang="en-GB" sz="6800">
                <a:solidFill>
                  <a:srgbClr val="FFFFFF"/>
                </a:solidFill>
              </a:rPr>
              <a:t>Policy and Governance </a:t>
            </a:r>
            <a:br>
              <a:rPr lang="en-GB" sz="6800">
                <a:solidFill>
                  <a:srgbClr val="FFFFFF"/>
                </a:solidFill>
              </a:rPr>
            </a:br>
            <a:endParaRPr lang="en-GB" sz="6800">
              <a:solidFill>
                <a:srgbClr val="FFFFFF"/>
              </a:solidFill>
            </a:endParaRPr>
          </a:p>
        </p:txBody>
      </p:sp>
      <p:sp>
        <p:nvSpPr>
          <p:cNvPr id="3" name="Subtitle 2">
            <a:extLst>
              <a:ext uri="{FF2B5EF4-FFF2-40B4-BE49-F238E27FC236}">
                <a16:creationId xmlns:a16="http://schemas.microsoft.com/office/drawing/2014/main" id="{E5799E83-7AA3-8517-584A-6638E791CDEB}"/>
              </a:ext>
            </a:extLst>
          </p:cNvPr>
          <p:cNvSpPr>
            <a:spLocks noGrp="1"/>
          </p:cNvSpPr>
          <p:nvPr>
            <p:ph type="subTitle" idx="1"/>
          </p:nvPr>
        </p:nvSpPr>
        <p:spPr>
          <a:xfrm>
            <a:off x="5901860" y="1302741"/>
            <a:ext cx="5672176" cy="5095221"/>
          </a:xfrm>
        </p:spPr>
        <p:txBody>
          <a:bodyPr>
            <a:normAutofit/>
          </a:bodyPr>
          <a:lstStyle/>
          <a:p>
            <a:pPr algn="l"/>
            <a:r>
              <a:rPr lang="en-GB" sz="1400">
                <a:solidFill>
                  <a:srgbClr val="FFFFFF"/>
                </a:solidFill>
                <a:latin typeface="Arial" panose="020B0604020202020204" pitchFamily="34" charset="0"/>
                <a:cs typeface="Arial" panose="020B0604020202020204" pitchFamily="34" charset="0"/>
              </a:rPr>
              <a:t>Policies supporting holistic health, national laws and strategies, (e.g., Care act 2014 in England). Putting wellbeing and personalised support at the heart of social care. NHS strategic plans prioritise prevention, community care and digital tools to support wellbeing.</a:t>
            </a:r>
          </a:p>
          <a:p>
            <a:pPr algn="l"/>
            <a:r>
              <a:rPr lang="en-GB" sz="1400">
                <a:solidFill>
                  <a:srgbClr val="FFFFFF"/>
                </a:solidFill>
                <a:latin typeface="Arial" panose="020B0604020202020204" pitchFamily="34" charset="0"/>
                <a:cs typeface="Arial" panose="020B0604020202020204" pitchFamily="34" charset="0"/>
              </a:rPr>
              <a:t>Challenges (</a:t>
            </a:r>
            <a:r>
              <a:rPr lang="en-GB" sz="1400" err="1">
                <a:solidFill>
                  <a:srgbClr val="FFFFFF"/>
                </a:solidFill>
                <a:latin typeface="Arial" panose="020B0604020202020204" pitchFamily="34" charset="0"/>
                <a:cs typeface="Arial" panose="020B0604020202020204" pitchFamily="34" charset="0"/>
              </a:rPr>
              <a:t>regularoty</a:t>
            </a:r>
            <a:r>
              <a:rPr lang="en-GB" sz="1400">
                <a:solidFill>
                  <a:srgbClr val="FFFFFF"/>
                </a:solidFill>
                <a:latin typeface="Arial" panose="020B0604020202020204" pitchFamily="34" charset="0"/>
                <a:cs typeface="Arial" panose="020B0604020202020204" pitchFamily="34" charset="0"/>
              </a:rPr>
              <a:t> and funding ). Reports and reviews (e.g. Marmot Review 10 years on., Kings Fund </a:t>
            </a:r>
            <a:r>
              <a:rPr lang="en-GB" sz="1400" err="1">
                <a:solidFill>
                  <a:srgbClr val="FFFFFF"/>
                </a:solidFill>
                <a:latin typeface="Arial" panose="020B0604020202020204" pitchFamily="34" charset="0"/>
                <a:cs typeface="Arial" panose="020B0604020202020204" pitchFamily="34" charset="0"/>
              </a:rPr>
              <a:t>anaylses</a:t>
            </a:r>
            <a:r>
              <a:rPr lang="en-GB" sz="1400">
                <a:solidFill>
                  <a:srgbClr val="FFFFFF"/>
                </a:solidFill>
                <a:latin typeface="Arial" panose="020B0604020202020204" pitchFamily="34" charset="0"/>
                <a:cs typeface="Arial" panose="020B0604020202020204" pitchFamily="34" charset="0"/>
              </a:rPr>
              <a:t>.) highlight underfunding, fragmented governance between health and social </a:t>
            </a:r>
            <a:r>
              <a:rPr lang="en-GB" sz="1400" err="1">
                <a:solidFill>
                  <a:srgbClr val="FFFFFF"/>
                </a:solidFill>
                <a:latin typeface="Arial" panose="020B0604020202020204" pitchFamily="34" charset="0"/>
                <a:cs typeface="Arial" panose="020B0604020202020204" pitchFamily="34" charset="0"/>
              </a:rPr>
              <a:t>care,and</a:t>
            </a:r>
            <a:r>
              <a:rPr lang="en-GB" sz="1400">
                <a:solidFill>
                  <a:srgbClr val="FFFFFF"/>
                </a:solidFill>
                <a:latin typeface="Arial" panose="020B0604020202020204" pitchFamily="34" charset="0"/>
                <a:cs typeface="Arial" panose="020B0604020202020204" pitchFamily="34" charset="0"/>
              </a:rPr>
              <a:t> regulatory barriers that slow integrated, prevention focused implementation. </a:t>
            </a:r>
          </a:p>
        </p:txBody>
      </p:sp>
      <p:cxnSp>
        <p:nvCxnSpPr>
          <p:cNvPr id="7" name="Straight Connector 6">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79769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4A13DA8-2AB0-4BEB-BD1F-FA17A26C9DDE}"/>
              </a:ext>
            </a:extLst>
          </p:cNvPr>
          <p:cNvSpPr>
            <a:spLocks noGrp="1"/>
          </p:cNvSpPr>
          <p:nvPr>
            <p:ph type="ctrTitle"/>
          </p:nvPr>
        </p:nvSpPr>
        <p:spPr>
          <a:xfrm>
            <a:off x="1301261" y="590062"/>
            <a:ext cx="5409655" cy="2838938"/>
          </a:xfrm>
        </p:spPr>
        <p:txBody>
          <a:bodyPr>
            <a:normAutofit/>
          </a:bodyPr>
          <a:lstStyle/>
          <a:p>
            <a:pPr algn="l"/>
            <a:r>
              <a:rPr lang="en-GB" sz="2800">
                <a:solidFill>
                  <a:srgbClr val="FFFFFF"/>
                </a:solidFill>
              </a:rPr>
              <a:t>Service Delivery</a:t>
            </a:r>
            <a:br>
              <a:rPr lang="en-GB" sz="1400">
                <a:solidFill>
                  <a:srgbClr val="FFFFFF"/>
                </a:solidFill>
              </a:rPr>
            </a:br>
            <a:r>
              <a:rPr lang="en-GB" sz="1400">
                <a:solidFill>
                  <a:srgbClr val="FFFFFF"/>
                </a:solidFill>
                <a:latin typeface="Arial" panose="020B0604020202020204" pitchFamily="34" charset="0"/>
                <a:cs typeface="Arial" panose="020B0604020202020204" pitchFamily="34" charset="0"/>
              </a:rPr>
              <a:t>Integration of programmes ,  examples include combined wellness programmes.(exercise, nutrition, Mental health support). Telehealth/remote monitoring to maintain function at home, and community health initiatives that link primary care with social support services (NHS Long Term plans, NICE guidance).</a:t>
            </a:r>
            <a:br>
              <a:rPr lang="en-GB" sz="1400">
                <a:solidFill>
                  <a:srgbClr val="FFFFFF"/>
                </a:solidFill>
                <a:latin typeface="Arial" panose="020B0604020202020204" pitchFamily="34" charset="0"/>
                <a:cs typeface="Arial" panose="020B0604020202020204" pitchFamily="34" charset="0"/>
              </a:rPr>
            </a:br>
            <a:br>
              <a:rPr lang="en-GB" sz="1400">
                <a:solidFill>
                  <a:srgbClr val="FFFFFF"/>
                </a:solidFill>
                <a:latin typeface="Arial" panose="020B0604020202020204" pitchFamily="34" charset="0"/>
                <a:cs typeface="Arial" panose="020B0604020202020204" pitchFamily="34" charset="0"/>
              </a:rPr>
            </a:br>
            <a:r>
              <a:rPr lang="en-GB" sz="1400">
                <a:solidFill>
                  <a:srgbClr val="FFFFFF"/>
                </a:solidFill>
                <a:latin typeface="Arial" panose="020B0604020202020204" pitchFamily="34" charset="0"/>
                <a:cs typeface="Arial" panose="020B0604020202020204" pitchFamily="34" charset="0"/>
              </a:rPr>
              <a:t>Case examples , many NHS trusts and integrated care systems trials and integrated care systems and trials at home and hospital reablement and multidisciplinary geriatric/primary  care models  that reduce readmissions and improve functional ability these are consistent with ‘shift from hospital to community” in national plans.</a:t>
            </a:r>
          </a:p>
        </p:txBody>
      </p:sp>
      <p:sp>
        <p:nvSpPr>
          <p:cNvPr id="3" name="Subtitle 2">
            <a:extLst>
              <a:ext uri="{FF2B5EF4-FFF2-40B4-BE49-F238E27FC236}">
                <a16:creationId xmlns:a16="http://schemas.microsoft.com/office/drawing/2014/main" id="{5A1B254E-5A3A-1528-5FAE-0EB29BDA9AA4}"/>
              </a:ext>
            </a:extLst>
          </p:cNvPr>
          <p:cNvSpPr>
            <a:spLocks noGrp="1"/>
          </p:cNvSpPr>
          <p:nvPr>
            <p:ph type="subTitle" idx="1"/>
          </p:nvPr>
        </p:nvSpPr>
        <p:spPr>
          <a:xfrm>
            <a:off x="5642044" y="4698614"/>
            <a:ext cx="5088650" cy="1198120"/>
          </a:xfrm>
        </p:spPr>
        <p:txBody>
          <a:bodyPr>
            <a:normAutofit/>
          </a:bodyPr>
          <a:lstStyle/>
          <a:p>
            <a:pPr algn="r"/>
            <a:r>
              <a:rPr lang="en-GB" sz="2000">
                <a:solidFill>
                  <a:srgbClr val="FFFFFF"/>
                </a:solidFill>
              </a:rPr>
              <a:t>s</a:t>
            </a: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7267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4155C20-3F0E-4576-8A0B-C345B6231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6FADC622-8A17-F6A6-632E-6071CBB212D7}"/>
              </a:ext>
            </a:extLst>
          </p:cNvPr>
          <p:cNvSpPr>
            <a:spLocks noGrp="1"/>
          </p:cNvSpPr>
          <p:nvPr>
            <p:ph type="ctrTitle"/>
          </p:nvPr>
        </p:nvSpPr>
        <p:spPr>
          <a:xfrm>
            <a:off x="466730" y="1598246"/>
            <a:ext cx="4554659" cy="5034817"/>
          </a:xfrm>
        </p:spPr>
        <p:txBody>
          <a:bodyPr anchor="t">
            <a:normAutofit/>
          </a:bodyPr>
          <a:lstStyle/>
          <a:p>
            <a:pPr algn="l"/>
            <a:r>
              <a:rPr lang="en-GB" sz="2000">
                <a:solidFill>
                  <a:srgbClr val="FFFFFF"/>
                </a:solidFill>
              </a:rPr>
              <a:t>Public Health initiatives</a:t>
            </a:r>
            <a:br>
              <a:rPr lang="en-GB" sz="2000">
                <a:solidFill>
                  <a:srgbClr val="FFFFFF"/>
                </a:solidFill>
              </a:rPr>
            </a:br>
            <a:r>
              <a:rPr lang="en-GB" sz="2000">
                <a:solidFill>
                  <a:srgbClr val="FFFFFF"/>
                </a:solidFill>
              </a:rPr>
              <a:t>promotion of healthy lifestyles and environments national campaigns (</a:t>
            </a:r>
            <a:r>
              <a:rPr lang="en-GB" sz="2000" err="1">
                <a:solidFill>
                  <a:srgbClr val="FFFFFF"/>
                </a:solidFill>
              </a:rPr>
              <a:t>e.g</a:t>
            </a:r>
            <a:r>
              <a:rPr lang="en-GB" sz="2000">
                <a:solidFill>
                  <a:srgbClr val="FFFFFF"/>
                </a:solidFill>
              </a:rPr>
              <a:t>, Change4 life ,one you elements historically via Public health England. And local prevention schemes aim to reduce risk factors such as obesity, smoking and inactivity these campaigns support population wellbeing aim.</a:t>
            </a:r>
            <a:br>
              <a:rPr lang="en-GB" sz="2000">
                <a:solidFill>
                  <a:srgbClr val="FFFFFF"/>
                </a:solidFill>
              </a:rPr>
            </a:br>
            <a:r>
              <a:rPr lang="en-GB" sz="2000">
                <a:solidFill>
                  <a:srgbClr val="FFFFFF"/>
                </a:solidFill>
              </a:rPr>
              <a:t>Evidence indicates targeted public health initiatives can change behaviours at scale. Though success varies by funding, reach and sustained investment, and they contribute to SDG progress when joined to health services and community support. This reduces long-term care needs.</a:t>
            </a:r>
          </a:p>
        </p:txBody>
      </p:sp>
      <p:sp>
        <p:nvSpPr>
          <p:cNvPr id="3" name="Subtitle 2">
            <a:extLst>
              <a:ext uri="{FF2B5EF4-FFF2-40B4-BE49-F238E27FC236}">
                <a16:creationId xmlns:a16="http://schemas.microsoft.com/office/drawing/2014/main" id="{D819C473-C2CA-D328-1A6D-F9C1ED7B7E26}"/>
              </a:ext>
            </a:extLst>
          </p:cNvPr>
          <p:cNvSpPr>
            <a:spLocks noGrp="1"/>
          </p:cNvSpPr>
          <p:nvPr>
            <p:ph type="subTitle" idx="1"/>
          </p:nvPr>
        </p:nvSpPr>
        <p:spPr>
          <a:xfrm>
            <a:off x="5792994" y="1590840"/>
            <a:ext cx="5010506" cy="5007531"/>
          </a:xfrm>
        </p:spPr>
        <p:txBody>
          <a:bodyPr>
            <a:normAutofit/>
          </a:bodyPr>
          <a:lstStyle/>
          <a:p>
            <a:pPr algn="l"/>
            <a:r>
              <a:rPr lang="en-GB" sz="4400">
                <a:solidFill>
                  <a:srgbClr val="FFFFFF"/>
                </a:solidFill>
              </a:rPr>
              <a:t>Public Health</a:t>
            </a: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2" name="Graphic 21">
            <a:extLst>
              <a:ext uri="{FF2B5EF4-FFF2-40B4-BE49-F238E27FC236}">
                <a16:creationId xmlns:a16="http://schemas.microsoft.com/office/drawing/2014/main" id="{0BAEB82B-9A6B-4982-B56B-7529C6EA9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3128" y="1731109"/>
            <a:ext cx="139039" cy="136646"/>
          </a:xfrm>
          <a:custGeom>
            <a:avLst/>
            <a:gdLst>
              <a:gd name="connsiteX0" fmla="*/ 129602 w 139039"/>
              <a:gd name="connsiteY0" fmla="*/ 59048 h 136646"/>
              <a:gd name="connsiteX1" fmla="*/ 78957 w 139039"/>
              <a:gd name="connsiteY1" fmla="*/ 59048 h 136646"/>
              <a:gd name="connsiteX2" fmla="*/ 78957 w 139039"/>
              <a:gd name="connsiteY2" fmla="*/ 9275 h 136646"/>
              <a:gd name="connsiteX3" fmla="*/ 69520 w 139039"/>
              <a:gd name="connsiteY3" fmla="*/ 0 h 136646"/>
              <a:gd name="connsiteX4" fmla="*/ 60082 w 139039"/>
              <a:gd name="connsiteY4" fmla="*/ 9275 h 136646"/>
              <a:gd name="connsiteX5" fmla="*/ 60082 w 139039"/>
              <a:gd name="connsiteY5" fmla="*/ 59048 h 136646"/>
              <a:gd name="connsiteX6" fmla="*/ 9437 w 139039"/>
              <a:gd name="connsiteY6" fmla="*/ 59048 h 136646"/>
              <a:gd name="connsiteX7" fmla="*/ 0 w 139039"/>
              <a:gd name="connsiteY7" fmla="*/ 68323 h 136646"/>
              <a:gd name="connsiteX8" fmla="*/ 9437 w 139039"/>
              <a:gd name="connsiteY8" fmla="*/ 77598 h 136646"/>
              <a:gd name="connsiteX9" fmla="*/ 60082 w 139039"/>
              <a:gd name="connsiteY9" fmla="*/ 77598 h 136646"/>
              <a:gd name="connsiteX10" fmla="*/ 60082 w 139039"/>
              <a:gd name="connsiteY10" fmla="*/ 127371 h 136646"/>
              <a:gd name="connsiteX11" fmla="*/ 69520 w 139039"/>
              <a:gd name="connsiteY11" fmla="*/ 136646 h 136646"/>
              <a:gd name="connsiteX12" fmla="*/ 78957 w 139039"/>
              <a:gd name="connsiteY12" fmla="*/ 127371 h 136646"/>
              <a:gd name="connsiteX13" fmla="*/ 78957 w 139039"/>
              <a:gd name="connsiteY13" fmla="*/ 77598 h 136646"/>
              <a:gd name="connsiteX14" fmla="*/ 129602 w 139039"/>
              <a:gd name="connsiteY14" fmla="*/ 77598 h 136646"/>
              <a:gd name="connsiteX15" fmla="*/ 139039 w 139039"/>
              <a:gd name="connsiteY15" fmla="*/ 68323 h 136646"/>
              <a:gd name="connsiteX16" fmla="*/ 129602 w 139039"/>
              <a:gd name="connsiteY16" fmla="*/ 59048 h 136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6646">
                <a:moveTo>
                  <a:pt x="129602" y="59048"/>
                </a:moveTo>
                <a:lnTo>
                  <a:pt x="78957" y="59048"/>
                </a:lnTo>
                <a:lnTo>
                  <a:pt x="78957" y="9275"/>
                </a:lnTo>
                <a:cubicBezTo>
                  <a:pt x="78957" y="4152"/>
                  <a:pt x="74731" y="0"/>
                  <a:pt x="69520" y="0"/>
                </a:cubicBezTo>
                <a:cubicBezTo>
                  <a:pt x="64308" y="0"/>
                  <a:pt x="60082" y="4152"/>
                  <a:pt x="60082" y="9275"/>
                </a:cubicBezTo>
                <a:lnTo>
                  <a:pt x="60082" y="59048"/>
                </a:lnTo>
                <a:lnTo>
                  <a:pt x="9437" y="59048"/>
                </a:lnTo>
                <a:cubicBezTo>
                  <a:pt x="4225" y="59048"/>
                  <a:pt x="0" y="63201"/>
                  <a:pt x="0" y="68323"/>
                </a:cubicBezTo>
                <a:cubicBezTo>
                  <a:pt x="0" y="73445"/>
                  <a:pt x="4225" y="77598"/>
                  <a:pt x="9437" y="77598"/>
                </a:cubicBezTo>
                <a:lnTo>
                  <a:pt x="60082" y="77598"/>
                </a:lnTo>
                <a:lnTo>
                  <a:pt x="60082" y="127371"/>
                </a:lnTo>
                <a:cubicBezTo>
                  <a:pt x="60082" y="132493"/>
                  <a:pt x="64308" y="136646"/>
                  <a:pt x="69520" y="136646"/>
                </a:cubicBezTo>
                <a:cubicBezTo>
                  <a:pt x="74731" y="136646"/>
                  <a:pt x="78957" y="132493"/>
                  <a:pt x="78957" y="127371"/>
                </a:cubicBezTo>
                <a:lnTo>
                  <a:pt x="78957" y="77598"/>
                </a:lnTo>
                <a:lnTo>
                  <a:pt x="129602" y="77598"/>
                </a:lnTo>
                <a:cubicBezTo>
                  <a:pt x="134814" y="77598"/>
                  <a:pt x="139039" y="73445"/>
                  <a:pt x="139039" y="68323"/>
                </a:cubicBezTo>
                <a:cubicBezTo>
                  <a:pt x="139039" y="63201"/>
                  <a:pt x="134814" y="59048"/>
                  <a:pt x="129602" y="59048"/>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4" name="Graphic 17">
            <a:extLst>
              <a:ext uri="{FF2B5EF4-FFF2-40B4-BE49-F238E27FC236}">
                <a16:creationId xmlns:a16="http://schemas.microsoft.com/office/drawing/2014/main" id="{FC71CE45-EECF-4555-AD4B-1B3D0D5D1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1908" y="1956458"/>
            <a:ext cx="91138" cy="89570"/>
          </a:xfrm>
          <a:custGeom>
            <a:avLst/>
            <a:gdLst>
              <a:gd name="connsiteX0" fmla="*/ 91138 w 91138"/>
              <a:gd name="connsiteY0" fmla="*/ 44785 h 89570"/>
              <a:gd name="connsiteX1" fmla="*/ 45569 w 91138"/>
              <a:gd name="connsiteY1" fmla="*/ 89570 h 89570"/>
              <a:gd name="connsiteX2" fmla="*/ 0 w 91138"/>
              <a:gd name="connsiteY2" fmla="*/ 44785 h 89570"/>
              <a:gd name="connsiteX3" fmla="*/ 45569 w 91138"/>
              <a:gd name="connsiteY3" fmla="*/ 0 h 89570"/>
              <a:gd name="connsiteX4" fmla="*/ 91138 w 91138"/>
              <a:gd name="connsiteY4" fmla="*/ 44785 h 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89570">
                <a:moveTo>
                  <a:pt x="91138" y="44785"/>
                </a:moveTo>
                <a:cubicBezTo>
                  <a:pt x="91138" y="69519"/>
                  <a:pt x="70736" y="89570"/>
                  <a:pt x="45569" y="89570"/>
                </a:cubicBezTo>
                <a:cubicBezTo>
                  <a:pt x="20402" y="89570"/>
                  <a:pt x="0" y="69519"/>
                  <a:pt x="0" y="44785"/>
                </a:cubicBezTo>
                <a:cubicBezTo>
                  <a:pt x="0" y="20051"/>
                  <a:pt x="20402" y="0"/>
                  <a:pt x="45569" y="0"/>
                </a:cubicBezTo>
                <a:cubicBezTo>
                  <a:pt x="70736" y="0"/>
                  <a:pt x="91138" y="20051"/>
                  <a:pt x="91138" y="44785"/>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6" name="Graphic 22">
            <a:extLst>
              <a:ext uri="{FF2B5EF4-FFF2-40B4-BE49-F238E27FC236}">
                <a16:creationId xmlns:a16="http://schemas.microsoft.com/office/drawing/2014/main" id="{53AA89D1-0C70-46BB-8E35-5722A4B18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7588" y="2177021"/>
            <a:ext cx="127714" cy="125516"/>
          </a:xfrm>
          <a:custGeom>
            <a:avLst/>
            <a:gdLst>
              <a:gd name="connsiteX0" fmla="*/ 63857 w 127714"/>
              <a:gd name="connsiteY0" fmla="*/ 18549 h 125516"/>
              <a:gd name="connsiteX1" fmla="*/ 108840 w 127714"/>
              <a:gd name="connsiteY1" fmla="*/ 62758 h 125516"/>
              <a:gd name="connsiteX2" fmla="*/ 63857 w 127714"/>
              <a:gd name="connsiteY2" fmla="*/ 106967 h 125516"/>
              <a:gd name="connsiteX3" fmla="*/ 18874 w 127714"/>
              <a:gd name="connsiteY3" fmla="*/ 62758 h 125516"/>
              <a:gd name="connsiteX4" fmla="*/ 63857 w 127714"/>
              <a:gd name="connsiteY4" fmla="*/ 18549 h 125516"/>
              <a:gd name="connsiteX5" fmla="*/ 63857 w 127714"/>
              <a:gd name="connsiteY5" fmla="*/ 0 h 125516"/>
              <a:gd name="connsiteX6" fmla="*/ 0 w 127714"/>
              <a:gd name="connsiteY6" fmla="*/ 62758 h 125516"/>
              <a:gd name="connsiteX7" fmla="*/ 63857 w 127714"/>
              <a:gd name="connsiteY7" fmla="*/ 125516 h 125516"/>
              <a:gd name="connsiteX8" fmla="*/ 127714 w 127714"/>
              <a:gd name="connsiteY8" fmla="*/ 62758 h 125516"/>
              <a:gd name="connsiteX9" fmla="*/ 63857 w 127714"/>
              <a:gd name="connsiteY9" fmla="*/ 0 h 125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5516">
                <a:moveTo>
                  <a:pt x="63857" y="18549"/>
                </a:moveTo>
                <a:cubicBezTo>
                  <a:pt x="88700" y="18549"/>
                  <a:pt x="108840" y="38342"/>
                  <a:pt x="108840" y="62758"/>
                </a:cubicBezTo>
                <a:cubicBezTo>
                  <a:pt x="108840" y="87174"/>
                  <a:pt x="88700" y="106967"/>
                  <a:pt x="63857" y="106967"/>
                </a:cubicBezTo>
                <a:cubicBezTo>
                  <a:pt x="39014" y="106967"/>
                  <a:pt x="18874" y="87174"/>
                  <a:pt x="18874" y="62758"/>
                </a:cubicBezTo>
                <a:cubicBezTo>
                  <a:pt x="18898" y="38352"/>
                  <a:pt x="39024" y="18573"/>
                  <a:pt x="63857" y="18549"/>
                </a:cubicBezTo>
                <a:moveTo>
                  <a:pt x="63857" y="0"/>
                </a:moveTo>
                <a:cubicBezTo>
                  <a:pt x="28590" y="0"/>
                  <a:pt x="0" y="28098"/>
                  <a:pt x="0" y="62758"/>
                </a:cubicBezTo>
                <a:cubicBezTo>
                  <a:pt x="0" y="97418"/>
                  <a:pt x="28590" y="125516"/>
                  <a:pt x="63857" y="125516"/>
                </a:cubicBezTo>
                <a:cubicBezTo>
                  <a:pt x="99124" y="125516"/>
                  <a:pt x="127714" y="97418"/>
                  <a:pt x="127714" y="62758"/>
                </a:cubicBezTo>
                <a:cubicBezTo>
                  <a:pt x="127714" y="28098"/>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5425455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92F3E219-0A43-972A-7E4E-68A6613B5F88}"/>
              </a:ext>
            </a:extLst>
          </p:cNvPr>
          <p:cNvSpPr>
            <a:spLocks noGrp="1"/>
          </p:cNvSpPr>
          <p:nvPr>
            <p:ph type="ctrTitle"/>
          </p:nvPr>
        </p:nvSpPr>
        <p:spPr>
          <a:xfrm>
            <a:off x="242910" y="1598246"/>
            <a:ext cx="4626709" cy="5122985"/>
          </a:xfrm>
        </p:spPr>
        <p:txBody>
          <a:bodyPr anchor="t">
            <a:normAutofit/>
          </a:bodyPr>
          <a:lstStyle/>
          <a:p>
            <a:pPr algn="r"/>
            <a:r>
              <a:rPr lang="en-GB" sz="8000">
                <a:solidFill>
                  <a:srgbClr val="FFFFFF"/>
                </a:solidFill>
              </a:rPr>
              <a:t>Case studies</a:t>
            </a:r>
            <a:br>
              <a:rPr lang="en-GB" sz="8000">
                <a:solidFill>
                  <a:srgbClr val="FFFFFF"/>
                </a:solidFill>
              </a:rPr>
            </a:br>
            <a:endParaRPr lang="en-GB" sz="8000">
              <a:solidFill>
                <a:srgbClr val="FFFFFF"/>
              </a:solidFill>
            </a:endParaRPr>
          </a:p>
        </p:txBody>
      </p:sp>
      <p:sp>
        <p:nvSpPr>
          <p:cNvPr id="3" name="Subtitle 2">
            <a:extLst>
              <a:ext uri="{FF2B5EF4-FFF2-40B4-BE49-F238E27FC236}">
                <a16:creationId xmlns:a16="http://schemas.microsoft.com/office/drawing/2014/main" id="{AD81641F-1957-2452-252D-FA965C5E0131}"/>
              </a:ext>
            </a:extLst>
          </p:cNvPr>
          <p:cNvSpPr>
            <a:spLocks noGrp="1"/>
          </p:cNvSpPr>
          <p:nvPr>
            <p:ph type="subTitle" idx="1"/>
          </p:nvPr>
        </p:nvSpPr>
        <p:spPr>
          <a:xfrm>
            <a:off x="5792994" y="1590840"/>
            <a:ext cx="5672176" cy="5095221"/>
          </a:xfrm>
        </p:spPr>
        <p:txBody>
          <a:bodyPr>
            <a:normAutofit/>
          </a:bodyPr>
          <a:lstStyle/>
          <a:p>
            <a:pPr algn="l"/>
            <a:r>
              <a:rPr lang="en-GB" sz="1400">
                <a:solidFill>
                  <a:srgbClr val="FFFFFF"/>
                </a:solidFill>
                <a:latin typeface="Arial" panose="020B0604020202020204" pitchFamily="34" charset="0"/>
                <a:cs typeface="Arial" panose="020B0604020202020204" pitchFamily="34" charset="0"/>
              </a:rPr>
              <a:t>A Uk based study found that Making every contact count (MECC) integrated health, wellbeing and sustainable development by utilising interactions for prevention and health promotion. It improved lifestyle advice delivery but faced challenges including inconsistent training, variable uptake and limited time (Wills et al.,2018).</a:t>
            </a:r>
          </a:p>
          <a:p>
            <a:pPr algn="l"/>
            <a:r>
              <a:rPr lang="en-GB" sz="1400">
                <a:solidFill>
                  <a:srgbClr val="FFFFFF"/>
                </a:solidFill>
                <a:latin typeface="Arial" panose="020B0604020202020204" pitchFamily="34" charset="0"/>
                <a:cs typeface="Arial" panose="020B0604020202020204" pitchFamily="34" charset="0"/>
              </a:rPr>
              <a:t>MECC case study found quantitative and qualitative data. The Making Every contact count (MECC) increased staff brief interventions by 40% and improved confidence scores by 25% (quantitative). Qualitative feedback showed patients felt more supported in lifestyle change discussions, strengthen prevention in routine care (public Health Care England, 2016).</a:t>
            </a:r>
          </a:p>
          <a:p>
            <a:pPr algn="l"/>
            <a:endParaRPr lang="en-GB" sz="1800">
              <a:solidFill>
                <a:srgbClr val="FFFFFF"/>
              </a:solidFill>
            </a:endParaRPr>
          </a:p>
        </p:txBody>
      </p:sp>
      <p:cxnSp>
        <p:nvCxnSpPr>
          <p:cNvPr id="19" name="Straight Connector 1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6594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96465CF0-C64F-4627-7BED-9AA06A9F466E}"/>
              </a:ext>
            </a:extLst>
          </p:cNvPr>
          <p:cNvSpPr>
            <a:spLocks noGrp="1"/>
          </p:cNvSpPr>
          <p:nvPr>
            <p:ph type="ctrTitle"/>
          </p:nvPr>
        </p:nvSpPr>
        <p:spPr>
          <a:xfrm>
            <a:off x="242910" y="1598246"/>
            <a:ext cx="4626709" cy="5122985"/>
          </a:xfrm>
        </p:spPr>
        <p:txBody>
          <a:bodyPr anchor="t">
            <a:normAutofit/>
          </a:bodyPr>
          <a:lstStyle/>
          <a:p>
            <a:pPr algn="r"/>
            <a:r>
              <a:rPr lang="en-GB" sz="8000">
                <a:solidFill>
                  <a:srgbClr val="FFFFFF"/>
                </a:solidFill>
              </a:rPr>
              <a:t>Equity and access</a:t>
            </a:r>
            <a:br>
              <a:rPr lang="en-GB" sz="8000">
                <a:solidFill>
                  <a:srgbClr val="FFFFFF"/>
                </a:solidFill>
              </a:rPr>
            </a:br>
            <a:endParaRPr lang="en-GB" sz="8000">
              <a:solidFill>
                <a:srgbClr val="FFFFFF"/>
              </a:solidFill>
            </a:endParaRPr>
          </a:p>
        </p:txBody>
      </p:sp>
      <p:sp>
        <p:nvSpPr>
          <p:cNvPr id="3" name="Subtitle 2">
            <a:extLst>
              <a:ext uri="{FF2B5EF4-FFF2-40B4-BE49-F238E27FC236}">
                <a16:creationId xmlns:a16="http://schemas.microsoft.com/office/drawing/2014/main" id="{840C0920-5B0C-3236-1664-5839D7C5FBF0}"/>
              </a:ext>
            </a:extLst>
          </p:cNvPr>
          <p:cNvSpPr>
            <a:spLocks noGrp="1"/>
          </p:cNvSpPr>
          <p:nvPr>
            <p:ph type="subTitle" idx="1"/>
          </p:nvPr>
        </p:nvSpPr>
        <p:spPr>
          <a:xfrm>
            <a:off x="5792994" y="1590840"/>
            <a:ext cx="5672176" cy="5095221"/>
          </a:xfrm>
        </p:spPr>
        <p:txBody>
          <a:bodyPr>
            <a:normAutofit/>
          </a:bodyPr>
          <a:lstStyle/>
          <a:p>
            <a:pPr algn="l"/>
            <a:r>
              <a:rPr lang="en-GB" sz="1400" b="0" i="0">
                <a:solidFill>
                  <a:srgbClr val="FFFFFF"/>
                </a:solidFill>
                <a:effectLst/>
                <a:latin typeface="Arial" panose="020B0604020202020204" pitchFamily="34" charset="0"/>
                <a:cs typeface="Arial" panose="020B0604020202020204" pitchFamily="34" charset="0"/>
              </a:rPr>
              <a:t>Equity and access</a:t>
            </a:r>
            <a:endParaRPr lang="en-GB" sz="1400">
              <a:solidFill>
                <a:srgbClr val="FFFFFF"/>
              </a:solidFill>
              <a:effectLst/>
              <a:latin typeface="Arial" panose="020B0604020202020204" pitchFamily="34" charset="0"/>
              <a:cs typeface="Arial" panose="020B0604020202020204" pitchFamily="34" charset="0"/>
            </a:endParaRPr>
          </a:p>
          <a:p>
            <a:pPr algn="l"/>
            <a:r>
              <a:rPr lang="en-GB" sz="1400" b="0" i="0">
                <a:solidFill>
                  <a:srgbClr val="FFFFFF"/>
                </a:solidFill>
                <a:effectLst/>
                <a:latin typeface="Arial" panose="020B0604020202020204" pitchFamily="34" charset="0"/>
                <a:cs typeface="Arial" panose="020B0604020202020204" pitchFamily="34" charset="0"/>
              </a:rPr>
              <a:t>﻿Disparities: substantial inequalities in access and outcomes persist e.g. Marmot Review (10 years on) documents widening health inequalities and variation by geography and socio-economic</a:t>
            </a:r>
            <a:endParaRPr lang="en-GB" sz="1400">
              <a:solidFill>
                <a:srgbClr val="FFFFFF"/>
              </a:solidFill>
              <a:effectLst/>
              <a:latin typeface="Arial" panose="020B0604020202020204" pitchFamily="34" charset="0"/>
              <a:cs typeface="Arial" panose="020B0604020202020204" pitchFamily="34" charset="0"/>
            </a:endParaRPr>
          </a:p>
          <a:p>
            <a:pPr algn="l"/>
            <a:r>
              <a:rPr lang="en-GB" sz="1400" b="0" i="0">
                <a:solidFill>
                  <a:srgbClr val="FFFFFF"/>
                </a:solidFill>
                <a:effectLst/>
                <a:latin typeface="Arial" panose="020B0604020202020204" pitchFamily="34" charset="0"/>
                <a:cs typeface="Arial" panose="020B0604020202020204" pitchFamily="34" charset="0"/>
              </a:rPr>
              <a:t>﻿Initiatives to reduce inequalities: universal systems (like the NHS) and targeted interventions (community outreach, enhanced primary care in deprived areas, social prescribing, and HiAP approaches) are policy levers; success requires sustained resources and governance to coordinate health, housing, education and social </a:t>
            </a:r>
            <a:endParaRPr lang="en-GB" sz="1400">
              <a:solidFill>
                <a:srgbClr val="FFFFFF"/>
              </a:solidFill>
              <a:effectLst/>
              <a:latin typeface="Arial" panose="020B0604020202020204" pitchFamily="34" charset="0"/>
              <a:cs typeface="Arial" panose="020B0604020202020204" pitchFamily="34" charset="0"/>
            </a:endParaRPr>
          </a:p>
          <a:p>
            <a:pPr algn="l"/>
            <a:endParaRPr lang="en-GB" sz="2100">
              <a:solidFill>
                <a:srgbClr val="FFFFFF"/>
              </a:solidFill>
            </a:endParaRP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8162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E9BD16E-12B7-6D7C-B60A-BF6A17A463AC}"/>
              </a:ext>
            </a:extLst>
          </p:cNvPr>
          <p:cNvSpPr>
            <a:spLocks noGrp="1"/>
          </p:cNvSpPr>
          <p:nvPr>
            <p:ph type="ctrTitle"/>
          </p:nvPr>
        </p:nvSpPr>
        <p:spPr>
          <a:xfrm>
            <a:off x="242910" y="1598246"/>
            <a:ext cx="4626709" cy="5122985"/>
          </a:xfrm>
        </p:spPr>
        <p:txBody>
          <a:bodyPr anchor="t">
            <a:normAutofit/>
          </a:bodyPr>
          <a:lstStyle/>
          <a:p>
            <a:pPr algn="r"/>
            <a:r>
              <a:rPr lang="en-GB" sz="7400">
                <a:solidFill>
                  <a:srgbClr val="FFFFFF"/>
                </a:solidFill>
              </a:rPr>
              <a:t>Conclusion</a:t>
            </a:r>
            <a:br>
              <a:rPr lang="en-GB" sz="7400">
                <a:solidFill>
                  <a:srgbClr val="FFFFFF"/>
                </a:solidFill>
              </a:rPr>
            </a:br>
            <a:endParaRPr lang="en-GB" sz="7400">
              <a:solidFill>
                <a:srgbClr val="FFFFFF"/>
              </a:solidFill>
            </a:endParaRPr>
          </a:p>
        </p:txBody>
      </p:sp>
      <p:sp>
        <p:nvSpPr>
          <p:cNvPr id="3" name="Subtitle 2">
            <a:extLst>
              <a:ext uri="{FF2B5EF4-FFF2-40B4-BE49-F238E27FC236}">
                <a16:creationId xmlns:a16="http://schemas.microsoft.com/office/drawing/2014/main" id="{57FC5A2F-620F-CC8E-6450-4402E47EDBD3}"/>
              </a:ext>
            </a:extLst>
          </p:cNvPr>
          <p:cNvSpPr>
            <a:spLocks noGrp="1"/>
          </p:cNvSpPr>
          <p:nvPr>
            <p:ph type="subTitle" idx="1"/>
          </p:nvPr>
        </p:nvSpPr>
        <p:spPr>
          <a:xfrm>
            <a:off x="5792994" y="1590840"/>
            <a:ext cx="5672176" cy="5095221"/>
          </a:xfrm>
        </p:spPr>
        <p:txBody>
          <a:bodyPr>
            <a:normAutofit/>
          </a:bodyPr>
          <a:lstStyle/>
          <a:p>
            <a:pPr algn="l"/>
            <a:r>
              <a:rPr lang="en-GB" sz="1400">
                <a:solidFill>
                  <a:srgbClr val="FFFFFF"/>
                </a:solidFill>
                <a:latin typeface="Arial" panose="020B0604020202020204" pitchFamily="34" charset="0"/>
                <a:cs typeface="Arial" panose="020B0604020202020204" pitchFamily="34" charset="0"/>
              </a:rPr>
              <a:t>Health, wellbeing and sustainability are interconnected principles underpinning modern UK health and social care</a:t>
            </a:r>
          </a:p>
          <a:p>
            <a:pPr algn="l"/>
            <a:r>
              <a:rPr lang="en-GB" sz="1400">
                <a:solidFill>
                  <a:srgbClr val="FFFFFF"/>
                </a:solidFill>
                <a:latin typeface="Arial" panose="020B0604020202020204" pitchFamily="34" charset="0"/>
                <a:cs typeface="Arial" panose="020B0604020202020204" pitchFamily="34" charset="0"/>
              </a:rPr>
              <a:t> systems. Guided by the United Nations Sustainable Development Goals, particularly Goal 3, UK policy frameworks and governance structures</a:t>
            </a:r>
          </a:p>
          <a:p>
            <a:pPr algn="l"/>
            <a:r>
              <a:rPr lang="en-GB" sz="1400">
                <a:solidFill>
                  <a:srgbClr val="FFFFFF"/>
                </a:solidFill>
                <a:latin typeface="Arial" panose="020B0604020202020204" pitchFamily="34" charset="0"/>
                <a:cs typeface="Arial" panose="020B0604020202020204" pitchFamily="34" charset="0"/>
              </a:rPr>
              <a:t> prioritise prevention, equity and long-term system resilience. Legislation and reforms have strengthened integrated care, partnership working and accountability across services.</a:t>
            </a:r>
            <a:br>
              <a:rPr lang="en-GB" sz="1400">
                <a:solidFill>
                  <a:srgbClr val="FFFFFF"/>
                </a:solidFill>
                <a:latin typeface="Arial" panose="020B0604020202020204" pitchFamily="34" charset="0"/>
                <a:cs typeface="Arial" panose="020B0604020202020204" pitchFamily="34" charset="0"/>
              </a:rPr>
            </a:br>
            <a:endParaRPr lang="en-GB" sz="1400">
              <a:solidFill>
                <a:srgbClr val="FFFFFF"/>
              </a:solidFill>
              <a:latin typeface="Arial" panose="020B0604020202020204" pitchFamily="34" charset="0"/>
              <a:cs typeface="Arial" panose="020B0604020202020204" pitchFamily="34" charset="0"/>
            </a:endParaRPr>
          </a:p>
          <a:p>
            <a:pPr algn="l"/>
            <a:r>
              <a:rPr lang="en-GB" sz="1400">
                <a:solidFill>
                  <a:srgbClr val="FFFFFF"/>
                </a:solidFill>
                <a:latin typeface="Arial" panose="020B0604020202020204" pitchFamily="34" charset="0"/>
                <a:cs typeface="Arial" panose="020B0604020202020204" pitchFamily="34" charset="0"/>
              </a:rPr>
              <a:t>Theoretical models such as the biopsychosocial, ecological and holistic approaches further support person-centred, community-based and preventative practice. Together, these concepts ensure</a:t>
            </a:r>
          </a:p>
          <a:p>
            <a:pPr algn="l"/>
            <a:r>
              <a:rPr lang="en-GB" sz="1400">
                <a:solidFill>
                  <a:srgbClr val="FFFFFF"/>
                </a:solidFill>
                <a:latin typeface="Arial" panose="020B0604020202020204" pitchFamily="34" charset="0"/>
                <a:cs typeface="Arial" panose="020B0604020202020204" pitchFamily="34" charset="0"/>
              </a:rPr>
              <a:t> that health and social care move beyond treating illness to promoting wellbeing, reducing inequalities and sustaining resources for future generations.</a:t>
            </a: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4810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F9DBFF-62F7-E383-A444-9471AA91476B}"/>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a:t>
            </a:r>
            <a:br>
              <a:rPr lang="en-GB">
                <a:solidFill>
                  <a:srgbClr val="FFFFFF"/>
                </a:solidFill>
              </a:rPr>
            </a:b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C42614-4F4B-256A-715E-0DB2E11C9295}"/>
              </a:ext>
            </a:extLst>
          </p:cNvPr>
          <p:cNvSpPr>
            <a:spLocks noGrp="1"/>
          </p:cNvSpPr>
          <p:nvPr>
            <p:ph idx="1"/>
          </p:nvPr>
        </p:nvSpPr>
        <p:spPr>
          <a:xfrm>
            <a:off x="4447308" y="591344"/>
            <a:ext cx="6906491" cy="5585619"/>
          </a:xfrm>
        </p:spPr>
        <p:txBody>
          <a:bodyPr anchor="ctr">
            <a:normAutofit/>
          </a:bodyPr>
          <a:lstStyle/>
          <a:p>
            <a:r>
              <a:rPr lang="en-GB" sz="900">
                <a:latin typeface="Arial" panose="020B0604020202020204" pitchFamily="34" charset="0"/>
                <a:cs typeface="Arial" panose="020B0604020202020204" pitchFamily="34" charset="0"/>
              </a:rPr>
              <a:t>Care Quality Commission (2023) About us. Available at: https://www.cqc.org.uk/about-us (Accessed: 21 February 2026).</a:t>
            </a:r>
            <a:br>
              <a:rPr lang="en-GB" sz="900">
                <a:latin typeface="Arial" panose="020B0604020202020204" pitchFamily="34" charset="0"/>
                <a:cs typeface="Arial" panose="020B0604020202020204" pitchFamily="34" charset="0"/>
              </a:rPr>
            </a:br>
            <a:endParaRPr lang="en-GB" sz="900">
              <a:latin typeface="Arial" panose="020B0604020202020204" pitchFamily="34" charset="0"/>
              <a:cs typeface="Arial" panose="020B0604020202020204" pitchFamily="34" charset="0"/>
            </a:endParaRPr>
          </a:p>
          <a:p>
            <a:r>
              <a:rPr lang="en-GB" sz="900">
                <a:latin typeface="Arial" panose="020B0604020202020204" pitchFamily="34" charset="0"/>
                <a:cs typeface="Arial" panose="020B0604020202020204" pitchFamily="34" charset="0"/>
              </a:rPr>
              <a:t>Department of Health (2012) Health and Social Care Act 2012. London: The Stationery Office. Available at: </a:t>
            </a:r>
            <a:r>
              <a:rPr lang="en-GB" sz="900">
                <a:latin typeface="Arial" panose="020B0604020202020204" pitchFamily="34" charset="0"/>
                <a:cs typeface="Arial" panose="020B0604020202020204" pitchFamily="34" charset="0"/>
                <a:hlinkClick r:id="rId3"/>
              </a:rPr>
              <a:t>https://www.legislation.gov.uk/ukpga/2012/7/contents</a:t>
            </a:r>
            <a:endParaRPr lang="en-GB" sz="900">
              <a:latin typeface="Arial" panose="020B0604020202020204" pitchFamily="34" charset="0"/>
              <a:cs typeface="Arial" panose="020B0604020202020204" pitchFamily="34" charset="0"/>
            </a:endParaRPr>
          </a:p>
          <a:p>
            <a:pPr marL="0" indent="0">
              <a:buNone/>
            </a:pPr>
            <a:r>
              <a:rPr lang="en-GB" sz="900">
                <a:latin typeface="Arial" panose="020B0604020202020204" pitchFamily="34" charset="0"/>
                <a:cs typeface="Arial" panose="020B0604020202020204" pitchFamily="34" charset="0"/>
              </a:rPr>
              <a:t> (Accessed: 21 February 2026).</a:t>
            </a:r>
          </a:p>
          <a:p>
            <a:pPr marL="0" indent="0">
              <a:buNone/>
            </a:pPr>
            <a:br>
              <a:rPr lang="en-GB" sz="900">
                <a:latin typeface="Arial" panose="020B0604020202020204" pitchFamily="34" charset="0"/>
                <a:cs typeface="Arial" panose="020B0604020202020204" pitchFamily="34" charset="0"/>
              </a:rPr>
            </a:br>
            <a:endParaRPr lang="en-GB" sz="900">
              <a:latin typeface="Arial" panose="020B0604020202020204" pitchFamily="34" charset="0"/>
              <a:cs typeface="Arial" panose="020B0604020202020204" pitchFamily="34" charset="0"/>
            </a:endParaRPr>
          </a:p>
          <a:p>
            <a:r>
              <a:rPr lang="en-GB" sz="900">
                <a:latin typeface="Arial" panose="020B0604020202020204" pitchFamily="34" charset="0"/>
                <a:cs typeface="Arial" panose="020B0604020202020204" pitchFamily="34" charset="0"/>
              </a:rPr>
              <a:t>Department of Health and Social Care (2022) Health and Care Act 2022. London: DHSC. Available at: </a:t>
            </a:r>
            <a:r>
              <a:rPr lang="en-GB" sz="900">
                <a:latin typeface="Arial" panose="020B0604020202020204" pitchFamily="34" charset="0"/>
                <a:cs typeface="Arial" panose="020B0604020202020204" pitchFamily="34" charset="0"/>
                <a:hlinkClick r:id="rId4"/>
              </a:rPr>
              <a:t>https://www.legislation.gov.uk/ukpga/2022/31/contents</a:t>
            </a:r>
            <a:endParaRPr lang="en-GB" sz="900">
              <a:latin typeface="Arial" panose="020B0604020202020204" pitchFamily="34" charset="0"/>
              <a:cs typeface="Arial" panose="020B0604020202020204" pitchFamily="34" charset="0"/>
            </a:endParaRPr>
          </a:p>
          <a:p>
            <a:pPr marL="0" indent="0">
              <a:buNone/>
            </a:pPr>
            <a:r>
              <a:rPr lang="en-GB" sz="900">
                <a:latin typeface="Arial" panose="020B0604020202020204" pitchFamily="34" charset="0"/>
                <a:cs typeface="Arial" panose="020B0604020202020204" pitchFamily="34" charset="0"/>
              </a:rPr>
              <a:t> (Accessed: 21 February 2026).</a:t>
            </a:r>
          </a:p>
          <a:p>
            <a:pPr marL="0" indent="0">
              <a:buNone/>
            </a:pPr>
            <a:br>
              <a:rPr lang="en-GB" sz="900">
                <a:latin typeface="Arial" panose="020B0604020202020204" pitchFamily="34" charset="0"/>
                <a:cs typeface="Arial" panose="020B0604020202020204" pitchFamily="34" charset="0"/>
              </a:rPr>
            </a:br>
            <a:endParaRPr lang="en-GB" sz="900">
              <a:latin typeface="Arial" panose="020B0604020202020204" pitchFamily="34" charset="0"/>
              <a:cs typeface="Arial" panose="020B0604020202020204" pitchFamily="34" charset="0"/>
            </a:endParaRPr>
          </a:p>
          <a:p>
            <a:r>
              <a:rPr lang="en-GB" sz="900">
                <a:latin typeface="Arial" panose="020B0604020202020204" pitchFamily="34" charset="0"/>
                <a:cs typeface="Arial" panose="020B0604020202020204" pitchFamily="34" charset="0"/>
              </a:rPr>
              <a:t>Engel, G.L. (1977) ‘The need for a new medical model: a challenge for biomedicine’, Science, 196(4286), pp. 129–136. Available at:</a:t>
            </a:r>
          </a:p>
          <a:p>
            <a:pPr marL="0" indent="0">
              <a:buNone/>
            </a:pPr>
            <a:r>
              <a:rPr lang="en-GB" sz="900">
                <a:latin typeface="Arial" panose="020B0604020202020204" pitchFamily="34" charset="0"/>
                <a:cs typeface="Arial" panose="020B0604020202020204" pitchFamily="34" charset="0"/>
              </a:rPr>
              <a:t> https://science.sciencemag.org/content/196/4286/129 (Accessed: 22 February 2026).</a:t>
            </a:r>
          </a:p>
          <a:p>
            <a:pPr marL="0" indent="0">
              <a:buNone/>
            </a:pPr>
            <a:endParaRPr lang="en-GB" sz="900">
              <a:latin typeface="Arial" panose="020B0604020202020204" pitchFamily="34" charset="0"/>
              <a:cs typeface="Arial" panose="020B0604020202020204" pitchFamily="34" charset="0"/>
            </a:endParaRPr>
          </a:p>
          <a:p>
            <a:r>
              <a:rPr lang="en-GB" sz="900">
                <a:latin typeface="Arial" panose="020B0604020202020204" pitchFamily="34" charset="0"/>
                <a:cs typeface="Arial" panose="020B0604020202020204" pitchFamily="34" charset="0"/>
              </a:rPr>
              <a:t>NHS England (2019) The NHS Long Term Plan. London: NHS England. Available at: https://www.longtermplan.nhs.uk (Accessed: 22 February 2026).</a:t>
            </a:r>
            <a:br>
              <a:rPr lang="en-GB" sz="900">
                <a:latin typeface="Arial" panose="020B0604020202020204" pitchFamily="34" charset="0"/>
                <a:cs typeface="Arial" panose="020B0604020202020204" pitchFamily="34" charset="0"/>
              </a:rPr>
            </a:br>
            <a:endParaRPr lang="en-GB" sz="900">
              <a:latin typeface="Arial" panose="020B0604020202020204" pitchFamily="34" charset="0"/>
              <a:cs typeface="Arial" panose="020B0604020202020204" pitchFamily="34" charset="0"/>
            </a:endParaRPr>
          </a:p>
          <a:p>
            <a:r>
              <a:rPr lang="en-GB" sz="900">
                <a:latin typeface="Arial" panose="020B0604020202020204" pitchFamily="34" charset="0"/>
                <a:cs typeface="Arial" panose="020B0604020202020204" pitchFamily="34" charset="0"/>
              </a:rPr>
              <a:t>NHS England (2023) NHS Diabetes Prevention Programme (NHS DPP). Available at: https://www.england.nhs.uk/diabetes/diabetes-prevention (Accessed: 22</a:t>
            </a:r>
          </a:p>
          <a:p>
            <a:pPr marL="0" indent="0">
              <a:buNone/>
            </a:pPr>
            <a:r>
              <a:rPr lang="en-GB" sz="900">
                <a:latin typeface="Arial" panose="020B0604020202020204" pitchFamily="34" charset="0"/>
                <a:cs typeface="Arial" panose="020B0604020202020204" pitchFamily="34" charset="0"/>
              </a:rPr>
              <a:t> February 2026).</a:t>
            </a:r>
          </a:p>
          <a:p>
            <a:br>
              <a:rPr lang="en-GB" sz="900">
                <a:latin typeface="Arial" panose="020B0604020202020204" pitchFamily="34" charset="0"/>
                <a:cs typeface="Arial" panose="020B0604020202020204" pitchFamily="34" charset="0"/>
              </a:rPr>
            </a:br>
            <a:endParaRPr lang="en-GB" sz="900">
              <a:latin typeface="Arial" panose="020B0604020202020204" pitchFamily="34" charset="0"/>
              <a:cs typeface="Arial" panose="020B0604020202020204" pitchFamily="34" charset="0"/>
            </a:endParaRPr>
          </a:p>
          <a:p>
            <a:r>
              <a:rPr lang="en-GB" sz="900">
                <a:latin typeface="Arial" panose="020B0604020202020204" pitchFamily="34" charset="0"/>
                <a:cs typeface="Arial" panose="020B0604020202020204" pitchFamily="34" charset="0"/>
              </a:rPr>
              <a:t>Public Health England (2019) Health profile for England 2019. London: PHE. Available at: </a:t>
            </a:r>
            <a:r>
              <a:rPr lang="en-GB" sz="900">
                <a:latin typeface="Arial" panose="020B0604020202020204" pitchFamily="34" charset="0"/>
                <a:cs typeface="Arial" panose="020B0604020202020204" pitchFamily="34" charset="0"/>
                <a:hlinkClick r:id="rId5"/>
              </a:rPr>
              <a:t>https://www.gov.uk/government/publications/health-profile-for-england</a:t>
            </a:r>
            <a:endParaRPr lang="en-GB" sz="900">
              <a:latin typeface="Arial" panose="020B0604020202020204" pitchFamily="34" charset="0"/>
              <a:cs typeface="Arial" panose="020B0604020202020204" pitchFamily="34" charset="0"/>
            </a:endParaRPr>
          </a:p>
          <a:p>
            <a:pPr marL="0" indent="0">
              <a:buNone/>
            </a:pPr>
            <a:r>
              <a:rPr lang="en-GB" sz="900">
                <a:latin typeface="Arial" panose="020B0604020202020204" pitchFamily="34" charset="0"/>
                <a:cs typeface="Arial" panose="020B0604020202020204" pitchFamily="34" charset="0"/>
              </a:rPr>
              <a:t> 2019 (Accessed: 22 2026).</a:t>
            </a:r>
          </a:p>
          <a:p>
            <a:endParaRPr lang="en-GB" sz="900">
              <a:latin typeface="Arial" panose="020B0604020202020204" pitchFamily="34" charset="0"/>
              <a:cs typeface="Arial" panose="020B0604020202020204" pitchFamily="34" charset="0"/>
            </a:endParaRPr>
          </a:p>
          <a:p>
            <a:pPr marL="0" indent="0">
              <a:buNone/>
            </a:pPr>
            <a:endParaRPr lang="en-GB" sz="900">
              <a:latin typeface="Arial" panose="020B0604020202020204" pitchFamily="34" charset="0"/>
              <a:cs typeface="Arial" panose="020B0604020202020204" pitchFamily="34" charset="0"/>
            </a:endParaRPr>
          </a:p>
          <a:p>
            <a:endParaRPr lang="en-GB" sz="900"/>
          </a:p>
        </p:txBody>
      </p:sp>
    </p:spTree>
    <p:extLst>
      <p:ext uri="{BB962C8B-B14F-4D97-AF65-F5344CB8AC3E}">
        <p14:creationId xmlns:p14="http://schemas.microsoft.com/office/powerpoint/2010/main" val="13960599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BF326-B6EF-E40C-4536-720F0D8F24F0}"/>
              </a:ext>
            </a:extLst>
          </p:cNvPr>
          <p:cNvSpPr>
            <a:spLocks noGrp="1"/>
          </p:cNvSpPr>
          <p:nvPr>
            <p:ph type="ctrTitle"/>
          </p:nvPr>
        </p:nvSpPr>
        <p:spPr>
          <a:xfrm>
            <a:off x="726510" y="533640"/>
            <a:ext cx="9365293" cy="2387600"/>
          </a:xfrm>
        </p:spPr>
        <p:txBody>
          <a:bodyPr>
            <a:normAutofit/>
          </a:bodyPr>
          <a:lstStyle/>
          <a:p>
            <a:pPr marR="0" lvl="0" algn="l" defTabSz="914400" rtl="0" eaLnBrk="1" fontAlgn="auto" latinLnBrk="0" hangingPunct="1">
              <a:lnSpc>
                <a:spcPct val="90000"/>
              </a:lnSpc>
              <a:spcBef>
                <a:spcPts val="1000"/>
              </a:spcBef>
              <a:spcAft>
                <a:spcPts val="0"/>
              </a:spcAft>
              <a:buClrTx/>
              <a:buSzTx/>
              <a:tabLst/>
              <a:defRPr/>
            </a:pPr>
            <a:r>
              <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United Nations (2015) Transforming our world: the 2030 Agenda for Sustainable Development. New York: United Nations. Available at: https://sdgs.un.org/2030agenda (Accessed: 24 February 2026).</a:t>
            </a:r>
            <a:br>
              <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br>
              <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br>
              <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br>
              <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World Health Organization (1948) Constitution of the World Health Organization. Geneva: WHO. Available at: https://www.who.int/about/governance/constitution (Accessed: 24 February 2026).</a:t>
            </a:r>
            <a:br>
              <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br>
              <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br>
              <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World Health Organization (1986) Ottawa Charter for Health Promot4on. Geneva: WHO. Available at: https://www.who.int/teams/health-promotion/enhanced-wellbeing/first-global-conference (Accessed: 21 February 2026).</a:t>
            </a:r>
            <a:br>
              <a:rPr kumimoji="0" lang="en-GB" sz="900" b="0" i="0" u="none" strike="noStrike" kern="1200" cap="none" spc="0" normalizeH="0" baseline="0" noProof="0">
                <a:ln>
                  <a:noFill/>
                </a:ln>
                <a:solidFill>
                  <a:prstClr val="black"/>
                </a:solidFill>
                <a:effectLst/>
                <a:uLnTx/>
                <a:uFillTx/>
                <a:latin typeface="Alasassy Caps" panose="020F0502020204030204" pitchFamily="2" charset="0"/>
                <a:ea typeface="+mn-ea"/>
                <a:cs typeface="+mn-cs"/>
              </a:rPr>
            </a:br>
            <a:br>
              <a:rPr kumimoji="0" lang="en-GB" sz="900" b="0" i="0" u="none" strike="noStrike" kern="1200" cap="none" spc="0" normalizeH="0" baseline="0" noProof="0">
                <a:ln>
                  <a:noFill/>
                </a:ln>
                <a:solidFill>
                  <a:prstClr val="black"/>
                </a:solidFill>
                <a:effectLst/>
                <a:uLnTx/>
                <a:uFillTx/>
                <a:latin typeface="Aptos" panose="02110004020202020204"/>
                <a:ea typeface="+mn-ea"/>
                <a:cs typeface="+mn-cs"/>
              </a:rPr>
            </a:br>
            <a:endParaRPr lang="en-GB" sz="1100"/>
          </a:p>
        </p:txBody>
      </p:sp>
      <p:sp>
        <p:nvSpPr>
          <p:cNvPr id="3" name="Subtitle 2">
            <a:extLst>
              <a:ext uri="{FF2B5EF4-FFF2-40B4-BE49-F238E27FC236}">
                <a16:creationId xmlns:a16="http://schemas.microsoft.com/office/drawing/2014/main" id="{657516D5-774A-2D97-BA1D-8AF77F3B535C}"/>
              </a:ext>
            </a:extLst>
          </p:cNvPr>
          <p:cNvSpPr>
            <a:spLocks noGrp="1"/>
          </p:cNvSpPr>
          <p:nvPr>
            <p:ph type="subTitle" idx="1"/>
          </p:nvPr>
        </p:nvSpPr>
        <p:spPr>
          <a:xfrm>
            <a:off x="1148219" y="3429000"/>
            <a:ext cx="9144000" cy="1655762"/>
          </a:xfrm>
        </p:spPr>
        <p:txBody>
          <a:bodyPr/>
          <a:lstStyle/>
          <a:p>
            <a:endParaRPr lang="en-GB"/>
          </a:p>
        </p:txBody>
      </p:sp>
    </p:spTree>
    <p:extLst>
      <p:ext uri="{BB962C8B-B14F-4D97-AF65-F5344CB8AC3E}">
        <p14:creationId xmlns:p14="http://schemas.microsoft.com/office/powerpoint/2010/main" val="18977011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1</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Name Saica Bi Student ID 2220163 MODULE Code BMHP6030 Health, Wellbeing and Sustainable Development  </vt:lpstr>
      <vt:lpstr>INTRODUCTION </vt:lpstr>
      <vt:lpstr>Definitions and Key concepts </vt:lpstr>
      <vt:lpstr>Theories  </vt:lpstr>
      <vt:lpstr>Integration of health and wellbeing approaches          </vt:lpstr>
      <vt:lpstr>Policy and Governance  </vt:lpstr>
      <vt:lpstr>Service Delivery Integration of programmes ,  examples include combined wellness programmes.(exercise, nutrition, Mental health support). Telehealth/remote monitoring to maintain function at home, and community health initiatives that link primary care with social support services (NHS Long Term plans, NICE guidance).  Case examples , many NHS trusts and integrated care systems trials and integrated care systems and trials at home and hospital reablement and multidisciplinary geriatric/primary  care models  that reduce readmissions and improve functional ability these are consistent with ‘shift from hospital to community” in national plans.</vt:lpstr>
      <vt:lpstr>Public Health initiatives promotion of healthy lifestyles and environments national campaigns (e.g, Change4 life ,one you elements historically via Public health England. And local prevention schemes aim to reduce risk factors such as obesity, smoking and inactivity these campaigns support population wellbeing aim. Evidence indicates targeted public health initiatives can change behaviours at scale. Though success varies by funding, reach and sustained investment, and they contribute to SDG progress when joined to health services and community support. This reduces long-term care needs.</vt:lpstr>
      <vt:lpstr>Case studies </vt:lpstr>
      <vt:lpstr>Equity and access </vt:lpstr>
      <vt:lpstr>Conclusion </vt:lpstr>
      <vt:lpstr>References  </vt:lpstr>
      <vt:lpstr>United Nations (2015) Transforming our world: the 2030 Agenda for Sustainable Development. New York: United Nations. Available at: https://sdgs.un.org/2030agenda (Accessed: 24 February 2026).    World Health Organization (1948) Constitution of the World Health Organization. Geneva: WHO. Available at: https://www.who.int/about/governance/constitution (Accessed: 24 February 2026).   World Health Organization (1986) Ottawa Charter for Health Promot4on. Geneva: WHO. Available at: https://www.who.int/teams/health-promotion/enhanced-wellbeing/first-global-conference (Accessed: 21 February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Saica Bi Student ID 2220163 MODULE Code BMHP6030 Health, Wellbeing and Sustainable Development  </dc:title>
  <dc:creator>Saica Bi (2220163)</dc:creator>
  <cp:lastModifiedBy>2220163@student.uwtsd.ac.uk</cp:lastModifiedBy>
  <cp:revision>1</cp:revision>
  <dcterms:created xsi:type="dcterms:W3CDTF">2026-02-16T17:31:23Z</dcterms:created>
  <dcterms:modified xsi:type="dcterms:W3CDTF">2026-02-22T11:59:55Z</dcterms:modified>
</cp:coreProperties>
</file>