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596" r:id="rId2"/>
    <p:sldId id="603" r:id="rId3"/>
    <p:sldId id="607" r:id="rId4"/>
    <p:sldId id="600" r:id="rId5"/>
    <p:sldId id="598" r:id="rId6"/>
    <p:sldId id="599" r:id="rId7"/>
    <p:sldId id="601" r:id="rId8"/>
    <p:sldId id="60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3460" autoAdjust="0"/>
  </p:normalViewPr>
  <p:slideViewPr>
    <p:cSldViewPr snapToGrid="0">
      <p:cViewPr varScale="1">
        <p:scale>
          <a:sx n="63" d="100"/>
          <a:sy n="63" d="100"/>
        </p:scale>
        <p:origin x="60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F48119-F6F1-4F5D-9312-6FC4DBDD6220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BA04BC-805D-4894-8FFF-EBECDECB47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960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vescience.com/4299-eyes-alluring.html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ncbi.nlm.nih.gov/pmc/articles/PMC1351351/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7F6292-BAE8-40FE-AE42-602B682284B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31599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use of images over writing , images convey much more than writing so take advantage </a:t>
            </a:r>
            <a:r>
              <a:rPr lang="en-GB"/>
              <a:t>of this </a:t>
            </a:r>
            <a:endParaRPr lang="en-GB" dirty="0"/>
          </a:p>
          <a:p>
            <a:r>
              <a:rPr lang="en-GB" dirty="0"/>
              <a:t>Only a few bullet points not paragraphs-</a:t>
            </a:r>
          </a:p>
          <a:p>
            <a:r>
              <a:rPr lang="en-GB" dirty="0"/>
              <a:t>Include citations for each point so we know where the info  came from,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A04BC-805D-4894-8FFF-EBECDECB470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628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 – 1 min – I am .., I will be speaking about…why… </a:t>
            </a:r>
          </a:p>
          <a:p>
            <a:r>
              <a:rPr lang="en-GB" dirty="0"/>
              <a:t>Overview – 3 mins, theme area, intro to topic theme what you </a:t>
            </a:r>
            <a:r>
              <a:rPr lang="en-GB" dirty="0" err="1"/>
              <a:t>wil;l</a:t>
            </a:r>
            <a:r>
              <a:rPr lang="en-GB" dirty="0"/>
              <a:t> be</a:t>
            </a:r>
          </a:p>
          <a:p>
            <a:r>
              <a:rPr lang="en-GB" dirty="0"/>
              <a:t>Main body 7 mins, a literature review what the lit says what are the theories and current thoughts then links to industry then links and examples in industry followed by Evaluating future recommendations </a:t>
            </a:r>
            <a:r>
              <a:rPr lang="en-GB" dirty="0" err="1"/>
              <a:t>snd</a:t>
            </a:r>
            <a:r>
              <a:rPr lang="en-GB" dirty="0"/>
              <a:t> </a:t>
            </a:r>
            <a:r>
              <a:rPr lang="en-GB" dirty="0" err="1"/>
              <a:t>judtifications</a:t>
            </a:r>
            <a:endParaRPr lang="en-GB" dirty="0"/>
          </a:p>
          <a:p>
            <a:r>
              <a:rPr lang="en-GB" dirty="0"/>
              <a:t>Summary – 2 min recap and summary of the key points </a:t>
            </a:r>
          </a:p>
          <a:p>
            <a:r>
              <a:rPr lang="en-GB" dirty="0"/>
              <a:t>2 mins for questions. Marks for questions.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A04BC-805D-4894-8FFF-EBECDECB470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751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1000"/>
              </a:spcBef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7F6292-BAE8-40FE-AE42-602B682284B4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2428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111111"/>
                </a:solidFill>
                <a:effectLst/>
                <a:latin typeface="TiemposTextWeb"/>
              </a:rPr>
              <a:t>humans — </a:t>
            </a:r>
            <a:r>
              <a:rPr lang="en-GB" b="0" i="0" u="none" strike="noStrike" dirty="0">
                <a:solidFill>
                  <a:srgbClr val="096FFA"/>
                </a:solidFill>
                <a:effectLst/>
                <a:latin typeface="TiemposTextWeb"/>
                <a:hlinkClick r:id="rId3"/>
              </a:rPr>
              <a:t>the only primates with white eyes</a:t>
            </a:r>
            <a:r>
              <a:rPr lang="en-GB" b="0" i="0" dirty="0">
                <a:solidFill>
                  <a:srgbClr val="111111"/>
                </a:solidFill>
                <a:effectLst/>
                <a:latin typeface="TiemposTextWeb"/>
              </a:rPr>
              <a:t> — are drawn to eye contact from an early age.</a:t>
            </a:r>
          </a:p>
          <a:p>
            <a:pPr algn="l"/>
            <a:r>
              <a:rPr lang="en-GB" b="0" i="0" dirty="0">
                <a:solidFill>
                  <a:srgbClr val="111111"/>
                </a:solidFill>
                <a:effectLst/>
                <a:latin typeface="TiemposTextWeb"/>
              </a:rPr>
              <a:t>A 2002 study from MIT found that infants were far more likely to try and </a:t>
            </a:r>
            <a:r>
              <a:rPr lang="en-GB" b="0" i="0" u="none" strike="noStrike" dirty="0">
                <a:solidFill>
                  <a:srgbClr val="111111"/>
                </a:solidFill>
                <a:effectLst/>
                <a:latin typeface="TiemposTextWeb"/>
                <a:hlinkClick r:id="rId4"/>
              </a:rPr>
              <a:t>follow an adult’s eyes</a:t>
            </a:r>
            <a:r>
              <a:rPr lang="en-GB" b="0" i="0" dirty="0">
                <a:solidFill>
                  <a:srgbClr val="111111"/>
                </a:solidFill>
                <a:effectLst/>
                <a:latin typeface="TiemposTextWeb"/>
              </a:rPr>
              <a:t> rather than just their head movements. And beyond the science, think about your personal experience: We study people’s eyes to judge their character, we notice when someone meets our gaze, and we are highly conscious of where our eyes wander.</a:t>
            </a:r>
          </a:p>
          <a:p>
            <a:pPr>
              <a:spcBef>
                <a:spcPts val="1000"/>
              </a:spcBef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7F6292-BAE8-40FE-AE42-602B682284B4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21676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1000"/>
              </a:spcBef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7F6292-BAE8-40FE-AE42-602B682284B4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12436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ts val="1000"/>
              </a:spcBef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7F6292-BAE8-40FE-AE42-602B682284B4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2428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D5FDF-F0DB-9B43-ABD8-3945ABFE8F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E4589-986A-4644-9002-13DE4A361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682AE-5F2C-AE46-A4FC-21193255A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98F6E-EE27-CB43-BBAE-96144C485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4F5CFC-B568-0041-B8B9-61DB4C3EA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492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B865D-4077-8840-9B63-AB4CAD674E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1A669-1DE7-ED48-A409-DAB101EE3F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DDA8C-E25A-AF46-A0FD-D143EE225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B7D7D3-99C2-BE42-B9FC-1BCD3CEA2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05DFD-1501-C947-AF8A-373EC09B7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144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38F762-BAF9-2E4E-B210-6D79DF657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85978-D903-4D4B-9420-3EE7BC9B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45B5C4-4140-C746-94D5-B7926871A1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C97C8-2B42-644C-A120-C1B7907CBE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5B045E-C248-3447-832C-45AF694DFC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54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tLvsjIIsOI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B097C55-E7FE-4D55-9DE7-6D84CDFAF33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tretch>
            <a:fillRect/>
          </a:stretch>
        </p:blipFill>
        <p:spPr>
          <a:xfrm>
            <a:off x="1559046" y="404664"/>
            <a:ext cx="9145466" cy="6108886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00325" y="2428877"/>
            <a:ext cx="6991350" cy="1414577"/>
          </a:xfrm>
          <a:solidFill>
            <a:schemeClr val="bg1">
              <a:lumMod val="85000"/>
              <a:lumOff val="15000"/>
            </a:schemeClr>
          </a:solidFill>
          <a:ln w="38100" cap="sq">
            <a:solidFill>
              <a:srgbClr val="CE1141"/>
            </a:solidFill>
            <a:miter lim="800000"/>
          </a:ln>
        </p:spPr>
        <p:txBody>
          <a:bodyPr vert="horz" lIns="205740" tIns="137160" rIns="205740" bIns="137160" rtlCol="0" anchor="ctr" anchorCtr="1">
            <a:noAutofit/>
          </a:bodyPr>
          <a:lstStyle/>
          <a:p>
            <a:r>
              <a:rPr lang="en-US" sz="2400" dirty="0">
                <a:latin typeface="Calibri Light"/>
                <a:cs typeface="Calibri Light"/>
              </a:rPr>
              <a:t>Presentations and Presenting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2" y="4007779"/>
            <a:ext cx="9143999" cy="610559"/>
          </a:xfr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en-US" sz="1350" dirty="0">
                <a:solidFill>
                  <a:srgbClr val="FFFFFF"/>
                </a:solidFill>
              </a:rPr>
              <a:t>Preparation.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D54E69B-7CA2-4F00-B98F-0C0715CA02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168" b="-2"/>
          <a:stretch/>
        </p:blipFill>
        <p:spPr>
          <a:xfrm>
            <a:off x="6035331" y="-1"/>
            <a:ext cx="4632671" cy="29379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E5F680B-786B-4681-ABDB-2796F10EF54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416" r="265" b="1"/>
          <a:stretch/>
        </p:blipFill>
        <p:spPr>
          <a:xfrm>
            <a:off x="4676728" y="2937954"/>
            <a:ext cx="5991270" cy="3920047"/>
          </a:xfrm>
          <a:prstGeom prst="rect">
            <a:avLst/>
          </a:prstGeom>
        </p:spPr>
      </p:pic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524000" y="-478"/>
            <a:ext cx="589485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524000" y="-478"/>
            <a:ext cx="5573380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2910115C-AFD7-6546-AE55-D01E230B54C8}"/>
              </a:ext>
            </a:extLst>
          </p:cNvPr>
          <p:cNvSpPr txBox="1">
            <a:spLocks/>
          </p:cNvSpPr>
          <p:nvPr/>
        </p:nvSpPr>
        <p:spPr bwMode="black">
          <a:xfrm>
            <a:off x="2127504" y="365126"/>
            <a:ext cx="394961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>
                <a:solidFill>
                  <a:prstClr val="white"/>
                </a:solidFill>
                <a:latin typeface="Calibri Light" panose="020F0302020204030204"/>
              </a:rPr>
              <a:t>materials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EDDA36-584B-D34D-99AB-DA40B8C59BD0}"/>
              </a:ext>
            </a:extLst>
          </p:cNvPr>
          <p:cNvSpPr txBox="1"/>
          <p:nvPr/>
        </p:nvSpPr>
        <p:spPr>
          <a:xfrm>
            <a:off x="1806033" y="1690689"/>
            <a:ext cx="3620545" cy="44862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Keep it simple (Professional)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Text is to bullet relevant info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Give the audience something nice to look at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Not overcrowded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References (Citations, 2021)</a:t>
            </a: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Easily portable format</a:t>
            </a: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Handouts are always welcome additions!</a:t>
            </a: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prstClr val="white"/>
                </a:solidFill>
                <a:latin typeface="Calibri" panose="020F0502020204030204"/>
              </a:rPr>
              <a:t>Props and examples?</a:t>
            </a:r>
          </a:p>
          <a:p>
            <a:pPr marL="214313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492412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68A4132F-DEC6-4332-A00C-A11AD4519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6286" y="0"/>
            <a:ext cx="914171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4965EAE-E41A-435F-B993-07E824B6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524000" y="0"/>
            <a:ext cx="5654922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152F8994-E6D4-4311-9548-C3607BC4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524000" y="0"/>
            <a:ext cx="5319738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2910115C-AFD7-6546-AE55-D01E230B54C8}"/>
              </a:ext>
            </a:extLst>
          </p:cNvPr>
          <p:cNvSpPr txBox="1">
            <a:spLocks/>
          </p:cNvSpPr>
          <p:nvPr/>
        </p:nvSpPr>
        <p:spPr bwMode="black">
          <a:xfrm>
            <a:off x="2152650" y="365126"/>
            <a:ext cx="41474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4400">
                <a:solidFill>
                  <a:prstClr val="white"/>
                </a:solidFill>
                <a:latin typeface="Calibri Light" panose="020F0302020204030204"/>
              </a:rPr>
              <a:t>Structure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CEBEE5-2726-44F8-91F2-27F3560E50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2224" y="62040"/>
            <a:ext cx="2311750" cy="1745370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720AA20-6E85-4824-828A-4BB1C8FE550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421" r="-527"/>
          <a:stretch>
            <a:fillRect/>
          </a:stretch>
        </p:blipFill>
        <p:spPr>
          <a:xfrm>
            <a:off x="1729250" y="1995132"/>
            <a:ext cx="9141714" cy="4675146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</p:pic>
    </p:spTree>
    <p:extLst>
      <p:ext uri="{BB962C8B-B14F-4D97-AF65-F5344CB8AC3E}">
        <p14:creationId xmlns:p14="http://schemas.microsoft.com/office/powerpoint/2010/main" val="1346110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3F1E4A-43BF-4F04-A569-4D81B1A209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782708"/>
            <a:ext cx="9144000" cy="529258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AEC2A81-35F1-2F49-B8FE-A2CDCC734BF1}"/>
              </a:ext>
            </a:extLst>
          </p:cNvPr>
          <p:cNvSpPr/>
          <p:nvPr/>
        </p:nvSpPr>
        <p:spPr>
          <a:xfrm>
            <a:off x="1524001" y="803246"/>
            <a:ext cx="6270143" cy="5218043"/>
          </a:xfrm>
          <a:prstGeom prst="rect">
            <a:avLst/>
          </a:prstGeom>
          <a:solidFill>
            <a:schemeClr val="tx1">
              <a:lumMod val="75000"/>
              <a:lumOff val="25000"/>
              <a:alpha val="7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CB261DA-CF63-E041-9C39-80D21BA977E7}"/>
              </a:ext>
            </a:extLst>
          </p:cNvPr>
          <p:cNvSpPr txBox="1">
            <a:spLocks/>
          </p:cNvSpPr>
          <p:nvPr/>
        </p:nvSpPr>
        <p:spPr bwMode="black">
          <a:xfrm>
            <a:off x="2312929" y="1236423"/>
            <a:ext cx="5232294" cy="557213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CE1141"/>
            </a:solidFill>
            <a:miter lim="800000"/>
          </a:ln>
        </p:spPr>
        <p:txBody>
          <a:bodyPr vert="horz" lIns="137160" tIns="137160" rIns="137160" bIns="13716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dirty="0">
                <a:latin typeface="Calibri Light" panose="020F0302020204030204"/>
              </a:rPr>
              <a:t>Mind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EFBD549-E080-BC4D-873B-97CD536AA684}"/>
              </a:ext>
            </a:extLst>
          </p:cNvPr>
          <p:cNvSpPr txBox="1"/>
          <p:nvPr/>
        </p:nvSpPr>
        <p:spPr>
          <a:xfrm>
            <a:off x="2312930" y="2132857"/>
            <a:ext cx="6158609" cy="3685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Know your material (Practice)</a:t>
            </a:r>
          </a:p>
          <a:p>
            <a:pPr defTabSz="457200"/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Be calm from the beginning 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Calmness emits authority and credibility </a:t>
            </a:r>
          </a:p>
          <a:p>
            <a:pPr defTabSz="457200"/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Dramatic pause (take your time)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Don’t </a:t>
            </a:r>
            <a:r>
              <a:rPr lang="en-US" sz="2000" dirty="0" err="1">
                <a:solidFill>
                  <a:prstClr val="white"/>
                </a:solidFill>
                <a:latin typeface="Calibri" panose="020F0502020204030204"/>
              </a:rPr>
              <a:t>appologise</a:t>
            </a:r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defTabSz="457200"/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It will be, what it will be.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350" dirty="0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67872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AEC2A81-35F1-2F49-B8FE-A2CDCC734BF1}"/>
              </a:ext>
            </a:extLst>
          </p:cNvPr>
          <p:cNvSpPr/>
          <p:nvPr/>
        </p:nvSpPr>
        <p:spPr>
          <a:xfrm>
            <a:off x="1524002" y="857251"/>
            <a:ext cx="6270143" cy="5218043"/>
          </a:xfrm>
          <a:prstGeom prst="rect">
            <a:avLst/>
          </a:prstGeom>
          <a:solidFill>
            <a:schemeClr val="tx1">
              <a:lumMod val="75000"/>
              <a:lumOff val="25000"/>
              <a:alpha val="7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8F48B9-52E6-6B4E-B7D4-5A084B4C054B}"/>
              </a:ext>
            </a:extLst>
          </p:cNvPr>
          <p:cNvSpPr txBox="1"/>
          <p:nvPr/>
        </p:nvSpPr>
        <p:spPr>
          <a:xfrm>
            <a:off x="2319259" y="1949023"/>
            <a:ext cx="4186052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defTabSz="457200">
              <a:buFont typeface="Wingdings" pitchFamily="2" charset="2"/>
              <a:buChar char="v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Smiling is powerful!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Makes the audience comfortable and at ease.</a:t>
            </a:r>
          </a:p>
          <a:p>
            <a:pPr defTabSz="457200"/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Elevates your mood and releases neuropeptides reliving stress!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Smiles have been proven to be contagious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defTabSz="457200"/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Eye contact</a:t>
            </a:r>
          </a:p>
          <a:p>
            <a:pPr defTabSz="457200"/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 defTabSz="4572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People pay attention when you look them in the eye</a:t>
            </a:r>
          </a:p>
          <a:p>
            <a:pPr marL="285750" indent="-285750" defTabSz="457200">
              <a:buFont typeface="Arial" panose="020B0604020202020204" pitchFamily="34" charset="0"/>
              <a:buChar char="•"/>
            </a:pPr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 defTabSz="4572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30% eye contact can affect on memory retention</a:t>
            </a:r>
          </a:p>
          <a:p>
            <a:pPr defTabSz="457200"/>
            <a:endParaRPr lang="en-US" sz="14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 defTabSz="45720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prstClr val="white"/>
                </a:solidFill>
                <a:latin typeface="Calibri" panose="020F0502020204030204"/>
              </a:rPr>
              <a:t>Draw attention to slides board to draw the audience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F7FDF9-31FA-455C-8D4F-DF0D935052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9156" y="1166205"/>
            <a:ext cx="3456384" cy="230006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BDA0706-4DF3-4A3C-8A50-A8216A76A7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6121" y="3797178"/>
            <a:ext cx="2880321" cy="2837963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ACB261DA-CF63-E041-9C39-80D21BA977E7}"/>
              </a:ext>
            </a:extLst>
          </p:cNvPr>
          <p:cNvSpPr txBox="1">
            <a:spLocks/>
          </p:cNvSpPr>
          <p:nvPr/>
        </p:nvSpPr>
        <p:spPr bwMode="black">
          <a:xfrm>
            <a:off x="2385413" y="1213340"/>
            <a:ext cx="5232294" cy="557213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CE1141"/>
            </a:solidFill>
            <a:miter lim="800000"/>
          </a:ln>
        </p:spPr>
        <p:txBody>
          <a:bodyPr vert="horz" lIns="137160" tIns="137160" rIns="137160" bIns="13716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dirty="0">
                <a:latin typeface="Calibri Light" panose="020F0302020204030204"/>
              </a:rPr>
              <a:t>Head</a:t>
            </a:r>
          </a:p>
        </p:txBody>
      </p:sp>
    </p:spTree>
    <p:extLst>
      <p:ext uri="{BB962C8B-B14F-4D97-AF65-F5344CB8AC3E}">
        <p14:creationId xmlns:p14="http://schemas.microsoft.com/office/powerpoint/2010/main" val="1434307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AEC2A81-35F1-2F49-B8FE-A2CDCC734BF1}"/>
              </a:ext>
            </a:extLst>
          </p:cNvPr>
          <p:cNvSpPr/>
          <p:nvPr/>
        </p:nvSpPr>
        <p:spPr>
          <a:xfrm>
            <a:off x="1510125" y="820279"/>
            <a:ext cx="6270143" cy="5218043"/>
          </a:xfrm>
          <a:prstGeom prst="rect">
            <a:avLst/>
          </a:prstGeom>
          <a:solidFill>
            <a:schemeClr val="tx1">
              <a:lumMod val="75000"/>
              <a:lumOff val="25000"/>
              <a:alpha val="7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CB261DA-CF63-E041-9C39-80D21BA977E7}"/>
              </a:ext>
            </a:extLst>
          </p:cNvPr>
          <p:cNvSpPr txBox="1">
            <a:spLocks/>
          </p:cNvSpPr>
          <p:nvPr/>
        </p:nvSpPr>
        <p:spPr bwMode="black">
          <a:xfrm>
            <a:off x="1821820" y="327459"/>
            <a:ext cx="5232294" cy="557213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CE1141"/>
            </a:solidFill>
            <a:miter lim="800000"/>
          </a:ln>
        </p:spPr>
        <p:txBody>
          <a:bodyPr vert="horz" lIns="137160" tIns="137160" rIns="137160" bIns="13716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dirty="0">
                <a:latin typeface="Calibri Light" panose="020F0302020204030204"/>
              </a:rPr>
              <a:t>Upper body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63D166-3779-934D-B437-EDE20FFAB9A4}"/>
              </a:ext>
            </a:extLst>
          </p:cNvPr>
          <p:cNvSpPr txBox="1"/>
          <p:nvPr/>
        </p:nvSpPr>
        <p:spPr>
          <a:xfrm>
            <a:off x="1821820" y="1039256"/>
            <a:ext cx="418605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defTabSz="457200">
              <a:buFont typeface="Wingdings" pitchFamily="2" charset="2"/>
              <a:buChar char="v"/>
            </a:pPr>
            <a:r>
              <a:rPr lang="en-US" sz="1600" dirty="0">
                <a:solidFill>
                  <a:prstClr val="white"/>
                </a:solidFill>
                <a:latin typeface="Calibri" panose="020F0502020204030204"/>
              </a:rPr>
              <a:t>Open your chest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1600" dirty="0">
                <a:solidFill>
                  <a:prstClr val="white"/>
                </a:solidFill>
                <a:latin typeface="Calibri" panose="020F0502020204030204"/>
              </a:rPr>
              <a:t>Open your arms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defTabSz="457200"/>
            <a:r>
              <a:rPr lang="en-GB" sz="1600" dirty="0">
                <a:solidFill>
                  <a:srgbClr val="BDC1C6"/>
                </a:solidFill>
                <a:latin typeface="arial" panose="020B0604020202020204" pitchFamily="34" charset="0"/>
              </a:rPr>
              <a:t>“Open arms indicate a </a:t>
            </a:r>
            <a:r>
              <a:rPr lang="en-GB" sz="1600" b="1" dirty="0">
                <a:solidFill>
                  <a:srgbClr val="BDC1C6"/>
                </a:solidFill>
                <a:latin typeface="arial" panose="020B0604020202020204" pitchFamily="34" charset="0"/>
              </a:rPr>
              <a:t>confident, constructive attitude and create a positive impression</a:t>
            </a:r>
            <a:r>
              <a:rPr lang="en-GB" sz="1600" dirty="0">
                <a:solidFill>
                  <a:srgbClr val="BDC1C6"/>
                </a:solidFill>
                <a:latin typeface="arial" panose="020B0604020202020204" pitchFamily="34" charset="0"/>
              </a:rPr>
              <a:t>. You're perceived as sincere, direct, and trustworthy, as long as your other gestures are equally open and forthright</a:t>
            </a:r>
            <a:r>
              <a:rPr lang="en-US" sz="1600" dirty="0">
                <a:solidFill>
                  <a:prstClr val="white"/>
                </a:solidFill>
                <a:latin typeface="arial" panose="020B0604020202020204" pitchFamily="34" charset="0"/>
              </a:rPr>
              <a:t>”</a:t>
            </a:r>
          </a:p>
          <a:p>
            <a:pPr defTabSz="457200"/>
            <a:endParaRPr lang="en-US" sz="1600" dirty="0">
              <a:solidFill>
                <a:prstClr val="white"/>
              </a:solidFill>
              <a:latin typeface="arial" panose="020B0604020202020204" pitchFamily="34" charset="0"/>
            </a:endParaRPr>
          </a:p>
          <a:p>
            <a:pPr defTabSz="457200"/>
            <a:r>
              <a:rPr lang="en-US" sz="1600" dirty="0">
                <a:solidFill>
                  <a:prstClr val="white"/>
                </a:solidFill>
                <a:latin typeface="arial" panose="020B0604020202020204" pitchFamily="34" charset="0"/>
              </a:rPr>
              <a:t>Use gestures!  </a:t>
            </a:r>
          </a:p>
          <a:p>
            <a:pPr defTabSz="457200"/>
            <a:endParaRPr lang="en-US" sz="1600" dirty="0">
              <a:solidFill>
                <a:prstClr val="white"/>
              </a:solidFill>
              <a:latin typeface="arial" panose="020B0604020202020204" pitchFamily="34" charset="0"/>
            </a:endParaRPr>
          </a:p>
          <a:p>
            <a:pPr defTabSz="457200"/>
            <a:r>
              <a:rPr lang="en-US" sz="1600" dirty="0">
                <a:solidFill>
                  <a:prstClr val="white"/>
                </a:solidFill>
                <a:latin typeface="arial" panose="020B0604020202020204" pitchFamily="34" charset="0"/>
              </a:rPr>
              <a:t>Look and point at the screen</a:t>
            </a: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1600" dirty="0">
                <a:solidFill>
                  <a:prstClr val="white"/>
                </a:solidFill>
                <a:latin typeface="Calibri" panose="020F0502020204030204"/>
              </a:rPr>
              <a:t>Straighten your back!</a:t>
            </a: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1600" dirty="0">
                <a:solidFill>
                  <a:prstClr val="white"/>
                </a:solidFill>
                <a:latin typeface="Calibri" panose="020F0502020204030204"/>
              </a:rPr>
              <a:t>A better posture conveys confidence and aids in breathing and voice projection. </a:t>
            </a: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GB" sz="1600" dirty="0">
                <a:hlinkClick r:id="rId3"/>
              </a:rPr>
              <a:t>How To Ace A Virtual Presentation | Forbes (youtube.com)</a:t>
            </a: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defTabSz="457200"/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defTabSz="457200"/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  <a:p>
            <a:pPr defTabSz="457200"/>
            <a:endParaRPr lang="en-US" sz="1600" dirty="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D5A5E1-8ED7-4870-A527-9A37F7618A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1984" y="4081767"/>
            <a:ext cx="4522186" cy="25248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2D229C-276E-4B5D-A492-8636C741614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7708" y="1596208"/>
            <a:ext cx="2759043" cy="1832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979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AEC2A81-35F1-2F49-B8FE-A2CDCC734BF1}"/>
              </a:ext>
            </a:extLst>
          </p:cNvPr>
          <p:cNvSpPr/>
          <p:nvPr/>
        </p:nvSpPr>
        <p:spPr>
          <a:xfrm>
            <a:off x="257606" y="221082"/>
            <a:ext cx="8667857" cy="6219975"/>
          </a:xfrm>
          <a:prstGeom prst="rect">
            <a:avLst/>
          </a:prstGeom>
          <a:solidFill>
            <a:schemeClr val="tx1">
              <a:lumMod val="75000"/>
              <a:lumOff val="25000"/>
              <a:alpha val="70000"/>
            </a:schemeClr>
          </a:solidFill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sz="1350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CB261DA-CF63-E041-9C39-80D21BA977E7}"/>
              </a:ext>
            </a:extLst>
          </p:cNvPr>
          <p:cNvSpPr txBox="1">
            <a:spLocks/>
          </p:cNvSpPr>
          <p:nvPr/>
        </p:nvSpPr>
        <p:spPr bwMode="black">
          <a:xfrm>
            <a:off x="3949670" y="288563"/>
            <a:ext cx="5232294" cy="557213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CE1141"/>
            </a:solidFill>
            <a:miter lim="800000"/>
          </a:ln>
        </p:spPr>
        <p:txBody>
          <a:bodyPr vert="horz" lIns="137160" tIns="137160" rIns="137160" bIns="137160" rtlCol="0" anchor="ctr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dirty="0">
                <a:latin typeface="Calibri Light" panose="020F0302020204030204"/>
              </a:rPr>
              <a:t>Lower body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DB159C-03C8-4166-AEE9-151AD793E3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375" y="1022093"/>
            <a:ext cx="3930962" cy="418826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A0C640C-0E6F-4AC1-B054-9FAABCBA70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5628" y="2623018"/>
            <a:ext cx="6907590" cy="388552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9433A6B-0700-45EE-8E82-18D5EECF8877}"/>
              </a:ext>
            </a:extLst>
          </p:cNvPr>
          <p:cNvSpPr txBox="1"/>
          <p:nvPr/>
        </p:nvSpPr>
        <p:spPr>
          <a:xfrm>
            <a:off x="4535316" y="1444385"/>
            <a:ext cx="41860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You can tell a lot by a person's feet!</a:t>
            </a:r>
          </a:p>
          <a:p>
            <a:pPr marL="214313" indent="-214313" defTabSz="457200">
              <a:buFont typeface="Wingdings" pitchFamily="2" charset="2"/>
              <a:buChar char="v"/>
            </a:pPr>
            <a:endParaRPr lang="en-US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14313" indent="-214313" defTabSz="457200">
              <a:buFont typeface="Wingdings" pitchFamily="2" charset="2"/>
              <a:buChar char="v"/>
            </a:pPr>
            <a:r>
              <a:rPr lang="en-US" sz="2000" dirty="0">
                <a:solidFill>
                  <a:prstClr val="white"/>
                </a:solidFill>
                <a:latin typeface="Calibri" panose="020F0502020204030204"/>
              </a:rPr>
              <a:t>Use the floor!</a:t>
            </a:r>
          </a:p>
        </p:txBody>
      </p:sp>
    </p:spTree>
    <p:extLst>
      <p:ext uri="{BB962C8B-B14F-4D97-AF65-F5344CB8AC3E}">
        <p14:creationId xmlns:p14="http://schemas.microsoft.com/office/powerpoint/2010/main" val="3205642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E6B8E-4013-E1B6-B913-EFF7889D4E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99118" y="-407857"/>
            <a:ext cx="9144000" cy="2387600"/>
          </a:xfrm>
        </p:spPr>
        <p:txBody>
          <a:bodyPr/>
          <a:lstStyle/>
          <a:p>
            <a:r>
              <a:rPr lang="en-GB" dirty="0"/>
              <a:t>Presentation task! 1 hour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9C5837-48A3-5CE8-DA4C-3D7551DDD5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9118" y="2601119"/>
            <a:ext cx="9144000" cy="1655762"/>
          </a:xfrm>
        </p:spPr>
        <p:txBody>
          <a:bodyPr>
            <a:noAutofit/>
          </a:bodyPr>
          <a:lstStyle/>
          <a:p>
            <a:r>
              <a:rPr lang="en-GB" sz="3200" dirty="0"/>
              <a:t>Create a 5 min presentation  discussing your favourite topic!!!!!</a:t>
            </a:r>
          </a:p>
          <a:p>
            <a:r>
              <a:rPr lang="en-GB" sz="3200" dirty="0"/>
              <a:t>Come back to class and be prepared to deliver your presentation, you can use slides, props, music etc to enhance your presentation, you can use AI to help as a co presenter and for research and script help.</a:t>
            </a:r>
          </a:p>
        </p:txBody>
      </p:sp>
    </p:spTree>
    <p:extLst>
      <p:ext uri="{BB962C8B-B14F-4D97-AF65-F5344CB8AC3E}">
        <p14:creationId xmlns:p14="http://schemas.microsoft.com/office/powerpoint/2010/main" val="312987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520</Words>
  <Application>Microsoft Office PowerPoint</Application>
  <PresentationFormat>Widescreen</PresentationFormat>
  <Paragraphs>90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TiemposTextWeb</vt:lpstr>
      <vt:lpstr>Arial</vt:lpstr>
      <vt:lpstr>Arial</vt:lpstr>
      <vt:lpstr>Calibri</vt:lpstr>
      <vt:lpstr>Calibri Light</vt:lpstr>
      <vt:lpstr>Wingdings</vt:lpstr>
      <vt:lpstr>1_Office Theme</vt:lpstr>
      <vt:lpstr>Presentations and Presenting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Presentation task! 1 hour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Wilkin</dc:creator>
  <cp:lastModifiedBy>Christopher Wilkin</cp:lastModifiedBy>
  <cp:revision>3</cp:revision>
  <dcterms:created xsi:type="dcterms:W3CDTF">2022-10-06T14:53:17Z</dcterms:created>
  <dcterms:modified xsi:type="dcterms:W3CDTF">2025-12-12T11:25:54Z</dcterms:modified>
</cp:coreProperties>
</file>