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780" r:id="rId4"/>
  </p:sldMasterIdLst>
  <p:notesMasterIdLst>
    <p:notesMasterId r:id="rId21"/>
  </p:notesMasterIdLst>
  <p:handoutMasterIdLst>
    <p:handoutMasterId r:id="rId22"/>
  </p:handoutMasterIdLst>
  <p:sldIdLst>
    <p:sldId id="256" r:id="rId5"/>
    <p:sldId id="258" r:id="rId6"/>
    <p:sldId id="277" r:id="rId7"/>
    <p:sldId id="278" r:id="rId8"/>
    <p:sldId id="264" r:id="rId9"/>
    <p:sldId id="279" r:id="rId10"/>
    <p:sldId id="274" r:id="rId11"/>
    <p:sldId id="281" r:id="rId12"/>
    <p:sldId id="283" r:id="rId13"/>
    <p:sldId id="284" r:id="rId14"/>
    <p:sldId id="285" r:id="rId15"/>
    <p:sldId id="287" r:id="rId16"/>
    <p:sldId id="282" r:id="rId17"/>
    <p:sldId id="275" r:id="rId18"/>
    <p:sldId id="286" r:id="rId19"/>
    <p:sldId id="280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35" autoAdjust="0"/>
    <p:restoredTop sz="95033" autoAdjust="0"/>
  </p:normalViewPr>
  <p:slideViewPr>
    <p:cSldViewPr snapToGrid="0" snapToObjects="1">
      <p:cViewPr varScale="1">
        <p:scale>
          <a:sx n="72" d="100"/>
          <a:sy n="72" d="100"/>
        </p:scale>
        <p:origin x="630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37F2D40-DF92-4ADE-A761-CBF896599CA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4F42E9-55BA-437C-85B3-324B4E2BF2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6D81A9-CFC2-4640-899E-DD3E177BE50A}" type="datetimeFigureOut">
              <a:rPr lang="en-US" smtClean="0"/>
              <a:t>6/28/2020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7DF0FD-84A5-462F-A0AC-B2CEF6020C4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85C710-014C-4C89-9B64-843B9863CEB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605DA-80A8-4B7B-B889-6C5700BB4C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5392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1E50F4-C55A-473A-A70B-4B042EF011A9}" type="datetimeFigureOut">
              <a:rPr lang="en-US" smtClean="0"/>
              <a:t>6/28/2020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544625-0ADF-4414-89A2-9E135F0C84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228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8086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6540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103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347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293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87DE6118-2437-4B30-8E3C-4D2BE6020583}" type="datetimeFigureOut">
              <a:rPr lang="en-US" smtClean="0"/>
              <a:pPr/>
              <a:t>6/28/2020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01688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6/28/2020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1213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6/28/2020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234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6/28/2020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750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6/28/2020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398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6/28/2020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232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6/28/2020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236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6/28/2020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170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6/28/2020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272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6/28/2020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056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6/28/2020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8877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6/28/2020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126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6/28/2020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0667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6/28/2020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57385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pPr/>
              <a:t>6/28/2020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9760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6/28/2020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7800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6/28/2020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409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7DE6118-2437-4B30-8E3C-4D2BE6020583}" type="datetimeFigureOut">
              <a:rPr lang="en-US" smtClean="0"/>
              <a:pPr/>
              <a:t>6/28/2020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5920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ounsellingtutor.com/continuing-professional-development/" TargetMode="External"/><Relationship Id="rId2" Type="http://schemas.openxmlformats.org/officeDocument/2006/relationships/hyperlink" Target="https://www.bacp.co.uk/careers/careers-in-counselling/trainin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ind.org.uk/media-a/4460/mind-annual-review-2018-19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.org.uk/about-us/what-we-do/" TargetMode="External"/><Relationship Id="rId2" Type="http://schemas.openxmlformats.org/officeDocument/2006/relationships/hyperlink" Target="https://www.mind.org.uk/about-us/what-we-do/our-missio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ind.org.uk/information-support/for-children-and-young-people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rationwarm.org/blog/34-fun-fundraising-ideas/" TargetMode="External"/><Relationship Id="rId2" Type="http://schemas.openxmlformats.org/officeDocument/2006/relationships/hyperlink" Target="https://blgmind.org.uk/news/2015/02/mind-mental-health-general-election-2015/mind-logo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ector.me/browse/687829/no_children_sig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C7600-5BA8-4A54-887F-74AF87750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0089" y="2250385"/>
            <a:ext cx="3866210" cy="1674731"/>
          </a:xfrm>
        </p:spPr>
        <p:txBody>
          <a:bodyPr>
            <a:normAutofit/>
          </a:bodyPr>
          <a:lstStyle/>
          <a:p>
            <a:pPr algn="l"/>
            <a:r>
              <a:rPr lang="en-US" b="1" dirty="0"/>
              <a:t>MIND</a:t>
            </a:r>
          </a:p>
        </p:txBody>
      </p:sp>
      <p:pic>
        <p:nvPicPr>
          <p:cNvPr id="8" name="Picture 7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58C90266-6DE5-44FF-8BB9-B6F172A920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5001" y="2100580"/>
            <a:ext cx="3686910" cy="1478930"/>
          </a:xfrm>
          <a:prstGeom prst="rect">
            <a:avLst/>
          </a:prstGeom>
        </p:spPr>
      </p:pic>
      <p:pic>
        <p:nvPicPr>
          <p:cNvPr id="5" name="Picture 4" descr="night sky with mountains far away on the horizon">
            <a:extLst>
              <a:ext uri="{FF2B5EF4-FFF2-40B4-BE49-F238E27FC236}">
                <a16:creationId xmlns:a16="http://schemas.microsoft.com/office/drawing/2014/main" id="{7C454B0C-0819-4D56-9275-BCE254DA659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7355001" y="4196961"/>
            <a:ext cx="3686910" cy="207388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26D76D9-47CD-480F-883B-5AC624B30E8D}"/>
              </a:ext>
            </a:extLst>
          </p:cNvPr>
          <p:cNvSpPr txBox="1"/>
          <p:nvPr/>
        </p:nvSpPr>
        <p:spPr>
          <a:xfrm>
            <a:off x="9949450" y="3654140"/>
            <a:ext cx="16956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(BLG MIND, 2020)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8AA6E3-E2F1-45E8-A9A9-301AC3CE21C3}"/>
              </a:ext>
            </a:extLst>
          </p:cNvPr>
          <p:cNvSpPr txBox="1"/>
          <p:nvPr/>
        </p:nvSpPr>
        <p:spPr>
          <a:xfrm>
            <a:off x="9501809" y="212035"/>
            <a:ext cx="2143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Emma-Jane Lovell, 1806986</a:t>
            </a:r>
          </a:p>
        </p:txBody>
      </p:sp>
    </p:spTree>
    <p:extLst>
      <p:ext uri="{BB962C8B-B14F-4D97-AF65-F5344CB8AC3E}">
        <p14:creationId xmlns:p14="http://schemas.microsoft.com/office/powerpoint/2010/main" val="3417721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9F444-FCBD-B140-9C05-E443FA08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839" y="-227672"/>
            <a:ext cx="6143423" cy="1456267"/>
          </a:xfrm>
        </p:spPr>
        <p:txBody>
          <a:bodyPr>
            <a:normAutofit/>
          </a:bodyPr>
          <a:lstStyle/>
          <a:p>
            <a:r>
              <a:rPr lang="en-US" u="sng" dirty="0"/>
              <a:t>What is mind?</a:t>
            </a:r>
            <a:endParaRPr lang="ru-RU" u="sng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EEE372-A434-4B60-8937-7A2A37C742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557" y="1338079"/>
            <a:ext cx="10315669" cy="5328471"/>
          </a:xfrm>
        </p:spPr>
        <p:txBody>
          <a:bodyPr>
            <a:normAutofit/>
          </a:bodyPr>
          <a:lstStyle/>
          <a:p>
            <a:endParaRPr lang="en-GB" sz="24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MIND is firstly a Mental Health Charity by own description</a:t>
            </a:r>
          </a:p>
          <a:p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President – Stephen Fry</a:t>
            </a:r>
          </a:p>
          <a:p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Vision - everyone experiencing problems in mental health receive respect and support</a:t>
            </a:r>
          </a:p>
          <a:p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Mission- to provide advice and support to empower those suffering, and to campaign to improve services, awareness and understanding</a:t>
            </a:r>
          </a:p>
          <a:p>
            <a:endParaRPr lang="en-GB" sz="24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(MIND, 2020)</a:t>
            </a:r>
          </a:p>
        </p:txBody>
      </p:sp>
      <p:pic>
        <p:nvPicPr>
          <p:cNvPr id="4" name="Picture 3" descr="satellite against the night sky">
            <a:extLst>
              <a:ext uri="{FF2B5EF4-FFF2-40B4-BE49-F238E27FC236}">
                <a16:creationId xmlns:a16="http://schemas.microsoft.com/office/drawing/2014/main" id="{D4F2268B-BB87-42FB-B84F-C145C01B49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611" r="16027" b="1"/>
          <a:stretch/>
        </p:blipFill>
        <p:spPr>
          <a:xfrm>
            <a:off x="9250017" y="4876800"/>
            <a:ext cx="2941082" cy="1984745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7" name="Picture 6" descr="abstract image of light dots">
            <a:extLst>
              <a:ext uri="{FF2B5EF4-FFF2-40B4-BE49-F238E27FC236}">
                <a16:creationId xmlns:a16="http://schemas.microsoft.com/office/drawing/2014/main" id="{FE6C54C5-D2F4-48F8-B65E-7506F07BCCF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268" r="4773" b="-1"/>
          <a:stretch/>
        </p:blipFill>
        <p:spPr>
          <a:xfrm>
            <a:off x="8746434" y="-3863"/>
            <a:ext cx="3441907" cy="2869908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13824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EB560-D7D5-4386-8866-FF8B919CD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0"/>
            <a:ext cx="10131425" cy="1456267"/>
          </a:xfrm>
        </p:spPr>
        <p:txBody>
          <a:bodyPr/>
          <a:lstStyle/>
          <a:p>
            <a:r>
              <a:rPr lang="en-GB" b="1" u="sng" dirty="0"/>
              <a:t>Services?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D6CB6-5EF4-4ECB-A230-F53CD4CD2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213113"/>
            <a:ext cx="10131425" cy="441297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Provide Mental Health Information and Support</a:t>
            </a:r>
          </a:p>
          <a:p>
            <a:pPr lvl="2"/>
            <a:r>
              <a:rPr lang="en-GB" sz="2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Infoline – confidential help</a:t>
            </a:r>
          </a:p>
          <a:p>
            <a:pPr lvl="2"/>
            <a:r>
              <a:rPr lang="en-GB" sz="2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Legal Line – information on mental health law </a:t>
            </a:r>
          </a:p>
          <a:p>
            <a:pPr lvl="2"/>
            <a:r>
              <a:rPr lang="en-GB" sz="2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Information readily available through publications and their website</a:t>
            </a:r>
          </a:p>
          <a:p>
            <a:pPr lvl="2"/>
            <a:r>
              <a:rPr lang="en-GB" sz="2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Local MIND buildings that provide a range of services tailored to the area including talking therapies, peer support, advocacy, crisis care, employment and housing support </a:t>
            </a:r>
          </a:p>
          <a:p>
            <a:pPr lvl="2"/>
            <a:r>
              <a:rPr lang="en-GB" sz="2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Local MIND’S also get involved in shaping  other mental health services, attitudes to mental health and campaigning for better mental health</a:t>
            </a:r>
          </a:p>
          <a:p>
            <a:pPr marL="914400" lvl="2" indent="0">
              <a:buNone/>
            </a:pPr>
            <a:r>
              <a:rPr lang="en-GB" sz="26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(MIND, 2020)</a:t>
            </a:r>
            <a:endParaRPr lang="en-GB" sz="26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914400" lvl="2" indent="0">
              <a:buNone/>
            </a:pPr>
            <a:endParaRPr lang="en-GB" sz="18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lvl="2"/>
            <a:endParaRPr lang="en-GB" sz="20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3124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EB560-D7D5-4386-8866-FF8B919CD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0"/>
            <a:ext cx="10131425" cy="1456267"/>
          </a:xfrm>
        </p:spPr>
        <p:txBody>
          <a:bodyPr/>
          <a:lstStyle/>
          <a:p>
            <a:r>
              <a:rPr lang="en-GB" b="1" u="sng" dirty="0"/>
              <a:t>Services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D6CB6-5EF4-4ECB-A230-F53CD4CD2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74" y="1456267"/>
            <a:ext cx="11714921" cy="5169820"/>
          </a:xfrm>
        </p:spPr>
        <p:txBody>
          <a:bodyPr>
            <a:normAutofit fontScale="77500" lnSpcReduction="20000"/>
          </a:bodyPr>
          <a:lstStyle/>
          <a:p>
            <a:pPr marL="914400" lvl="2" indent="0">
              <a:buNone/>
            </a:pPr>
            <a:r>
              <a:rPr lang="en-GB" sz="24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Memberships and Networks: </a:t>
            </a:r>
          </a:p>
          <a:p>
            <a:pPr lvl="2"/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Opportunities to get involved</a:t>
            </a:r>
          </a:p>
          <a:p>
            <a:pPr lvl="2"/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Quarterly magazine                                                          </a:t>
            </a:r>
            <a:r>
              <a:rPr lang="en-GB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(MIND, 2020)</a:t>
            </a:r>
            <a:endParaRPr lang="en-GB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lvl="2"/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Competitions</a:t>
            </a:r>
          </a:p>
          <a:p>
            <a:pPr marL="914400" lvl="2" indent="0">
              <a:buNone/>
            </a:pPr>
            <a:r>
              <a:rPr lang="en-GB" sz="24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Campaigning:</a:t>
            </a:r>
          </a:p>
          <a:p>
            <a:pPr lvl="2"/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Public can get involved</a:t>
            </a:r>
          </a:p>
          <a:p>
            <a:pPr lvl="2"/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Work towards improvements of a range of issues</a:t>
            </a:r>
          </a:p>
          <a:p>
            <a:pPr marL="914400" lvl="2" indent="0">
              <a:buNone/>
            </a:pPr>
            <a:r>
              <a:rPr lang="en-GB" sz="2400" b="1" u="sng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Training:</a:t>
            </a:r>
          </a:p>
          <a:p>
            <a:pPr lvl="2"/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For staff of businesses and organisations</a:t>
            </a:r>
          </a:p>
          <a:p>
            <a:pPr lvl="2"/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Individuals</a:t>
            </a:r>
          </a:p>
          <a:p>
            <a:pPr lvl="2"/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Students of many subjects</a:t>
            </a:r>
          </a:p>
          <a:p>
            <a:pPr lvl="2"/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Student counsellors during placement</a:t>
            </a:r>
          </a:p>
          <a:p>
            <a:pPr lvl="2"/>
            <a:endParaRPr lang="en-GB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914400" lvl="2" indent="0">
              <a:buNone/>
            </a:pPr>
            <a:r>
              <a:rPr lang="en-GB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Mind are also now merged with the depression alliance.</a:t>
            </a:r>
          </a:p>
          <a:p>
            <a:pPr lvl="2"/>
            <a:endParaRPr lang="en-GB" sz="20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469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E241E-3110-4B1C-B9B0-F17B90FEE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232660"/>
            <a:ext cx="6143423" cy="76415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Who?</a:t>
            </a:r>
          </a:p>
        </p:txBody>
      </p:sp>
      <p:pic>
        <p:nvPicPr>
          <p:cNvPr id="4" name="Content Placeholder 3" descr="night sky with mountains on the horizon">
            <a:extLst>
              <a:ext uri="{FF2B5EF4-FFF2-40B4-BE49-F238E27FC236}">
                <a16:creationId xmlns:a16="http://schemas.microsoft.com/office/drawing/2014/main" id="{2739CFE1-3E46-48B5-9BDB-769492BA7A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4"/>
          <a:stretch/>
        </p:blipFill>
        <p:spPr>
          <a:xfrm>
            <a:off x="685800" y="2420030"/>
            <a:ext cx="4995863" cy="3092677"/>
          </a:xfrm>
          <a:custGeom>
            <a:avLst/>
            <a:gdLst/>
            <a:ahLst/>
            <a:cxnLst/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C75FA5-0481-4C57-A862-9B9DF32753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1" y="1609717"/>
            <a:ext cx="7252400" cy="5062487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indent="0">
              <a:lnSpc>
                <a:spcPct val="90000"/>
              </a:lnSpc>
            </a:pPr>
            <a:r>
              <a:rPr lang="en-US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MIND’S only discrimination seems to be age</a:t>
            </a:r>
          </a:p>
          <a:p>
            <a:pPr>
              <a:lnSpc>
                <a:spcPct val="90000"/>
              </a:lnSpc>
            </a:pPr>
            <a:r>
              <a:rPr lang="en-US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Website has extensive info, self help resources, parental support and referral info for young people on their website</a:t>
            </a:r>
          </a:p>
          <a:p>
            <a:pPr>
              <a:lnSpc>
                <a:spcPct val="90000"/>
              </a:lnSpc>
            </a:pPr>
            <a:r>
              <a:rPr lang="en-US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MIND appears to only work with adults directly/face to face/phone</a:t>
            </a:r>
          </a:p>
          <a:p>
            <a:pPr>
              <a:lnSpc>
                <a:spcPct val="90000"/>
              </a:lnSpc>
            </a:pPr>
            <a:r>
              <a:rPr lang="en-US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There is no information provided as to why MIND does not work with children</a:t>
            </a:r>
          </a:p>
          <a:p>
            <a:pPr>
              <a:lnSpc>
                <a:spcPct val="90000"/>
              </a:lnSpc>
            </a:pPr>
            <a:r>
              <a:rPr lang="en-US" sz="3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Possibly due to extensive  child specific services </a:t>
            </a:r>
            <a:r>
              <a:rPr lang="en-US" sz="1500" dirty="0"/>
              <a:t>(MIND, 2020)</a:t>
            </a:r>
          </a:p>
          <a:p>
            <a:pPr marL="0" indent="0">
              <a:lnSpc>
                <a:spcPct val="90000"/>
              </a:lnSpc>
            </a:pPr>
            <a:endParaRPr lang="en-US" sz="1500" dirty="0"/>
          </a:p>
          <a:p>
            <a:pPr marL="0" indent="0"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8" name="Picture 7" descr="A close up of a sign&#10;&#10;Description automatically generated">
            <a:extLst>
              <a:ext uri="{FF2B5EF4-FFF2-40B4-BE49-F238E27FC236}">
                <a16:creationId xmlns:a16="http://schemas.microsoft.com/office/drawing/2014/main" id="{B3202536-7F98-4DE8-9C98-93C4C37A74E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8571" r="2" b="8049"/>
          <a:stretch/>
        </p:blipFill>
        <p:spPr>
          <a:xfrm>
            <a:off x="8055588" y="-3863"/>
            <a:ext cx="4132754" cy="3445946"/>
          </a:xfrm>
          <a:custGeom>
            <a:avLst/>
            <a:gdLst/>
            <a:ahLst/>
            <a:cxnLst/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FA12450-8DDC-4F66-92D5-A1355DA2934B}"/>
              </a:ext>
            </a:extLst>
          </p:cNvPr>
          <p:cNvSpPr txBox="1"/>
          <p:nvPr/>
        </p:nvSpPr>
        <p:spPr>
          <a:xfrm>
            <a:off x="9401742" y="3737979"/>
            <a:ext cx="1652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(Vector, 2020)</a:t>
            </a:r>
          </a:p>
        </p:txBody>
      </p:sp>
    </p:spTree>
    <p:extLst>
      <p:ext uri="{BB962C8B-B14F-4D97-AF65-F5344CB8AC3E}">
        <p14:creationId xmlns:p14="http://schemas.microsoft.com/office/powerpoint/2010/main" val="1974828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: Shape 7">
            <a:extLst>
              <a:ext uri="{FF2B5EF4-FFF2-40B4-BE49-F238E27FC236}">
                <a16:creationId xmlns:a16="http://schemas.microsoft.com/office/drawing/2014/main" id="{54309F57-B331-41A7-9154-15EC2AF45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845162" cy="6858000"/>
          </a:xfrm>
          <a:custGeom>
            <a:avLst/>
            <a:gdLst>
              <a:gd name="connsiteX0" fmla="*/ 0 w 8845162"/>
              <a:gd name="connsiteY0" fmla="*/ 0 h 6858000"/>
              <a:gd name="connsiteX1" fmla="*/ 6265248 w 8845162"/>
              <a:gd name="connsiteY1" fmla="*/ 0 h 6858000"/>
              <a:gd name="connsiteX2" fmla="*/ 7537703 w 8845162"/>
              <a:gd name="connsiteY2" fmla="*/ 0 h 6858000"/>
              <a:gd name="connsiteX3" fmla="*/ 8845162 w 8845162"/>
              <a:gd name="connsiteY3" fmla="*/ 0 h 6858000"/>
              <a:gd name="connsiteX4" fmla="*/ 8845162 w 8845162"/>
              <a:gd name="connsiteY4" fmla="*/ 6858000 h 6858000"/>
              <a:gd name="connsiteX5" fmla="*/ 7537703 w 8845162"/>
              <a:gd name="connsiteY5" fmla="*/ 6858000 h 6858000"/>
              <a:gd name="connsiteX6" fmla="*/ 6265248 w 8845162"/>
              <a:gd name="connsiteY6" fmla="*/ 6858000 h 6858000"/>
              <a:gd name="connsiteX7" fmla="*/ 20957 w 8845162"/>
              <a:gd name="connsiteY7" fmla="*/ 6858000 h 6858000"/>
              <a:gd name="connsiteX8" fmla="*/ 46002 w 8845162"/>
              <a:gd name="connsiteY8" fmla="*/ 6702325 h 6858000"/>
              <a:gd name="connsiteX9" fmla="*/ 69870 w 8845162"/>
              <a:gd name="connsiteY9" fmla="*/ 6547334 h 6858000"/>
              <a:gd name="connsiteX10" fmla="*/ 93234 w 8845162"/>
              <a:gd name="connsiteY10" fmla="*/ 6391658 h 6858000"/>
              <a:gd name="connsiteX11" fmla="*/ 113237 w 8845162"/>
              <a:gd name="connsiteY11" fmla="*/ 6235295 h 6858000"/>
              <a:gd name="connsiteX12" fmla="*/ 133409 w 8845162"/>
              <a:gd name="connsiteY12" fmla="*/ 6079619 h 6858000"/>
              <a:gd name="connsiteX13" fmla="*/ 152234 w 8845162"/>
              <a:gd name="connsiteY13" fmla="*/ 5923256 h 6858000"/>
              <a:gd name="connsiteX14" fmla="*/ 168370 w 8845162"/>
              <a:gd name="connsiteY14" fmla="*/ 5768951 h 6858000"/>
              <a:gd name="connsiteX15" fmla="*/ 183667 w 8845162"/>
              <a:gd name="connsiteY15" fmla="*/ 5612589 h 6858000"/>
              <a:gd name="connsiteX16" fmla="*/ 197619 w 8845162"/>
              <a:gd name="connsiteY16" fmla="*/ 5456912 h 6858000"/>
              <a:gd name="connsiteX17" fmla="*/ 209720 w 8845162"/>
              <a:gd name="connsiteY17" fmla="*/ 5303979 h 6858000"/>
              <a:gd name="connsiteX18" fmla="*/ 221823 w 8845162"/>
              <a:gd name="connsiteY18" fmla="*/ 5148988 h 6858000"/>
              <a:gd name="connsiteX19" fmla="*/ 231908 w 8845162"/>
              <a:gd name="connsiteY19" fmla="*/ 4996055 h 6858000"/>
              <a:gd name="connsiteX20" fmla="*/ 239808 w 8845162"/>
              <a:gd name="connsiteY20" fmla="*/ 4843121 h 6858000"/>
              <a:gd name="connsiteX21" fmla="*/ 248045 w 8845162"/>
              <a:gd name="connsiteY21" fmla="*/ 4690874 h 6858000"/>
              <a:gd name="connsiteX22" fmla="*/ 254936 w 8845162"/>
              <a:gd name="connsiteY22" fmla="*/ 4539998 h 6858000"/>
              <a:gd name="connsiteX23" fmla="*/ 259811 w 8845162"/>
              <a:gd name="connsiteY23" fmla="*/ 4390493 h 6858000"/>
              <a:gd name="connsiteX24" fmla="*/ 264014 w 8845162"/>
              <a:gd name="connsiteY24" fmla="*/ 4240989 h 6858000"/>
              <a:gd name="connsiteX25" fmla="*/ 268047 w 8845162"/>
              <a:gd name="connsiteY25" fmla="*/ 4092856 h 6858000"/>
              <a:gd name="connsiteX26" fmla="*/ 269897 w 8845162"/>
              <a:gd name="connsiteY26" fmla="*/ 3946781 h 6858000"/>
              <a:gd name="connsiteX27" fmla="*/ 271913 w 8845162"/>
              <a:gd name="connsiteY27" fmla="*/ 3800705 h 6858000"/>
              <a:gd name="connsiteX28" fmla="*/ 272922 w 8845162"/>
              <a:gd name="connsiteY28" fmla="*/ 3656687 h 6858000"/>
              <a:gd name="connsiteX29" fmla="*/ 271913 w 8845162"/>
              <a:gd name="connsiteY29" fmla="*/ 3514041 h 6858000"/>
              <a:gd name="connsiteX30" fmla="*/ 271913 w 8845162"/>
              <a:gd name="connsiteY30" fmla="*/ 3372766 h 6858000"/>
              <a:gd name="connsiteX31" fmla="*/ 269897 w 8845162"/>
              <a:gd name="connsiteY31" fmla="*/ 3232863 h 6858000"/>
              <a:gd name="connsiteX32" fmla="*/ 266871 w 8845162"/>
              <a:gd name="connsiteY32" fmla="*/ 3095703 h 6858000"/>
              <a:gd name="connsiteX33" fmla="*/ 264014 w 8845162"/>
              <a:gd name="connsiteY33" fmla="*/ 2959915 h 6858000"/>
              <a:gd name="connsiteX34" fmla="*/ 260820 w 8845162"/>
              <a:gd name="connsiteY34" fmla="*/ 2826869 h 6858000"/>
              <a:gd name="connsiteX35" fmla="*/ 255946 w 8845162"/>
              <a:gd name="connsiteY35" fmla="*/ 2694510 h 6858000"/>
              <a:gd name="connsiteX36" fmla="*/ 250734 w 8845162"/>
              <a:gd name="connsiteY36" fmla="*/ 2564209 h 6858000"/>
              <a:gd name="connsiteX37" fmla="*/ 246028 w 8845162"/>
              <a:gd name="connsiteY37" fmla="*/ 2436650 h 6858000"/>
              <a:gd name="connsiteX38" fmla="*/ 232749 w 8845162"/>
              <a:gd name="connsiteY38" fmla="*/ 2187704 h 6858000"/>
              <a:gd name="connsiteX39" fmla="*/ 218630 w 8845162"/>
              <a:gd name="connsiteY39" fmla="*/ 1949046 h 6858000"/>
              <a:gd name="connsiteX40" fmla="*/ 203837 w 8845162"/>
              <a:gd name="connsiteY40" fmla="*/ 1719989 h 6858000"/>
              <a:gd name="connsiteX41" fmla="*/ 187532 w 8845162"/>
              <a:gd name="connsiteY41" fmla="*/ 1503276 h 6858000"/>
              <a:gd name="connsiteX42" fmla="*/ 170555 w 8845162"/>
              <a:gd name="connsiteY42" fmla="*/ 1296164 h 6858000"/>
              <a:gd name="connsiteX43" fmla="*/ 152234 w 8845162"/>
              <a:gd name="connsiteY43" fmla="*/ 1104140 h 6858000"/>
              <a:gd name="connsiteX44" fmla="*/ 134248 w 8845162"/>
              <a:gd name="connsiteY44" fmla="*/ 923775 h 6858000"/>
              <a:gd name="connsiteX45" fmla="*/ 116263 w 8845162"/>
              <a:gd name="connsiteY45" fmla="*/ 757811 h 6858000"/>
              <a:gd name="connsiteX46" fmla="*/ 99286 w 8845162"/>
              <a:gd name="connsiteY46" fmla="*/ 605564 h 6858000"/>
              <a:gd name="connsiteX47" fmla="*/ 83149 w 8845162"/>
              <a:gd name="connsiteY47" fmla="*/ 470461 h 6858000"/>
              <a:gd name="connsiteX48" fmla="*/ 67853 w 8845162"/>
              <a:gd name="connsiteY48" fmla="*/ 348389 h 6858000"/>
              <a:gd name="connsiteX49" fmla="*/ 55078 w 8845162"/>
              <a:gd name="connsiteY49" fmla="*/ 245519 h 6858000"/>
              <a:gd name="connsiteX50" fmla="*/ 42976 w 8845162"/>
              <a:gd name="connsiteY50" fmla="*/ 159108 h 6858000"/>
              <a:gd name="connsiteX51" fmla="*/ 25662 w 8845162"/>
              <a:gd name="connsiteY51" fmla="*/ 40464 h 6858000"/>
              <a:gd name="connsiteX52" fmla="*/ 19779 w 8845162"/>
              <a:gd name="connsiteY52" fmla="*/ 2 h 6858000"/>
              <a:gd name="connsiteX53" fmla="*/ 26532 w 8845162"/>
              <a:gd name="connsiteY53" fmla="*/ 2 h 6858000"/>
              <a:gd name="connsiteX54" fmla="*/ 26532 w 8845162"/>
              <a:gd name="connsiteY54" fmla="*/ 1 h 6858000"/>
              <a:gd name="connsiteX55" fmla="*/ 0 w 8845162"/>
              <a:gd name="connsiteY55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8845162" h="6858000">
                <a:moveTo>
                  <a:pt x="0" y="0"/>
                </a:moveTo>
                <a:lnTo>
                  <a:pt x="6265248" y="0"/>
                </a:lnTo>
                <a:lnTo>
                  <a:pt x="7537703" y="0"/>
                </a:lnTo>
                <a:lnTo>
                  <a:pt x="8845162" y="0"/>
                </a:lnTo>
                <a:lnTo>
                  <a:pt x="8845162" y="6858000"/>
                </a:lnTo>
                <a:lnTo>
                  <a:pt x="7537703" y="6858000"/>
                </a:lnTo>
                <a:lnTo>
                  <a:pt x="6265248" y="6858000"/>
                </a:lnTo>
                <a:lnTo>
                  <a:pt x="20957" y="6858000"/>
                </a:lnTo>
                <a:lnTo>
                  <a:pt x="46002" y="6702325"/>
                </a:lnTo>
                <a:lnTo>
                  <a:pt x="69870" y="6547334"/>
                </a:lnTo>
                <a:lnTo>
                  <a:pt x="93234" y="6391658"/>
                </a:lnTo>
                <a:lnTo>
                  <a:pt x="113237" y="6235295"/>
                </a:lnTo>
                <a:lnTo>
                  <a:pt x="133409" y="6079619"/>
                </a:lnTo>
                <a:lnTo>
                  <a:pt x="152234" y="5923256"/>
                </a:lnTo>
                <a:lnTo>
                  <a:pt x="168370" y="5768951"/>
                </a:lnTo>
                <a:lnTo>
                  <a:pt x="183667" y="5612589"/>
                </a:lnTo>
                <a:lnTo>
                  <a:pt x="197619" y="5456912"/>
                </a:lnTo>
                <a:lnTo>
                  <a:pt x="209720" y="5303979"/>
                </a:lnTo>
                <a:lnTo>
                  <a:pt x="221823" y="5148988"/>
                </a:lnTo>
                <a:lnTo>
                  <a:pt x="231908" y="4996055"/>
                </a:lnTo>
                <a:lnTo>
                  <a:pt x="239808" y="4843121"/>
                </a:lnTo>
                <a:lnTo>
                  <a:pt x="248045" y="4690874"/>
                </a:lnTo>
                <a:lnTo>
                  <a:pt x="254936" y="4539998"/>
                </a:lnTo>
                <a:lnTo>
                  <a:pt x="259811" y="4390493"/>
                </a:lnTo>
                <a:lnTo>
                  <a:pt x="264014" y="4240989"/>
                </a:lnTo>
                <a:lnTo>
                  <a:pt x="268047" y="4092856"/>
                </a:lnTo>
                <a:lnTo>
                  <a:pt x="269897" y="3946781"/>
                </a:lnTo>
                <a:lnTo>
                  <a:pt x="271913" y="3800705"/>
                </a:lnTo>
                <a:lnTo>
                  <a:pt x="272922" y="3656687"/>
                </a:lnTo>
                <a:lnTo>
                  <a:pt x="271913" y="3514041"/>
                </a:lnTo>
                <a:lnTo>
                  <a:pt x="271913" y="3372766"/>
                </a:lnTo>
                <a:lnTo>
                  <a:pt x="269897" y="3232863"/>
                </a:lnTo>
                <a:lnTo>
                  <a:pt x="266871" y="3095703"/>
                </a:lnTo>
                <a:lnTo>
                  <a:pt x="264014" y="2959915"/>
                </a:lnTo>
                <a:lnTo>
                  <a:pt x="260820" y="2826869"/>
                </a:lnTo>
                <a:lnTo>
                  <a:pt x="255946" y="2694510"/>
                </a:lnTo>
                <a:lnTo>
                  <a:pt x="250734" y="2564209"/>
                </a:lnTo>
                <a:lnTo>
                  <a:pt x="246028" y="2436650"/>
                </a:lnTo>
                <a:lnTo>
                  <a:pt x="232749" y="2187704"/>
                </a:lnTo>
                <a:lnTo>
                  <a:pt x="218630" y="1949046"/>
                </a:lnTo>
                <a:lnTo>
                  <a:pt x="203837" y="1719989"/>
                </a:lnTo>
                <a:lnTo>
                  <a:pt x="187532" y="1503276"/>
                </a:lnTo>
                <a:lnTo>
                  <a:pt x="170555" y="1296164"/>
                </a:lnTo>
                <a:lnTo>
                  <a:pt x="152234" y="1104140"/>
                </a:lnTo>
                <a:lnTo>
                  <a:pt x="134248" y="923775"/>
                </a:lnTo>
                <a:lnTo>
                  <a:pt x="116263" y="757811"/>
                </a:lnTo>
                <a:lnTo>
                  <a:pt x="99286" y="605564"/>
                </a:lnTo>
                <a:lnTo>
                  <a:pt x="83149" y="470461"/>
                </a:lnTo>
                <a:lnTo>
                  <a:pt x="67853" y="348389"/>
                </a:lnTo>
                <a:lnTo>
                  <a:pt x="55078" y="245519"/>
                </a:lnTo>
                <a:lnTo>
                  <a:pt x="42976" y="159108"/>
                </a:lnTo>
                <a:lnTo>
                  <a:pt x="25662" y="40464"/>
                </a:lnTo>
                <a:lnTo>
                  <a:pt x="19779" y="2"/>
                </a:lnTo>
                <a:lnTo>
                  <a:pt x="26532" y="2"/>
                </a:lnTo>
                <a:lnTo>
                  <a:pt x="26532" y="1"/>
                </a:lnTo>
                <a:lnTo>
                  <a:pt x="0" y="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D6CB6-5EF4-4ECB-A230-F53CD4CD2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791" y="112642"/>
            <a:ext cx="8348870" cy="6858001"/>
          </a:xfrm>
        </p:spPr>
        <p:txBody>
          <a:bodyPr>
            <a:normAutofit/>
          </a:bodyPr>
          <a:lstStyle/>
          <a:p>
            <a:pPr marL="914400" lvl="2" indent="0">
              <a:buNone/>
            </a:pPr>
            <a:r>
              <a:rPr lang="en-GB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Supervision</a:t>
            </a:r>
          </a:p>
          <a:p>
            <a:pPr marL="914400" lvl="2" indent="0">
              <a:buNone/>
            </a:pPr>
            <a:endParaRPr lang="en-GB" sz="3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The charity provides many different supervision options to its Volunteer Counsellors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NPT branch Provides 2 Group Therapy sessions per fortnight for student counsellors to meet BACP requirements PARTIALLY, students to top up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This could be reviewed, and more supervision could be provided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Inconsistencies between MIND’s provide inconsistent feedback of training standards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Some volunteers unable to meet requirements due to monetary issues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(NPT MIND, 2019)</a:t>
            </a:r>
          </a:p>
        </p:txBody>
      </p:sp>
    </p:spTree>
    <p:extLst>
      <p:ext uri="{BB962C8B-B14F-4D97-AF65-F5344CB8AC3E}">
        <p14:creationId xmlns:p14="http://schemas.microsoft.com/office/powerpoint/2010/main" val="11235601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9DA357-A101-4E6B-9000-5FFC0154F097}"/>
              </a:ext>
            </a:extLst>
          </p:cNvPr>
          <p:cNvSpPr txBox="1"/>
          <p:nvPr/>
        </p:nvSpPr>
        <p:spPr>
          <a:xfrm>
            <a:off x="132522" y="344557"/>
            <a:ext cx="11966713" cy="63709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/>
              <a:t> </a:t>
            </a:r>
            <a:r>
              <a:rPr lang="en-GB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Training</a:t>
            </a:r>
          </a:p>
          <a:p>
            <a:pPr marL="0" indent="0">
              <a:buNone/>
            </a:pPr>
            <a:endParaRPr lang="en-GB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Training is provided free in some local services, and is dependant on location and facilities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counsellors receive full support and policy documentation and guidelines to enable them to counsel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Counsellors are expected to read and understand fully all policy documentation that is sent to them before beginning sessions, including safeguarding and referrals</a:t>
            </a:r>
          </a:p>
          <a:p>
            <a:endParaRPr lang="en-GB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be a student counsellor with mind you must be a student BACP member and on a counselling course that meets learning requirements for the BACP, preferably but not necessarily accredited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(NPT MIND, 2019)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39930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9DA357-A101-4E6B-9000-5FFC0154F097}"/>
              </a:ext>
            </a:extLst>
          </p:cNvPr>
          <p:cNvSpPr txBox="1"/>
          <p:nvPr/>
        </p:nvSpPr>
        <p:spPr>
          <a:xfrm>
            <a:off x="132522" y="344557"/>
            <a:ext cx="11966713" cy="66787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/>
              <a:t> </a:t>
            </a:r>
            <a:r>
              <a:rPr lang="en-GB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Issue with NPT MIND training?</a:t>
            </a:r>
          </a:p>
          <a:p>
            <a:pPr marL="0" indent="0">
              <a:buNone/>
            </a:pPr>
            <a:endParaRPr lang="en-GB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Issue – Without any formal introductory training and just documentation to read, can MIND be sure the student counsellors are prepared enough to practice?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seems supervision and consistent management support may be enough – Q&amp;A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BACP states there are no compulsory training required for counsellors (BACP, 2020)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Neath MIND also meet everything the BACP  require to be a suitable placement for student counsellors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Also with the sporadic offering of free training on many subjects, they are assisting with students CPD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(Counselling Tutor, 2020)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494537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ndoor, table, sitting, cup&#10;&#10;Description automatically generated">
            <a:extLst>
              <a:ext uri="{FF2B5EF4-FFF2-40B4-BE49-F238E27FC236}">
                <a16:creationId xmlns:a16="http://schemas.microsoft.com/office/drawing/2014/main" id="{FBEAE179-A9F2-4BB6-B5EF-89924E999C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133" b="20867"/>
          <a:stretch/>
        </p:blipFill>
        <p:spPr>
          <a:xfrm>
            <a:off x="-3155" y="-20095"/>
            <a:ext cx="12191980" cy="68579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C8B7D16-051E-4562-B872-ABF369C45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ED10CF64-F588-4794-80E9-12CBA1784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516466" y="-18309"/>
            <a:ext cx="11159068" cy="6894618"/>
          </a:xfrm>
          <a:custGeom>
            <a:avLst/>
            <a:gdLst>
              <a:gd name="T0" fmla="*/ 2331 w 2331"/>
              <a:gd name="T1" fmla="*/ 721 h 1440"/>
              <a:gd name="T2" fmla="*/ 2082 w 2331"/>
              <a:gd name="T3" fmla="*/ 0 h 1440"/>
              <a:gd name="T4" fmla="*/ 249 w 2331"/>
              <a:gd name="T5" fmla="*/ 0 h 1440"/>
              <a:gd name="T6" fmla="*/ 0 w 2331"/>
              <a:gd name="T7" fmla="*/ 721 h 1440"/>
              <a:gd name="T8" fmla="*/ 248 w 2331"/>
              <a:gd name="T9" fmla="*/ 1440 h 1440"/>
              <a:gd name="T10" fmla="*/ 2083 w 2331"/>
              <a:gd name="T11" fmla="*/ 1440 h 1440"/>
              <a:gd name="T12" fmla="*/ 2331 w 2331"/>
              <a:gd name="T13" fmla="*/ 721 h 14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31" h="1440">
                <a:moveTo>
                  <a:pt x="2331" y="721"/>
                </a:moveTo>
                <a:cubicBezTo>
                  <a:pt x="2331" y="449"/>
                  <a:pt x="2238" y="198"/>
                  <a:pt x="2082" y="0"/>
                </a:cubicBezTo>
                <a:cubicBezTo>
                  <a:pt x="249" y="0"/>
                  <a:pt x="249" y="0"/>
                  <a:pt x="249" y="0"/>
                </a:cubicBezTo>
                <a:cubicBezTo>
                  <a:pt x="93" y="198"/>
                  <a:pt x="0" y="449"/>
                  <a:pt x="0" y="721"/>
                </a:cubicBezTo>
                <a:cubicBezTo>
                  <a:pt x="0" y="992"/>
                  <a:pt x="92" y="1242"/>
                  <a:pt x="248" y="1440"/>
                </a:cubicBezTo>
                <a:cubicBezTo>
                  <a:pt x="2083" y="1440"/>
                  <a:pt x="2083" y="1440"/>
                  <a:pt x="2083" y="1440"/>
                </a:cubicBezTo>
                <a:cubicBezTo>
                  <a:pt x="2239" y="1242"/>
                  <a:pt x="2331" y="992"/>
                  <a:pt x="2331" y="721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67A399-55E9-4D7F-BCAE-CD0A88AC7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067" y="838200"/>
            <a:ext cx="9437159" cy="1227667"/>
          </a:xfrm>
        </p:spPr>
        <p:txBody>
          <a:bodyPr>
            <a:normAutofit/>
          </a:bodyPr>
          <a:lstStyle/>
          <a:p>
            <a:r>
              <a:rPr lang="en-GB" b="1" u="sng"/>
              <a:t>How do mind fund their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2C37A-2295-4AFA-9164-86D533586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0067" y="2006600"/>
            <a:ext cx="9437159" cy="484961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The charity charges for some of its services, classed as fees They have charity shops</a:t>
            </a:r>
          </a:p>
          <a:p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Challenge events, fundraisers through organised sport events or public organised</a:t>
            </a:r>
          </a:p>
          <a:p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Donations Government grants</a:t>
            </a:r>
          </a:p>
          <a:p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Their fundraising methods seem effective when reading their annual review</a:t>
            </a:r>
          </a:p>
          <a:p>
            <a:pPr marL="0" indent="0">
              <a:buNone/>
            </a:pPr>
            <a:r>
              <a:rPr lang="en-GB" dirty="0"/>
              <a:t>(MIND, 2019)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83A5A9-C363-44E7-ABB2-15D791BF3305}"/>
              </a:ext>
            </a:extLst>
          </p:cNvPr>
          <p:cNvSpPr txBox="1"/>
          <p:nvPr/>
        </p:nvSpPr>
        <p:spPr>
          <a:xfrm>
            <a:off x="9472613" y="157163"/>
            <a:ext cx="19288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IMG-(</a:t>
            </a:r>
            <a:r>
              <a:rPr lang="en-GB" dirty="0" err="1"/>
              <a:t>Operationwarm</a:t>
            </a:r>
            <a:r>
              <a:rPr lang="en-GB" dirty="0"/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17094422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6ED39-9608-4067-888E-D5FF49438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32522"/>
            <a:ext cx="10131425" cy="583096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it spent 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306E4-D6C7-40D6-BDCC-EF6EE4C7B4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715619"/>
            <a:ext cx="10131425" cy="58574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b="1" u="sng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The annual review states:</a:t>
            </a:r>
          </a:p>
          <a:p>
            <a:pPr marL="0" indent="0">
              <a:buNone/>
            </a:pPr>
            <a:endParaRPr lang="en-GB" sz="2600" b="1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GB" sz="2600" dirty="0"/>
              <a:t>Help people have equality in society Improving services for mental health Giving people choice – this isn’t explained well in their review, elaboration needed?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Expenditure 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Helping people stay well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sz="2600" dirty="0"/>
              <a:t>Making access to services equal to everyone </a:t>
            </a:r>
            <a:r>
              <a:rPr lang="en-GB" sz="1900" dirty="0"/>
              <a:t>(MIND, 2019)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88713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6ED39-9608-4067-888E-D5FF49438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32522"/>
            <a:ext cx="10131425" cy="583096"/>
          </a:xfrm>
        </p:spPr>
        <p:txBody>
          <a:bodyPr>
            <a:normAutofit fontScale="90000"/>
          </a:bodyPr>
          <a:lstStyle/>
          <a:p>
            <a:r>
              <a:rPr lang="en-GB" dirty="0"/>
              <a:t>Policies and Procedures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306E4-D6C7-40D6-BDCC-EF6EE4C7B4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457739"/>
            <a:ext cx="10131425" cy="51153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600" dirty="0"/>
              <a:t>-</a:t>
            </a:r>
            <a:r>
              <a:rPr lang="en-GB" sz="26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Each individual local MIND has their own policies and procedures</a:t>
            </a:r>
          </a:p>
          <a:p>
            <a:pPr marL="0" indent="0">
              <a:buNone/>
            </a:pPr>
            <a:endParaRPr lang="en-GB" sz="2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GB" sz="2600" dirty="0"/>
              <a:t>NPT branch has 3 that are provided to student counsellors:</a:t>
            </a:r>
          </a:p>
          <a:p>
            <a:r>
              <a:rPr lang="en-GB" sz="2600" dirty="0"/>
              <a:t>Counselling service policy </a:t>
            </a:r>
            <a:r>
              <a:rPr lang="en-GB" sz="1600" dirty="0"/>
              <a:t>(NPT MIND, 2019)</a:t>
            </a:r>
          </a:p>
          <a:p>
            <a:r>
              <a:rPr lang="en-GB" sz="2600" dirty="0"/>
              <a:t>Adult safeguarding policy </a:t>
            </a:r>
            <a:r>
              <a:rPr lang="en-GB" sz="1600" dirty="0"/>
              <a:t>(NPT MIND, 2019)</a:t>
            </a:r>
          </a:p>
          <a:p>
            <a:r>
              <a:rPr lang="en-GB" sz="2600" dirty="0"/>
              <a:t>Child safeguarding policies </a:t>
            </a:r>
            <a:r>
              <a:rPr lang="en-GB" sz="1600" dirty="0"/>
              <a:t>(NPT MIND, 2019)</a:t>
            </a:r>
          </a:p>
          <a:p>
            <a:pPr marL="0" indent="0">
              <a:buNone/>
            </a:pPr>
            <a:r>
              <a:rPr lang="en-GB" sz="2600" dirty="0"/>
              <a:t>Criticisms:</a:t>
            </a:r>
          </a:p>
          <a:p>
            <a:r>
              <a:rPr lang="en-GB" sz="2600" dirty="0"/>
              <a:t>Appear informal due to format (word)</a:t>
            </a:r>
          </a:p>
          <a:p>
            <a:r>
              <a:rPr lang="en-GB" sz="2600" dirty="0"/>
              <a:t>Short in description, however to the point?</a:t>
            </a:r>
          </a:p>
          <a:p>
            <a:r>
              <a:rPr lang="en-GB" sz="2600" dirty="0"/>
              <a:t>Training isn’t provided on these policies at this branch</a:t>
            </a:r>
          </a:p>
          <a:p>
            <a:endParaRPr lang="en-GB" sz="2600" dirty="0"/>
          </a:p>
          <a:p>
            <a:endParaRPr lang="en-GB" sz="2600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3683227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A4A91-621B-4249-B725-F08B5D023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2522"/>
            <a:ext cx="10131425" cy="980661"/>
          </a:xfrm>
        </p:spPr>
        <p:txBody>
          <a:bodyPr/>
          <a:lstStyle/>
          <a:p>
            <a:r>
              <a:rPr lang="en-GB" b="1" u="sng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72202-2E75-4887-9916-106B8C5A9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325217"/>
            <a:ext cx="10131425" cy="5155096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MIND appears to be a comprehensive mental health charity They have strong fundraising methods</a:t>
            </a:r>
          </a:p>
          <a:p>
            <a:r>
              <a:rPr lang="en-GB" sz="2400" dirty="0"/>
              <a:t>They are involved not only with individuals but shaping the community local mental health also</a:t>
            </a:r>
          </a:p>
          <a:p>
            <a:r>
              <a:rPr lang="en-GB" sz="2400" dirty="0"/>
              <a:t>They may not be living up to their mission and values completely</a:t>
            </a:r>
          </a:p>
          <a:p>
            <a:r>
              <a:rPr lang="en-GB" sz="2400" dirty="0"/>
              <a:t>Their policies could possibly do with some polishing to reflect their professionality</a:t>
            </a:r>
          </a:p>
          <a:p>
            <a:r>
              <a:rPr lang="en-GB" sz="2400" dirty="0"/>
              <a:t>One to one initial training for student counsellors may be beneficial to ensure competency</a:t>
            </a:r>
          </a:p>
          <a:p>
            <a:r>
              <a:rPr lang="en-GB" sz="2400" dirty="0"/>
              <a:t>Some explanations in their publishing may be too short for some to understand</a:t>
            </a:r>
          </a:p>
          <a:p>
            <a:r>
              <a:rPr lang="en-GB" sz="2400" dirty="0"/>
              <a:t>Consistent training and supervision throughout all local MINDS for student counsellors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20743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61F00-2252-4DC0-B5D6-FE97BEEBC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F1571-FF10-43EF-B527-4A36FC346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065867"/>
            <a:ext cx="10131425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BACP (2020) </a:t>
            </a:r>
            <a:r>
              <a:rPr lang="en-GB" i="1" dirty="0"/>
              <a:t>Training to become a counsellor or psychotherapist.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https://www.bacp.co.uk/careers/careers-in-counselling/training/</a:t>
            </a:r>
            <a:r>
              <a:rPr lang="en-GB" dirty="0"/>
              <a:t>. (Accessed: 29 June 2020).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Counselling Tutor (2020) </a:t>
            </a:r>
            <a:r>
              <a:rPr lang="en-GB" i="1" dirty="0"/>
              <a:t>Continuing Professional Development.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https://counsellingtutor.com/continuing-professional-development/</a:t>
            </a:r>
            <a:r>
              <a:rPr lang="en-GB" dirty="0"/>
              <a:t>. (Accessed: 29 June 2020).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MIND (2019) </a:t>
            </a:r>
            <a:r>
              <a:rPr lang="en-GB" i="1" dirty="0"/>
              <a:t>Reaching out, reaching new heights, Our annual review for 2018-19. </a:t>
            </a:r>
            <a:r>
              <a:rPr lang="en-GB" dirty="0"/>
              <a:t>Available at:</a:t>
            </a:r>
            <a:r>
              <a:rPr lang="en-GB" i="1" dirty="0"/>
              <a:t> </a:t>
            </a:r>
            <a:r>
              <a:rPr lang="en-GB" dirty="0">
                <a:hlinkClick r:id="rId4"/>
              </a:rPr>
              <a:t>https://www.mind.org.uk/media-a/4460/mind-annual-review-2018-19.pdf</a:t>
            </a:r>
            <a:r>
              <a:rPr lang="en-GB" dirty="0"/>
              <a:t>. (Accessed: 30 June 2020).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747938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61F00-2252-4DC0-B5D6-FE97BEEBC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F1571-FF10-43EF-B527-4A36FC346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MIND (2020) </a:t>
            </a:r>
            <a:r>
              <a:rPr lang="en-GB" i="1" dirty="0"/>
              <a:t>OUR VISION, MISSION AND GOALS.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https://www.mind.org.uk/about-us/what-we-do/our-mission/</a:t>
            </a:r>
            <a:r>
              <a:rPr lang="en-GB" dirty="0"/>
              <a:t>. (Accessed: 28 June 2020).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MIND (2020) </a:t>
            </a:r>
            <a:r>
              <a:rPr lang="en-GB" i="1" dirty="0"/>
              <a:t>WHAT WE DO.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https://www.mind.org.uk/about-us/what-we-do/</a:t>
            </a:r>
            <a:r>
              <a:rPr lang="en-GB" dirty="0"/>
              <a:t>. (Accessed: 28 June 2020).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MIND (2020) </a:t>
            </a:r>
            <a:r>
              <a:rPr lang="en-GB" i="1" dirty="0"/>
              <a:t>INFORMATION FOR YOUNG PEOPLE.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https://www.mind.org.uk/information-support/for-children-and-young-people/</a:t>
            </a:r>
            <a:r>
              <a:rPr lang="en-GB" dirty="0"/>
              <a:t>. (Accessed: 28 June 2020).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NPT MIND (2019) </a:t>
            </a:r>
            <a:r>
              <a:rPr lang="en-GB" i="1" dirty="0"/>
              <a:t>NPT Mind Counselling Service Policy Information and Procedures</a:t>
            </a:r>
            <a:r>
              <a:rPr lang="en-GB" dirty="0"/>
              <a:t>. INTERNAL POLICY (UNPUBLISHED). </a:t>
            </a:r>
          </a:p>
        </p:txBody>
      </p:sp>
    </p:spTree>
    <p:extLst>
      <p:ext uri="{BB962C8B-B14F-4D97-AF65-F5344CB8AC3E}">
        <p14:creationId xmlns:p14="http://schemas.microsoft.com/office/powerpoint/2010/main" val="8040498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61F00-2252-4DC0-B5D6-FE97BEEBC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F1571-FF10-43EF-B527-4A36FC346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NPT MIND (2019) </a:t>
            </a:r>
            <a:r>
              <a:rPr lang="en-GB" i="1" dirty="0"/>
              <a:t>Policy on Safeguarding Children and Young People.</a:t>
            </a:r>
            <a:r>
              <a:rPr lang="en-GB" dirty="0"/>
              <a:t> INTERNAL POLICY (UNPUBLISHED).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NPT MIND (2019) </a:t>
            </a:r>
            <a:r>
              <a:rPr lang="en-GB" i="1" dirty="0"/>
              <a:t>NPT Mind Adult Safeguarding Policy &amp; Procedure</a:t>
            </a:r>
            <a:r>
              <a:rPr lang="en-GB" dirty="0"/>
              <a:t>. INTERNAL POLICY (UNPUBLISHED).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7552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61F00-2252-4DC0-B5D6-FE97BEEBC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	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F1571-FF10-43EF-B527-4A36FC346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Bromley, Lewisham &amp; Greenwich Mind (2020) </a:t>
            </a:r>
            <a:r>
              <a:rPr lang="en-GB" i="1" dirty="0"/>
              <a:t>MIND LOGO.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https://blgmind.org.uk/news/2015/02/mind-mental-health-general-election-2015/mind-logo/</a:t>
            </a:r>
            <a:r>
              <a:rPr lang="en-GB" dirty="0"/>
              <a:t>. (Accessed: 29 June 2020).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Operation Warm (2020) </a:t>
            </a:r>
            <a:r>
              <a:rPr lang="en-GB" i="1" dirty="0"/>
              <a:t>Fundraising Ideas.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https://www.operationwarm.org/blog/34-fun-fundraising-ideas/</a:t>
            </a:r>
            <a:r>
              <a:rPr lang="en-GB" dirty="0"/>
              <a:t>. (Accessed: 30 June 2020).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Vector (2020) </a:t>
            </a:r>
            <a:r>
              <a:rPr lang="en-GB" i="1" dirty="0"/>
              <a:t>No Children Sign.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https://vector.me/browse/687829/no_children_sign</a:t>
            </a:r>
            <a:r>
              <a:rPr lang="en-GB" dirty="0"/>
              <a:t>. (Accessed: 29 June 2020).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5504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2" ma:contentTypeDescription="Create a new document." ma:contentTypeScope="" ma:versionID="0114a99373b1dc9f5bc36b6651fa5c9c">
  <xsd:schema xmlns:xsd="http://www.w3.org/2001/XMLSchema" xmlns:xs="http://www.w3.org/2001/XMLSchema" xmlns:p="http://schemas.microsoft.com/office/2006/metadata/properties" xmlns:ns3="ed25a739-d205-4a8f-b117-2566f909cb60" targetNamespace="http://schemas.microsoft.com/office/2006/metadata/properties" ma:root="true" ma:fieldsID="c42e70a4ef6fe05dfd280bf93111efcd" ns3:_="">
    <xsd:import namespace="ed25a739-d205-4a8f-b117-2566f909cb6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E12C2FA-3740-4055-BA8A-74A1458F4A5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415B3C4-7FB6-414C-8C24-8862C0E6C9F3}">
  <ds:schemaRefs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ed25a739-d205-4a8f-b117-2566f909cb60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27BF8E3-8150-4DBF-BE26-CE7C060772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25a739-d205-4a8f-b117-2566f909cb6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0</TotalTime>
  <Words>1220</Words>
  <Application>Microsoft Office PowerPoint</Application>
  <PresentationFormat>Widescreen</PresentationFormat>
  <Paragraphs>144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Wingdings</vt:lpstr>
      <vt:lpstr>Celestial</vt:lpstr>
      <vt:lpstr>MIND</vt:lpstr>
      <vt:lpstr>What is mind?</vt:lpstr>
      <vt:lpstr>Services?</vt:lpstr>
      <vt:lpstr>Services Continued</vt:lpstr>
      <vt:lpstr>Who?</vt:lpstr>
      <vt:lpstr>PowerPoint Presentation</vt:lpstr>
      <vt:lpstr>PowerPoint Presentation</vt:lpstr>
      <vt:lpstr>PowerPoint Presentation</vt:lpstr>
      <vt:lpstr>How do mind fund their work?</vt:lpstr>
      <vt:lpstr>What is it spent on?</vt:lpstr>
      <vt:lpstr>Policies and Procedures</vt:lpstr>
      <vt:lpstr>Conclusion</vt:lpstr>
      <vt:lpstr>References</vt:lpstr>
      <vt:lpstr>References</vt:lpstr>
      <vt:lpstr>References</vt:lpstr>
      <vt:lpstr>Image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2020-06-29T08:17:05Z</dcterms:created>
  <dcterms:modified xsi:type="dcterms:W3CDTF">2020-07-01T09:25:02Z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0x010100AFC77CB91DBE3047884ABBD40BFC76FC</vt:lpwstr>
  </property>
</Properties>
</file>