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555" r:id="rId2"/>
    <p:sldId id="557" r:id="rId3"/>
    <p:sldId id="556" r:id="rId4"/>
    <p:sldId id="558" r:id="rId5"/>
    <p:sldId id="560" r:id="rId6"/>
    <p:sldId id="561" r:id="rId7"/>
    <p:sldId id="562" r:id="rId8"/>
    <p:sldId id="563" r:id="rId9"/>
    <p:sldId id="564" r:id="rId10"/>
    <p:sldId id="565" r:id="rId11"/>
    <p:sldId id="566" r:id="rId12"/>
    <p:sldId id="567" r:id="rId13"/>
    <p:sldId id="568" r:id="rId14"/>
    <p:sldId id="569" r:id="rId15"/>
    <p:sldId id="570" r:id="rId16"/>
    <p:sldId id="571" r:id="rId17"/>
    <p:sldId id="572" r:id="rId18"/>
    <p:sldId id="574" r:id="rId19"/>
    <p:sldId id="575" r:id="rId20"/>
    <p:sldId id="576" r:id="rId21"/>
    <p:sldId id="573"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K+BGiqWm96vq0mzWtyu3A==" hashData="R3eLtPK64vzA2UnCBOYihkWKUAZxO2a0Kz8QuoLo5WfaXZND0oFzK0uL6yeh4JvIL4SKMOw4Qud2f6gbdgila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674" autoAdjust="0"/>
    <p:restoredTop sz="64781" autoAdjust="0"/>
  </p:normalViewPr>
  <p:slideViewPr>
    <p:cSldViewPr>
      <p:cViewPr varScale="1">
        <p:scale>
          <a:sx n="116" d="100"/>
          <a:sy n="116" d="100"/>
        </p:scale>
        <p:origin x="2382" y="10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51" d="100"/>
          <a:sy n="51" d="100"/>
        </p:scale>
        <p:origin x="2976"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400" cy="496809"/>
          </a:xfrm>
          <a:prstGeom prst="rect">
            <a:avLst/>
          </a:prstGeom>
        </p:spPr>
        <p:txBody>
          <a:bodyPr vert="horz" lIns="91423" tIns="45712" rIns="91423" bIns="45712" rtlCol="0"/>
          <a:lstStyle>
            <a:lvl1pPr algn="l">
              <a:defRPr sz="1200"/>
            </a:lvl1pPr>
          </a:lstStyle>
          <a:p>
            <a:endParaRPr lang="en-GB"/>
          </a:p>
        </p:txBody>
      </p:sp>
      <p:sp>
        <p:nvSpPr>
          <p:cNvPr id="3" name="Date Placeholder 2"/>
          <p:cNvSpPr>
            <a:spLocks noGrp="1"/>
          </p:cNvSpPr>
          <p:nvPr>
            <p:ph type="dt" idx="1"/>
          </p:nvPr>
        </p:nvSpPr>
        <p:spPr>
          <a:xfrm>
            <a:off x="3849688" y="0"/>
            <a:ext cx="2946400" cy="496809"/>
          </a:xfrm>
          <a:prstGeom prst="rect">
            <a:avLst/>
          </a:prstGeom>
        </p:spPr>
        <p:txBody>
          <a:bodyPr vert="horz" lIns="91423" tIns="45712" rIns="91423" bIns="45712" rtlCol="0"/>
          <a:lstStyle>
            <a:lvl1pPr algn="r">
              <a:defRPr sz="1200"/>
            </a:lvl1pPr>
          </a:lstStyle>
          <a:p>
            <a:fld id="{C93917EA-8A28-4D0E-A0D7-D425B039520F}" type="datetimeFigureOut">
              <a:rPr lang="en-GB" smtClean="0"/>
              <a:t>20/02/2019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3" tIns="45712" rIns="91423" bIns="45712" rtlCol="0" anchor="ctr"/>
          <a:lstStyle/>
          <a:p>
            <a:endParaRPr lang="en-GB"/>
          </a:p>
        </p:txBody>
      </p:sp>
      <p:sp>
        <p:nvSpPr>
          <p:cNvPr id="5" name="Notes Placeholder 4"/>
          <p:cNvSpPr>
            <a:spLocks noGrp="1"/>
          </p:cNvSpPr>
          <p:nvPr>
            <p:ph type="body" sz="quarter" idx="3"/>
          </p:nvPr>
        </p:nvSpPr>
        <p:spPr>
          <a:xfrm>
            <a:off x="679451" y="4715709"/>
            <a:ext cx="5438775" cy="4466511"/>
          </a:xfrm>
          <a:prstGeom prst="rect">
            <a:avLst/>
          </a:prstGeom>
        </p:spPr>
        <p:txBody>
          <a:bodyPr vert="horz" lIns="91423" tIns="45712" rIns="91423" bIns="4571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8243"/>
            <a:ext cx="2946400" cy="496809"/>
          </a:xfrm>
          <a:prstGeom prst="rect">
            <a:avLst/>
          </a:prstGeom>
        </p:spPr>
        <p:txBody>
          <a:bodyPr vert="horz" lIns="91423" tIns="45712" rIns="91423" bIns="45712"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243"/>
            <a:ext cx="2946400" cy="496809"/>
          </a:xfrm>
          <a:prstGeom prst="rect">
            <a:avLst/>
          </a:prstGeom>
        </p:spPr>
        <p:txBody>
          <a:bodyPr vert="horz" lIns="91423" tIns="45712" rIns="91423" bIns="45712" rtlCol="0" anchor="b"/>
          <a:lstStyle>
            <a:lvl1pPr algn="r">
              <a:defRPr sz="1200"/>
            </a:lvl1pPr>
          </a:lstStyle>
          <a:p>
            <a:fld id="{D50CB648-1DB4-47A5-9693-F2517DF9D6F4}" type="slidenum">
              <a:rPr lang="en-GB" smtClean="0"/>
              <a:t>‹#›</a:t>
            </a:fld>
            <a:endParaRPr lang="en-GB"/>
          </a:p>
        </p:txBody>
      </p:sp>
    </p:spTree>
    <p:extLst>
      <p:ext uri="{BB962C8B-B14F-4D97-AF65-F5344CB8AC3E}">
        <p14:creationId xmlns:p14="http://schemas.microsoft.com/office/powerpoint/2010/main" val="53789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kern="1200" dirty="0" smtClean="0">
                <a:solidFill>
                  <a:schemeClr val="tx1"/>
                </a:solidFill>
                <a:effectLst/>
                <a:latin typeface="Arial" panose="020B0604020202020204" pitchFamily="34" charset="0"/>
                <a:ea typeface="+mn-ea"/>
                <a:cs typeface="Arial" panose="020B0604020202020204" pitchFamily="34" charset="0"/>
              </a:rPr>
              <a:t>Objectives:</a:t>
            </a:r>
          </a:p>
          <a:p>
            <a:pPr lvl="0"/>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definition of robbery contrary to Section 8 of the Theft Act 1968.</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 points to prove in relation to the offence of robbery.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whether an offence of robbery has been committed. </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a:t>
            </a:fld>
            <a:endParaRPr lang="en-GB"/>
          </a:p>
        </p:txBody>
      </p:sp>
    </p:spTree>
    <p:extLst>
      <p:ext uri="{BB962C8B-B14F-4D97-AF65-F5344CB8AC3E}">
        <p14:creationId xmlns:p14="http://schemas.microsoft.com/office/powerpoint/2010/main" val="3726903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sng" dirty="0" err="1" smtClean="0">
                <a:solidFill>
                  <a:schemeClr val="accent1"/>
                </a:solidFill>
                <a:latin typeface="Arial" panose="020B0604020202020204" pitchFamily="34" charset="0"/>
                <a:cs typeface="Arial" panose="020B0604020202020204" pitchFamily="34" charset="0"/>
              </a:rPr>
              <a:t>Boardblast</a:t>
            </a:r>
            <a:r>
              <a:rPr lang="en-GB" sz="1100" dirty="0" smtClean="0">
                <a:solidFill>
                  <a:schemeClr val="accent1"/>
                </a:solidFill>
                <a:latin typeface="Arial" panose="020B0604020202020204" pitchFamily="34" charset="0"/>
                <a:cs typeface="Arial" panose="020B0604020202020204" pitchFamily="34" charset="0"/>
              </a:rPr>
              <a:t> </a:t>
            </a:r>
            <a:endParaRPr lang="en-GB" sz="1100" dirty="0">
              <a:solidFill>
                <a:schemeClr val="accent1"/>
              </a:solidFill>
              <a:latin typeface="Arial" panose="020B0604020202020204" pitchFamily="34" charset="0"/>
              <a:cs typeface="Arial" panose="020B0604020202020204" pitchFamily="34" charset="0"/>
            </a:endParaRPr>
          </a:p>
          <a:p>
            <a:r>
              <a:rPr lang="en-GB" sz="1100" dirty="0">
                <a:solidFill>
                  <a:schemeClr val="accent1"/>
                </a:solidFill>
                <a:latin typeface="Arial" panose="020B0604020202020204" pitchFamily="34" charset="0"/>
                <a:cs typeface="Arial" panose="020B0604020202020204" pitchFamily="34" charset="0"/>
              </a:rPr>
              <a:t>All students to approach the board and write down something that they associate with robbery. </a:t>
            </a:r>
          </a:p>
          <a:p>
            <a:r>
              <a:rPr lang="en-GB" sz="1100" dirty="0">
                <a:solidFill>
                  <a:schemeClr val="accent1"/>
                </a:solidFill>
                <a:latin typeface="Arial" panose="020B0604020202020204" pitchFamily="34" charset="0"/>
                <a:cs typeface="Arial" panose="020B0604020202020204" pitchFamily="34" charset="0"/>
              </a:rPr>
              <a:t>Group discussion around student’s answers. </a:t>
            </a:r>
          </a:p>
        </p:txBody>
      </p:sp>
      <p:sp>
        <p:nvSpPr>
          <p:cNvPr id="4" name="Slide Number Placeholder 3"/>
          <p:cNvSpPr>
            <a:spLocks noGrp="1"/>
          </p:cNvSpPr>
          <p:nvPr>
            <p:ph type="sldNum" sz="quarter" idx="10"/>
          </p:nvPr>
        </p:nvSpPr>
        <p:spPr/>
        <p:txBody>
          <a:bodyPr/>
          <a:lstStyle/>
          <a:p>
            <a:fld id="{D50CB648-1DB4-47A5-9693-F2517DF9D6F4}" type="slidenum">
              <a:rPr lang="en-GB" smtClean="0"/>
              <a:t>2</a:t>
            </a:fld>
            <a:endParaRPr lang="en-GB" dirty="0"/>
          </a:p>
        </p:txBody>
      </p:sp>
    </p:spTree>
    <p:extLst>
      <p:ext uri="{BB962C8B-B14F-4D97-AF65-F5344CB8AC3E}">
        <p14:creationId xmlns:p14="http://schemas.microsoft.com/office/powerpoint/2010/main" val="1325686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Robbery</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Section 8 Theft Act 1968</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Triable on Indictment – Life Imprisonment</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Robbery is an aggravated form of theft.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 robbery </a:t>
            </a:r>
            <a:r>
              <a:rPr lang="en-GB" altLang="en-US" sz="1100" b="1" dirty="0">
                <a:latin typeface="Arial" panose="020B0604020202020204" pitchFamily="34" charset="0"/>
                <a:cs typeface="Arial" panose="020B0604020202020204" pitchFamily="34" charset="0"/>
              </a:rPr>
              <a:t>CANNOT</a:t>
            </a:r>
            <a:r>
              <a:rPr lang="en-GB" altLang="en-US" sz="1100" dirty="0">
                <a:latin typeface="Arial" panose="020B0604020202020204" pitchFamily="34" charset="0"/>
                <a:cs typeface="Arial" panose="020B0604020202020204" pitchFamily="34" charset="0"/>
              </a:rPr>
              <a:t> be committed unless there is a theft.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recent years the term ‘mugging’ has been commonly used to describe an incident where a person has had property stolen and been assaulted in the street.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fact what has occurred is an offence of robbery.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Other examples of robberies are when offenders take money from banks, building societies and security vehicles by threat or use of violence, including the use of firearms and other weapons such as knives.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Robbery can be committed anywhere, for example, in a building or in the street, unlike an offence of burglary which can only be committed in a building or part of a building.</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3</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solidFill>
                  <a:schemeClr val="accent1"/>
                </a:solidFill>
              </a:rPr>
              <a:t>Activity </a:t>
            </a:r>
            <a:endParaRPr lang="en-GB" dirty="0">
              <a:solidFill>
                <a:schemeClr val="accent1"/>
              </a:solidFill>
            </a:endParaRPr>
          </a:p>
          <a:p>
            <a:r>
              <a:rPr lang="en-GB" dirty="0">
                <a:solidFill>
                  <a:schemeClr val="accent1"/>
                </a:solidFill>
              </a:rPr>
              <a:t>Students are to research the definition of robbery, the points to prove and discuss. </a:t>
            </a:r>
          </a:p>
          <a:p>
            <a:r>
              <a:rPr lang="en-GB" dirty="0">
                <a:solidFill>
                  <a:schemeClr val="accent1"/>
                </a:solidFill>
              </a:rPr>
              <a:t>In groups, students are to provide one example of what constitutes a robbery and one example of what would not constitute a robbery and discuss findings with the class. </a:t>
            </a:r>
          </a:p>
          <a:p>
            <a:endParaRPr lang="en-GB" altLang="en-US" sz="1100" dirty="0" smtClean="0">
              <a:solidFill>
                <a:schemeClr val="tx1"/>
              </a:solidFill>
              <a:latin typeface="Arial" panose="020B0604020202020204" pitchFamily="34" charset="0"/>
              <a:cs typeface="Arial" panose="020B0604020202020204" pitchFamily="34" charset="0"/>
            </a:endParaRPr>
          </a:p>
          <a:p>
            <a:r>
              <a:rPr lang="en-GB" altLang="en-US" sz="1100" dirty="0" smtClean="0">
                <a:solidFill>
                  <a:schemeClr val="tx1"/>
                </a:solidFill>
                <a:latin typeface="Arial" panose="020B0604020202020204" pitchFamily="34" charset="0"/>
                <a:cs typeface="Arial" panose="020B0604020202020204" pitchFamily="34" charset="0"/>
              </a:rPr>
              <a:t>1</a:t>
            </a:r>
            <a:r>
              <a:rPr lang="en-GB" altLang="en-US" sz="1100" dirty="0">
                <a:solidFill>
                  <a:schemeClr val="tx1"/>
                </a:solidFill>
                <a:latin typeface="Arial" panose="020B0604020202020204" pitchFamily="34" charset="0"/>
                <a:cs typeface="Arial" panose="020B0604020202020204" pitchFamily="34" charset="0"/>
              </a:rPr>
              <a:t>. </a:t>
            </a:r>
            <a:r>
              <a:rPr lang="en-GB" altLang="en-US" sz="1100" b="1" dirty="0">
                <a:solidFill>
                  <a:schemeClr val="tx1"/>
                </a:solidFill>
                <a:latin typeface="Arial" panose="020B0604020202020204" pitchFamily="34" charset="0"/>
                <a:cs typeface="Arial" panose="020B0604020202020204" pitchFamily="34" charset="0"/>
              </a:rPr>
              <a:t>Steal</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Robbery cannot occur without a theft taking place.</a:t>
            </a: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Therefore, if any element of the theft cannot be proved the offence of robbery will not be made out</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err="1">
                <a:solidFill>
                  <a:schemeClr val="tx1"/>
                </a:solidFill>
                <a:latin typeface="Arial" panose="020B0604020202020204" pitchFamily="34" charset="0"/>
                <a:cs typeface="Arial" panose="020B0604020202020204" pitchFamily="34" charset="0"/>
              </a:rPr>
              <a:t>Mens</a:t>
            </a:r>
            <a:r>
              <a:rPr lang="en-GB" altLang="en-US" sz="1100" b="1" dirty="0">
                <a:solidFill>
                  <a:schemeClr val="tx1"/>
                </a:solidFill>
                <a:latin typeface="Arial" panose="020B0604020202020204" pitchFamily="34" charset="0"/>
                <a:cs typeface="Arial" panose="020B0604020202020204" pitchFamily="34" charset="0"/>
              </a:rPr>
              <a:t> Rea </a:t>
            </a:r>
          </a:p>
          <a:p>
            <a:pPr algn="l">
              <a:buNone/>
              <a:defRPr/>
            </a:pPr>
            <a:r>
              <a:rPr lang="en-GB" altLang="en-US" sz="1100" u="sng" dirty="0">
                <a:solidFill>
                  <a:schemeClr val="tx1"/>
                </a:solidFill>
                <a:latin typeface="Arial" panose="020B0604020202020204" pitchFamily="34" charset="0"/>
                <a:cs typeface="Arial" panose="020B0604020202020204" pitchFamily="34" charset="0"/>
              </a:rPr>
              <a:t>DISHONESTY</a:t>
            </a:r>
          </a:p>
          <a:p>
            <a:pPr algn="l">
              <a:buNone/>
              <a:defRPr/>
            </a:pPr>
            <a:r>
              <a:rPr lang="en-GB" altLang="en-US" sz="1100" dirty="0">
                <a:solidFill>
                  <a:schemeClr val="tx1"/>
                </a:solidFill>
                <a:latin typeface="Arial" panose="020B0604020202020204" pitchFamily="34" charset="0"/>
                <a:cs typeface="Arial" panose="020B0604020202020204" pitchFamily="34" charset="0"/>
              </a:rPr>
              <a:t>and:</a:t>
            </a:r>
          </a:p>
          <a:p>
            <a:pPr algn="l">
              <a:buNone/>
              <a:defRPr/>
            </a:pPr>
            <a:r>
              <a:rPr lang="en-US" altLang="en-US" sz="1100" u="sng" dirty="0">
                <a:solidFill>
                  <a:schemeClr val="tx1"/>
                </a:solidFill>
                <a:latin typeface="Arial" panose="020B0604020202020204" pitchFamily="34" charset="0"/>
                <a:cs typeface="Arial" panose="020B0604020202020204" pitchFamily="34" charset="0"/>
              </a:rPr>
              <a:t>INTENTION</a:t>
            </a:r>
            <a:r>
              <a:rPr lang="en-US" altLang="en-US" sz="1100" dirty="0">
                <a:solidFill>
                  <a:schemeClr val="tx1"/>
                </a:solidFill>
                <a:latin typeface="Arial" panose="020B0604020202020204" pitchFamily="34" charset="0"/>
                <a:cs typeface="Arial" panose="020B0604020202020204" pitchFamily="34" charset="0"/>
              </a:rPr>
              <a:t> TO PERMANENTLY DEPRIVE THE OTHER OF THE PROPERTY</a:t>
            </a:r>
          </a:p>
          <a:p>
            <a:r>
              <a:rPr lang="en-US" altLang="en-US" sz="1100" dirty="0">
                <a:solidFill>
                  <a:schemeClr val="tx1"/>
                </a:solidFill>
                <a:latin typeface="Arial" panose="020B0604020202020204" pitchFamily="34" charset="0"/>
                <a:cs typeface="Arial" panose="020B0604020202020204" pitchFamily="34" charset="0"/>
              </a:rPr>
              <a:t>(As per full Section 1 Theft offence)</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For there to be a robbery – there must be a theft.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So therefore – </a:t>
            </a:r>
            <a:r>
              <a:rPr lang="en-GB" sz="1100" b="1" dirty="0">
                <a:solidFill>
                  <a:schemeClr val="tx1"/>
                </a:solidFill>
                <a:latin typeface="Arial" panose="020B0604020202020204" pitchFamily="34" charset="0"/>
                <a:cs typeface="Arial" panose="020B0604020202020204" pitchFamily="34" charset="0"/>
              </a:rPr>
              <a:t>no theft = no robbery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word ‘steal’ in this offence relates to the offence under Section Theft Act 1968 – therefore if any element of theft cannot be proved – the offence of robbery will not be made out</a:t>
            </a:r>
          </a:p>
          <a:p>
            <a:endParaRPr lang="en-GB"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E.g. A person needs to cross a river. They see a boat on the riverbank, and the owner is with it. The offender punches the owner of the boat and takes the boat to the other side where they tie the boat up.</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This IS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robbery because a theft has not taken place.</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That is not to say that there is no offence, however it is likely to be ‘taking a conveyance’ as opposed to ‘theft’</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Example – R v Robinson 1977</a:t>
            </a:r>
          </a:p>
          <a:p>
            <a:r>
              <a:rPr lang="en-GB" sz="1100" dirty="0">
                <a:solidFill>
                  <a:schemeClr val="tx1"/>
                </a:solidFill>
                <a:latin typeface="Arial" panose="020B0604020202020204" pitchFamily="34" charset="0"/>
                <a:cs typeface="Arial" panose="020B0604020202020204" pitchFamily="34" charset="0"/>
              </a:rPr>
              <a:t>Robinson was owed £7 by the victim’s wife. He approached the victim brandishing a knife. A fight ensued between them during which a £5 note was dropped by the victim.</a:t>
            </a:r>
          </a:p>
          <a:p>
            <a:pPr defTabSz="929853">
              <a:defRPr/>
            </a:pPr>
            <a:r>
              <a:rPr lang="en-GB" sz="1100" dirty="0">
                <a:solidFill>
                  <a:schemeClr val="tx1"/>
                </a:solidFill>
                <a:latin typeface="Arial" panose="020B0604020202020204" pitchFamily="34" charset="0"/>
                <a:cs typeface="Arial" panose="020B0604020202020204" pitchFamily="34" charset="0"/>
              </a:rPr>
              <a:t>Robinson picked the £5 note up and then demanded the remaining £2 owed to him  - Originally convicted of robbery.</a:t>
            </a:r>
          </a:p>
          <a:p>
            <a:pPr defTabSz="929853">
              <a:defRPr/>
            </a:pPr>
            <a:r>
              <a:rPr lang="en-GB" sz="1100" dirty="0">
                <a:solidFill>
                  <a:schemeClr val="tx1"/>
                </a:solidFill>
                <a:latin typeface="Arial" panose="020B0604020202020204" pitchFamily="34" charset="0"/>
                <a:cs typeface="Arial" panose="020B0604020202020204" pitchFamily="34" charset="0"/>
              </a:rPr>
              <a:t>On appeal it was held that Robinson could not be guilty of robbery as there had been no theft – due to the fact that he </a:t>
            </a:r>
            <a:r>
              <a:rPr lang="en-GB" sz="1100" b="1" dirty="0">
                <a:solidFill>
                  <a:schemeClr val="tx1"/>
                </a:solidFill>
                <a:latin typeface="Arial" panose="020B0604020202020204" pitchFamily="34" charset="0"/>
                <a:cs typeface="Arial" panose="020B0604020202020204" pitchFamily="34" charset="0"/>
              </a:rPr>
              <a:t>believed he had a right in law </a:t>
            </a:r>
            <a:r>
              <a:rPr lang="en-GB" sz="1100" dirty="0">
                <a:solidFill>
                  <a:schemeClr val="tx1"/>
                </a:solidFill>
                <a:latin typeface="Arial" panose="020B0604020202020204" pitchFamily="34" charset="0"/>
                <a:cs typeface="Arial" panose="020B0604020202020204" pitchFamily="34" charset="0"/>
              </a:rPr>
              <a:t>to the money he took from the victim. </a:t>
            </a:r>
            <a:r>
              <a:rPr lang="en-GB" sz="1100" b="1" dirty="0">
                <a:solidFill>
                  <a:schemeClr val="tx1"/>
                </a:solidFill>
                <a:latin typeface="Arial" panose="020B0604020202020204" pitchFamily="34" charset="0"/>
                <a:cs typeface="Arial" panose="020B0604020202020204" pitchFamily="34" charset="0"/>
              </a:rPr>
              <a:t>Therefore there was no dishonesty</a:t>
            </a:r>
            <a:r>
              <a:rPr lang="en-GB" sz="1100" dirty="0">
                <a:solidFill>
                  <a:schemeClr val="tx1"/>
                </a:solidFill>
                <a:latin typeface="Arial" panose="020B0604020202020204" pitchFamily="34" charset="0"/>
                <a:cs typeface="Arial" panose="020B0604020202020204" pitchFamily="34" charset="0"/>
              </a:rPr>
              <a:t>. Even though he knew he was not entitled to use a knife to get it. </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2. </a:t>
            </a:r>
            <a:r>
              <a:rPr lang="en-GB" altLang="en-US" sz="1100" b="1" dirty="0">
                <a:solidFill>
                  <a:schemeClr val="tx1"/>
                </a:solidFill>
                <a:latin typeface="Arial" panose="020B0604020202020204" pitchFamily="34" charset="0"/>
                <a:cs typeface="Arial" panose="020B0604020202020204" pitchFamily="34" charset="0"/>
              </a:rPr>
              <a:t>Immediately before doing so</a:t>
            </a:r>
          </a:p>
          <a:p>
            <a:pPr defTabSz="929853" eaLnBrk="0" fontAlgn="base" hangingPunct="0">
              <a:spcAft>
                <a:spcPts val="1238"/>
              </a:spcAft>
              <a:defRPr/>
            </a:pPr>
            <a:r>
              <a:rPr lang="en-GB" altLang="en-US" sz="1100" dirty="0">
                <a:solidFill>
                  <a:schemeClr val="tx1"/>
                </a:solidFill>
                <a:latin typeface="Arial" panose="020B0604020202020204" pitchFamily="34" charset="0"/>
                <a:cs typeface="Arial" panose="020B0604020202020204" pitchFamily="34" charset="0"/>
              </a:rPr>
              <a:t>Practically this means that there should be </a:t>
            </a:r>
            <a:r>
              <a:rPr lang="en-GB" altLang="en-US" sz="1100" b="1" dirty="0">
                <a:solidFill>
                  <a:schemeClr val="tx1"/>
                </a:solidFill>
                <a:latin typeface="Arial" panose="020B0604020202020204" pitchFamily="34" charset="0"/>
                <a:cs typeface="Arial" panose="020B0604020202020204" pitchFamily="34" charset="0"/>
              </a:rPr>
              <a:t>an unbroken chain of events </a:t>
            </a:r>
            <a:r>
              <a:rPr lang="en-GB" altLang="en-US" sz="1100" dirty="0">
                <a:solidFill>
                  <a:schemeClr val="tx1"/>
                </a:solidFill>
                <a:latin typeface="Arial" panose="020B0604020202020204" pitchFamily="34" charset="0"/>
                <a:cs typeface="Arial" panose="020B0604020202020204" pitchFamily="34" charset="0"/>
              </a:rPr>
              <a:t>between the force being used and the theft, even though several hours may have passed.</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Consider a person being pushed over, and then having their handbag taken.  The force was used immediately before the appropriation of the handbag.</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 v DESMOND &amp; HALL 1965 - case law that has interpreted the unbroken chain of events.</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4</a:t>
            </a:fld>
            <a:endParaRPr lang="en-GB"/>
          </a:p>
        </p:txBody>
      </p:sp>
    </p:spTree>
    <p:extLst>
      <p:ext uri="{BB962C8B-B14F-4D97-AF65-F5344CB8AC3E}">
        <p14:creationId xmlns:p14="http://schemas.microsoft.com/office/powerpoint/2010/main" val="817423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panose="020B0604020202020204" pitchFamily="34" charset="0"/>
                <a:cs typeface="Arial" panose="020B0604020202020204" pitchFamily="34" charset="0"/>
              </a:rPr>
              <a:t>3. In order to do so</a:t>
            </a:r>
          </a:p>
          <a:p>
            <a:r>
              <a:rPr lang="en-GB" altLang="en-US" sz="1100" dirty="0">
                <a:solidFill>
                  <a:schemeClr val="tx1"/>
                </a:solidFill>
                <a:latin typeface="Arial" panose="020B0604020202020204" pitchFamily="34" charset="0"/>
                <a:cs typeface="Arial" panose="020B0604020202020204" pitchFamily="34" charset="0"/>
              </a:rPr>
              <a:t>The force ‘used’ or the ‘putting or seeking to put in fear’ must be in order to commit the theft. </a:t>
            </a:r>
          </a:p>
          <a:p>
            <a:r>
              <a:rPr lang="en-GB" altLang="en-US" sz="1100" dirty="0">
                <a:solidFill>
                  <a:schemeClr val="tx1"/>
                </a:solidFill>
                <a:latin typeface="Arial" panose="020B0604020202020204" pitchFamily="34" charset="0"/>
                <a:cs typeface="Arial" panose="020B0604020202020204" pitchFamily="34" charset="0"/>
              </a:rPr>
              <a:t>If the force is used for another purpose, such as escaping and is not used to carry out the theft, then there cannot be a conviction for robbery.</a:t>
            </a:r>
          </a:p>
          <a:p>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For example, two persons argue and one threatens to assault the other.  The person is scared and gives money to the other to leave them alone.</a:t>
            </a:r>
          </a:p>
          <a:p>
            <a:r>
              <a:rPr lang="en-GB" altLang="en-US" sz="1100" dirty="0">
                <a:solidFill>
                  <a:schemeClr val="tx1"/>
                </a:solidFill>
                <a:latin typeface="Arial" panose="020B0604020202020204" pitchFamily="34" charset="0"/>
                <a:cs typeface="Arial" panose="020B0604020202020204" pitchFamily="34" charset="0"/>
              </a:rPr>
              <a:t>This is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a robbery because the force was not used in order to steal.</a:t>
            </a:r>
          </a:p>
          <a:p>
            <a:r>
              <a:rPr lang="en-GB" altLang="en-US" sz="1100" dirty="0">
                <a:solidFill>
                  <a:schemeClr val="tx1"/>
                </a:solidFill>
                <a:latin typeface="Arial" panose="020B0604020202020204" pitchFamily="34" charset="0"/>
                <a:cs typeface="Arial" panose="020B0604020202020204" pitchFamily="34" charset="0"/>
              </a:rPr>
              <a:t>For example, a person is walking along the road with an open handbag over her shoulder - an offender approaches her from behind, and is able to take a purse out of the handbag without using any force at all.</a:t>
            </a:r>
          </a:p>
          <a:p>
            <a:r>
              <a:rPr lang="en-GB" altLang="en-US" sz="1100" dirty="0">
                <a:solidFill>
                  <a:schemeClr val="tx1"/>
                </a:solidFill>
                <a:latin typeface="Arial" panose="020B0604020202020204" pitchFamily="34" charset="0"/>
                <a:cs typeface="Arial" panose="020B0604020202020204" pitchFamily="34" charset="0"/>
              </a:rPr>
              <a:t>The person, realising what has happened grabs hold of the offender and the offender, desperate to escape, punches the person several times.</a:t>
            </a:r>
          </a:p>
          <a:p>
            <a:r>
              <a:rPr lang="en-GB" altLang="en-US" sz="1100" dirty="0">
                <a:solidFill>
                  <a:schemeClr val="tx1"/>
                </a:solidFill>
                <a:latin typeface="Arial" panose="020B0604020202020204" pitchFamily="34" charset="0"/>
                <a:cs typeface="Arial" panose="020B0604020202020204" pitchFamily="34" charset="0"/>
              </a:rPr>
              <a:t>This is still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a robbery, because force was not used either before the appropriation or at the time of the appropriation, nor in order to do the appropriation.</a:t>
            </a:r>
          </a:p>
          <a:p>
            <a:pPr defTabSz="929853"/>
            <a:endParaRPr lang="en-GB" sz="1100" b="1" dirty="0">
              <a:solidFill>
                <a:schemeClr val="tx1"/>
              </a:solidFill>
              <a:latin typeface="Arial" panose="020B0604020202020204" pitchFamily="34" charset="0"/>
              <a:cs typeface="Arial" panose="020B0604020202020204" pitchFamily="34" charset="0"/>
            </a:endParaRPr>
          </a:p>
          <a:p>
            <a:pPr defTabSz="929853"/>
            <a:r>
              <a:rPr lang="en-GB" sz="1100" b="1" dirty="0">
                <a:solidFill>
                  <a:schemeClr val="tx1"/>
                </a:solidFill>
                <a:latin typeface="Arial" panose="020B0604020202020204" pitchFamily="34" charset="0"/>
                <a:cs typeface="Arial" panose="020B0604020202020204" pitchFamily="34" charset="0"/>
              </a:rPr>
              <a:t>The stealing must be aggravated by force that is </a:t>
            </a:r>
            <a:r>
              <a:rPr lang="en-GB" sz="1100" b="1" u="sng" dirty="0">
                <a:solidFill>
                  <a:schemeClr val="tx1"/>
                </a:solidFill>
                <a:latin typeface="Arial" panose="020B0604020202020204" pitchFamily="34" charset="0"/>
                <a:cs typeface="Arial" panose="020B0604020202020204" pitchFamily="34" charset="0"/>
              </a:rPr>
              <a:t>either</a:t>
            </a:r>
            <a:r>
              <a:rPr lang="en-GB" sz="1100" b="1" dirty="0">
                <a:solidFill>
                  <a:schemeClr val="tx1"/>
                </a:solidFill>
                <a:latin typeface="Arial" panose="020B0604020202020204" pitchFamily="34" charset="0"/>
                <a:cs typeface="Arial" panose="020B0604020202020204" pitchFamily="34" charset="0"/>
              </a:rPr>
              <a:t>: USED or THREATENED</a:t>
            </a:r>
          </a:p>
          <a:p>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altLang="en-US"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FORCE USED</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Extent Of Force Used?</a:t>
            </a:r>
          </a:p>
          <a:p>
            <a:endParaRPr lang="en-GB" sz="1100" dirty="0">
              <a:solidFill>
                <a:schemeClr val="tx1"/>
              </a:solidFill>
              <a:latin typeface="Arial" panose="020B0604020202020204" pitchFamily="34" charset="0"/>
              <a:cs typeface="Arial" panose="020B0604020202020204" pitchFamily="34" charset="0"/>
            </a:endParaRPr>
          </a:p>
          <a:p>
            <a:pPr defTabSz="929853"/>
            <a:r>
              <a:rPr lang="en-GB" altLang="en-US" sz="1100" dirty="0">
                <a:solidFill>
                  <a:schemeClr val="tx1"/>
                </a:solidFill>
                <a:latin typeface="Arial" panose="020B0604020202020204" pitchFamily="34" charset="0"/>
                <a:cs typeface="Arial" panose="020B0604020202020204" pitchFamily="34" charset="0"/>
              </a:rPr>
              <a:t>Force can include pulling property from a persons grasp.</a:t>
            </a:r>
          </a:p>
          <a:p>
            <a:endParaRPr lang="en-GB" altLang="en-US"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A small amount of force used to accomplish a theft may change that theft into a robbery</a:t>
            </a:r>
          </a:p>
          <a:p>
            <a:endParaRPr lang="en-GB" sz="1100" dirty="0">
              <a:solidFill>
                <a:schemeClr val="tx1"/>
              </a:solidFill>
              <a:latin typeface="Arial" panose="020B0604020202020204" pitchFamily="34" charset="0"/>
              <a:cs typeface="Arial" panose="020B0604020202020204" pitchFamily="34" charset="0"/>
            </a:endParaRPr>
          </a:p>
          <a:p>
            <a:pPr defTabSz="929853"/>
            <a:r>
              <a:rPr lang="en-GB" sz="1100" dirty="0">
                <a:solidFill>
                  <a:schemeClr val="tx1"/>
                </a:solidFill>
                <a:latin typeface="Arial" panose="020B0604020202020204" pitchFamily="34" charset="0"/>
                <a:cs typeface="Arial" panose="020B0604020202020204" pitchFamily="34" charset="0"/>
              </a:rPr>
              <a:t>The force used need only be minimal – e.g. nudging into a victim</a:t>
            </a:r>
          </a:p>
          <a:p>
            <a:pPr defTabSz="929853"/>
            <a:endParaRPr lang="en-GB" sz="1100" dirty="0">
              <a:solidFill>
                <a:schemeClr val="tx1"/>
              </a:solidFill>
              <a:latin typeface="Arial" panose="020B0604020202020204" pitchFamily="34" charset="0"/>
              <a:cs typeface="Arial" panose="020B0604020202020204" pitchFamily="34" charset="0"/>
            </a:endParaRPr>
          </a:p>
          <a:p>
            <a:pPr defTabSz="929853"/>
            <a:r>
              <a:rPr lang="en-GB" sz="1100" dirty="0">
                <a:solidFill>
                  <a:schemeClr val="tx1"/>
                </a:solidFill>
                <a:latin typeface="Arial" panose="020B0604020202020204" pitchFamily="34" charset="0"/>
                <a:cs typeface="Arial" panose="020B0604020202020204" pitchFamily="34" charset="0"/>
              </a:rPr>
              <a:t>However, R v Dawson 1976</a:t>
            </a:r>
          </a:p>
          <a:p>
            <a:r>
              <a:rPr lang="en-GB" sz="1100" dirty="0">
                <a:solidFill>
                  <a:schemeClr val="tx1"/>
                </a:solidFill>
                <a:latin typeface="Arial" panose="020B0604020202020204" pitchFamily="34" charset="0"/>
                <a:cs typeface="Arial" panose="020B0604020202020204" pitchFamily="34" charset="0"/>
              </a:rPr>
              <a:t>Dawson and 2 others surrounded their victim. One of the attackers </a:t>
            </a:r>
            <a:r>
              <a:rPr lang="en-GB" sz="1100" b="1" dirty="0">
                <a:solidFill>
                  <a:schemeClr val="tx1"/>
                </a:solidFill>
                <a:latin typeface="Arial" panose="020B0604020202020204" pitchFamily="34" charset="0"/>
                <a:cs typeface="Arial" panose="020B0604020202020204" pitchFamily="34" charset="0"/>
              </a:rPr>
              <a:t>‘nudged’ </a:t>
            </a:r>
            <a:r>
              <a:rPr lang="en-GB" sz="1100" dirty="0">
                <a:solidFill>
                  <a:schemeClr val="tx1"/>
                </a:solidFill>
                <a:latin typeface="Arial" panose="020B0604020202020204" pitchFamily="34" charset="0"/>
                <a:cs typeface="Arial" panose="020B0604020202020204" pitchFamily="34" charset="0"/>
              </a:rPr>
              <a:t>the victim and while he was unbalanced another stole his wallet. </a:t>
            </a:r>
          </a:p>
          <a:p>
            <a:r>
              <a:rPr lang="en-GB" sz="1100" dirty="0">
                <a:solidFill>
                  <a:schemeClr val="tx1"/>
                </a:solidFill>
                <a:latin typeface="Arial" panose="020B0604020202020204" pitchFamily="34" charset="0"/>
                <a:cs typeface="Arial" panose="020B0604020202020204" pitchFamily="34" charset="0"/>
              </a:rPr>
              <a:t>The Court decided to declined to define ‘force’  any further than to say that jurors would understand it readily enough in line with general principles of </a:t>
            </a:r>
            <a:r>
              <a:rPr lang="en-GB" sz="1100" dirty="0" err="1">
                <a:solidFill>
                  <a:schemeClr val="tx1"/>
                </a:solidFill>
                <a:latin typeface="Arial" panose="020B0604020202020204" pitchFamily="34" charset="0"/>
                <a:cs typeface="Arial" panose="020B0604020202020204" pitchFamily="34" charset="0"/>
              </a:rPr>
              <a:t>actus</a:t>
            </a:r>
            <a:r>
              <a:rPr lang="en-GB" sz="1100" dirty="0">
                <a:solidFill>
                  <a:schemeClr val="tx1"/>
                </a:solidFill>
                <a:latin typeface="Arial" panose="020B0604020202020204" pitchFamily="34" charset="0"/>
                <a:cs typeface="Arial" panose="020B0604020202020204" pitchFamily="34" charset="0"/>
              </a:rPr>
              <a:t> </a:t>
            </a:r>
            <a:r>
              <a:rPr lang="en-GB" sz="1100" dirty="0" err="1">
                <a:solidFill>
                  <a:schemeClr val="tx1"/>
                </a:solidFill>
                <a:latin typeface="Arial" panose="020B0604020202020204" pitchFamily="34" charset="0"/>
                <a:cs typeface="Arial" panose="020B0604020202020204" pitchFamily="34" charset="0"/>
              </a:rPr>
              <a:t>reus</a:t>
            </a:r>
            <a:r>
              <a:rPr lang="en-GB" sz="1100" dirty="0">
                <a:solidFill>
                  <a:schemeClr val="tx1"/>
                </a:solidFill>
                <a:latin typeface="Arial" panose="020B0604020202020204" pitchFamily="34" charset="0"/>
                <a:cs typeface="Arial" panose="020B0604020202020204" pitchFamily="34" charset="0"/>
              </a:rPr>
              <a:t> – </a:t>
            </a:r>
            <a:r>
              <a:rPr lang="en-GB" sz="1100" b="1" dirty="0">
                <a:solidFill>
                  <a:schemeClr val="tx1"/>
                </a:solidFill>
                <a:latin typeface="Arial" panose="020B0604020202020204" pitchFamily="34" charset="0"/>
                <a:cs typeface="Arial" panose="020B0604020202020204" pitchFamily="34" charset="0"/>
              </a:rPr>
              <a:t>the force used by the defendant must be used voluntarily</a:t>
            </a:r>
            <a:r>
              <a:rPr lang="en-GB" sz="1100" dirty="0">
                <a:solidFill>
                  <a:schemeClr val="tx1"/>
                </a:solidFill>
                <a:latin typeface="Arial" panose="020B0604020202020204" pitchFamily="34" charset="0"/>
                <a:cs typeface="Arial" panose="020B0604020202020204" pitchFamily="34" charset="0"/>
              </a:rPr>
              <a:t>.</a:t>
            </a:r>
          </a:p>
          <a:p>
            <a:r>
              <a:rPr lang="en-GB" sz="1100" dirty="0">
                <a:solidFill>
                  <a:schemeClr val="tx1"/>
                </a:solidFill>
                <a:latin typeface="Arial" panose="020B0604020202020204" pitchFamily="34" charset="0"/>
                <a:cs typeface="Arial" panose="020B0604020202020204" pitchFamily="34" charset="0"/>
              </a:rPr>
              <a:t>Therefore – </a:t>
            </a:r>
            <a:r>
              <a:rPr lang="en-GB" sz="1100" b="1" dirty="0">
                <a:solidFill>
                  <a:schemeClr val="tx1"/>
                </a:solidFill>
                <a:latin typeface="Arial" panose="020B0604020202020204" pitchFamily="34" charset="0"/>
                <a:cs typeface="Arial" panose="020B0604020202020204" pitchFamily="34" charset="0"/>
              </a:rPr>
              <a:t>accidental use of force would not amount to robbery</a:t>
            </a:r>
          </a:p>
          <a:p>
            <a:endParaRPr lang="en-GB" altLang="en-US"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Force does not actually have to be used ‘on’ the person – i.e. the actual body of the victim</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It may be used indirectly –  i.e. via something that the victim is carrying – and thereby transferring the force to the person</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As in </a:t>
            </a:r>
            <a:r>
              <a:rPr lang="en-GB" sz="1100" b="1" dirty="0">
                <a:solidFill>
                  <a:schemeClr val="tx1"/>
                </a:solidFill>
                <a:latin typeface="Arial" panose="020B0604020202020204" pitchFamily="34" charset="0"/>
                <a:cs typeface="Arial" panose="020B0604020202020204" pitchFamily="34" charset="0"/>
              </a:rPr>
              <a:t>R v </a:t>
            </a:r>
            <a:r>
              <a:rPr lang="en-GB" sz="1100" b="1" dirty="0" err="1">
                <a:solidFill>
                  <a:schemeClr val="tx1"/>
                </a:solidFill>
                <a:latin typeface="Arial" panose="020B0604020202020204" pitchFamily="34" charset="0"/>
                <a:cs typeface="Arial" panose="020B0604020202020204" pitchFamily="34" charset="0"/>
              </a:rPr>
              <a:t>Clouden</a:t>
            </a:r>
            <a:r>
              <a:rPr lang="en-GB" sz="1100" b="1" dirty="0">
                <a:solidFill>
                  <a:schemeClr val="tx1"/>
                </a:solidFill>
                <a:latin typeface="Arial" panose="020B0604020202020204" pitchFamily="34" charset="0"/>
                <a:cs typeface="Arial" panose="020B0604020202020204" pitchFamily="34" charset="0"/>
              </a:rPr>
              <a:t> 1987 </a:t>
            </a:r>
            <a:r>
              <a:rPr lang="en-GB" sz="1100" dirty="0">
                <a:solidFill>
                  <a:schemeClr val="tx1"/>
                </a:solidFill>
                <a:latin typeface="Arial" panose="020B0604020202020204" pitchFamily="34" charset="0"/>
                <a:cs typeface="Arial" panose="020B0604020202020204" pitchFamily="34" charset="0"/>
              </a:rPr>
              <a:t>where the defendant had wrenched the victim’s shopping basket from her hand and ran off with it.</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However – </a:t>
            </a:r>
            <a:r>
              <a:rPr lang="en-GB" sz="1100" b="1" dirty="0">
                <a:solidFill>
                  <a:schemeClr val="tx1"/>
                </a:solidFill>
                <a:latin typeface="Arial" panose="020B0604020202020204" pitchFamily="34" charset="0"/>
                <a:cs typeface="Arial" panose="020B0604020202020204" pitchFamily="34" charset="0"/>
              </a:rPr>
              <a:t>P v DPP 2012 </a:t>
            </a:r>
            <a:r>
              <a:rPr lang="en-GB" sz="1100" dirty="0">
                <a:solidFill>
                  <a:schemeClr val="tx1"/>
                </a:solidFill>
                <a:latin typeface="Arial" panose="020B0604020202020204" pitchFamily="34" charset="0"/>
                <a:cs typeface="Arial" panose="020B0604020202020204" pitchFamily="34" charset="0"/>
              </a:rPr>
              <a:t>– it was held that snatching a cigarette from the hand of the victim was incapable of amounting to robbery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‘It cannot be said that the minimum use of force required to remove a cigarette from between the fingers suffices to amount</a:t>
            </a:r>
          </a:p>
          <a:p>
            <a:r>
              <a:rPr lang="en-GB" sz="1100" dirty="0">
                <a:solidFill>
                  <a:schemeClr val="tx1"/>
                </a:solidFill>
                <a:latin typeface="Arial" panose="020B0604020202020204" pitchFamily="34" charset="0"/>
                <a:cs typeface="Arial" panose="020B0604020202020204" pitchFamily="34" charset="0"/>
              </a:rPr>
              <a:t>the use of force against the person. In this case there was no evidence of direct physical contact between the victim and the thief.</a:t>
            </a:r>
          </a:p>
          <a:p>
            <a:endParaRPr lang="en-GB" altLang="en-US" dirty="0">
              <a:latin typeface="Arial" charset="0"/>
            </a:endParaRPr>
          </a:p>
        </p:txBody>
      </p:sp>
      <p:sp>
        <p:nvSpPr>
          <p:cNvPr id="4" name="Slide Number Placeholder 3"/>
          <p:cNvSpPr>
            <a:spLocks noGrp="1"/>
          </p:cNvSpPr>
          <p:nvPr>
            <p:ph type="sldNum" sz="quarter" idx="10"/>
          </p:nvPr>
        </p:nvSpPr>
        <p:spPr/>
        <p:txBody>
          <a:bodyPr/>
          <a:lstStyle/>
          <a:p>
            <a:fld id="{D50CB648-1DB4-47A5-9693-F2517DF9D6F4}" type="slidenum">
              <a:rPr lang="en-GB" smtClean="0"/>
              <a:t>5</a:t>
            </a:fld>
            <a:endParaRPr lang="en-GB"/>
          </a:p>
        </p:txBody>
      </p:sp>
    </p:spTree>
    <p:extLst>
      <p:ext uri="{BB962C8B-B14F-4D97-AF65-F5344CB8AC3E}">
        <p14:creationId xmlns:p14="http://schemas.microsoft.com/office/powerpoint/2010/main" val="3208491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dirty="0">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sz="1100" dirty="0">
              <a:latin typeface="Arial" panose="020B0604020202020204" pitchFamily="34" charset="0"/>
              <a:cs typeface="Arial" panose="020B0604020202020204" pitchFamily="34" charset="0"/>
            </a:endParaRPr>
          </a:p>
          <a:p>
            <a:pPr defTabSz="929853"/>
            <a:r>
              <a:rPr lang="en-GB" sz="1100" b="1" dirty="0">
                <a:latin typeface="Arial" panose="020B0604020202020204" pitchFamily="34" charset="0"/>
                <a:cs typeface="Arial" panose="020B0604020202020204" pitchFamily="34" charset="0"/>
              </a:rPr>
              <a:t>Accidental use of force as when a pickpocket in the process of stealing a wallet from the victim on a train, is pushed into the victim by the train jolting on the track would </a:t>
            </a:r>
            <a:r>
              <a:rPr lang="en-GB" sz="1100" b="1" u="sng" dirty="0">
                <a:latin typeface="Arial" panose="020B0604020202020204" pitchFamily="34" charset="0"/>
                <a:cs typeface="Arial" panose="020B0604020202020204" pitchFamily="34" charset="0"/>
              </a:rPr>
              <a:t>not </a:t>
            </a:r>
            <a:r>
              <a:rPr lang="en-GB" sz="1100" b="1" dirty="0">
                <a:latin typeface="Arial" panose="020B0604020202020204" pitchFamily="34" charset="0"/>
                <a:cs typeface="Arial" panose="020B0604020202020204" pitchFamily="34" charset="0"/>
              </a:rPr>
              <a:t>amount to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6</a:t>
            </a:fld>
            <a:endParaRPr lang="en-GB"/>
          </a:p>
        </p:txBody>
      </p:sp>
    </p:spTree>
    <p:extLst>
      <p:ext uri="{BB962C8B-B14F-4D97-AF65-F5344CB8AC3E}">
        <p14:creationId xmlns:p14="http://schemas.microsoft.com/office/powerpoint/2010/main" val="2043142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Where only the threat of force is involved – the intention must be to put a person in fear for him/herself</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 intention to put someone in fear for </a:t>
            </a:r>
            <a:r>
              <a:rPr lang="en-GB" sz="1100" b="1" dirty="0">
                <a:latin typeface="Arial" panose="020B0604020202020204" pitchFamily="34" charset="0"/>
                <a:cs typeface="Arial" panose="020B0604020202020204" pitchFamily="34" charset="0"/>
              </a:rPr>
              <a:t>another</a:t>
            </a:r>
            <a:r>
              <a:rPr lang="en-GB" sz="1100" dirty="0">
                <a:latin typeface="Arial" panose="020B0604020202020204" pitchFamily="34" charset="0"/>
                <a:cs typeface="Arial" panose="020B0604020202020204" pitchFamily="34" charset="0"/>
              </a:rPr>
              <a:t> is not enough – </a:t>
            </a:r>
            <a:r>
              <a:rPr lang="en-GB" sz="1100" b="1" dirty="0">
                <a:latin typeface="Arial" panose="020B0604020202020204" pitchFamily="34" charset="0"/>
                <a:cs typeface="Arial" panose="020B0604020202020204" pitchFamily="34" charset="0"/>
              </a:rPr>
              <a:t>R v Taylor 1996</a:t>
            </a: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An example of circumstances that would NOT be sufficient to amount to ‘puts’ or ‘seeks to put’ a person in fear would be as follows.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An elderly woman is approached by a male in a dark lane.  He politely asks her if she would give him a pound so that he could get the bus home as he has lost his wallet.  The woman feels threatened by the man and hands over the pound.  The man leaves and gets the bus home.</a:t>
            </a:r>
          </a:p>
          <a:p>
            <a:r>
              <a:rPr lang="en-GB" altLang="en-US" sz="1100" dirty="0">
                <a:latin typeface="Arial" panose="020B0604020202020204" pitchFamily="34" charset="0"/>
                <a:cs typeface="Arial" panose="020B0604020202020204" pitchFamily="34" charset="0"/>
              </a:rPr>
              <a:t>These circumstances do </a:t>
            </a:r>
            <a:r>
              <a:rPr lang="en-GB" altLang="en-US" sz="1100" b="1"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amount to a robbery as the victim was not intentionally put in fear and not in order to steal.</a:t>
            </a:r>
          </a:p>
          <a:p>
            <a:endParaRPr lang="en-GB" altLang="en-US" sz="1100" dirty="0">
              <a:latin typeface="Arial" panose="020B0604020202020204" pitchFamily="34" charset="0"/>
              <a:cs typeface="Arial" panose="020B0604020202020204" pitchFamily="34" charset="0"/>
            </a:endParaRPr>
          </a:p>
          <a:p>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a customer in a shop has the threat of violence made towards them, in order for the shop keeper to pass money.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force has to be understood by the person it is directed at, therefore if force was directed towards a baby in a pram, this will </a:t>
            </a:r>
            <a:r>
              <a:rPr lang="en-GB" altLang="en-US" sz="1100" b="1"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be robbery as a baby is too young to understand fear.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 victim cannot be put in fear of their property being damaged</a:t>
            </a:r>
          </a:p>
          <a:p>
            <a:endParaRPr lang="en-GB" altLang="en-US" sz="1100" dirty="0">
              <a:latin typeface="Arial" panose="020B0604020202020204" pitchFamily="34" charset="0"/>
              <a:cs typeface="Arial" panose="020B0604020202020204" pitchFamily="34" charset="0"/>
            </a:endParaRPr>
          </a:p>
          <a:p>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A suspect walks up to a woman who was sat in an expensive vehicle which was parked in a busy High Street. The suspect was desperate for cash and threatened the female that unless she hands over some cash he will smash her car up.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is </a:t>
            </a:r>
            <a:r>
              <a:rPr lang="en-GB" altLang="en-US" sz="1100" b="1" dirty="0">
                <a:latin typeface="Arial" panose="020B0604020202020204" pitchFamily="34" charset="0"/>
                <a:cs typeface="Arial" panose="020B0604020202020204" pitchFamily="34" charset="0"/>
              </a:rPr>
              <a:t>NOT</a:t>
            </a:r>
            <a:r>
              <a:rPr lang="en-GB" altLang="en-US" sz="1100" dirty="0">
                <a:latin typeface="Arial" panose="020B0604020202020204" pitchFamily="34" charset="0"/>
                <a:cs typeface="Arial" panose="020B0604020202020204" pitchFamily="34" charset="0"/>
              </a:rPr>
              <a:t> a robbery - Force </a:t>
            </a:r>
            <a:r>
              <a:rPr lang="en-GB" altLang="en-US" sz="1100" b="1" dirty="0">
                <a:latin typeface="Arial" panose="020B0604020202020204" pitchFamily="34" charset="0"/>
                <a:cs typeface="Arial" panose="020B0604020202020204" pitchFamily="34" charset="0"/>
              </a:rPr>
              <a:t>must be used towards a person not property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7</a:t>
            </a:fld>
            <a:endParaRPr lang="en-GB"/>
          </a:p>
        </p:txBody>
      </p:sp>
    </p:spTree>
    <p:extLst>
      <p:ext uri="{BB962C8B-B14F-4D97-AF65-F5344CB8AC3E}">
        <p14:creationId xmlns:p14="http://schemas.microsoft.com/office/powerpoint/2010/main" val="830768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100" dirty="0">
                <a:solidFill>
                  <a:prstClr val="black"/>
                </a:solidFill>
                <a:latin typeface="Arial" panose="020B0604020202020204" pitchFamily="34" charset="0"/>
                <a:cs typeface="Arial" panose="020B0604020202020204" pitchFamily="34" charset="0"/>
              </a:rPr>
              <a:t>Where only the threat of force is involved – the intention must be to put a person in fear for him/herself</a:t>
            </a:r>
          </a:p>
          <a:p>
            <a:pPr defTabSz="929853"/>
            <a:endParaRPr lang="en-GB" sz="1100" dirty="0">
              <a:solidFill>
                <a:prstClr val="black"/>
              </a:solidFill>
              <a:latin typeface="Arial" panose="020B0604020202020204" pitchFamily="34" charset="0"/>
              <a:cs typeface="Arial" panose="020B0604020202020204" pitchFamily="34" charset="0"/>
            </a:endParaRPr>
          </a:p>
          <a:p>
            <a:pPr defTabSz="929853"/>
            <a:r>
              <a:rPr lang="en-GB" sz="1100" dirty="0">
                <a:solidFill>
                  <a:prstClr val="black"/>
                </a:solidFill>
                <a:latin typeface="Arial" panose="020B0604020202020204" pitchFamily="34" charset="0"/>
                <a:cs typeface="Arial" panose="020B0604020202020204" pitchFamily="34" charset="0"/>
              </a:rPr>
              <a:t>An intention to put someone in fear for </a:t>
            </a:r>
            <a:r>
              <a:rPr lang="en-GB" sz="1100" b="1" dirty="0">
                <a:solidFill>
                  <a:prstClr val="black"/>
                </a:solidFill>
                <a:latin typeface="Arial" panose="020B0604020202020204" pitchFamily="34" charset="0"/>
                <a:cs typeface="Arial" panose="020B0604020202020204" pitchFamily="34" charset="0"/>
              </a:rPr>
              <a:t>another</a:t>
            </a:r>
            <a:r>
              <a:rPr lang="en-GB" sz="1100" dirty="0">
                <a:solidFill>
                  <a:prstClr val="black"/>
                </a:solidFill>
                <a:latin typeface="Arial" panose="020B0604020202020204" pitchFamily="34" charset="0"/>
                <a:cs typeface="Arial" panose="020B0604020202020204" pitchFamily="34" charset="0"/>
              </a:rPr>
              <a:t> is not enough – </a:t>
            </a:r>
            <a:r>
              <a:rPr lang="en-GB" sz="1100" b="1" dirty="0">
                <a:solidFill>
                  <a:prstClr val="black"/>
                </a:solidFill>
                <a:latin typeface="Arial" panose="020B0604020202020204" pitchFamily="34" charset="0"/>
                <a:cs typeface="Arial" panose="020B0604020202020204" pitchFamily="34" charset="0"/>
              </a:rPr>
              <a:t>R v Taylor 1996</a:t>
            </a:r>
          </a:p>
          <a:p>
            <a:pPr defTabSz="929853"/>
            <a:endParaRPr lang="en-GB" sz="1100" b="1" dirty="0">
              <a:solidFill>
                <a:prstClr val="black"/>
              </a:solidFill>
              <a:latin typeface="Arial" panose="020B0604020202020204" pitchFamily="34" charset="0"/>
              <a:cs typeface="Arial" panose="020B0604020202020204" pitchFamily="34" charset="0"/>
            </a:endParaRPr>
          </a:p>
          <a:p>
            <a:pPr defTabSz="929853"/>
            <a:endParaRPr lang="en-GB" sz="1100" b="1" dirty="0">
              <a:solidFill>
                <a:prstClr val="black"/>
              </a:solidFill>
              <a:latin typeface="Arial" panose="020B0604020202020204" pitchFamily="34" charset="0"/>
              <a:cs typeface="Arial" panose="020B0604020202020204" pitchFamily="34" charset="0"/>
            </a:endParaRPr>
          </a:p>
          <a:p>
            <a:pPr defTabSz="929853"/>
            <a:r>
              <a:rPr lang="en-GB" sz="1100" b="1" dirty="0">
                <a:solidFill>
                  <a:prstClr val="black"/>
                </a:solidFill>
                <a:latin typeface="Arial" panose="020B0604020202020204" pitchFamily="34" charset="0"/>
                <a:cs typeface="Arial" panose="020B0604020202020204" pitchFamily="34" charset="0"/>
              </a:rPr>
              <a:t>Example - </a:t>
            </a:r>
            <a:r>
              <a:rPr lang="en-GB" sz="1100" dirty="0">
                <a:solidFill>
                  <a:prstClr val="black"/>
                </a:solidFill>
                <a:latin typeface="Arial" panose="020B0604020202020204" pitchFamily="34" charset="0"/>
                <a:cs typeface="Arial" panose="020B0604020202020204" pitchFamily="34" charset="0"/>
              </a:rPr>
              <a:t> A thief enters a betting shop and approaches the cashier. Without saying a word – they hand a note to the cashier that simply says  </a:t>
            </a:r>
          </a:p>
          <a:p>
            <a:pPr defTabSz="929853"/>
            <a:r>
              <a:rPr lang="en-GB" sz="1100" dirty="0">
                <a:solidFill>
                  <a:prstClr val="black"/>
                </a:solidFill>
                <a:latin typeface="Arial" panose="020B0604020202020204" pitchFamily="34" charset="0"/>
                <a:cs typeface="Arial" panose="020B0604020202020204" pitchFamily="34" charset="0"/>
              </a:rPr>
              <a:t>                  ‘Look to your left’</a:t>
            </a:r>
          </a:p>
          <a:p>
            <a:pPr defTabSz="929853"/>
            <a:endParaRPr lang="en-GB" sz="1100" dirty="0">
              <a:solidFill>
                <a:prstClr val="black"/>
              </a:solidFill>
              <a:latin typeface="Arial" panose="020B0604020202020204" pitchFamily="34" charset="0"/>
              <a:cs typeface="Arial" panose="020B0604020202020204" pitchFamily="34" charset="0"/>
            </a:endParaRPr>
          </a:p>
          <a:p>
            <a:pPr defTabSz="929853"/>
            <a:r>
              <a:rPr lang="en-GB" sz="1100" dirty="0">
                <a:solidFill>
                  <a:prstClr val="black"/>
                </a:solidFill>
                <a:latin typeface="Arial" panose="020B0604020202020204" pitchFamily="34" charset="0"/>
                <a:cs typeface="Arial" panose="020B0604020202020204" pitchFamily="34" charset="0"/>
              </a:rPr>
              <a:t>The cashier looks and sees the thief’s accomplice several feet away pointing a knife at the back of a customer. The customer oblivious to these actions </a:t>
            </a:r>
          </a:p>
          <a:p>
            <a:pPr defTabSz="929853"/>
            <a:endParaRPr lang="en-GB" sz="1100" dirty="0">
              <a:solidFill>
                <a:prstClr val="black"/>
              </a:solidFill>
              <a:latin typeface="Arial" panose="020B0604020202020204" pitchFamily="34" charset="0"/>
              <a:cs typeface="Arial" panose="020B0604020202020204" pitchFamily="34" charset="0"/>
            </a:endParaRPr>
          </a:p>
          <a:p>
            <a:pPr defTabSz="929853"/>
            <a:r>
              <a:rPr lang="en-GB" sz="1100" dirty="0">
                <a:solidFill>
                  <a:prstClr val="black"/>
                </a:solidFill>
                <a:latin typeface="Arial" panose="020B0604020202020204" pitchFamily="34" charset="0"/>
                <a:cs typeface="Arial" panose="020B0604020202020204" pitchFamily="34" charset="0"/>
              </a:rPr>
              <a:t>A second note is passed to the cashier which says ‘Give me the money or else they’ll get it’  The cashier, fearing for the customers safety, hands over the money from the till.  </a:t>
            </a:r>
          </a:p>
          <a:p>
            <a:pPr defTabSz="929853"/>
            <a:r>
              <a:rPr lang="en-GB" sz="1100" b="1" dirty="0">
                <a:solidFill>
                  <a:prstClr val="black"/>
                </a:solidFill>
                <a:latin typeface="Arial" panose="020B0604020202020204" pitchFamily="34" charset="0"/>
                <a:cs typeface="Arial" panose="020B0604020202020204" pitchFamily="34" charset="0"/>
              </a:rPr>
              <a:t>This is NOT ROBBERY as the cashier cannot fear for the safety of the customer – this is blackmail</a:t>
            </a:r>
          </a:p>
          <a:p>
            <a:pPr defTabSz="929853"/>
            <a:endParaRPr lang="en-GB" sz="1100" b="1" dirty="0">
              <a:solidFill>
                <a:prstClr val="black"/>
              </a:solidFill>
              <a:latin typeface="Arial" panose="020B0604020202020204" pitchFamily="34" charset="0"/>
              <a:cs typeface="Arial" panose="020B0604020202020204" pitchFamily="34" charset="0"/>
            </a:endParaRPr>
          </a:p>
          <a:p>
            <a:pPr defTabSz="929853"/>
            <a:endParaRPr lang="en-GB" sz="1100" b="1" dirty="0">
              <a:solidFill>
                <a:prstClr val="black"/>
              </a:solidFill>
              <a:latin typeface="Arial" panose="020B0604020202020204" pitchFamily="34" charset="0"/>
              <a:cs typeface="Arial" panose="020B0604020202020204" pitchFamily="34" charset="0"/>
            </a:endParaRPr>
          </a:p>
          <a:p>
            <a:pPr defTabSz="929853"/>
            <a:r>
              <a:rPr lang="en-GB" sz="1100" dirty="0">
                <a:solidFill>
                  <a:prstClr val="black"/>
                </a:solidFill>
                <a:latin typeface="Arial" panose="020B0604020202020204" pitchFamily="34" charset="0"/>
                <a:cs typeface="Arial" panose="020B0604020202020204" pitchFamily="34" charset="0"/>
              </a:rPr>
              <a:t>Contrast this with – instead of handing over the money the cashier refuses. Then the offenders shout ‘Look’ and the customer turns 	around and sees the offender pointing a knife towards them – and fears for themselves.</a:t>
            </a:r>
          </a:p>
          <a:p>
            <a:pPr defTabSz="929853"/>
            <a:endParaRPr lang="en-GB" sz="1100" dirty="0">
              <a:solidFill>
                <a:prstClr val="black"/>
              </a:solidFill>
              <a:latin typeface="Arial" panose="020B0604020202020204" pitchFamily="34" charset="0"/>
              <a:cs typeface="Arial" panose="020B0604020202020204" pitchFamily="34" charset="0"/>
            </a:endParaRPr>
          </a:p>
          <a:p>
            <a:pPr defTabSz="929853"/>
            <a:r>
              <a:rPr lang="en-GB" sz="1100" dirty="0">
                <a:solidFill>
                  <a:prstClr val="black"/>
                </a:solidFill>
                <a:latin typeface="Arial" panose="020B0604020202020204" pitchFamily="34" charset="0"/>
                <a:cs typeface="Arial" panose="020B0604020202020204" pitchFamily="34" charset="0"/>
              </a:rPr>
              <a:t>The offender repeats the instruction and the cashier hands over the money from the till </a:t>
            </a:r>
            <a:r>
              <a:rPr lang="en-GB" sz="1100" b="1" dirty="0">
                <a:solidFill>
                  <a:prstClr val="black"/>
                </a:solidFill>
                <a:latin typeface="Arial" panose="020B0604020202020204" pitchFamily="34" charset="0"/>
                <a:cs typeface="Arial" panose="020B0604020202020204" pitchFamily="34" charset="0"/>
              </a:rPr>
              <a:t>This IS A ROBBERY </a:t>
            </a:r>
            <a:r>
              <a:rPr lang="en-GB" sz="1100" dirty="0">
                <a:solidFill>
                  <a:prstClr val="black"/>
                </a:solidFill>
                <a:latin typeface="Arial" panose="020B0604020202020204" pitchFamily="34" charset="0"/>
                <a:cs typeface="Arial" panose="020B0604020202020204" pitchFamily="34" charset="0"/>
              </a:rPr>
              <a:t>as the customer feared for themselves</a:t>
            </a:r>
          </a:p>
          <a:p>
            <a:pPr defTabSz="929853"/>
            <a:endParaRPr lang="en-GB" sz="1100" dirty="0">
              <a:solidFill>
                <a:prstClr val="black"/>
              </a:solidFill>
              <a:latin typeface="Arial" panose="020B0604020202020204" pitchFamily="34" charset="0"/>
              <a:cs typeface="Arial" panose="020B0604020202020204" pitchFamily="34" charset="0"/>
            </a:endParaRPr>
          </a:p>
          <a:p>
            <a:pPr defTabSz="929853"/>
            <a:r>
              <a:rPr lang="en-GB" sz="1100" dirty="0">
                <a:solidFill>
                  <a:prstClr val="black"/>
                </a:solidFill>
                <a:latin typeface="Arial" panose="020B0604020202020204" pitchFamily="34" charset="0"/>
                <a:cs typeface="Arial" panose="020B0604020202020204" pitchFamily="34" charset="0"/>
              </a:rPr>
              <a:t>If at any point force was </a:t>
            </a:r>
            <a:r>
              <a:rPr lang="en-GB" sz="1100" b="1" dirty="0">
                <a:solidFill>
                  <a:prstClr val="black"/>
                </a:solidFill>
                <a:latin typeface="Arial" panose="020B0604020202020204" pitchFamily="34" charset="0"/>
                <a:cs typeface="Arial" panose="020B0604020202020204" pitchFamily="34" charset="0"/>
              </a:rPr>
              <a:t>USED</a:t>
            </a:r>
            <a:r>
              <a:rPr lang="en-GB" sz="1100" dirty="0">
                <a:solidFill>
                  <a:prstClr val="black"/>
                </a:solidFill>
                <a:latin typeface="Arial" panose="020B0604020202020204" pitchFamily="34" charset="0"/>
                <a:cs typeface="Arial" panose="020B0604020202020204" pitchFamily="34" charset="0"/>
              </a:rPr>
              <a:t> on the customer prompting the handing over of the money  – this too would be a robbery – as force was ‘used on any person’</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8</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9</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10</a:t>
            </a:fld>
            <a:endParaRPr lang="en-GB"/>
          </a:p>
        </p:txBody>
      </p:sp>
    </p:spTree>
    <p:extLst>
      <p:ext uri="{BB962C8B-B14F-4D97-AF65-F5344CB8AC3E}">
        <p14:creationId xmlns:p14="http://schemas.microsoft.com/office/powerpoint/2010/main" val="3403676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100" dirty="0">
                <a:solidFill>
                  <a:prstClr val="black"/>
                </a:solidFill>
                <a:latin typeface="Arial" panose="020B0604020202020204" pitchFamily="34" charset="0"/>
                <a:cs typeface="Arial" panose="020B0604020202020204" pitchFamily="34" charset="0"/>
              </a:rPr>
              <a:t>Any threats to use force at some time in the future (even by a matter of minutes) would not amount to robbery – but would constitute blackmail</a:t>
            </a:r>
          </a:p>
          <a:p>
            <a:pPr defTabSz="929853"/>
            <a:endParaRPr lang="en-GB" sz="1100" dirty="0">
              <a:solidFill>
                <a:prstClr val="black"/>
              </a:solidFill>
              <a:latin typeface="Arial" panose="020B0604020202020204" pitchFamily="34" charset="0"/>
              <a:cs typeface="Arial" panose="020B0604020202020204" pitchFamily="34" charset="0"/>
            </a:endParaRPr>
          </a:p>
          <a:p>
            <a:pPr defTabSz="929853"/>
            <a:r>
              <a:rPr lang="en-GB" sz="1100" dirty="0">
                <a:solidFill>
                  <a:prstClr val="black"/>
                </a:solidFill>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100" b="1" dirty="0">
                <a:solidFill>
                  <a:prstClr val="black"/>
                </a:solidFill>
                <a:latin typeface="Arial" panose="020B0604020202020204" pitchFamily="34" charset="0"/>
                <a:cs typeface="Arial" panose="020B0604020202020204" pitchFamily="34" charset="0"/>
              </a:rPr>
              <a:t>As the threats cannot be executed there and then.</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11</a:t>
            </a:fld>
            <a:endParaRPr lang="en-GB"/>
          </a:p>
        </p:txBody>
      </p:sp>
    </p:spTree>
    <p:extLst>
      <p:ext uri="{BB962C8B-B14F-4D97-AF65-F5344CB8AC3E}">
        <p14:creationId xmlns:p14="http://schemas.microsoft.com/office/powerpoint/2010/main" val="26417522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100" dirty="0">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100" b="1" dirty="0">
                <a:latin typeface="Arial" panose="020B0604020202020204" pitchFamily="34" charset="0"/>
                <a:cs typeface="Arial" panose="020B0604020202020204" pitchFamily="34" charset="0"/>
              </a:rPr>
              <a:t>As the threats cannot be executed there and then.</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12</a:t>
            </a:fld>
            <a:endParaRPr lang="en-GB"/>
          </a:p>
        </p:txBody>
      </p:sp>
    </p:spTree>
    <p:extLst>
      <p:ext uri="{BB962C8B-B14F-4D97-AF65-F5344CB8AC3E}">
        <p14:creationId xmlns:p14="http://schemas.microsoft.com/office/powerpoint/2010/main" val="3989671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100" dirty="0">
                <a:solidFill>
                  <a:schemeClr val="tx1"/>
                </a:solidFill>
                <a:latin typeface="Arial" panose="020B0604020202020204" pitchFamily="34" charset="0"/>
                <a:cs typeface="Arial" panose="020B0604020202020204" pitchFamily="34" charset="0"/>
              </a:rPr>
              <a:t>There is no guidance from the Theft Act as to what ‘immediately before’ means.  Decided on a case by case basis, but must be very close to the theft as it must also be ‘in order to facilitate the theft’.</a:t>
            </a:r>
          </a:p>
          <a:p>
            <a:endParaRPr lang="en-GB" sz="1100" dirty="0">
              <a:solidFill>
                <a:schemeClr val="tx1"/>
              </a:solidFill>
              <a:latin typeface="Arial" panose="020B0604020202020204" pitchFamily="34" charset="0"/>
              <a:cs typeface="Arial" panose="020B0604020202020204" pitchFamily="34" charset="0"/>
            </a:endParaRPr>
          </a:p>
          <a:p>
            <a:pPr algn="l">
              <a:buNone/>
              <a:defRPr/>
            </a:pPr>
            <a:r>
              <a:rPr lang="en-GB" sz="1100" b="1" dirty="0">
                <a:solidFill>
                  <a:schemeClr val="tx1"/>
                </a:solidFill>
                <a:latin typeface="Arial" panose="020B0604020202020204" pitchFamily="34" charset="0"/>
                <a:cs typeface="Arial" panose="020B0604020202020204" pitchFamily="34" charset="0"/>
              </a:rPr>
              <a:t>TIMING OF THE USE OR THREAT OF FORCE</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a:solidFill>
                  <a:schemeClr val="tx1"/>
                </a:solidFill>
                <a:latin typeface="Arial" panose="020B0604020202020204" pitchFamily="34" charset="0"/>
                <a:cs typeface="Arial" panose="020B0604020202020204" pitchFamily="34" charset="0"/>
              </a:rPr>
              <a:t>UNBROKEN CHAIN OF EVENTS</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a:solidFill>
                  <a:schemeClr val="tx1"/>
                </a:solidFill>
                <a:latin typeface="Arial" panose="020B0604020202020204" pitchFamily="34" charset="0"/>
                <a:cs typeface="Arial" panose="020B0604020202020204" pitchFamily="34" charset="0"/>
              </a:rPr>
              <a:t>There must be an ‘unbroken chain of events’ between the use or threat of force - in order to facilitate the theft – even though many hours may have lapsed between them</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Such as using force to tie up a member of staff in a bank – then waiting several hours for the safe system to unlock before stealing the contents</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force is still ‘in order to facilitate the theft’ even though time has lapsed between the 2 events</a:t>
            </a:r>
          </a:p>
          <a:p>
            <a:endParaRPr lang="en-GB" sz="1100" dirty="0">
              <a:solidFill>
                <a:schemeClr val="tx1"/>
              </a:solidFill>
              <a:latin typeface="Arial" panose="020B0604020202020204" pitchFamily="34" charset="0"/>
              <a:cs typeface="Arial" panose="020B0604020202020204" pitchFamily="34" charset="0"/>
            </a:endParaRPr>
          </a:p>
          <a:p>
            <a:pPr algn="l">
              <a:buNone/>
              <a:defRPr/>
            </a:pPr>
            <a:r>
              <a:rPr lang="en-GB" altLang="en-US" sz="1100" dirty="0">
                <a:solidFill>
                  <a:schemeClr val="tx1"/>
                </a:solidFill>
                <a:latin typeface="Arial" panose="020B0604020202020204" pitchFamily="34" charset="0"/>
                <a:cs typeface="Arial" panose="020B0604020202020204" pitchFamily="34" charset="0"/>
              </a:rPr>
              <a:t>Exam Trip Up - A robbery will not arise if force is used only to make good an escape after the stealing </a:t>
            </a:r>
          </a:p>
          <a:p>
            <a:pPr algn="l">
              <a:buNone/>
              <a:defRPr/>
            </a:pPr>
            <a:endParaRPr lang="en-GB" altLang="en-US"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Clearly force used </a:t>
            </a:r>
            <a:r>
              <a:rPr lang="en-GB" sz="1100" b="1" dirty="0">
                <a:solidFill>
                  <a:schemeClr val="tx1"/>
                </a:solidFill>
                <a:latin typeface="Arial" panose="020B0604020202020204" pitchFamily="34" charset="0"/>
                <a:cs typeface="Arial" panose="020B0604020202020204" pitchFamily="34" charset="0"/>
              </a:rPr>
              <a:t>after</a:t>
            </a:r>
            <a:r>
              <a:rPr lang="en-GB" sz="1100" dirty="0">
                <a:solidFill>
                  <a:schemeClr val="tx1"/>
                </a:solidFill>
                <a:latin typeface="Arial" panose="020B0604020202020204" pitchFamily="34" charset="0"/>
                <a:cs typeface="Arial" panose="020B0604020202020204" pitchFamily="34" charset="0"/>
              </a:rPr>
              <a:t> the theft has taken place will not amount to robbery.</a:t>
            </a:r>
          </a:p>
          <a:p>
            <a:endParaRPr lang="en-GB" sz="1100" dirty="0">
              <a:solidFill>
                <a:schemeClr val="tx1"/>
              </a:solidFill>
              <a:latin typeface="Arial" panose="020B0604020202020204" pitchFamily="34" charset="0"/>
              <a:cs typeface="Arial" panose="020B0604020202020204" pitchFamily="34" charset="0"/>
            </a:endParaRPr>
          </a:p>
          <a:p>
            <a:pPr algn="l"/>
            <a:r>
              <a:rPr lang="en-GB" sz="1100" dirty="0">
                <a:solidFill>
                  <a:schemeClr val="tx1"/>
                </a:solidFill>
                <a:latin typeface="Arial" panose="020B0604020202020204" pitchFamily="34" charset="0"/>
                <a:cs typeface="Arial" panose="020B0604020202020204" pitchFamily="34" charset="0"/>
              </a:rPr>
              <a:t>However – theft can be a continuing offence due to the specific nature of the appropriation element of the offence which may be ongoing or continuous. This will be dependant on the specific nature of each offence on it’s own merits. It will ultimately be a matter for the Jury to decide.</a:t>
            </a:r>
            <a:endParaRPr lang="en-GB" sz="1100" b="1" dirty="0">
              <a:solidFill>
                <a:schemeClr val="tx1"/>
              </a:solidFill>
              <a:latin typeface="Arial" panose="020B0604020202020204" pitchFamily="34" charset="0"/>
              <a:cs typeface="Arial" panose="020B0604020202020204" pitchFamily="34" charset="0"/>
            </a:endParaRP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sz="1100" b="1" dirty="0">
                <a:solidFill>
                  <a:schemeClr val="tx1"/>
                </a:solidFill>
                <a:latin typeface="Arial" panose="020B0604020202020204" pitchFamily="34" charset="0"/>
                <a:cs typeface="Arial" panose="020B0604020202020204" pitchFamily="34" charset="0"/>
              </a:rPr>
              <a:t>TIMING OF THE USE OR THREAT OF FORCE</a:t>
            </a:r>
          </a:p>
          <a:p>
            <a:pPr algn="l">
              <a:buNone/>
              <a:defRPr/>
            </a:pPr>
            <a:endParaRPr lang="en-GB" altLang="en-US" sz="1100" dirty="0">
              <a:solidFill>
                <a:schemeClr val="tx1"/>
              </a:solidFill>
              <a:latin typeface="Arial" panose="020B0604020202020204" pitchFamily="34" charset="0"/>
              <a:cs typeface="Arial" panose="020B0604020202020204" pitchFamily="34" charset="0"/>
            </a:endParaRPr>
          </a:p>
          <a:p>
            <a:pPr algn="l">
              <a:buNone/>
              <a:defRPr/>
            </a:pPr>
            <a:r>
              <a:rPr lang="en-GB" altLang="en-US" sz="1100" dirty="0">
                <a:solidFill>
                  <a:schemeClr val="tx1"/>
                </a:solidFill>
                <a:latin typeface="Arial" panose="020B0604020202020204" pitchFamily="34" charset="0"/>
                <a:cs typeface="Arial" panose="020B0604020202020204" pitchFamily="34" charset="0"/>
              </a:rPr>
              <a:t>As discussed during theft input – the act of appropriation can be continuous</a:t>
            </a:r>
          </a:p>
          <a:p>
            <a:pPr algn="l">
              <a:buNone/>
              <a:defRPr/>
            </a:pPr>
            <a:endParaRPr lang="en-GB" altLang="en-US" sz="1100" dirty="0">
              <a:solidFill>
                <a:schemeClr val="tx1"/>
              </a:solidFill>
              <a:latin typeface="Arial" panose="020B0604020202020204" pitchFamily="34" charset="0"/>
              <a:cs typeface="Arial" panose="020B0604020202020204" pitchFamily="34" charset="0"/>
            </a:endParaRPr>
          </a:p>
          <a:p>
            <a:pPr algn="l">
              <a:buNone/>
              <a:defRPr/>
            </a:pPr>
            <a:r>
              <a:rPr lang="en-GB" altLang="en-US" sz="1100" dirty="0">
                <a:solidFill>
                  <a:schemeClr val="tx1"/>
                </a:solidFill>
                <a:latin typeface="Arial" panose="020B0604020202020204" pitchFamily="34" charset="0"/>
                <a:cs typeface="Arial" panose="020B0604020202020204" pitchFamily="34" charset="0"/>
              </a:rPr>
              <a:t>Establishing when the continuous act ends is a question of fact determined in each case</a:t>
            </a:r>
          </a:p>
          <a:p>
            <a:pPr algn="l">
              <a:buNone/>
              <a:defRPr/>
            </a:pPr>
            <a:endParaRPr lang="en-GB" altLang="en-US" sz="1100" dirty="0">
              <a:solidFill>
                <a:schemeClr val="tx1"/>
              </a:solidFill>
              <a:latin typeface="Arial" panose="020B0604020202020204" pitchFamily="34" charset="0"/>
              <a:cs typeface="Arial" panose="020B0604020202020204" pitchFamily="34" charset="0"/>
            </a:endParaRPr>
          </a:p>
          <a:p>
            <a:pPr algn="l">
              <a:buNone/>
              <a:defRPr/>
            </a:pPr>
            <a:r>
              <a:rPr lang="en-GB" altLang="en-US" sz="1100" dirty="0">
                <a:solidFill>
                  <a:schemeClr val="tx1"/>
                </a:solidFill>
                <a:latin typeface="Arial" panose="020B0604020202020204" pitchFamily="34" charset="0"/>
                <a:cs typeface="Arial" panose="020B0604020202020204" pitchFamily="34" charset="0"/>
              </a:rPr>
              <a:t>If the force is used or threatened whilst the act of appropriation is ongoing – then this can result in the commission of a robbery</a:t>
            </a:r>
          </a:p>
          <a:p>
            <a:pPr algn="l">
              <a:buNone/>
              <a:defRPr/>
            </a:pPr>
            <a:r>
              <a:rPr lang="en-GB" altLang="en-US" sz="1100" dirty="0">
                <a:solidFill>
                  <a:schemeClr val="tx1"/>
                </a:solidFill>
                <a:latin typeface="Arial" panose="020B0604020202020204" pitchFamily="34" charset="0"/>
                <a:cs typeface="Arial" panose="020B0604020202020204" pitchFamily="34" charset="0"/>
              </a:rPr>
              <a:t>R v Hale 1979</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However – theft can be a continuing offence due to the specific nature of the appropriation element of the offence which may be ongoing or continuous. This will be dependant on the specific nature of each offence on it’s own merits. It will ultimately be a matter for the Jury to decide</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R v Hale - </a:t>
            </a:r>
            <a:r>
              <a:rPr lang="en-GB" sz="1100" dirty="0">
                <a:solidFill>
                  <a:schemeClr val="tx1"/>
                </a:solidFill>
                <a:latin typeface="Arial" panose="020B0604020202020204" pitchFamily="34" charset="0"/>
                <a:cs typeface="Arial" panose="020B0604020202020204" pitchFamily="34" charset="0"/>
              </a:rPr>
              <a:t> Court of Appeal decided that ‘appropriation’ is a continuing act and whether it has finished or not is a matter for the Jury to decide.</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13</a:t>
            </a:fld>
            <a:endParaRPr lang="en-GB"/>
          </a:p>
        </p:txBody>
      </p:sp>
    </p:spTree>
    <p:extLst>
      <p:ext uri="{BB962C8B-B14F-4D97-AF65-F5344CB8AC3E}">
        <p14:creationId xmlns:p14="http://schemas.microsoft.com/office/powerpoint/2010/main" val="4067703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100" dirty="0">
                <a:latin typeface="Arial" panose="020B0604020202020204" pitchFamily="34" charset="0"/>
                <a:cs typeface="Arial" panose="020B0604020202020204" pitchFamily="34" charset="0"/>
              </a:rPr>
              <a:t>The force used to accomplish a robbery </a:t>
            </a:r>
            <a:r>
              <a:rPr lang="en-GB" sz="1100" b="1" dirty="0">
                <a:latin typeface="Arial" panose="020B0604020202020204" pitchFamily="34" charset="0"/>
                <a:cs typeface="Arial" panose="020B0604020202020204" pitchFamily="34" charset="0"/>
              </a:rPr>
              <a:t>need not be used or threatened against the owner or possessor of the property </a:t>
            </a: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it can be towards ANY PERSON</a:t>
            </a:r>
            <a:r>
              <a:rPr lang="en-GB" sz="1100" dirty="0">
                <a:latin typeface="Arial" panose="020B0604020202020204" pitchFamily="34" charset="0"/>
                <a:cs typeface="Arial" panose="020B0604020202020204" pitchFamily="34" charset="0"/>
              </a:rPr>
              <a:t> including a 3</a:t>
            </a:r>
            <a:r>
              <a:rPr lang="en-GB" sz="1100" baseline="30000" dirty="0">
                <a:latin typeface="Arial" panose="020B0604020202020204" pitchFamily="34" charset="0"/>
                <a:cs typeface="Arial" panose="020B0604020202020204" pitchFamily="34" charset="0"/>
              </a:rPr>
              <a:t>rd</a:t>
            </a:r>
            <a:r>
              <a:rPr lang="en-GB" sz="1100" dirty="0">
                <a:latin typeface="Arial" panose="020B0604020202020204" pitchFamily="34" charset="0"/>
                <a:cs typeface="Arial" panose="020B0604020202020204" pitchFamily="34" charset="0"/>
              </a:rPr>
              <a:t> party – </a:t>
            </a:r>
            <a:r>
              <a:rPr lang="en-GB" sz="1100" b="1" dirty="0">
                <a:latin typeface="Arial" panose="020B0604020202020204" pitchFamily="34" charset="0"/>
                <a:cs typeface="Arial" panose="020B0604020202020204" pitchFamily="34" charset="0"/>
              </a:rPr>
              <a:t>as long as it is in order to facilitate the theft </a:t>
            </a:r>
            <a:r>
              <a:rPr lang="en-GB" sz="1100" dirty="0">
                <a:latin typeface="Arial" panose="020B0604020202020204" pitchFamily="34" charset="0"/>
                <a:cs typeface="Arial" panose="020B0604020202020204" pitchFamily="34" charset="0"/>
              </a:rPr>
              <a:t>form the owner or possessor</a:t>
            </a:r>
          </a:p>
          <a:p>
            <a:pPr defTabSz="929853"/>
            <a:endParaRPr lang="en-GB" sz="1100" dirty="0">
              <a:latin typeface="Arial" panose="020B0604020202020204" pitchFamily="34" charset="0"/>
              <a:cs typeface="Arial" panose="020B0604020202020204" pitchFamily="34" charset="0"/>
            </a:endParaRPr>
          </a:p>
          <a:p>
            <a:pPr defTabSz="929853"/>
            <a:r>
              <a:rPr lang="en-GB" altLang="en-US" sz="1100" kern="0" dirty="0">
                <a:solidFill>
                  <a:srgbClr val="002060"/>
                </a:solidFill>
                <a:latin typeface="Arial" panose="020B0604020202020204" pitchFamily="34" charset="0"/>
                <a:cs typeface="Arial" panose="020B0604020202020204" pitchFamily="34" charset="0"/>
              </a:rPr>
              <a:t>However, The force has to be understood by the person it is directed at. </a:t>
            </a:r>
            <a:r>
              <a:rPr lang="en-GB" altLang="en-US" sz="1100" kern="0" dirty="0" err="1">
                <a:solidFill>
                  <a:srgbClr val="002060"/>
                </a:solidFill>
                <a:latin typeface="Arial" panose="020B0604020202020204" pitchFamily="34" charset="0"/>
                <a:cs typeface="Arial" panose="020B0604020202020204" pitchFamily="34" charset="0"/>
              </a:rPr>
              <a:t>Ie</a:t>
            </a:r>
            <a:r>
              <a:rPr lang="en-GB" altLang="en-US" sz="1100" kern="0" dirty="0">
                <a:solidFill>
                  <a:srgbClr val="002060"/>
                </a:solidFill>
                <a:latin typeface="Arial" panose="020B0604020202020204" pitchFamily="34" charset="0"/>
                <a:cs typeface="Arial" panose="020B0604020202020204" pitchFamily="34" charset="0"/>
              </a:rPr>
              <a:t> a threat made towards a baby in a pram would not be a robbery, as the baby has no way of understanding the threat </a:t>
            </a:r>
            <a:r>
              <a:rPr lang="en-GB" altLang="en-US" sz="1100" kern="0" dirty="0">
                <a:latin typeface="Arial" panose="020B0604020202020204" pitchFamily="34" charset="0"/>
                <a:cs typeface="Arial" panose="020B0604020202020204" pitchFamily="34" charset="0"/>
              </a:rPr>
              <a:t> </a:t>
            </a:r>
            <a:endParaRPr lang="en-GB" altLang="en-US" sz="1100" kern="0" dirty="0">
              <a:solidFill>
                <a:srgbClr val="00206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14</a:t>
            </a:fld>
            <a:endParaRPr lang="en-GB"/>
          </a:p>
        </p:txBody>
      </p:sp>
    </p:spTree>
    <p:extLst>
      <p:ext uri="{BB962C8B-B14F-4D97-AF65-F5344CB8AC3E}">
        <p14:creationId xmlns:p14="http://schemas.microsoft.com/office/powerpoint/2010/main" val="254932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15</a:t>
            </a:fld>
            <a:endParaRPr lang="en-GB"/>
          </a:p>
        </p:txBody>
      </p:sp>
    </p:spTree>
    <p:extLst>
      <p:ext uri="{BB962C8B-B14F-4D97-AF65-F5344CB8AC3E}">
        <p14:creationId xmlns:p14="http://schemas.microsoft.com/office/powerpoint/2010/main" val="1390859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16</a:t>
            </a:fld>
            <a:endParaRPr lang="en-GB"/>
          </a:p>
        </p:txBody>
      </p:sp>
    </p:spTree>
    <p:extLst>
      <p:ext uri="{BB962C8B-B14F-4D97-AF65-F5344CB8AC3E}">
        <p14:creationId xmlns:p14="http://schemas.microsoft.com/office/powerpoint/2010/main" val="7642540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rPr>
              <a:t>No robbery - force was used </a:t>
            </a:r>
            <a:r>
              <a:rPr lang="en-GB" altLang="en-US" sz="1100" b="1" kern="0" dirty="0">
                <a:solidFill>
                  <a:srgbClr val="002060"/>
                </a:solidFill>
                <a:latin typeface="Arial" panose="020B0604020202020204" pitchFamily="34" charset="0"/>
              </a:rPr>
              <a:t>after</a:t>
            </a:r>
            <a:r>
              <a:rPr lang="en-GB" altLang="en-US" sz="1100" kern="0" dirty="0">
                <a:solidFill>
                  <a:srgbClr val="002060"/>
                </a:solidFill>
                <a:latin typeface="Arial" panose="020B0604020202020204" pitchFamily="34" charset="0"/>
              </a:rPr>
              <a:t> the theft was complete and not in order to steal</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17</a:t>
            </a:fld>
            <a:endParaRPr lang="en-GB"/>
          </a:p>
        </p:txBody>
      </p:sp>
    </p:spTree>
    <p:extLst>
      <p:ext uri="{BB962C8B-B14F-4D97-AF65-F5344CB8AC3E}">
        <p14:creationId xmlns:p14="http://schemas.microsoft.com/office/powerpoint/2010/main" val="28650644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kern="0" dirty="0">
                <a:solidFill>
                  <a:srgbClr val="002060"/>
                </a:solidFill>
                <a:latin typeface="Arial" panose="020B0604020202020204" pitchFamily="34" charset="0"/>
                <a:cs typeface="Arial" panose="020B0604020202020204" pitchFamily="34" charset="0"/>
              </a:rPr>
              <a:t>No - Force must be used in order to steal. In this instance the force was used in order to assault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18</a:t>
            </a:fld>
            <a:endParaRPr lang="en-GB"/>
          </a:p>
        </p:txBody>
      </p:sp>
    </p:spTree>
    <p:extLst>
      <p:ext uri="{BB962C8B-B14F-4D97-AF65-F5344CB8AC3E}">
        <p14:creationId xmlns:p14="http://schemas.microsoft.com/office/powerpoint/2010/main" val="3838560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rPr>
              <a:t>Yes - The force used (slight struggle) is sufficient to satisfy this. </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19</a:t>
            </a:fld>
            <a:endParaRPr lang="en-GB"/>
          </a:p>
        </p:txBody>
      </p:sp>
    </p:spTree>
    <p:extLst>
      <p:ext uri="{BB962C8B-B14F-4D97-AF65-F5344CB8AC3E}">
        <p14:creationId xmlns:p14="http://schemas.microsoft.com/office/powerpoint/2010/main" val="31852695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rPr>
              <a:t>No - Force must be used towards a person not property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20</a:t>
            </a:fld>
            <a:endParaRPr lang="en-GB"/>
          </a:p>
        </p:txBody>
      </p:sp>
    </p:spTree>
    <p:extLst>
      <p:ext uri="{BB962C8B-B14F-4D97-AF65-F5344CB8AC3E}">
        <p14:creationId xmlns:p14="http://schemas.microsoft.com/office/powerpoint/2010/main" val="25365719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80000"/>
              </a:lnSpc>
              <a:spcBef>
                <a:spcPct val="0"/>
              </a:spcBef>
            </a:pPr>
            <a:r>
              <a:rPr lang="en-GB" altLang="en-US" sz="1100" kern="0" dirty="0">
                <a:solidFill>
                  <a:srgbClr val="002060"/>
                </a:solidFill>
                <a:latin typeface="Arial" panose="020B0604020202020204" pitchFamily="34" charset="0"/>
              </a:rPr>
              <a:t>No - The force has to be understood by the person it is directed at.</a:t>
            </a:r>
            <a:r>
              <a:rPr lang="en-GB" altLang="en-US" sz="1100" kern="0" dirty="0">
                <a:latin typeface="Arial" panose="020B0604020202020204" pitchFamily="34" charset="0"/>
              </a:rPr>
              <a:t> </a:t>
            </a:r>
            <a:endParaRPr lang="en-GB" altLang="en-US" sz="1100" kern="0" dirty="0">
              <a:solidFill>
                <a:srgbClr val="002060"/>
              </a:solidFill>
              <a:latin typeface="Arial" panose="020B0604020202020204" pitchFamily="34" charset="0"/>
            </a:endParaRPr>
          </a:p>
          <a:p>
            <a:pPr algn="l"/>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21</a:t>
            </a:fld>
            <a:endParaRPr lang="en-GB"/>
          </a:p>
        </p:txBody>
      </p:sp>
    </p:spTree>
    <p:extLst>
      <p:ext uri="{BB962C8B-B14F-4D97-AF65-F5344CB8AC3E}">
        <p14:creationId xmlns:p14="http://schemas.microsoft.com/office/powerpoint/2010/main" val="2724246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78319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43672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0837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25202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10147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9413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78402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29163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58961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0121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2337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2117108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4.pn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5.pn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tags" Target="../tags/tag5.xml"/><Relationship Id="rId7" Type="http://schemas.openxmlformats.org/officeDocument/2006/relationships/image" Target="../media/image6.jpeg"/><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3.jpg"/><Relationship Id="rId5" Type="http://schemas.openxmlformats.org/officeDocument/2006/relationships/notesSlide" Target="../notesSlides/notesSlide5.xml"/><Relationship Id="rId4" Type="http://schemas.openxmlformats.org/officeDocument/2006/relationships/slideLayout" Target="../slideLayouts/slideLayout7.xml"/><Relationship Id="rId9"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9.jpeg"/><Relationship Id="rId5" Type="http://schemas.openxmlformats.org/officeDocument/2006/relationships/image" Target="../media/image3.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74205" y="2180729"/>
            <a:ext cx="3413927" cy="1000274"/>
          </a:xfrm>
          <a:prstGeom prst="rect">
            <a:avLst/>
          </a:prstGeom>
          <a:noFill/>
        </p:spPr>
        <p:txBody>
          <a:bodyPr wrap="square" rtlCol="0">
            <a:spAutoFit/>
          </a:bodyPr>
          <a:lstStyle/>
          <a:p>
            <a:pPr algn="ctr" defTabSz="685800"/>
            <a:r>
              <a:rPr lang="en-GB" sz="4400" b="1" dirty="0">
                <a:solidFill>
                  <a:schemeClr val="bg1"/>
                </a:solidFill>
                <a:latin typeface="Tahoma" panose="020B0604030504040204" pitchFamily="34" charset="0"/>
                <a:ea typeface="Tahoma" panose="020B0604030504040204" pitchFamily="34" charset="0"/>
                <a:cs typeface="Tahoma" panose="020B0604030504040204" pitchFamily="34" charset="0"/>
              </a:rPr>
              <a:t>Robbery</a:t>
            </a:r>
            <a:r>
              <a:rPr lang="en-GB" sz="3000" b="1" dirty="0">
                <a:solidFill>
                  <a:srgbClr val="CD1141"/>
                </a:solidFill>
                <a:latin typeface="Tahoma" panose="020B0604030504040204" pitchFamily="34" charset="0"/>
                <a:ea typeface="Tahoma" panose="020B0604030504040204" pitchFamily="34" charset="0"/>
                <a:cs typeface="Tahoma" panose="020B0604030504040204" pitchFamily="34" charset="0"/>
              </a:rPr>
              <a:t> </a:t>
            </a:r>
          </a:p>
          <a:p>
            <a:pPr defTabSz="685800"/>
            <a:endParaRPr lang="en-GB" sz="15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23476" y="188640"/>
            <a:ext cx="501458" cy="605607"/>
          </a:xfrm>
          <a:prstGeom prst="rect">
            <a:avLst/>
          </a:prstGeom>
        </p:spPr>
      </p:pic>
    </p:spTree>
    <p:extLst>
      <p:ext uri="{BB962C8B-B14F-4D97-AF65-F5344CB8AC3E}">
        <p14:creationId xmlns:p14="http://schemas.microsoft.com/office/powerpoint/2010/main" val="7446330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559026" y="1484784"/>
            <a:ext cx="8229600" cy="504056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200" b="1" i="0" u="none" strike="noStrike" kern="1200" cap="none" spc="0" normalizeH="0" baseline="0" noProof="0" dirty="0" smtClean="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2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4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a:t>
            </a: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4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theft</a:t>
            </a: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4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that is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4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aggravated</a:t>
            </a: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4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by the </a:t>
            </a:r>
            <a:r>
              <a:rPr kumimoji="0" lang="en-GB" sz="4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use</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4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a:t>
            </a:r>
            <a:r>
              <a:rPr kumimoji="0" lang="en-GB" sz="4000" b="1" i="0" u="sng"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or</a:t>
            </a:r>
            <a:r>
              <a:rPr kumimoji="0" lang="en-GB" sz="4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4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threat </a:t>
            </a:r>
            <a:r>
              <a:rPr kumimoji="0" lang="en-GB" sz="4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of</a:t>
            </a:r>
            <a:r>
              <a:rPr kumimoji="0" lang="en-GB" sz="4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4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force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4" name="TextBox 3"/>
          <p:cNvSpPr txBox="1"/>
          <p:nvPr/>
        </p:nvSpPr>
        <p:spPr>
          <a:xfrm>
            <a:off x="525086" y="825159"/>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What is robbery?</a:t>
            </a:r>
            <a:endParaRPr lang="en-GB" sz="3600" b="1" dirty="0">
              <a:solidFill>
                <a:schemeClr val="bg1"/>
              </a:solidFill>
            </a:endParaRPr>
          </a:p>
        </p:txBody>
      </p:sp>
    </p:spTree>
    <p:extLst>
      <p:ext uri="{BB962C8B-B14F-4D97-AF65-F5344CB8AC3E}">
        <p14:creationId xmlns:p14="http://schemas.microsoft.com/office/powerpoint/2010/main" val="3678997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custDataLst>
              <p:tags r:id="rId1"/>
            </p:custDataLst>
          </p:nvPr>
        </p:nvSpPr>
        <p:spPr bwMode="auto">
          <a:xfrm>
            <a:off x="467544" y="332656"/>
            <a:ext cx="8352928"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 person commits robbery if:</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they steal and </a:t>
            </a:r>
            <a:r>
              <a:rPr kumimoji="0" lang="en-GB" altLang="en-US" sz="20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immediately before </a:t>
            </a: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doing so </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or</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at the time </a:t>
            </a: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of doing so </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and</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in order to do so</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uses force </a:t>
            </a: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on any person or</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puts or seeks to put any person </a:t>
            </a:r>
          </a:p>
          <a:p>
            <a:pPr marL="0" marR="0" lvl="0" indent="0" algn="ctr" defTabSz="914400" rtl="0" eaLnBrk="0" fontAlgn="base" latinLnBrk="0" hangingPunct="0">
              <a:lnSpc>
                <a:spcPct val="90000"/>
              </a:lnSpc>
              <a:spcBef>
                <a:spcPts val="0"/>
              </a:spcBef>
              <a:spcAft>
                <a:spcPts val="2400"/>
              </a:spcAft>
              <a:buClrTx/>
              <a:buSzTx/>
              <a:buFontTx/>
              <a:buNone/>
              <a:tabLst/>
              <a:defRPr/>
            </a:pPr>
            <a:r>
              <a:rPr kumimoji="0" lang="en-GB" altLang="en-US" sz="20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 fear </a:t>
            </a:r>
            <a:r>
              <a:rPr kumimoji="0" lang="en-GB" altLang="en-US" sz="2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of being then and there subjected </a:t>
            </a:r>
            <a:r>
              <a:rPr kumimoji="0" lang="en-GB" altLang="en-US" sz="2000" b="1" i="0" u="none" strike="noStrike" kern="0" cap="none" spc="0" normalizeH="0" baseline="0" noProof="0" dirty="0">
                <a:ln>
                  <a:noFill/>
                </a:ln>
                <a:solidFill>
                  <a:srgbClr val="002060"/>
                </a:solidFill>
                <a:effectLst/>
                <a:uLnTx/>
                <a:uFillTx/>
                <a:latin typeface="Verdana"/>
              </a:rPr>
              <a:t>to force</a:t>
            </a:r>
          </a:p>
          <a:p>
            <a:pPr marL="0" marR="0" lvl="0" indent="0" algn="r" defTabSz="914400" rtl="0" eaLnBrk="0" fontAlgn="base" latinLnBrk="0" hangingPunct="0">
              <a:lnSpc>
                <a:spcPct val="90000"/>
              </a:lnSpc>
              <a:spcBef>
                <a:spcPts val="0"/>
              </a:spcBef>
              <a:spcAft>
                <a:spcPts val="3600"/>
              </a:spcAft>
              <a:buClrTx/>
              <a:buSzTx/>
              <a:buFontTx/>
              <a:buNone/>
              <a:tabLst/>
              <a:defRPr/>
            </a:pPr>
            <a:endParaRPr kumimoji="0" lang="en-GB" altLang="en-US"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pic>
        <p:nvPicPr>
          <p:cNvPr id="3" name="Picture 2"/>
          <p:cNvPicPr>
            <a:picLocks noChangeAspect="1"/>
          </p:cNvPicPr>
          <p:nvPr/>
        </p:nvPicPr>
        <p:blipFill>
          <a:blip r:embed="rId5"/>
          <a:stretch>
            <a:fillRect/>
          </a:stretch>
        </p:blipFill>
        <p:spPr>
          <a:xfrm>
            <a:off x="827584" y="2507917"/>
            <a:ext cx="1934199" cy="1092822"/>
          </a:xfrm>
          <a:prstGeom prst="rect">
            <a:avLst/>
          </a:prstGeom>
        </p:spPr>
      </p:pic>
      <p:pic>
        <p:nvPicPr>
          <p:cNvPr id="4" name="Picture 3"/>
          <p:cNvPicPr>
            <a:picLocks noChangeAspect="1"/>
          </p:cNvPicPr>
          <p:nvPr/>
        </p:nvPicPr>
        <p:blipFill>
          <a:blip r:embed="rId5"/>
          <a:stretch>
            <a:fillRect/>
          </a:stretch>
        </p:blipFill>
        <p:spPr>
          <a:xfrm>
            <a:off x="6588224" y="2420888"/>
            <a:ext cx="2088232" cy="1179851"/>
          </a:xfrm>
          <a:prstGeom prst="rect">
            <a:avLst/>
          </a:prstGeom>
        </p:spPr>
      </p:pic>
      <p:sp>
        <p:nvSpPr>
          <p:cNvPr id="5" name="Rectangle 4"/>
          <p:cNvSpPr/>
          <p:nvPr/>
        </p:nvSpPr>
        <p:spPr>
          <a:xfrm>
            <a:off x="3070500" y="5589240"/>
            <a:ext cx="3147015" cy="369332"/>
          </a:xfrm>
          <a:prstGeom prst="rect">
            <a:avLst/>
          </a:prstGeom>
          <a:solidFill>
            <a:schemeClr val="accent1">
              <a:lumMod val="20000"/>
              <a:lumOff val="80000"/>
            </a:schemeClr>
          </a:solidFill>
        </p:spPr>
        <p:txBody>
          <a:bodyPr wrap="none">
            <a:spAutoFit/>
          </a:bodyPr>
          <a:lstStyle/>
          <a:p>
            <a:pPr lvl="0" algn="ctr" eaLnBrk="0" fontAlgn="base" hangingPunct="0">
              <a:lnSpc>
                <a:spcPct val="90000"/>
              </a:lnSpc>
              <a:spcAft>
                <a:spcPts val="2400"/>
              </a:spcAft>
              <a:defRPr/>
            </a:pPr>
            <a:r>
              <a:rPr lang="en-GB" altLang="en-US" sz="2000" b="1" kern="0" dirty="0">
                <a:solidFill>
                  <a:srgbClr val="000000"/>
                </a:solidFill>
                <a:latin typeface="Arial" panose="020B0604020202020204" pitchFamily="34" charset="0"/>
                <a:cs typeface="Arial" panose="020B0604020202020204" pitchFamily="34" charset="0"/>
              </a:rPr>
              <a:t>Section 8 Theft Act 1968</a:t>
            </a:r>
            <a:endParaRPr lang="en-GB" sz="2000" kern="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58161" y="631039"/>
            <a:ext cx="9114310" cy="5060119"/>
          </a:xfrm>
          <a:prstGeom prst="rect">
            <a:avLst/>
          </a:prstGeom>
        </p:spPr>
      </p:pic>
      <p:sp>
        <p:nvSpPr>
          <p:cNvPr id="5" name="Rectangle 4"/>
          <p:cNvSpPr/>
          <p:nvPr/>
        </p:nvSpPr>
        <p:spPr>
          <a:xfrm>
            <a:off x="2576938" y="2183705"/>
            <a:ext cx="4076757" cy="1569660"/>
          </a:xfrm>
          <a:prstGeom prst="rect">
            <a:avLst/>
          </a:prstGeom>
        </p:spPr>
        <p:txBody>
          <a:bodyPr wrap="none">
            <a:spAutoFit/>
          </a:bodyPr>
          <a:lstStyle/>
          <a:p>
            <a:pPr algn="ctr" fontAlgn="base">
              <a:spcBef>
                <a:spcPct val="0"/>
              </a:spcBef>
              <a:spcAft>
                <a:spcPct val="0"/>
              </a:spcAft>
            </a:pPr>
            <a:r>
              <a:rPr lang="en-GB" altLang="en-US" sz="3200" b="1" kern="0" dirty="0">
                <a:solidFill>
                  <a:srgbClr val="002060"/>
                </a:solidFill>
                <a:latin typeface="Verdana" pitchFamily="34" charset="0"/>
                <a:ea typeface="ＭＳ Ｐゴシック" pitchFamily="-112" charset="-128"/>
              </a:rPr>
              <a:t>And immediately</a:t>
            </a:r>
          </a:p>
          <a:p>
            <a:pPr algn="ctr" fontAlgn="base">
              <a:spcBef>
                <a:spcPct val="0"/>
              </a:spcBef>
              <a:spcAft>
                <a:spcPct val="0"/>
              </a:spcAft>
            </a:pPr>
            <a:r>
              <a:rPr lang="en-GB" altLang="en-US" sz="3200" b="1" kern="0" dirty="0">
                <a:solidFill>
                  <a:srgbClr val="3333FF"/>
                </a:solidFill>
                <a:latin typeface="Verdana" pitchFamily="34" charset="0"/>
                <a:ea typeface="ＭＳ Ｐゴシック" pitchFamily="-112" charset="-128"/>
              </a:rPr>
              <a:t> </a:t>
            </a:r>
            <a:r>
              <a:rPr lang="en-GB" altLang="en-US" sz="3200" b="1" kern="0" dirty="0">
                <a:solidFill>
                  <a:srgbClr val="FF3300"/>
                </a:solidFill>
                <a:latin typeface="Verdana" pitchFamily="34" charset="0"/>
                <a:ea typeface="ＭＳ Ｐゴシック" pitchFamily="-112" charset="-128"/>
              </a:rPr>
              <a:t>before</a:t>
            </a:r>
            <a:r>
              <a:rPr lang="en-GB" altLang="en-US" sz="3200" b="1" kern="0" dirty="0">
                <a:solidFill>
                  <a:srgbClr val="3333FF"/>
                </a:solidFill>
                <a:latin typeface="Verdana" pitchFamily="34" charset="0"/>
                <a:ea typeface="ＭＳ Ｐゴシック" pitchFamily="-112" charset="-128"/>
              </a:rPr>
              <a:t> </a:t>
            </a:r>
            <a:r>
              <a:rPr lang="en-GB" altLang="en-US" sz="3200" b="1" kern="0" dirty="0">
                <a:solidFill>
                  <a:srgbClr val="FF3300"/>
                </a:solidFill>
                <a:latin typeface="Verdana" pitchFamily="34" charset="0"/>
                <a:ea typeface="ＭＳ Ｐゴシック" pitchFamily="-112" charset="-128"/>
              </a:rPr>
              <a:t>doing so</a:t>
            </a:r>
          </a:p>
          <a:p>
            <a:pPr algn="ctr" fontAlgn="base">
              <a:spcBef>
                <a:spcPct val="0"/>
              </a:spcBef>
              <a:spcAft>
                <a:spcPct val="0"/>
              </a:spcAft>
            </a:pPr>
            <a:endParaRPr lang="en-GB" sz="3200" dirty="0">
              <a:solidFill>
                <a:srgbClr val="FFFFFF"/>
              </a:solidFill>
              <a:latin typeface="Verdana" pitchFamily="34" charset="0"/>
              <a:ea typeface="ＭＳ Ｐゴシック" pitchFamily="-112" charset="-128"/>
            </a:endParaRPr>
          </a:p>
        </p:txBody>
      </p:sp>
      <p:sp>
        <p:nvSpPr>
          <p:cNvPr id="6" name="Rectangle 2"/>
          <p:cNvSpPr txBox="1">
            <a:spLocks noChangeArrowheads="1"/>
          </p:cNvSpPr>
          <p:nvPr>
            <p:custDataLst>
              <p:tags r:id="rId1"/>
            </p:custDataLst>
          </p:nvPr>
        </p:nvSpPr>
        <p:spPr bwMode="auto">
          <a:xfrm>
            <a:off x="688032" y="159802"/>
            <a:ext cx="7772400" cy="1985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r>
              <a:rPr lang="en-GB" altLang="en-US" b="1" kern="0" dirty="0">
                <a:solidFill>
                  <a:srgbClr val="002060"/>
                </a:solidFill>
                <a:latin typeface="Verdana"/>
              </a:rPr>
              <a:t>If they </a:t>
            </a:r>
            <a:r>
              <a:rPr lang="en-GB" altLang="en-US" sz="3600" b="1" kern="0" dirty="0">
                <a:solidFill>
                  <a:srgbClr val="FF3300"/>
                </a:solidFill>
                <a:latin typeface="Verdana"/>
              </a:rPr>
              <a:t>steal</a:t>
            </a:r>
          </a:p>
        </p:txBody>
      </p:sp>
      <p:sp>
        <p:nvSpPr>
          <p:cNvPr id="7" name="Rectangle 6"/>
          <p:cNvSpPr/>
          <p:nvPr/>
        </p:nvSpPr>
        <p:spPr>
          <a:xfrm>
            <a:off x="1867574" y="3136613"/>
            <a:ext cx="5408853" cy="2554545"/>
          </a:xfrm>
          <a:prstGeom prst="rect">
            <a:avLst/>
          </a:prstGeom>
        </p:spPr>
        <p:txBody>
          <a:bodyPr wrap="none">
            <a:spAutoFit/>
          </a:bodyPr>
          <a:lstStyle/>
          <a:p>
            <a:pPr algn="ctr" fontAlgn="base">
              <a:spcBef>
                <a:spcPct val="0"/>
              </a:spcBef>
              <a:spcAft>
                <a:spcPct val="0"/>
              </a:spcAft>
            </a:pPr>
            <a:endParaRPr lang="en-GB" sz="3200" b="1" kern="0" dirty="0">
              <a:solidFill>
                <a:srgbClr val="FF3300"/>
              </a:solidFill>
              <a:latin typeface="Verdana" pitchFamily="34" charset="0"/>
              <a:ea typeface="ＭＳ Ｐゴシック" pitchFamily="-112" charset="-128"/>
            </a:endParaRPr>
          </a:p>
          <a:p>
            <a:pPr algn="ctr" fontAlgn="base">
              <a:spcBef>
                <a:spcPct val="0"/>
              </a:spcBef>
              <a:spcAft>
                <a:spcPct val="0"/>
              </a:spcAft>
            </a:pPr>
            <a:r>
              <a:rPr lang="en-GB" sz="3200" b="1" kern="0" dirty="0">
                <a:solidFill>
                  <a:srgbClr val="002060"/>
                </a:solidFill>
                <a:latin typeface="Verdana" pitchFamily="34" charset="0"/>
                <a:ea typeface="ＭＳ Ｐゴシック" pitchFamily="-112" charset="-128"/>
              </a:rPr>
              <a:t>or</a:t>
            </a:r>
          </a:p>
          <a:p>
            <a:pPr algn="ctr" fontAlgn="base">
              <a:spcBef>
                <a:spcPct val="0"/>
              </a:spcBef>
              <a:spcAft>
                <a:spcPct val="0"/>
              </a:spcAft>
            </a:pPr>
            <a:endParaRPr lang="en-GB" sz="3200" b="1" kern="0" dirty="0">
              <a:solidFill>
                <a:srgbClr val="FF3300"/>
              </a:solidFill>
              <a:latin typeface="Verdana" pitchFamily="34" charset="0"/>
              <a:ea typeface="ＭＳ Ｐゴシック" pitchFamily="-112" charset="-128"/>
            </a:endParaRPr>
          </a:p>
          <a:p>
            <a:pPr algn="ctr" fontAlgn="base">
              <a:spcBef>
                <a:spcPct val="0"/>
              </a:spcBef>
              <a:spcAft>
                <a:spcPct val="0"/>
              </a:spcAft>
            </a:pPr>
            <a:r>
              <a:rPr lang="en-GB" altLang="en-US" sz="3200" b="1" kern="0" dirty="0">
                <a:solidFill>
                  <a:srgbClr val="FF3300"/>
                </a:solidFill>
                <a:latin typeface="Verdana" pitchFamily="34" charset="0"/>
                <a:ea typeface="ＭＳ Ｐゴシック" pitchFamily="-112" charset="-128"/>
              </a:rPr>
              <a:t>at the time </a:t>
            </a:r>
            <a:r>
              <a:rPr lang="en-GB" altLang="en-US" sz="3200" b="1" kern="0" dirty="0">
                <a:solidFill>
                  <a:srgbClr val="002060"/>
                </a:solidFill>
                <a:latin typeface="Verdana" pitchFamily="34" charset="0"/>
                <a:ea typeface="ＭＳ Ｐゴシック" pitchFamily="-112" charset="-128"/>
              </a:rPr>
              <a:t>of doing so</a:t>
            </a:r>
          </a:p>
          <a:p>
            <a:pPr algn="ctr" fontAlgn="base">
              <a:spcBef>
                <a:spcPct val="0"/>
              </a:spcBef>
              <a:spcAft>
                <a:spcPct val="0"/>
              </a:spcAft>
            </a:pPr>
            <a:endParaRPr lang="en-GB" sz="3200" dirty="0">
              <a:solidFill>
                <a:srgbClr val="FFFFFF"/>
              </a:solidFill>
              <a:latin typeface="Verdana" pitchFamily="34" charset="0"/>
              <a:ea typeface="ＭＳ Ｐゴシック" pitchFamily="-112" charset="-128"/>
            </a:endParaRPr>
          </a:p>
        </p:txBody>
      </p:sp>
    </p:spTree>
    <p:extLst>
      <p:ext uri="{BB962C8B-B14F-4D97-AF65-F5344CB8AC3E}">
        <p14:creationId xmlns:p14="http://schemas.microsoft.com/office/powerpoint/2010/main" val="29058141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7" cstate="print">
            <a:lum bright="70000" contrast="-70000"/>
            <a:extLst>
              <a:ext uri="{28A0092B-C50C-407E-A947-70E740481C1C}">
                <a14:useLocalDpi xmlns:a14="http://schemas.microsoft.com/office/drawing/2010/main" val="0"/>
              </a:ext>
            </a:extLst>
          </a:blip>
          <a:stretch>
            <a:fillRect/>
          </a:stretch>
        </p:blipFill>
        <p:spPr>
          <a:xfrm>
            <a:off x="223617" y="692697"/>
            <a:ext cx="8797769" cy="4896544"/>
          </a:xfrm>
          <a:prstGeom prst="rect">
            <a:avLst/>
          </a:prstGeom>
          <a:ln>
            <a:noFill/>
          </a:ln>
          <a:effectLst>
            <a:softEdge rad="112500"/>
          </a:effectLst>
        </p:spPr>
      </p:pic>
      <p:sp>
        <p:nvSpPr>
          <p:cNvPr id="3" name="Rectangle 2"/>
          <p:cNvSpPr txBox="1">
            <a:spLocks noChangeArrowheads="1"/>
          </p:cNvSpPr>
          <p:nvPr>
            <p:custDataLst>
              <p:tags r:id="rId2"/>
            </p:custDataLst>
          </p:nvPr>
        </p:nvSpPr>
        <p:spPr bwMode="auto">
          <a:xfrm>
            <a:off x="507701" y="322681"/>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And</a:t>
            </a:r>
            <a:r>
              <a:rPr kumimoji="0" lang="en-GB" altLang="en-US" sz="4000" b="1"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altLang="en-US" sz="4000" b="1" i="0" u="none" strike="noStrike" kern="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in order to</a:t>
            </a:r>
            <a:r>
              <a:rPr kumimoji="0" lang="en-GB" altLang="en-US" sz="4000" b="1"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altLang="en-US" sz="40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do so</a:t>
            </a:r>
          </a:p>
        </p:txBody>
      </p:sp>
      <p:sp>
        <p:nvSpPr>
          <p:cNvPr id="4" name="Rectangle 2"/>
          <p:cNvSpPr txBox="1">
            <a:spLocks noChangeArrowheads="1"/>
          </p:cNvSpPr>
          <p:nvPr>
            <p:custDataLst>
              <p:tags r:id="rId3"/>
            </p:custDataLst>
          </p:nvPr>
        </p:nvSpPr>
        <p:spPr bwMode="auto">
          <a:xfrm>
            <a:off x="50501" y="1185381"/>
            <a:ext cx="9144000" cy="1575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defRPr/>
            </a:pPr>
            <a:r>
              <a:rPr lang="en-GB" altLang="en-US" sz="4000" b="1" kern="0" dirty="0">
                <a:solidFill>
                  <a:srgbClr val="002060"/>
                </a:solidFill>
                <a:latin typeface="Arial" panose="020B0604020202020204" pitchFamily="34" charset="0"/>
                <a:cs typeface="Arial" panose="020B0604020202020204" pitchFamily="34" charset="0"/>
              </a:rPr>
              <a:t>He</a:t>
            </a:r>
            <a:r>
              <a:rPr lang="en-GB" altLang="en-US" sz="4000" b="1" kern="0" dirty="0">
                <a:solidFill>
                  <a:srgbClr val="3333FF"/>
                </a:solidFill>
                <a:latin typeface="Arial" panose="020B0604020202020204" pitchFamily="34" charset="0"/>
                <a:cs typeface="Arial" panose="020B0604020202020204" pitchFamily="34" charset="0"/>
              </a:rPr>
              <a:t> </a:t>
            </a:r>
            <a:r>
              <a:rPr lang="en-GB" altLang="en-US" sz="4000" b="1" kern="0" dirty="0">
                <a:solidFill>
                  <a:srgbClr val="FF3300"/>
                </a:solidFill>
                <a:latin typeface="Arial" panose="020B0604020202020204" pitchFamily="34" charset="0"/>
                <a:cs typeface="Arial" panose="020B0604020202020204" pitchFamily="34" charset="0"/>
              </a:rPr>
              <a:t>uses force </a:t>
            </a:r>
            <a:r>
              <a:rPr lang="en-GB" altLang="en-US" sz="4000" b="1" kern="0" dirty="0">
                <a:solidFill>
                  <a:srgbClr val="002060"/>
                </a:solidFill>
                <a:latin typeface="Arial" panose="020B0604020202020204" pitchFamily="34" charset="0"/>
                <a:cs typeface="Arial" panose="020B0604020202020204" pitchFamily="34" charset="0"/>
              </a:rPr>
              <a:t>on any person</a:t>
            </a:r>
            <a:endParaRPr lang="en-GB" altLang="en-US" sz="4000" b="1" kern="0" dirty="0">
              <a:solidFill>
                <a:srgbClr val="002060"/>
              </a:solidFill>
              <a:effectLst>
                <a:outerShdw blurRad="38100" dist="38100" dir="2700000" algn="tl">
                  <a:srgbClr val="C0C0C0"/>
                </a:outerShdw>
              </a:effectLst>
              <a:latin typeface="Arial" panose="020B0604020202020204" pitchFamily="34" charset="0"/>
              <a:cs typeface="Arial" panose="020B0604020202020204" pitchFamily="34" charset="0"/>
            </a:endParaRPr>
          </a:p>
        </p:txBody>
      </p:sp>
      <p:pic>
        <p:nvPicPr>
          <p:cNvPr id="5" name="Picture 3" descr="H:\New IPLDP PowerPoints &amp; Lesson Plans\Robbery\PowerPoint Photos\Staysafe-453239.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8771" y="3162767"/>
            <a:ext cx="3665198" cy="242647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New IPLDP PowerPoints &amp; Lesson Plans\Robbery\PowerPoint Photos\398113_69572558.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863484" y="3147069"/>
            <a:ext cx="3578387" cy="2442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16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539552" y="620688"/>
            <a:ext cx="8229600" cy="5257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a:t>
            </a:r>
            <a:r>
              <a:rPr kumimoji="0" lang="en-GB"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force </a:t>
            </a: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used must be </a:t>
            </a:r>
            <a:r>
              <a:rPr kumimoji="0" lang="en-GB"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VOLUNTARY</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sng"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Example</a:t>
            </a: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 If a pickpocket is in the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process of stealing a purse and is nudged</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by the crowd, loses their balance and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falls into the victim applying involuntary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force – no robbery will be committed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a:ln>
                <a:noFill/>
              </a:ln>
              <a:solidFill>
                <a:sysClr val="window" lastClr="FFFFFF"/>
              </a:solidFill>
              <a:effectLst/>
              <a:uLnTx/>
              <a:uFillTx/>
              <a:latin typeface="Comic Sans MS" panose="030F0702030302020204" pitchFamily="66" charset="0"/>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366885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 calcmode="lin" valueType="num">
                                      <p:cBhvr additive="base">
                                        <p:cTn id="2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755576" y="21704"/>
            <a:ext cx="7839968" cy="5977976"/>
          </a:xfrm>
          <a:prstGeom prst="rect">
            <a:avLst/>
          </a:prstGeom>
          <a:ln>
            <a:noFill/>
          </a:ln>
          <a:effectLst>
            <a:softEdge rad="112500"/>
          </a:effectLst>
        </p:spPr>
      </p:pic>
      <p:sp>
        <p:nvSpPr>
          <p:cNvPr id="3" name="Rectangle 2"/>
          <p:cNvSpPr/>
          <p:nvPr>
            <p:custDataLst>
              <p:tags r:id="rId2"/>
            </p:custDataLst>
          </p:nvPr>
        </p:nvSpPr>
        <p:spPr>
          <a:xfrm>
            <a:off x="103560" y="1556792"/>
            <a:ext cx="9144000" cy="3416320"/>
          </a:xfrm>
          <a:prstGeom prst="rect">
            <a:avLst/>
          </a:prstGeom>
        </p:spPr>
        <p:txBody>
          <a:bodyPr wrap="square">
            <a:spAutoFit/>
          </a:bodyPr>
          <a:lstStyle/>
          <a:p>
            <a:pPr algn="ctr" fontAlgn="base">
              <a:spcBef>
                <a:spcPct val="0"/>
              </a:spcBef>
              <a:spcAft>
                <a:spcPct val="0"/>
              </a:spcAft>
            </a:pPr>
            <a:r>
              <a:rPr lang="en-GB" altLang="en-US" sz="3600" b="1" kern="0" dirty="0">
                <a:solidFill>
                  <a:srgbClr val="FF0000"/>
                </a:solidFill>
                <a:latin typeface="Verdana" pitchFamily="34" charset="0"/>
                <a:ea typeface="ＭＳ Ｐゴシック" pitchFamily="-112" charset="-128"/>
              </a:rPr>
              <a:t>OR</a:t>
            </a:r>
            <a:r>
              <a:rPr lang="en-GB" altLang="en-US" sz="3600" b="1" kern="0" dirty="0">
                <a:solidFill>
                  <a:srgbClr val="3333FF"/>
                </a:solidFill>
                <a:latin typeface="Verdana" pitchFamily="34" charset="0"/>
                <a:ea typeface="ＭＳ Ｐゴシック" pitchFamily="-112" charset="-128"/>
              </a:rPr>
              <a:t> </a:t>
            </a:r>
          </a:p>
          <a:p>
            <a:pPr algn="ctr" fontAlgn="base">
              <a:spcBef>
                <a:spcPct val="0"/>
              </a:spcBef>
              <a:spcAft>
                <a:spcPct val="0"/>
              </a:spcAft>
            </a:pPr>
            <a:r>
              <a:rPr lang="en-GB" altLang="en-US" sz="3600" b="1" kern="0" dirty="0">
                <a:solidFill>
                  <a:srgbClr val="002060"/>
                </a:solidFill>
                <a:latin typeface="Verdana" pitchFamily="34" charset="0"/>
                <a:ea typeface="ＭＳ Ｐゴシック" pitchFamily="-112" charset="-128"/>
              </a:rPr>
              <a:t>puts or seeks </a:t>
            </a:r>
          </a:p>
          <a:p>
            <a:pPr algn="ctr" fontAlgn="base">
              <a:spcBef>
                <a:spcPct val="0"/>
              </a:spcBef>
              <a:spcAft>
                <a:spcPct val="0"/>
              </a:spcAft>
            </a:pPr>
            <a:r>
              <a:rPr lang="en-GB" altLang="en-US" sz="3600" b="1" kern="0" dirty="0">
                <a:solidFill>
                  <a:srgbClr val="002060"/>
                </a:solidFill>
                <a:latin typeface="Verdana" pitchFamily="34" charset="0"/>
                <a:ea typeface="ＭＳ Ｐゴシック" pitchFamily="-112" charset="-128"/>
              </a:rPr>
              <a:t>to put any person </a:t>
            </a:r>
            <a:r>
              <a:rPr lang="en-GB" altLang="en-US" sz="3600" b="1" kern="0" dirty="0">
                <a:solidFill>
                  <a:srgbClr val="FF3300"/>
                </a:solidFill>
                <a:latin typeface="Verdana" pitchFamily="34" charset="0"/>
                <a:ea typeface="ＭＳ Ｐゴシック" pitchFamily="-112" charset="-128"/>
              </a:rPr>
              <a:t>in fear </a:t>
            </a:r>
          </a:p>
          <a:p>
            <a:pPr algn="ctr" fontAlgn="base">
              <a:spcBef>
                <a:spcPct val="0"/>
              </a:spcBef>
              <a:spcAft>
                <a:spcPct val="0"/>
              </a:spcAft>
            </a:pPr>
            <a:r>
              <a:rPr lang="en-GB" altLang="en-US" sz="3600" b="1" kern="0" dirty="0">
                <a:solidFill>
                  <a:srgbClr val="002060"/>
                </a:solidFill>
                <a:latin typeface="Verdana" pitchFamily="34" charset="0"/>
                <a:ea typeface="ＭＳ Ｐゴシック" pitchFamily="-112" charset="-128"/>
              </a:rPr>
              <a:t>of</a:t>
            </a:r>
            <a:br>
              <a:rPr lang="en-GB" altLang="en-US" sz="3600" b="1" kern="0" dirty="0">
                <a:solidFill>
                  <a:srgbClr val="002060"/>
                </a:solidFill>
                <a:latin typeface="Verdana" pitchFamily="34" charset="0"/>
                <a:ea typeface="ＭＳ Ｐゴシック" pitchFamily="-112" charset="-128"/>
              </a:rPr>
            </a:br>
            <a:r>
              <a:rPr lang="en-GB" altLang="en-US" sz="3600" b="1" kern="0" dirty="0">
                <a:solidFill>
                  <a:srgbClr val="002060"/>
                </a:solidFill>
                <a:latin typeface="Verdana" pitchFamily="34" charset="0"/>
                <a:ea typeface="ＭＳ Ｐゴシック" pitchFamily="-112" charset="-128"/>
              </a:rPr>
              <a:t>being then and there </a:t>
            </a:r>
          </a:p>
          <a:p>
            <a:pPr algn="ctr" fontAlgn="base">
              <a:spcBef>
                <a:spcPct val="0"/>
              </a:spcBef>
              <a:spcAft>
                <a:spcPct val="0"/>
              </a:spcAft>
            </a:pPr>
            <a:r>
              <a:rPr lang="en-GB" altLang="en-US" sz="3600" b="1" kern="0" dirty="0">
                <a:solidFill>
                  <a:srgbClr val="002060"/>
                </a:solidFill>
                <a:latin typeface="Verdana" pitchFamily="34" charset="0"/>
                <a:ea typeface="ＭＳ Ｐゴシック" pitchFamily="-112" charset="-128"/>
              </a:rPr>
              <a:t>subjected to force</a:t>
            </a:r>
          </a:p>
        </p:txBody>
      </p:sp>
    </p:spTree>
    <p:extLst>
      <p:ext uri="{BB962C8B-B14F-4D97-AF65-F5344CB8AC3E}">
        <p14:creationId xmlns:p14="http://schemas.microsoft.com/office/powerpoint/2010/main" val="349725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539551" y="404084"/>
            <a:ext cx="8229600" cy="5473188"/>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100" b="1"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You </a:t>
            </a:r>
            <a:r>
              <a:rPr kumimoji="0" lang="en-GB" sz="31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cannot fear for someone else’s safety – that is Blackmail</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100" b="1"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100" b="1"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The </a:t>
            </a:r>
            <a:r>
              <a:rPr kumimoji="0" lang="en-GB" sz="31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accused’s </a:t>
            </a:r>
            <a:r>
              <a:rPr kumimoji="0" lang="en-GB" sz="31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intention </a:t>
            </a:r>
            <a:r>
              <a:rPr kumimoji="0" lang="en-GB" sz="31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in making the threat must be to put a person in </a:t>
            </a:r>
            <a:r>
              <a:rPr kumimoji="0" lang="en-GB" sz="31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fear of force being used against </a:t>
            </a:r>
            <a:r>
              <a:rPr kumimoji="0" lang="en-GB" sz="3100" b="1" i="0" u="sng"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them</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600" b="1" i="0" u="sng"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GB" sz="3600" b="1" dirty="0">
              <a:solidFill>
                <a:srgbClr val="0070C0"/>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000" b="1"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An</a:t>
            </a:r>
            <a:r>
              <a:rPr kumimoji="0" lang="en-GB" sz="3000" b="1" i="0" u="none" strike="noStrike" kern="1200" cap="none" spc="0" normalizeH="0" baseline="0" noProof="0" dirty="0" smtClean="0">
                <a:ln>
                  <a:noFill/>
                </a:ln>
                <a:solidFill>
                  <a:srgbClr val="0070C0"/>
                </a:solidFill>
                <a:effectLst/>
                <a:uLnTx/>
                <a:uFillTx/>
                <a:latin typeface="Arial" panose="020B0604020202020204" pitchFamily="34" charset="0"/>
                <a:cs typeface="Arial" panose="020B0604020202020204" pitchFamily="34" charset="0"/>
              </a:rPr>
              <a:t> </a:t>
            </a:r>
            <a:r>
              <a:rPr kumimoji="0" lang="en-GB"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intention</a:t>
            </a:r>
            <a:r>
              <a:rPr kumimoji="0" lang="en-GB" sz="3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to put the recipient of the</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threat in </a:t>
            </a:r>
            <a:r>
              <a:rPr kumimoji="0" lang="en-GB"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fear of force being used against</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a:r>
            <a:r>
              <a:rPr kumimoji="0" lang="en-GB" sz="3000" b="1" i="0" u="sng"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another</a:t>
            </a:r>
            <a:r>
              <a:rPr kumimoji="0" lang="en-GB"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is insufficient</a:t>
            </a:r>
            <a:r>
              <a:rPr kumimoji="0" lang="en-GB" sz="3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this would be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5200" b="1" i="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5200" b="1" i="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Blackmail</a:t>
            </a:r>
            <a:endParaRPr kumimoji="0" lang="en-GB" sz="52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1" i="0" u="sng" strike="noStrike" kern="1200" cap="none" spc="0" normalizeH="0" baseline="0" noProof="0" dirty="0">
              <a:ln>
                <a:noFill/>
              </a:ln>
              <a:solidFill>
                <a:sysClr val="window" lastClr="FFFFFF"/>
              </a:solidFill>
              <a:effectLst/>
              <a:uLnTx/>
              <a:uFillTx/>
              <a:latin typeface="Comic Sans MS" panose="030F0702030302020204" pitchFamily="66" charset="0"/>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sng" strike="noStrike" kern="1200" cap="none" spc="0" normalizeH="0" baseline="0" noProof="0" dirty="0">
              <a:ln>
                <a:noFill/>
              </a:ln>
              <a:solidFill>
                <a:sysClr val="window" lastClr="FFFFFF"/>
              </a:solidFill>
              <a:effectLst/>
              <a:uLnTx/>
              <a:uFillTx/>
              <a:latin typeface="Calibri"/>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1" i="0" u="none" strike="noStrike" kern="1200" cap="none" spc="0" normalizeH="0" baseline="0" noProof="0" dirty="0">
              <a:ln>
                <a:noFill/>
              </a:ln>
              <a:solidFill>
                <a:sysClr val="window" lastClr="FFFFFF"/>
              </a:solidFill>
              <a:effectLst/>
              <a:uLnTx/>
              <a:uFillTx/>
              <a:latin typeface="Comic Sans MS" panose="030F0702030302020204"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rgbClr val="FFFF00"/>
              </a:solidFill>
              <a:effectLst/>
              <a:uLnTx/>
              <a:uFillTx/>
              <a:latin typeface="Comic Sans MS" panose="030F0702030302020204" pitchFamily="66" charset="0"/>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Rectangle 2"/>
          <p:cNvSpPr/>
          <p:nvPr/>
        </p:nvSpPr>
        <p:spPr>
          <a:xfrm>
            <a:off x="3631378" y="2564904"/>
            <a:ext cx="2045945" cy="400110"/>
          </a:xfrm>
          <a:prstGeom prst="rect">
            <a:avLst/>
          </a:prstGeom>
          <a:solidFill>
            <a:schemeClr val="accent1">
              <a:lumMod val="20000"/>
              <a:lumOff val="80000"/>
            </a:schemeClr>
          </a:solidFill>
        </p:spPr>
        <p:txBody>
          <a:bodyPr wrap="none">
            <a:spAutoFit/>
          </a:bodyPr>
          <a:lstStyle/>
          <a:p>
            <a:pPr lvl="0" algn="ctr">
              <a:spcBef>
                <a:spcPct val="20000"/>
              </a:spcBef>
              <a:defRPr/>
            </a:pPr>
            <a:r>
              <a:rPr lang="en-GB" sz="2000" b="1" dirty="0">
                <a:solidFill>
                  <a:srgbClr val="002060"/>
                </a:solidFill>
                <a:latin typeface="Arial" panose="020B0604020202020204" pitchFamily="34" charset="0"/>
                <a:cs typeface="Arial" panose="020B0604020202020204" pitchFamily="34" charset="0"/>
              </a:rPr>
              <a:t>R v Taylor 1996</a:t>
            </a:r>
          </a:p>
        </p:txBody>
      </p:sp>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 calcmode="lin" valueType="num">
                                      <p:cBhvr additive="base">
                                        <p:cTn id="1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 calcmode="lin" valueType="num">
                                      <p:cBhvr additive="base">
                                        <p:cTn id="2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0" y="1124744"/>
            <a:ext cx="9036496" cy="403244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800" b="1" i="0" u="none" strike="noStrike" kern="1200" cap="none" spc="0" normalizeH="0" baseline="0" noProof="0" dirty="0">
                <a:ln>
                  <a:noFill/>
                </a:ln>
                <a:solidFill>
                  <a:sysClr val="window" lastClr="FFFFFF"/>
                </a:solidFill>
                <a:effectLst/>
                <a:uLnTx/>
                <a:uFillTx/>
                <a:latin typeface="Comic Sans MS" panose="030F0702030302020204" pitchFamily="66" charset="0"/>
                <a:ea typeface="+mn-ea"/>
                <a:cs typeface="+mn-cs"/>
              </a:rPr>
              <a:t>THREAT OF </a:t>
            </a:r>
            <a:r>
              <a:rPr kumimoji="0" lang="en-GB" sz="3800" b="1" i="0" u="none" strike="noStrike" kern="1200" cap="none" spc="0" normalizeH="0" baseline="0" noProof="0" dirty="0" smtClean="0">
                <a:ln>
                  <a:noFill/>
                </a:ln>
                <a:solidFill>
                  <a:sysClr val="window" lastClr="FFFFFF"/>
                </a:solidFill>
                <a:effectLst/>
                <a:uLnTx/>
                <a:uFillTx/>
                <a:latin typeface="Comic Sans MS" panose="030F0702030302020204" pitchFamily="66" charset="0"/>
                <a:ea typeface="+mn-ea"/>
                <a:cs typeface="+mn-cs"/>
              </a:rPr>
              <a:t>FORC</a:t>
            </a:r>
            <a:endParaRPr lang="en-GB" altLang="en-US" sz="2400" b="1" dirty="0">
              <a:solidFill>
                <a:srgbClr val="0070C0"/>
              </a:solidFill>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400" b="1" i="0" u="sng"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 </a:t>
            </a:r>
            <a:r>
              <a:rPr kumimoji="0" lang="en-GB" altLang="en-US" sz="2400" b="1" i="0" u="sng"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baby </a:t>
            </a:r>
            <a:r>
              <a:rPr kumimoji="0" lang="en-GB" altLang="en-US"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or </a:t>
            </a:r>
            <a:r>
              <a:rPr kumimoji="0" lang="en-GB" altLang="en-US" sz="2400" b="1" i="0" u="sng"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very young child </a:t>
            </a:r>
            <a:r>
              <a:rPr kumimoji="0" lang="en-GB" altLang="en-US"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may be </a:t>
            </a:r>
            <a:r>
              <a:rPr kumimoji="0" lang="en-GB" altLang="en-US" sz="24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too young</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4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to be ‘put in fear’ </a:t>
            </a:r>
            <a:r>
              <a:rPr kumimoji="0" lang="en-GB" altLang="en-US"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as they may be too young to</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understand the concept and what is happening</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Where the person is </a:t>
            </a:r>
            <a:r>
              <a:rPr kumimoji="0" lang="en-GB" sz="24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too young </a:t>
            </a: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to be </a:t>
            </a:r>
            <a:r>
              <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a:t>
            </a:r>
            <a:r>
              <a:rPr kumimoji="0" lang="en-GB" sz="24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put in fear</a:t>
            </a:r>
            <a:r>
              <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it would </a:t>
            </a:r>
            <a:r>
              <a:rPr kumimoji="0" lang="en-GB" sz="24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not be possible </a:t>
            </a: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to</a:t>
            </a:r>
            <a:r>
              <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4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‘seek to put</a:t>
            </a:r>
            <a:r>
              <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such a </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child in fear and therefore </a:t>
            </a:r>
            <a:r>
              <a:rPr kumimoji="0" lang="en-GB" sz="2400" b="1" i="0" u="sng"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not</a:t>
            </a:r>
            <a:r>
              <a:rPr kumimoji="0" lang="en-GB" sz="24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amount to robbery</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It would however amount to an </a:t>
            </a:r>
            <a:r>
              <a:rPr kumimoji="0" lang="en-GB" sz="2400" b="1" i="0" u="sng"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attempted robbery</a:t>
            </a:r>
            <a:r>
              <a:rPr kumimoji="0" lang="en-GB" sz="24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rgbClr val="FFFF00"/>
              </a:solidFill>
              <a:effectLst/>
              <a:uLnTx/>
              <a:uFillTx/>
              <a:latin typeface="Comic Sans MS" panose="030F0702030302020204"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4" name="TextBox 3"/>
          <p:cNvSpPr txBox="1"/>
          <p:nvPr/>
        </p:nvSpPr>
        <p:spPr>
          <a:xfrm>
            <a:off x="2466020" y="478413"/>
            <a:ext cx="410445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Learning Point</a:t>
            </a:r>
            <a:endParaRPr lang="en-GB" sz="3600" b="1" dirty="0">
              <a:solidFill>
                <a:schemeClr val="bg1"/>
              </a:solidFill>
            </a:endParaRPr>
          </a:p>
        </p:txBody>
      </p:sp>
      <p:pic>
        <p:nvPicPr>
          <p:cNvPr id="3" name="Picture 2"/>
          <p:cNvPicPr>
            <a:picLocks noChangeAspect="1"/>
          </p:cNvPicPr>
          <p:nvPr/>
        </p:nvPicPr>
        <p:blipFill>
          <a:blip r:embed="rId4"/>
          <a:stretch>
            <a:fillRect/>
          </a:stretch>
        </p:blipFill>
        <p:spPr>
          <a:xfrm rot="20711332">
            <a:off x="147664" y="361178"/>
            <a:ext cx="2094111" cy="1427465"/>
          </a:xfrm>
          <a:prstGeom prst="rect">
            <a:avLst/>
          </a:prstGeom>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 calcmode="lin" valueType="num">
                                      <p:cBhvr additive="base">
                                        <p:cTn id="2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additive="base">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899592" y="764704"/>
            <a:ext cx="7200800" cy="31683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‘Seeks to put’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It is </a:t>
            </a: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irrelevant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whether the threat did or did not have the </a:t>
            </a: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result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of causing the person threatened to be </a:t>
            </a: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fearful of force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being used against them</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Rectangle 2"/>
          <p:cNvSpPr/>
          <p:nvPr/>
        </p:nvSpPr>
        <p:spPr>
          <a:xfrm>
            <a:off x="3530816" y="4653136"/>
            <a:ext cx="1938351" cy="400110"/>
          </a:xfrm>
          <a:prstGeom prst="rect">
            <a:avLst/>
          </a:prstGeom>
          <a:solidFill>
            <a:schemeClr val="accent1">
              <a:lumMod val="20000"/>
              <a:lumOff val="80000"/>
            </a:schemeClr>
          </a:solidFill>
        </p:spPr>
        <p:txBody>
          <a:bodyPr wrap="none">
            <a:spAutoFit/>
          </a:bodyPr>
          <a:lstStyle/>
          <a:p>
            <a:pPr lvl="0" algn="ctr">
              <a:spcBef>
                <a:spcPct val="20000"/>
              </a:spcBef>
              <a:defRPr/>
            </a:pPr>
            <a:r>
              <a:rPr lang="en-GB" sz="2000" b="1" dirty="0">
                <a:solidFill>
                  <a:srgbClr val="002060"/>
                </a:solidFill>
                <a:latin typeface="Arial" panose="020B0604020202020204" pitchFamily="34" charset="0"/>
                <a:cs typeface="Arial" panose="020B0604020202020204" pitchFamily="34" charset="0"/>
              </a:rPr>
              <a:t>R v Khan 2001</a:t>
            </a:r>
          </a:p>
        </p:txBody>
      </p:sp>
    </p:spTree>
    <p:extLst>
      <p:ext uri="{BB962C8B-B14F-4D97-AF65-F5344CB8AC3E}">
        <p14:creationId xmlns:p14="http://schemas.microsoft.com/office/powerpoint/2010/main" val="26223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611560" y="1412776"/>
            <a:ext cx="8229600" cy="460972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 force threatened </a:t>
            </a:r>
            <a:r>
              <a:rPr kumimoji="0" lang="en-GB" sz="32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must be capable of being carried out </a:t>
            </a:r>
            <a:r>
              <a:rPr kumimoji="0" lang="en-GB" sz="3200" b="1" i="0" u="sng"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there and then</a:t>
            </a:r>
            <a:r>
              <a:rPr kumimoji="0" lang="en-GB" sz="32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the time of the threat</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Any threat of </a:t>
            </a:r>
            <a:r>
              <a:rPr kumimoji="0" lang="en-GB" sz="32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future force </a:t>
            </a:r>
            <a:r>
              <a:rPr kumimoji="0" lang="en-GB" sz="32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will</a:t>
            </a:r>
            <a:r>
              <a:rPr kumimoji="0" lang="en-GB" sz="32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3200" b="1" i="0" u="sng"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not</a:t>
            </a:r>
            <a:r>
              <a:rPr kumimoji="0" lang="en-GB" sz="32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32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be robbery – but will be blackmail</a:t>
            </a:r>
          </a:p>
          <a:p>
            <a:pPr marL="0" marR="0" lvl="0" indent="0" algn="ctr" defTabSz="914400" rtl="0" eaLnBrk="1" fontAlgn="auto" latinLnBrk="0" hangingPunct="1">
              <a:lnSpc>
                <a:spcPct val="100000"/>
              </a:lnSpc>
              <a:spcBef>
                <a:spcPct val="20000"/>
              </a:spcBef>
              <a:spcAft>
                <a:spcPts val="0"/>
              </a:spcAft>
              <a:buClrTx/>
              <a:buSzTx/>
              <a:buNone/>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Threat of Force</a:t>
            </a:r>
            <a:endParaRPr lang="en-GB" sz="3600" b="1" dirty="0">
              <a:solidFill>
                <a:schemeClr val="bg1"/>
              </a:solidFill>
            </a:endParaRPr>
          </a:p>
        </p:txBody>
      </p:sp>
    </p:spTree>
    <p:extLst>
      <p:ext uri="{BB962C8B-B14F-4D97-AF65-F5344CB8AC3E}">
        <p14:creationId xmlns:p14="http://schemas.microsoft.com/office/powerpoint/2010/main" val="2762521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539552" y="980728"/>
            <a:ext cx="8229600" cy="3744416"/>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33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Threatening force at any </a:t>
            </a:r>
            <a:r>
              <a:rPr kumimoji="0" lang="en-GB" altLang="en-US"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place other than</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the scene is insufficient </a:t>
            </a:r>
            <a:r>
              <a:rPr kumimoji="0" lang="en-GB" altLang="en-US"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as it will not</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be possible to execute such threats </a:t>
            </a:r>
            <a:r>
              <a:rPr kumimoji="0" lang="en-GB" altLang="en-US"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there</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and then</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3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Threats </a:t>
            </a:r>
            <a:r>
              <a:rPr kumimoji="0" lang="en-GB" altLang="en-US"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directed</a:t>
            </a:r>
            <a:r>
              <a:rPr kumimoji="0" lang="en-GB" altLang="en-US" sz="3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altLang="en-US" sz="30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over the phone </a:t>
            </a:r>
            <a:r>
              <a:rPr kumimoji="0" lang="en-GB" altLang="en-US"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will</a:t>
            </a:r>
            <a:r>
              <a:rPr kumimoji="0" lang="en-GB" altLang="en-US" sz="3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altLang="en-US" sz="3000" b="1" i="0" u="sng"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not</a:t>
            </a:r>
            <a:r>
              <a:rPr kumimoji="0" lang="en-GB" altLang="en-US" sz="30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constitute robbery – as it will not be possible</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0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to execute the threats there and then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Tree>
    <p:extLst>
      <p:ext uri="{BB962C8B-B14F-4D97-AF65-F5344CB8AC3E}">
        <p14:creationId xmlns:p14="http://schemas.microsoft.com/office/powerpoint/2010/main" val="1742020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 calcmode="lin" valueType="num">
                                      <p:cBhvr additive="base">
                                        <p:cTn id="3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611560" y="1340768"/>
            <a:ext cx="4680520" cy="5257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a:t>
            </a:r>
            <a:r>
              <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use</a:t>
            </a:r>
            <a:r>
              <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or</a:t>
            </a:r>
            <a:r>
              <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threat</a:t>
            </a:r>
            <a:r>
              <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of</a:t>
            </a:r>
            <a:r>
              <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force </a:t>
            </a: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must be either:</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Immediately </a:t>
            </a:r>
            <a:r>
              <a:rPr kumimoji="0" lang="en-GB"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before </a:t>
            </a: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 </a:t>
            </a:r>
            <a:r>
              <a:rPr kumimoji="0" lang="en-GB" sz="2800" b="1"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stealing</a:t>
            </a:r>
            <a:endPar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or</a:t>
            </a:r>
            <a:endParaRPr kumimoji="0" lang="en-GB"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At the time </a:t>
            </a:r>
            <a:r>
              <a:rPr kumimoji="0" lang="en-GB"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of stealing</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pic>
        <p:nvPicPr>
          <p:cNvPr id="3" name="Picture 2" descr="H:\New IPLDP PowerPoints &amp; Lesson Plans\Robbery\PowerPoint Photos\armed-robber-700x52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80112" y="1916832"/>
            <a:ext cx="2976330" cy="33843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1560" y="476672"/>
            <a:ext cx="82296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Timing of the Use or Threat of Force</a:t>
            </a:r>
            <a:endParaRPr lang="en-GB" sz="3600" b="1" dirty="0">
              <a:solidFill>
                <a:schemeClr val="bg1"/>
              </a:solidFill>
            </a:endParaRPr>
          </a:p>
        </p:txBody>
      </p:sp>
    </p:spTree>
    <p:extLst>
      <p:ext uri="{BB962C8B-B14F-4D97-AF65-F5344CB8AC3E}">
        <p14:creationId xmlns:p14="http://schemas.microsoft.com/office/powerpoint/2010/main" val="4155111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611560" y="1572032"/>
            <a:ext cx="8229600" cy="5257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a:t>
            </a: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use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or</a:t>
            </a:r>
            <a:r>
              <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threat</a:t>
            </a:r>
            <a:r>
              <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of</a:t>
            </a:r>
            <a:r>
              <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force</a:t>
            </a:r>
            <a:r>
              <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can be on</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ANY PERSON</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It</a:t>
            </a:r>
            <a:r>
              <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does not have to be the victim of</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the theft</a:t>
            </a:r>
            <a:r>
              <a:rPr kumimoji="0" lang="en-GB"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it can be towards a </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3</a:t>
            </a:r>
            <a:r>
              <a:rPr kumimoji="0" lang="en-GB" b="1" i="0" u="none" strike="noStrike" kern="1200" cap="none" spc="0" normalizeH="0" baseline="30000" noProof="0" dirty="0">
                <a:ln>
                  <a:noFill/>
                </a:ln>
                <a:solidFill>
                  <a:srgbClr val="002060"/>
                </a:solidFill>
                <a:effectLst/>
                <a:uLnTx/>
                <a:uFillTx/>
                <a:latin typeface="Arial" panose="020B0604020202020204" pitchFamily="34" charset="0"/>
                <a:cs typeface="Arial" panose="020B0604020202020204" pitchFamily="34" charset="0"/>
              </a:rPr>
              <a:t>rd</a:t>
            </a:r>
            <a:r>
              <a:rPr kumimoji="0" lang="en-GB"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party</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rgbClr val="FFFF00"/>
              </a:solidFill>
              <a:effectLst/>
              <a:uLnTx/>
              <a:uFillTx/>
              <a:latin typeface="Comic Sans MS" panose="030F0702030302020204" pitchFamily="66" charset="0"/>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Any Person</a:t>
            </a:r>
            <a:endParaRPr lang="en-GB" sz="3600" b="1" dirty="0">
              <a:solidFill>
                <a:schemeClr val="bg1"/>
              </a:solidFill>
            </a:endParaRPr>
          </a:p>
        </p:txBody>
      </p:sp>
    </p:spTree>
    <p:extLst>
      <p:ext uri="{BB962C8B-B14F-4D97-AF65-F5344CB8AC3E}">
        <p14:creationId xmlns:p14="http://schemas.microsoft.com/office/powerpoint/2010/main" val="3089783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 calcmode="lin" valueType="num">
                                      <p:cBhvr additive="base">
                                        <p:cTn id="1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 calcmode="lin" valueType="num">
                                      <p:cBhvr additive="base">
                                        <p:cTn id="2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2" descr="\\Client\G$\CKP Images\Induction\Questions 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980728"/>
            <a:ext cx="5688631" cy="4464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830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706810" y="1484784"/>
            <a:ext cx="8039100" cy="5760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rPr>
              <a:t>Jeff approaches Paul in the street and grips hold of him making threats to harm him if he doesn’t hand over his wallet.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rPr>
              <a:t>Unfortunately for Jeff, PC O’Hagan walks around the corner as this incident is going on and Jeff loses his ‘bottle’ and runs off.</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800" b="0"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rPr>
              <a:t> </a:t>
            </a:r>
            <a:r>
              <a:rPr kumimoji="0" lang="en-GB" altLang="en-US" sz="2800" b="1"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rPr>
              <a:t>Has Jeff committed Robbery?</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200" b="0"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endParaRP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3" name="TextBox 2"/>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Scenario 1</a:t>
            </a:r>
            <a:endParaRPr lang="en-GB" sz="3600" b="1" dirty="0">
              <a:solidFill>
                <a:schemeClr val="bg1"/>
              </a:solidFill>
            </a:endParaRPr>
          </a:p>
        </p:txBody>
      </p:sp>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899592" y="1412776"/>
            <a:ext cx="7699499" cy="5976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rgbClr val="002060"/>
                </a:solidFill>
                <a:latin typeface="Arial" panose="020B0604020202020204" pitchFamily="34" charset="0"/>
              </a:rPr>
              <a:t>Kate steals a purse from a handbag within the local shopping centre. She is walking away when she is challenged by Sam, who has witnessed the theft.</a:t>
            </a:r>
          </a:p>
          <a:p>
            <a:pPr eaLnBrk="1" hangingPunct="1">
              <a:spcBef>
                <a:spcPct val="0"/>
              </a:spcBef>
              <a:defRPr/>
            </a:pPr>
            <a:endParaRPr lang="en-GB" altLang="en-US" sz="2800" kern="0" dirty="0" smtClean="0">
              <a:solidFill>
                <a:srgbClr val="002060"/>
              </a:solidFill>
              <a:latin typeface="Arial" panose="020B0604020202020204" pitchFamily="34" charset="0"/>
            </a:endParaRPr>
          </a:p>
          <a:p>
            <a:pPr eaLnBrk="1" hangingPunct="1">
              <a:spcBef>
                <a:spcPct val="0"/>
              </a:spcBef>
              <a:defRPr/>
            </a:pPr>
            <a:r>
              <a:rPr lang="en-GB" altLang="en-US" sz="2800" kern="0" dirty="0" smtClean="0">
                <a:solidFill>
                  <a:srgbClr val="002060"/>
                </a:solidFill>
                <a:latin typeface="Arial" panose="020B0604020202020204" pitchFamily="34" charset="0"/>
              </a:rPr>
              <a:t>Kate </a:t>
            </a:r>
            <a:r>
              <a:rPr lang="en-GB" altLang="en-US" sz="2800" kern="0" dirty="0">
                <a:solidFill>
                  <a:srgbClr val="002060"/>
                </a:solidFill>
                <a:latin typeface="Arial" panose="020B0604020202020204" pitchFamily="34" charset="0"/>
              </a:rPr>
              <a:t>assaults Sam by giving her a ‘kicking’ and makes good her escape. </a:t>
            </a:r>
          </a:p>
          <a:p>
            <a:pPr algn="ctr" eaLnBrk="1" hangingPunct="1">
              <a:spcBef>
                <a:spcPct val="0"/>
              </a:spcBef>
              <a:defRPr/>
            </a:pPr>
            <a:endParaRPr lang="en-GB" altLang="en-US" sz="2800" kern="0" dirty="0">
              <a:solidFill>
                <a:srgbClr val="002060"/>
              </a:solidFill>
              <a:latin typeface="Arial" panose="020B0604020202020204" pitchFamily="34" charset="0"/>
            </a:endParaRPr>
          </a:p>
          <a:p>
            <a:pPr algn="ctr" eaLnBrk="1" hangingPunct="1">
              <a:spcBef>
                <a:spcPct val="0"/>
              </a:spcBef>
              <a:defRPr/>
            </a:pPr>
            <a:r>
              <a:rPr lang="en-GB" altLang="en-US" sz="2800" b="1" kern="0" dirty="0">
                <a:solidFill>
                  <a:srgbClr val="002060"/>
                </a:solidFill>
                <a:latin typeface="Arial" panose="020B0604020202020204" pitchFamily="34" charset="0"/>
              </a:rPr>
              <a:t>Has Kate committed Robbery?</a:t>
            </a:r>
          </a:p>
          <a:p>
            <a:pPr algn="ctr" eaLnBrk="1" hangingPunct="1">
              <a:spcBef>
                <a:spcPct val="0"/>
              </a:spcBef>
              <a:defRPr/>
            </a:pPr>
            <a:endParaRPr lang="en-GB" altLang="en-US" sz="2800" kern="0" dirty="0">
              <a:solidFill>
                <a:srgbClr val="002060"/>
              </a:solidFill>
              <a:latin typeface="Arial" panose="020B0604020202020204" pitchFamily="34" charset="0"/>
            </a:endParaRPr>
          </a:p>
          <a:p>
            <a:pPr eaLnBrk="1" hangingPunct="1">
              <a:spcBef>
                <a:spcPct val="0"/>
              </a:spcBef>
              <a:defRPr/>
            </a:pPr>
            <a:endParaRPr lang="en-GB" altLang="en-US" sz="2800" kern="0" dirty="0">
              <a:latin typeface="Comic Sans MS" panose="030F0702030302020204" pitchFamily="66" charset="0"/>
            </a:endParaRPr>
          </a:p>
        </p:txBody>
      </p:sp>
      <p:sp>
        <p:nvSpPr>
          <p:cNvPr id="4" name="TextBox 3"/>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Scenario 2</a:t>
            </a:r>
            <a:endParaRPr lang="en-GB" sz="3600" b="1" dirty="0">
              <a:solidFill>
                <a:schemeClr val="bg1"/>
              </a:solidFill>
            </a:endParaRPr>
          </a:p>
        </p:txBody>
      </p:sp>
    </p:spTree>
    <p:extLst>
      <p:ext uri="{BB962C8B-B14F-4D97-AF65-F5344CB8AC3E}">
        <p14:creationId xmlns:p14="http://schemas.microsoft.com/office/powerpoint/2010/main" val="1652368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755576" y="1268760"/>
            <a:ext cx="7704856"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defRPr/>
            </a:pPr>
            <a:r>
              <a:rPr lang="en-GB" sz="2800" kern="0" dirty="0">
                <a:solidFill>
                  <a:srgbClr val="002060"/>
                </a:solidFill>
                <a:latin typeface="Arial" panose="020B0604020202020204" pitchFamily="34" charset="0"/>
                <a:cs typeface="Arial" panose="020B0604020202020204" pitchFamily="34" charset="0"/>
              </a:rPr>
              <a:t>Ian follows Becky around the streets of </a:t>
            </a:r>
            <a:r>
              <a:rPr lang="en-GB" sz="2800" kern="0" dirty="0" err="1">
                <a:solidFill>
                  <a:srgbClr val="002060"/>
                </a:solidFill>
                <a:latin typeface="Arial" panose="020B0604020202020204" pitchFamily="34" charset="0"/>
                <a:cs typeface="Arial" panose="020B0604020202020204" pitchFamily="34" charset="0"/>
              </a:rPr>
              <a:t>Sandford</a:t>
            </a:r>
            <a:r>
              <a:rPr lang="en-GB" sz="2800" kern="0" dirty="0">
                <a:solidFill>
                  <a:srgbClr val="002060"/>
                </a:solidFill>
                <a:latin typeface="Arial" panose="020B0604020202020204" pitchFamily="34" charset="0"/>
                <a:cs typeface="Arial" panose="020B0604020202020204" pitchFamily="34" charset="0"/>
              </a:rPr>
              <a:t> with the intention of finding a suitable place to assault her. </a:t>
            </a:r>
            <a:endParaRPr lang="en-GB" sz="2800" kern="0" dirty="0" smtClean="0">
              <a:solidFill>
                <a:srgbClr val="002060"/>
              </a:solidFill>
              <a:latin typeface="Arial" panose="020B0604020202020204" pitchFamily="34" charset="0"/>
              <a:cs typeface="Arial" panose="020B0604020202020204" pitchFamily="34" charset="0"/>
            </a:endParaRPr>
          </a:p>
          <a:p>
            <a:pPr eaLnBrk="1" hangingPunct="1">
              <a:defRPr/>
            </a:pPr>
            <a:r>
              <a:rPr lang="en-GB" sz="2800" kern="0" dirty="0" smtClean="0">
                <a:solidFill>
                  <a:srgbClr val="002060"/>
                </a:solidFill>
                <a:latin typeface="Arial" panose="020B0604020202020204" pitchFamily="34" charset="0"/>
                <a:cs typeface="Arial" panose="020B0604020202020204" pitchFamily="34" charset="0"/>
              </a:rPr>
              <a:t>He </a:t>
            </a:r>
            <a:r>
              <a:rPr lang="en-GB" sz="2800" kern="0" dirty="0">
                <a:solidFill>
                  <a:srgbClr val="002060"/>
                </a:solidFill>
                <a:latin typeface="Arial" panose="020B0604020202020204" pitchFamily="34" charset="0"/>
                <a:cs typeface="Arial" panose="020B0604020202020204" pitchFamily="34" charset="0"/>
              </a:rPr>
              <a:t>lunges towards Becky and manages to knock her to the floor. Becky’s purse falls out of her bag, Ian then steals </a:t>
            </a:r>
            <a:r>
              <a:rPr lang="en-GB" sz="2800" kern="0" dirty="0" smtClean="0">
                <a:solidFill>
                  <a:srgbClr val="002060"/>
                </a:solidFill>
                <a:latin typeface="Arial" panose="020B0604020202020204" pitchFamily="34" charset="0"/>
                <a:cs typeface="Arial" panose="020B0604020202020204" pitchFamily="34" charset="0"/>
              </a:rPr>
              <a:t>the </a:t>
            </a:r>
            <a:r>
              <a:rPr lang="en-GB" sz="2800" kern="0" dirty="0">
                <a:solidFill>
                  <a:srgbClr val="002060"/>
                </a:solidFill>
                <a:latin typeface="Arial" panose="020B0604020202020204" pitchFamily="34" charset="0"/>
                <a:cs typeface="Arial" panose="020B0604020202020204" pitchFamily="34" charset="0"/>
              </a:rPr>
              <a:t>purse and contents and runs off.</a:t>
            </a:r>
          </a:p>
          <a:p>
            <a:pPr eaLnBrk="1" hangingPunct="1">
              <a:defRPr/>
            </a:pPr>
            <a:endParaRPr lang="en-GB" sz="2800" kern="0" dirty="0">
              <a:solidFill>
                <a:srgbClr val="002060"/>
              </a:solidFill>
              <a:latin typeface="Arial" panose="020B0604020202020204" pitchFamily="34" charset="0"/>
              <a:cs typeface="Arial" panose="020B0604020202020204" pitchFamily="34" charset="0"/>
            </a:endParaRPr>
          </a:p>
          <a:p>
            <a:pPr algn="ctr" eaLnBrk="1" hangingPunct="1">
              <a:defRPr/>
            </a:pPr>
            <a:r>
              <a:rPr lang="en-GB" sz="2800" kern="0" dirty="0">
                <a:solidFill>
                  <a:srgbClr val="002060"/>
                </a:solidFill>
                <a:latin typeface="Arial" panose="020B0604020202020204" pitchFamily="34" charset="0"/>
                <a:cs typeface="Arial" panose="020B0604020202020204" pitchFamily="34" charset="0"/>
              </a:rPr>
              <a:t> </a:t>
            </a:r>
            <a:r>
              <a:rPr lang="en-GB" sz="2800" b="1" kern="0" dirty="0">
                <a:solidFill>
                  <a:srgbClr val="002060"/>
                </a:solidFill>
                <a:latin typeface="Arial" panose="020B0604020202020204" pitchFamily="34" charset="0"/>
                <a:cs typeface="Arial" panose="020B0604020202020204" pitchFamily="34" charset="0"/>
              </a:rPr>
              <a:t>Has Ian committed Robbery?</a:t>
            </a:r>
          </a:p>
          <a:p>
            <a:pPr algn="ctr" eaLnBrk="1" hangingPunct="1">
              <a:defRPr/>
            </a:pPr>
            <a:endParaRPr lang="en-GB" sz="2800" kern="0" dirty="0">
              <a:solidFill>
                <a:srgbClr val="002060"/>
              </a:solidFill>
              <a:latin typeface="Arial" panose="020B0604020202020204" pitchFamily="34" charset="0"/>
              <a:cs typeface="Arial" panose="020B0604020202020204" pitchFamily="34" charset="0"/>
            </a:endParaRPr>
          </a:p>
          <a:p>
            <a:pPr algn="ctr" eaLnBrk="1" hangingPunct="1">
              <a:defRPr/>
            </a:pPr>
            <a:endParaRPr lang="en-GB" sz="2800" b="1" kern="0" dirty="0">
              <a:solidFill>
                <a:srgbClr val="002060"/>
              </a:solidFill>
              <a:effectLst>
                <a:outerShdw blurRad="38100" dist="38100" dir="2700000" algn="tl">
                  <a:srgbClr val="C0C0C0"/>
                </a:outerShdw>
              </a:effectLst>
              <a:latin typeface="Comic Sans MS" pitchFamily="66" charset="0"/>
            </a:endParaRPr>
          </a:p>
        </p:txBody>
      </p:sp>
      <p:sp>
        <p:nvSpPr>
          <p:cNvPr id="3" name="TextBox 2"/>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Scenario 3</a:t>
            </a:r>
            <a:endParaRPr lang="en-GB" sz="3600" b="1" dirty="0">
              <a:solidFill>
                <a:schemeClr val="bg1"/>
              </a:solidFill>
            </a:endParaRPr>
          </a:p>
        </p:txBody>
      </p:sp>
    </p:spTree>
    <p:extLst>
      <p:ext uri="{BB962C8B-B14F-4D97-AF65-F5344CB8AC3E}">
        <p14:creationId xmlns:p14="http://schemas.microsoft.com/office/powerpoint/2010/main" val="180738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395536" y="1700808"/>
            <a:ext cx="8285163" cy="36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pPr>
            <a:r>
              <a:rPr lang="en-GB" altLang="en-US" sz="2800" kern="0" dirty="0">
                <a:solidFill>
                  <a:srgbClr val="002060"/>
                </a:solidFill>
                <a:latin typeface="Arial" panose="020B0604020202020204" pitchFamily="34" charset="0"/>
              </a:rPr>
              <a:t>Mark intends to commit robbery. He sees a </a:t>
            </a:r>
          </a:p>
          <a:p>
            <a:pPr eaLnBrk="1" hangingPunct="1">
              <a:spcBef>
                <a:spcPct val="0"/>
              </a:spcBef>
            </a:pPr>
            <a:r>
              <a:rPr lang="en-GB" altLang="en-US" sz="2800" kern="0" dirty="0">
                <a:solidFill>
                  <a:srgbClr val="002060"/>
                </a:solidFill>
                <a:latin typeface="Arial" panose="020B0604020202020204" pitchFamily="34" charset="0"/>
              </a:rPr>
              <a:t>student with a bag over her shoulder. Mark approaches the student, pulls the bag from her shoulder and a slight struggle then ensues before Mark is able to rip the bag from the student’s grip. </a:t>
            </a:r>
          </a:p>
          <a:p>
            <a:pPr algn="ctr" eaLnBrk="1" hangingPunct="1">
              <a:spcBef>
                <a:spcPct val="0"/>
              </a:spcBef>
            </a:pPr>
            <a:endParaRPr lang="en-GB" altLang="en-US" sz="2800" kern="0" dirty="0">
              <a:solidFill>
                <a:srgbClr val="002060"/>
              </a:solidFill>
              <a:latin typeface="Arial" panose="020B0604020202020204" pitchFamily="34" charset="0"/>
            </a:endParaRPr>
          </a:p>
          <a:p>
            <a:pPr algn="ctr" eaLnBrk="1" hangingPunct="1">
              <a:spcBef>
                <a:spcPct val="0"/>
              </a:spcBef>
            </a:pPr>
            <a:r>
              <a:rPr lang="en-GB" altLang="en-US" sz="2800" b="1" kern="0" dirty="0">
                <a:solidFill>
                  <a:srgbClr val="002060"/>
                </a:solidFill>
                <a:latin typeface="Arial" panose="020B0604020202020204" pitchFamily="34" charset="0"/>
              </a:rPr>
              <a:t>Has Mark committed Robbery?</a:t>
            </a:r>
          </a:p>
          <a:p>
            <a:pPr algn="ctr" eaLnBrk="1" hangingPunct="1">
              <a:spcBef>
                <a:spcPct val="0"/>
              </a:spcBef>
            </a:pPr>
            <a:endParaRPr lang="en-GB" altLang="en-US" sz="2800" kern="0" dirty="0">
              <a:solidFill>
                <a:srgbClr val="002060"/>
              </a:solidFill>
              <a:latin typeface="Arial" panose="020B0604020202020204" pitchFamily="34" charset="0"/>
            </a:endParaRPr>
          </a:p>
        </p:txBody>
      </p:sp>
      <p:sp>
        <p:nvSpPr>
          <p:cNvPr id="3" name="TextBox 2"/>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Scenario 4</a:t>
            </a:r>
            <a:endParaRPr lang="en-GB" sz="3600" b="1" dirty="0">
              <a:solidFill>
                <a:schemeClr val="bg1"/>
              </a:solidFill>
            </a:endParaRPr>
          </a:p>
        </p:txBody>
      </p:sp>
    </p:spTree>
    <p:extLst>
      <p:ext uri="{BB962C8B-B14F-4D97-AF65-F5344CB8AC3E}">
        <p14:creationId xmlns:p14="http://schemas.microsoft.com/office/powerpoint/2010/main" val="169360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683568" y="1844824"/>
            <a:ext cx="8077200"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rgbClr val="002060"/>
                </a:solidFill>
                <a:latin typeface="Arial" panose="020B0604020202020204" pitchFamily="34" charset="0"/>
              </a:rPr>
              <a:t>Ed walks up to the driver of a motor car parked on the High Street. Ed is desperate for cash and he threatens the driver that unless he hands over some cash he will smash the car up. </a:t>
            </a:r>
          </a:p>
          <a:p>
            <a:pPr algn="ctr" eaLnBrk="1" hangingPunct="1">
              <a:spcBef>
                <a:spcPct val="0"/>
              </a:spcBef>
              <a:defRPr/>
            </a:pPr>
            <a:endParaRPr lang="en-GB" altLang="en-US" sz="2800" kern="0" dirty="0">
              <a:solidFill>
                <a:srgbClr val="002060"/>
              </a:solidFill>
              <a:latin typeface="Arial" panose="020B0604020202020204" pitchFamily="34" charset="0"/>
            </a:endParaRPr>
          </a:p>
          <a:p>
            <a:pPr algn="ctr" eaLnBrk="1" hangingPunct="1">
              <a:spcBef>
                <a:spcPct val="0"/>
              </a:spcBef>
              <a:defRPr/>
            </a:pPr>
            <a:r>
              <a:rPr lang="en-GB" altLang="en-US" sz="2800" kern="0" dirty="0">
                <a:solidFill>
                  <a:srgbClr val="002060"/>
                </a:solidFill>
                <a:latin typeface="Arial" panose="020B0604020202020204" pitchFamily="34" charset="0"/>
              </a:rPr>
              <a:t> </a:t>
            </a:r>
            <a:r>
              <a:rPr lang="en-GB" altLang="en-US" sz="2800" b="1" kern="0" dirty="0">
                <a:solidFill>
                  <a:srgbClr val="002060"/>
                </a:solidFill>
                <a:latin typeface="Arial" panose="020B0604020202020204" pitchFamily="34" charset="0"/>
              </a:rPr>
              <a:t>Has Ed committed robbery?</a:t>
            </a:r>
          </a:p>
          <a:p>
            <a:pPr eaLnBrk="1" hangingPunct="1">
              <a:spcBef>
                <a:spcPct val="0"/>
              </a:spcBef>
              <a:defRPr/>
            </a:pPr>
            <a:endParaRPr lang="en-GB" altLang="en-US" kern="0" dirty="0">
              <a:solidFill>
                <a:srgbClr val="002060"/>
              </a:solidFill>
              <a:latin typeface="Arial" panose="020B0604020202020204" pitchFamily="34" charset="0"/>
            </a:endParaRPr>
          </a:p>
        </p:txBody>
      </p:sp>
      <p:sp>
        <p:nvSpPr>
          <p:cNvPr id="3" name="TextBox 2"/>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Scenario 5</a:t>
            </a:r>
            <a:endParaRPr lang="en-GB" sz="3600" b="1" dirty="0">
              <a:solidFill>
                <a:schemeClr val="bg1"/>
              </a:solidFill>
            </a:endParaRPr>
          </a:p>
        </p:txBody>
      </p:sp>
    </p:spTree>
    <p:extLst>
      <p:ext uri="{BB962C8B-B14F-4D97-AF65-F5344CB8AC3E}">
        <p14:creationId xmlns:p14="http://schemas.microsoft.com/office/powerpoint/2010/main" val="95390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382960" y="1268760"/>
            <a:ext cx="8686800" cy="4824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80000"/>
              </a:lnSpc>
              <a:spcBef>
                <a:spcPct val="0"/>
              </a:spcBef>
            </a:pPr>
            <a:endParaRPr lang="en-GB" altLang="en-US" sz="2800" kern="0" dirty="0">
              <a:solidFill>
                <a:srgbClr val="002060"/>
              </a:solidFill>
              <a:latin typeface="Arial" panose="020B0604020202020204" pitchFamily="34" charset="0"/>
            </a:endParaRPr>
          </a:p>
          <a:p>
            <a:pPr eaLnBrk="1" hangingPunct="1">
              <a:spcBef>
                <a:spcPct val="0"/>
              </a:spcBef>
            </a:pPr>
            <a:r>
              <a:rPr lang="en-GB" altLang="en-US" sz="2800" kern="0" dirty="0">
                <a:solidFill>
                  <a:srgbClr val="002060"/>
                </a:solidFill>
                <a:latin typeface="Arial" panose="020B0604020202020204" pitchFamily="34" charset="0"/>
              </a:rPr>
              <a:t>James is walking along the High Street, </a:t>
            </a:r>
          </a:p>
          <a:p>
            <a:pPr eaLnBrk="1" hangingPunct="1">
              <a:spcBef>
                <a:spcPct val="0"/>
              </a:spcBef>
            </a:pPr>
            <a:r>
              <a:rPr lang="en-GB" altLang="en-US" sz="2800" kern="0" dirty="0">
                <a:solidFill>
                  <a:srgbClr val="002060"/>
                </a:solidFill>
                <a:latin typeface="Arial" panose="020B0604020202020204" pitchFamily="34" charset="0"/>
              </a:rPr>
              <a:t>pushing his one month old baby son in a pram.</a:t>
            </a:r>
          </a:p>
          <a:p>
            <a:pPr eaLnBrk="1" hangingPunct="1">
              <a:spcBef>
                <a:spcPct val="0"/>
              </a:spcBef>
            </a:pPr>
            <a:r>
              <a:rPr lang="en-GB" altLang="en-US" sz="2800" kern="0" dirty="0">
                <a:solidFill>
                  <a:srgbClr val="002060"/>
                </a:solidFill>
                <a:latin typeface="Arial" panose="020B0604020202020204" pitchFamily="34" charset="0"/>
              </a:rPr>
              <a:t>Steve walks up and </a:t>
            </a:r>
            <a:r>
              <a:rPr lang="en-GB" altLang="en-US" sz="2800" kern="0" dirty="0" smtClean="0">
                <a:solidFill>
                  <a:srgbClr val="002060"/>
                </a:solidFill>
                <a:latin typeface="Arial" panose="020B0604020202020204" pitchFamily="34" charset="0"/>
              </a:rPr>
              <a:t>shouts</a:t>
            </a:r>
            <a:r>
              <a:rPr lang="en-GB" altLang="en-US" sz="2800" kern="0" dirty="0">
                <a:solidFill>
                  <a:srgbClr val="002060"/>
                </a:solidFill>
                <a:latin typeface="Arial" panose="020B0604020202020204" pitchFamily="34" charset="0"/>
              </a:rPr>
              <a:t> </a:t>
            </a:r>
            <a:r>
              <a:rPr lang="en-GB" altLang="en-US" sz="2800" kern="0" dirty="0" smtClean="0">
                <a:solidFill>
                  <a:srgbClr val="002060"/>
                </a:solidFill>
                <a:latin typeface="Arial" panose="020B0604020202020204" pitchFamily="34" charset="0"/>
              </a:rPr>
              <a:t>‘give </a:t>
            </a:r>
            <a:r>
              <a:rPr lang="en-GB" altLang="en-US" sz="2800" kern="0" dirty="0">
                <a:solidFill>
                  <a:srgbClr val="002060"/>
                </a:solidFill>
                <a:latin typeface="Arial" panose="020B0604020202020204" pitchFamily="34" charset="0"/>
              </a:rPr>
              <a:t>me your wallet and money or the baby gets it’</a:t>
            </a:r>
          </a:p>
          <a:p>
            <a:pPr eaLnBrk="1" hangingPunct="1">
              <a:spcBef>
                <a:spcPct val="0"/>
              </a:spcBef>
            </a:pPr>
            <a:endParaRPr lang="en-GB" altLang="en-US" sz="2800" kern="0" dirty="0">
              <a:solidFill>
                <a:srgbClr val="002060"/>
              </a:solidFill>
              <a:latin typeface="Arial" panose="020B0604020202020204" pitchFamily="34" charset="0"/>
            </a:endParaRPr>
          </a:p>
          <a:p>
            <a:pPr eaLnBrk="1" hangingPunct="1">
              <a:spcBef>
                <a:spcPct val="0"/>
              </a:spcBef>
            </a:pPr>
            <a:r>
              <a:rPr lang="en-GB" altLang="en-US" sz="2800" kern="0" dirty="0">
                <a:solidFill>
                  <a:srgbClr val="002060"/>
                </a:solidFill>
                <a:latin typeface="Arial" panose="020B0604020202020204" pitchFamily="34" charset="0"/>
              </a:rPr>
              <a:t>James (who understandably is afraid) hands over the money and Steve makes off into Prospect Place. </a:t>
            </a:r>
          </a:p>
          <a:p>
            <a:pPr algn="ctr" eaLnBrk="1" hangingPunct="1">
              <a:lnSpc>
                <a:spcPct val="80000"/>
              </a:lnSpc>
              <a:spcBef>
                <a:spcPct val="0"/>
              </a:spcBef>
            </a:pPr>
            <a:endParaRPr lang="en-GB" altLang="en-US" sz="2800" kern="0" dirty="0">
              <a:solidFill>
                <a:srgbClr val="002060"/>
              </a:solidFill>
              <a:latin typeface="Arial" panose="020B0604020202020204" pitchFamily="34" charset="0"/>
            </a:endParaRPr>
          </a:p>
          <a:p>
            <a:pPr algn="ctr" eaLnBrk="1" hangingPunct="1">
              <a:lnSpc>
                <a:spcPct val="80000"/>
              </a:lnSpc>
              <a:spcBef>
                <a:spcPct val="0"/>
              </a:spcBef>
            </a:pPr>
            <a:r>
              <a:rPr lang="en-GB" altLang="en-US" sz="2800" kern="0" dirty="0">
                <a:solidFill>
                  <a:srgbClr val="002060"/>
                </a:solidFill>
                <a:latin typeface="Arial" panose="020B0604020202020204" pitchFamily="34" charset="0"/>
              </a:rPr>
              <a:t> </a:t>
            </a:r>
          </a:p>
          <a:p>
            <a:pPr algn="ctr" eaLnBrk="1" hangingPunct="1">
              <a:lnSpc>
                <a:spcPct val="80000"/>
              </a:lnSpc>
              <a:spcBef>
                <a:spcPct val="0"/>
              </a:spcBef>
            </a:pPr>
            <a:r>
              <a:rPr lang="en-GB" altLang="en-US" sz="2800" b="1" kern="0" dirty="0">
                <a:solidFill>
                  <a:srgbClr val="002060"/>
                </a:solidFill>
                <a:latin typeface="Arial" panose="020B0604020202020204" pitchFamily="34" charset="0"/>
              </a:rPr>
              <a:t>Has Steve committed robbery?</a:t>
            </a:r>
          </a:p>
          <a:p>
            <a:pPr algn="ctr" eaLnBrk="1" hangingPunct="1">
              <a:lnSpc>
                <a:spcPct val="80000"/>
              </a:lnSpc>
              <a:spcBef>
                <a:spcPct val="0"/>
              </a:spcBef>
            </a:pPr>
            <a:endParaRPr lang="en-GB" altLang="en-US" sz="2800" kern="0" dirty="0">
              <a:solidFill>
                <a:srgbClr val="002060"/>
              </a:solidFill>
              <a:latin typeface="Arial" panose="020B0604020202020204" pitchFamily="34" charset="0"/>
            </a:endParaRPr>
          </a:p>
          <a:p>
            <a:pPr algn="ctr" eaLnBrk="1" hangingPunct="1">
              <a:lnSpc>
                <a:spcPct val="80000"/>
              </a:lnSpc>
              <a:spcBef>
                <a:spcPct val="0"/>
              </a:spcBef>
            </a:pPr>
            <a:endParaRPr lang="en-GB" altLang="en-US" kern="0" dirty="0">
              <a:solidFill>
                <a:srgbClr val="002060"/>
              </a:solidFill>
              <a:latin typeface="Arial" panose="020B0604020202020204" pitchFamily="34" charset="0"/>
            </a:endParaRPr>
          </a:p>
        </p:txBody>
      </p:sp>
      <p:sp>
        <p:nvSpPr>
          <p:cNvPr id="3" name="TextBox 2"/>
          <p:cNvSpPr txBox="1"/>
          <p:nvPr/>
        </p:nvSpPr>
        <p:spPr>
          <a:xfrm>
            <a:off x="1890918" y="476672"/>
            <a:ext cx="567088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Scenario 6</a:t>
            </a:r>
            <a:endParaRPr lang="en-GB" sz="3600" b="1" dirty="0">
              <a:solidFill>
                <a:schemeClr val="bg1"/>
              </a:solidFill>
            </a:endParaRPr>
          </a:p>
        </p:txBody>
      </p:sp>
    </p:spTree>
    <p:extLst>
      <p:ext uri="{BB962C8B-B14F-4D97-AF65-F5344CB8AC3E}">
        <p14:creationId xmlns:p14="http://schemas.microsoft.com/office/powerpoint/2010/main" val="168856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9&quot;/&gt;&lt;lineCharCount val=&quot;44&quot;/&gt;&lt;lineCharCount val=&quot;3&quot;/&gt;&lt;lineCharCount val=&quot;25&quot;/&gt;&lt;lineCharCount val=&quot;4&quot;/&gt;&lt;lineCharCount val=&quot;18&quot;/&gt;&lt;lineCharCount val=&quot;28&quot;/&gt;&lt;lineCharCount val=&quot;33&quot;/&gt;&lt;lineCharCount val=&quot;51&quot;/&gt;&lt;lineCharCount val=&quot;2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AA61A633-63D2-4A4B-A1D2-94BAF7120BF0}&quot;/&gt;&lt;isInvalidForFieldText val=&quot;0&quot;/&gt;&lt;Image&gt;&lt;filename val=&quot;C:\DOCUME~1\swp54152\LOCALS~1\Temp\PR\data\asimages\{AA61A633-63D2-4A4B-A1D2-94BAF7120BF0}_26.png&quot;/&gt;&lt;left val=&quot;16&quot;/&gt;&lt;top val=&quot;75&quot;/&gt;&lt;width val=&quot;694&quot;/&gt;&lt;height val=&quot;391&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7&quot;/&gt;&lt;/TableIndex&gt;&lt;/ShapeTextInfo&gt;"/>
  <p:tag name="PRESENTER_SHAPEINFO" val="&lt;ThreeDShapeInfo&gt;&lt;uuid val=&quot;{BBF301E8-91B6-4684-B214-648784C00B38}&quot;/&gt;&lt;isInvalidForFieldText val=&quot;0&quot;/&gt;&lt;Image&gt;&lt;filename val=&quot;C:\DOCUME~1\swp54152\LOCALS~1\Temp\PR\data\asimages\{BBF301E8-91B6-4684-B214-648784C00B38}_26.png&quot;/&gt;&lt;left val=&quot;3&quot;/&gt;&lt;top val=&quot;224&quot;/&gt;&lt;width val=&quot;722&quot;/&gt;&lt;height val=&quot;92&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B39B7866-9068-42E2-AC75-EEAD1CD303E3}&quot;/&gt;&lt;isInvalidForFieldText val=&quot;0&quot;/&gt;&lt;Image&gt;&lt;filename val=&quot;C:\DOCUME~1\swp54152\LOCALS~1\Temp\PR\data\asimages\{B39B7866-9068-42E2-AC75-EEAD1CD303E3}_29.png&quot;/&gt;&lt;left val=&quot;39&quot;/&gt;&lt;top val=&quot;25&quot;/&gt;&lt;width val=&quot;642&quot;/&gt;&lt;height val=&quot;489&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6&quot;/&gt;&lt;lineCharCount val=&quot;39&quot;/&gt;&lt;/TableIndex&gt;&lt;/ShapeTextInfo&gt;"/>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6047</TotalTime>
  <Words>3268</Words>
  <Application>Microsoft Office PowerPoint</Application>
  <PresentationFormat>On-screen Show (4:3)</PresentationFormat>
  <Paragraphs>337</Paragraphs>
  <Slides>21</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ＭＳ Ｐゴシック</vt:lpstr>
      <vt:lpstr>Arial</vt:lpstr>
      <vt:lpstr>Calibri</vt:lpstr>
      <vt:lpstr>Calibri Light</vt:lpstr>
      <vt:lpstr>Comic Sans MS</vt:lpstr>
      <vt:lpstr>Microsoft Sans Serif</vt:lpstr>
      <vt:lpstr>Tahoma</vt:lpstr>
      <vt:lpstr>Verdana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Roadcraft</dc:title>
  <dc:creator>North Wales Police</dc:creator>
  <cp:lastModifiedBy>Jones,Sarah swp5354</cp:lastModifiedBy>
  <cp:revision>934</cp:revision>
  <cp:lastPrinted>2018-08-28T11:15:20Z</cp:lastPrinted>
  <dcterms:created xsi:type="dcterms:W3CDTF">2015-10-21T12:25:46Z</dcterms:created>
  <dcterms:modified xsi:type="dcterms:W3CDTF">2019-02-20T14:47:24Z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4ed8aa45-8d07-41b2-b688-0634fad8fdb2</vt:lpwstr>
  </property>
  <property fmtid="{D5CDD505-2E9C-101B-9397-08002B2CF9AE}" pid="3" name="Classification">
    <vt:lpwstr>OFFICIAL</vt:lpwstr>
  </property>
  <property fmtid="{D5CDD505-2E9C-101B-9397-08002B2CF9AE}" pid="4" name="Visibility">
    <vt:lpwstr>NOT VISIBLE</vt:lpwstr>
  </property>
</Properties>
</file>