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  <p:sldMasterId id="2147483686" r:id="rId8"/>
    <p:sldMasterId id="2147483701" r:id="rId9"/>
  </p:sldMasterIdLst>
  <p:notesMasterIdLst>
    <p:notesMasterId r:id="rId20"/>
  </p:notesMasterIdLst>
  <p:sldIdLst>
    <p:sldId id="409" r:id="rId10"/>
    <p:sldId id="412" r:id="rId11"/>
    <p:sldId id="580" r:id="rId12"/>
    <p:sldId id="581" r:id="rId13"/>
    <p:sldId id="582" r:id="rId14"/>
    <p:sldId id="583" r:id="rId15"/>
    <p:sldId id="584" r:id="rId16"/>
    <p:sldId id="585" r:id="rId17"/>
    <p:sldId id="586" r:id="rId18"/>
    <p:sldId id="40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71308" autoAdjust="0"/>
  </p:normalViewPr>
  <p:slideViewPr>
    <p:cSldViewPr snapToGrid="0">
      <p:cViewPr varScale="1">
        <p:scale>
          <a:sx n="60" d="100"/>
          <a:sy n="60" d="100"/>
        </p:scale>
        <p:origin x="1039" y="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8D066E06-7D57-4066-A0FE-C273DE3438AF}"/>
    <pc:docChg chg="delSld modSld">
      <pc:chgData name="Munyaradzi Nicholas Murira" userId="6ab3fae5-94bd-47ef-9f25-6c1f645127cf" providerId="ADAL" clId="{8D066E06-7D57-4066-A0FE-C273DE3438AF}" dt="2025-02-03T08:21:06.387" v="8" actId="47"/>
      <pc:docMkLst>
        <pc:docMk/>
      </pc:docMkLst>
      <pc:sldChg chg="modSp mod">
        <pc:chgData name="Munyaradzi Nicholas Murira" userId="6ab3fae5-94bd-47ef-9f25-6c1f645127cf" providerId="ADAL" clId="{8D066E06-7D57-4066-A0FE-C273DE3438AF}" dt="2025-02-03T08:09:55.847" v="0" actId="6549"/>
        <pc:sldMkLst>
          <pc:docMk/>
          <pc:sldMk cId="2457745289" sldId="583"/>
        </pc:sldMkLst>
        <pc:spChg chg="mod">
          <ac:chgData name="Munyaradzi Nicholas Murira" userId="6ab3fae5-94bd-47ef-9f25-6c1f645127cf" providerId="ADAL" clId="{8D066E06-7D57-4066-A0FE-C273DE3438AF}" dt="2025-02-03T08:09:55.847" v="0" actId="6549"/>
          <ac:spMkLst>
            <pc:docMk/>
            <pc:sldMk cId="2457745289" sldId="583"/>
            <ac:spMk id="4" creationId="{ED5BFF56-D807-EDD6-8EA1-19C2A7515EC6}"/>
          </ac:spMkLst>
        </pc:spChg>
      </pc:sldChg>
      <pc:sldChg chg="del">
        <pc:chgData name="Munyaradzi Nicholas Murira" userId="6ab3fae5-94bd-47ef-9f25-6c1f645127cf" providerId="ADAL" clId="{8D066E06-7D57-4066-A0FE-C273DE3438AF}" dt="2025-02-03T08:20:27.592" v="5" actId="47"/>
        <pc:sldMkLst>
          <pc:docMk/>
          <pc:sldMk cId="1491949423" sldId="587"/>
        </pc:sldMkLst>
      </pc:sldChg>
      <pc:sldChg chg="del">
        <pc:chgData name="Munyaradzi Nicholas Murira" userId="6ab3fae5-94bd-47ef-9f25-6c1f645127cf" providerId="ADAL" clId="{8D066E06-7D57-4066-A0FE-C273DE3438AF}" dt="2025-02-03T08:19:34.889" v="1" actId="47"/>
        <pc:sldMkLst>
          <pc:docMk/>
          <pc:sldMk cId="2092896412" sldId="588"/>
        </pc:sldMkLst>
      </pc:sldChg>
      <pc:sldChg chg="del">
        <pc:chgData name="Munyaradzi Nicholas Murira" userId="6ab3fae5-94bd-47ef-9f25-6c1f645127cf" providerId="ADAL" clId="{8D066E06-7D57-4066-A0FE-C273DE3438AF}" dt="2025-02-03T08:19:45.565" v="2" actId="47"/>
        <pc:sldMkLst>
          <pc:docMk/>
          <pc:sldMk cId="74222402" sldId="589"/>
        </pc:sldMkLst>
      </pc:sldChg>
      <pc:sldChg chg="del">
        <pc:chgData name="Munyaradzi Nicholas Murira" userId="6ab3fae5-94bd-47ef-9f25-6c1f645127cf" providerId="ADAL" clId="{8D066E06-7D57-4066-A0FE-C273DE3438AF}" dt="2025-02-03T08:19:53.064" v="3" actId="47"/>
        <pc:sldMkLst>
          <pc:docMk/>
          <pc:sldMk cId="229439625" sldId="590"/>
        </pc:sldMkLst>
      </pc:sldChg>
      <pc:sldChg chg="del">
        <pc:chgData name="Munyaradzi Nicholas Murira" userId="6ab3fae5-94bd-47ef-9f25-6c1f645127cf" providerId="ADAL" clId="{8D066E06-7D57-4066-A0FE-C273DE3438AF}" dt="2025-02-03T08:20:01.187" v="4" actId="47"/>
        <pc:sldMkLst>
          <pc:docMk/>
          <pc:sldMk cId="3689115577" sldId="591"/>
        </pc:sldMkLst>
      </pc:sldChg>
      <pc:sldChg chg="del">
        <pc:chgData name="Munyaradzi Nicholas Murira" userId="6ab3fae5-94bd-47ef-9f25-6c1f645127cf" providerId="ADAL" clId="{8D066E06-7D57-4066-A0FE-C273DE3438AF}" dt="2025-02-03T08:20:32.425" v="6" actId="47"/>
        <pc:sldMkLst>
          <pc:docMk/>
          <pc:sldMk cId="1265738370" sldId="592"/>
        </pc:sldMkLst>
      </pc:sldChg>
      <pc:sldChg chg="del">
        <pc:chgData name="Munyaradzi Nicholas Murira" userId="6ab3fae5-94bd-47ef-9f25-6c1f645127cf" providerId="ADAL" clId="{8D066E06-7D57-4066-A0FE-C273DE3438AF}" dt="2025-02-03T08:20:58.105" v="7" actId="47"/>
        <pc:sldMkLst>
          <pc:docMk/>
          <pc:sldMk cId="4242678057" sldId="593"/>
        </pc:sldMkLst>
      </pc:sldChg>
      <pc:sldChg chg="del">
        <pc:chgData name="Munyaradzi Nicholas Murira" userId="6ab3fae5-94bd-47ef-9f25-6c1f645127cf" providerId="ADAL" clId="{8D066E06-7D57-4066-A0FE-C273DE3438AF}" dt="2025-02-03T08:21:06.387" v="8" actId="47"/>
        <pc:sldMkLst>
          <pc:docMk/>
          <pc:sldMk cId="892080249" sldId="59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74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4145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9655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147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8058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6740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3246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i="1" dirty="0"/>
              <a:t>The metric for the 10.123.1.0/24 and 10.3.3.0/24 networks has drastically increased compared to the metric for the 10.56.1.0/24 network.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407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80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687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5180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13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455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27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092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975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396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890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911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4877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4124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6423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138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172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CB0EB6F8-EC51-F74F-782F-F97F59DC84E1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849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5066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900AF725-3D2D-ECE6-C0E6-5BE3FDA8E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103" y="6151738"/>
            <a:ext cx="6757490" cy="36574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Today’s Discussion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7A289E-9EC1-1C8C-6EAE-122D1C7EA5DF}"/>
              </a:ext>
            </a:extLst>
          </p:cNvPr>
          <p:cNvSpPr txBox="1"/>
          <p:nvPr/>
        </p:nvSpPr>
        <p:spPr>
          <a:xfrm>
            <a:off x="2086012" y="544423"/>
            <a:ext cx="814263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Bef>
                <a:spcPts val="0"/>
              </a:spcBef>
              <a:spcAft>
                <a:spcPts val="600"/>
              </a:spcAft>
            </a:pPr>
            <a:r>
              <a:rPr lang="en-US" sz="4000" i="1" dirty="0">
                <a:solidFill>
                  <a:schemeClr val="tx1">
                    <a:lumMod val="50000"/>
                  </a:schemeClr>
                </a:solidFill>
              </a:rPr>
              <a:t>Multi-Area OSPF</a:t>
            </a:r>
          </a:p>
        </p:txBody>
      </p:sp>
    </p:spTree>
    <p:extLst>
      <p:ext uri="{BB962C8B-B14F-4D97-AF65-F5344CB8AC3E}">
        <p14:creationId xmlns:p14="http://schemas.microsoft.com/office/powerpoint/2010/main" val="169302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1" y="727274"/>
            <a:ext cx="12077700" cy="5033446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An OSPF area is a logical grouping of routers or, more specifically, a logical grouping of router interfaces.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Area membership is set at the interface level, and the area ID is included in the OSPF hello packet.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An interface can belong to only one area.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All routers within the same OSPF area maintain an identical copy of the link-state database (LSDB).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An OSPF area grows in size as the number of network links and routers increase in the area.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While using a single area simplifies the topology, there are trade-offs:</a:t>
            </a:r>
          </a:p>
          <a:p>
            <a:pPr marL="800100" lvl="1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Full shortest path first (SPF) tree calculation runs when a link flaps within the area.</a:t>
            </a:r>
          </a:p>
          <a:p>
            <a:pPr marL="800100" lvl="1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The LSDB increases in size and becomes unmanageable.</a:t>
            </a:r>
          </a:p>
          <a:p>
            <a:pPr marL="800100" lvl="1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The LSDB for the area grows, consuming more memory, and lengthening the SPF computation process.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Proper design addresses each of these issues by segmenting the routers into multiple OSPF areas, thereby keeping the LSDB to a manageable size. Sizing and design of OSPF networks should account for the hardware constraints of the smallest router in that area.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67905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1" y="727274"/>
            <a:ext cx="12077700" cy="5033446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In essence, an OSPF area </a:t>
            </a:r>
            <a:r>
              <a:rPr lang="en-US" sz="2000" b="1" dirty="0"/>
              <a:t>hides the topology from another area </a:t>
            </a:r>
            <a:r>
              <a:rPr lang="en-US" sz="2000" dirty="0"/>
              <a:t>but enables the </a:t>
            </a:r>
            <a:r>
              <a:rPr lang="en-US" sz="2000" b="1" dirty="0"/>
              <a:t>networks to be visible </a:t>
            </a:r>
            <a:r>
              <a:rPr lang="en-US" sz="2000" dirty="0"/>
              <a:t>in other areas within the OSPF domain.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Segmenting the </a:t>
            </a:r>
            <a:r>
              <a:rPr lang="en-US" sz="2000" b="1" dirty="0"/>
              <a:t>OSPF domain into multiple areas reduces the size of the LSDB for each area</a:t>
            </a:r>
            <a:r>
              <a:rPr lang="en-US" sz="2000" dirty="0"/>
              <a:t>, making SPF tree calculations faster, and decreasing LSDB flooding between routers when a link flaps.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Just because a router connects to multiple OSPF areas does not mean the routes from one area will be injected into another area. Figure shows router R1 connected to Area 1 and Area 2. Routes from Area 1 will not advertise into Area 2 and vice versa.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A22E4B-8107-F085-DB6A-78BA4A6673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332"/>
          <a:stretch/>
        </p:blipFill>
        <p:spPr>
          <a:xfrm>
            <a:off x="2414536" y="3201882"/>
            <a:ext cx="6484555" cy="2055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794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1" y="727274"/>
            <a:ext cx="12077700" cy="5033446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Area 0 is a special area called the </a:t>
            </a:r>
            <a:r>
              <a:rPr lang="en-US" sz="2000" b="1" dirty="0"/>
              <a:t>backbone</a:t>
            </a:r>
            <a:r>
              <a:rPr lang="en-US" sz="2000" dirty="0"/>
              <a:t>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By design, </a:t>
            </a:r>
            <a:r>
              <a:rPr lang="en-US" sz="2000" b="1" dirty="0"/>
              <a:t>all areas must connect to Area 0 </a:t>
            </a:r>
            <a:r>
              <a:rPr lang="en-US" sz="2000" dirty="0"/>
              <a:t>because OSPF expects all areas to inject routing information into the backbone, and Area 0 advertises the routes into other areas.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b="1" dirty="0"/>
              <a:t>Area border routers (ABRs) </a:t>
            </a:r>
            <a:r>
              <a:rPr lang="en-US" sz="2000" dirty="0"/>
              <a:t>are OSPF routers connected to Area 0 and another OSPF area.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ABRs are responsible for advertising routes from one area and injecting them into a different OSPF area.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DC475B-0B63-69AC-7AFA-26211206DB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1914"/>
          <a:stretch/>
        </p:blipFill>
        <p:spPr>
          <a:xfrm>
            <a:off x="2960529" y="2869208"/>
            <a:ext cx="5256371" cy="25917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EC0D77-2B7F-A7E1-911C-ABF9904FF986}"/>
              </a:ext>
            </a:extLst>
          </p:cNvPr>
          <p:cNvSpPr txBox="1"/>
          <p:nvPr/>
        </p:nvSpPr>
        <p:spPr>
          <a:xfrm>
            <a:off x="8561388" y="3739482"/>
            <a:ext cx="328612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800" dirty="0"/>
              <a:t>R1 is connected to Area 0, Area 1, and Area 2. R1 is a proper ABR because it now participates in Area 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347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Area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D5BFF56-D807-EDD6-8EA1-19C2A7515EC6}"/>
              </a:ext>
            </a:extLst>
          </p:cNvPr>
          <p:cNvSpPr/>
          <p:nvPr/>
        </p:nvSpPr>
        <p:spPr>
          <a:xfrm>
            <a:off x="357446" y="3239077"/>
            <a:ext cx="5738553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500" dirty="0"/>
              <a:t>A larger-scale OSPF multi-area topology. In the topology: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R1, R2, R3, and R4 belong to Area 1234.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R4 and R5 belong to Area 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R5 and R6 belong to Area 56.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R4 and R5 are ABRs.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/>
              <a:t>Area 1234 connects to Area 0, and Area 56 connects to Area 0.</a:t>
            </a:r>
          </a:p>
          <a:p>
            <a:endParaRPr lang="en-US" sz="15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AE1348-8334-C0C5-3C9D-BEEEF0E28E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805"/>
          <a:stretch/>
        </p:blipFill>
        <p:spPr>
          <a:xfrm>
            <a:off x="140000" y="794982"/>
            <a:ext cx="6056097" cy="213077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98BB3CC-9091-90BB-D65D-50F86FEC8D16}"/>
              </a:ext>
            </a:extLst>
          </p:cNvPr>
          <p:cNvSpPr/>
          <p:nvPr/>
        </p:nvSpPr>
        <p:spPr>
          <a:xfrm>
            <a:off x="6738367" y="2355677"/>
            <a:ext cx="487112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/>
              <a:t>OSPF configuration for the ABRs R4 and R5.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EC26EA7-3B32-A836-47D5-94D0870E2E17}"/>
              </a:ext>
            </a:extLst>
          </p:cNvPr>
          <p:cNvSpPr/>
          <p:nvPr/>
        </p:nvSpPr>
        <p:spPr>
          <a:xfrm>
            <a:off x="6460133" y="4841350"/>
            <a:ext cx="496746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This verifies that interfaces on R4 belong to Area 1234 and Area 0 and that interfaces on R5 belong to Area 0 and Area 56.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37392D4-933F-3C11-2E99-D8E84BE82C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067"/>
          <a:stretch/>
        </p:blipFill>
        <p:spPr>
          <a:xfrm>
            <a:off x="6196097" y="3152770"/>
            <a:ext cx="5495536" cy="16287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DAEC5D-6A42-4F08-89AD-9E647107D40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441"/>
          <a:stretch/>
        </p:blipFill>
        <p:spPr>
          <a:xfrm>
            <a:off x="6336097" y="167658"/>
            <a:ext cx="5433291" cy="203486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755E9FA-5EE3-0F7A-5002-C46367560B0E}"/>
              </a:ext>
            </a:extLst>
          </p:cNvPr>
          <p:cNvSpPr/>
          <p:nvPr/>
        </p:nvSpPr>
        <p:spPr>
          <a:xfrm>
            <a:off x="939800" y="2962078"/>
            <a:ext cx="487112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dirty="0"/>
              <a:t>Multi Area OSPF</a:t>
            </a:r>
          </a:p>
        </p:txBody>
      </p:sp>
    </p:spTree>
    <p:extLst>
      <p:ext uri="{BB962C8B-B14F-4D97-AF65-F5344CB8AC3E}">
        <p14:creationId xmlns:p14="http://schemas.microsoft.com/office/powerpoint/2010/main" val="2457745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1" y="727274"/>
            <a:ext cx="12077700" cy="5033446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The area ID is a 32-bit field and can be formatted in simple decimal (0 through 4,294,967,295) or dotted decimal (0.0.0.0 through 255.255.255.255).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During router configuration, the area can use decimal format on one router and dotted-decimal format on a different router, and the routers can still form an adjacency.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OSPF advertises the area ID in dotted-decimal format in the OSPF hello packet.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Network routes that are learned from other OSPF routers within the same area are known as </a:t>
            </a:r>
            <a:r>
              <a:rPr lang="en-US" sz="2000" b="1" dirty="0"/>
              <a:t>intra-area routes</a:t>
            </a:r>
            <a:r>
              <a:rPr lang="en-US" sz="2000" dirty="0"/>
              <a:t>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Network routes that are learned from other OSPF routers from a different area using an ABR are known as </a:t>
            </a:r>
            <a:r>
              <a:rPr lang="en-US" sz="2000" b="1" dirty="0"/>
              <a:t>interarea routes</a:t>
            </a:r>
            <a:r>
              <a:rPr lang="en-US" sz="2000" dirty="0"/>
              <a:t>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8C0088-68C7-590D-5290-646A57308E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687"/>
          <a:stretch/>
        </p:blipFill>
        <p:spPr>
          <a:xfrm>
            <a:off x="2890467" y="3554517"/>
            <a:ext cx="6088421" cy="1766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0949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Area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8C0088-68C7-590D-5290-646A57308E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687"/>
          <a:stretch/>
        </p:blipFill>
        <p:spPr>
          <a:xfrm>
            <a:off x="7579" y="911748"/>
            <a:ext cx="6088421" cy="176678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19569F7-CCA8-71F6-1175-EC78789A11FD}"/>
              </a:ext>
            </a:extLst>
          </p:cNvPr>
          <p:cNvSpPr txBox="1"/>
          <p:nvPr/>
        </p:nvSpPr>
        <p:spPr>
          <a:xfrm>
            <a:off x="6400789" y="3025308"/>
            <a:ext cx="570744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i="1" dirty="0">
                <a:latin typeface="Calibri (Body)"/>
              </a:rPr>
              <a:t>Here, the network link between R2 and R4 (10.24.1.0/29) is an intra-area route to R1. </a:t>
            </a:r>
          </a:p>
          <a:p>
            <a:pPr algn="just"/>
            <a:r>
              <a:rPr lang="en-US" i="1" dirty="0">
                <a:latin typeface="Calibri (Body)"/>
              </a:rPr>
              <a:t>The </a:t>
            </a:r>
            <a:r>
              <a:rPr lang="en-US" b="1" i="1" u="sng" dirty="0">
                <a:latin typeface="Calibri (Body)"/>
              </a:rPr>
              <a:t>IP routing table displays OSPF intra-area routes with an O</a:t>
            </a:r>
            <a:r>
              <a:rPr lang="en-US" i="1" dirty="0">
                <a:latin typeface="Calibri (Body)"/>
              </a:rPr>
              <a:t>. </a:t>
            </a:r>
          </a:p>
          <a:p>
            <a:pPr algn="just"/>
            <a:endParaRPr lang="en-US" i="1" dirty="0">
              <a:latin typeface="Calibri (Body)"/>
            </a:endParaRPr>
          </a:p>
          <a:p>
            <a:pPr algn="just"/>
            <a:r>
              <a:rPr lang="en-US" dirty="0">
                <a:latin typeface="Calibri (Body)"/>
              </a:rPr>
              <a:t>Notice that R1’s OSPF routing table shows </a:t>
            </a:r>
            <a:r>
              <a:rPr lang="en-US" b="1" i="1" dirty="0">
                <a:solidFill>
                  <a:schemeClr val="tx2"/>
                </a:solidFill>
                <a:latin typeface="Calibri (Body)"/>
              </a:rPr>
              <a:t>routes from within Area 1234 as intra-area (O routes) and routes from Area 0 and Area 56 as interarea (O IA routes)</a:t>
            </a:r>
            <a:r>
              <a:rPr lang="en-US" dirty="0">
                <a:latin typeface="Calibri (Body)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B6552D-334D-B68B-4B6D-29CAE0774A2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497" r="2101"/>
          <a:stretch/>
        </p:blipFill>
        <p:spPr>
          <a:xfrm>
            <a:off x="83766" y="2839620"/>
            <a:ext cx="6079274" cy="267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2021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Area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8C0088-68C7-590D-5290-646A57308EA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687"/>
          <a:stretch/>
        </p:blipFill>
        <p:spPr>
          <a:xfrm>
            <a:off x="7579" y="911748"/>
            <a:ext cx="6088421" cy="176678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19569F7-CCA8-71F6-1175-EC78789A11FD}"/>
              </a:ext>
            </a:extLst>
          </p:cNvPr>
          <p:cNvSpPr txBox="1"/>
          <p:nvPr/>
        </p:nvSpPr>
        <p:spPr>
          <a:xfrm>
            <a:off x="6440516" y="3752693"/>
            <a:ext cx="57074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dirty="0"/>
              <a:t>Here, notice that </a:t>
            </a:r>
            <a:r>
              <a:rPr lang="en-US" b="1" dirty="0"/>
              <a:t>R4’s routing table </a:t>
            </a:r>
            <a:r>
              <a:rPr lang="en-US" dirty="0"/>
              <a:t>shows the routes from </a:t>
            </a:r>
            <a:r>
              <a:rPr lang="en-US" b="1" dirty="0"/>
              <a:t>within Area 1234 and Area 0 as intra-area</a:t>
            </a:r>
            <a:r>
              <a:rPr lang="en-US" dirty="0"/>
              <a:t> and routes from </a:t>
            </a:r>
            <a:r>
              <a:rPr lang="en-US" b="1" dirty="0"/>
              <a:t>Area 56 as interarea </a:t>
            </a:r>
            <a:r>
              <a:rPr lang="en-US" dirty="0"/>
              <a:t>because R4 does not connect to Area 56.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38DFAD-BF72-FAB3-33C6-5371B45F95F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49" t="12672" r="1147" b="2973"/>
          <a:stretch/>
        </p:blipFill>
        <p:spPr>
          <a:xfrm>
            <a:off x="83766" y="3198696"/>
            <a:ext cx="6356750" cy="2308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809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770</Words>
  <Application>Microsoft Office PowerPoint</Application>
  <PresentationFormat>Widescreen</PresentationFormat>
  <Paragraphs>62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10</vt:i4>
      </vt:variant>
    </vt:vector>
  </HeadingPairs>
  <TitlesOfParts>
    <vt:vector size="21" baseType="lpstr">
      <vt:lpstr>Calibri (Body)</vt:lpstr>
      <vt:lpstr>Arial</vt:lpstr>
      <vt:lpstr>Calibri</vt:lpstr>
      <vt:lpstr>Calibri Light</vt:lpstr>
      <vt:lpstr>Wingdings</vt:lpstr>
      <vt:lpstr>UWTSD 200_Title Page</vt:lpstr>
      <vt:lpstr>UWTSD 200_Text 1</vt:lpstr>
      <vt:lpstr>UWTSD 200_Title Page 2</vt:lpstr>
      <vt:lpstr>UWTSD 200_Subtitle 4</vt:lpstr>
      <vt:lpstr>UWTSD Holding Page</vt:lpstr>
      <vt:lpstr>Office Theme</vt:lpstr>
      <vt:lpstr>PowerPoint Presentation</vt:lpstr>
      <vt:lpstr>Today’s Discussion</vt:lpstr>
      <vt:lpstr>OSPF Area</vt:lpstr>
      <vt:lpstr>OSPF Area</vt:lpstr>
      <vt:lpstr>OSPF Area</vt:lpstr>
      <vt:lpstr>OSPF Area</vt:lpstr>
      <vt:lpstr>OSPF Area</vt:lpstr>
      <vt:lpstr>OSPF Area</vt:lpstr>
      <vt:lpstr>OSPF Area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64</cp:revision>
  <dcterms:created xsi:type="dcterms:W3CDTF">2021-03-05T06:07:01Z</dcterms:created>
  <dcterms:modified xsi:type="dcterms:W3CDTF">2025-02-03T08:21:06Z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