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4"/>
  </p:sldMasterIdLst>
  <p:notesMasterIdLst>
    <p:notesMasterId r:id="rId20"/>
  </p:notesMasterIdLst>
  <p:sldIdLst>
    <p:sldId id="256" r:id="rId5"/>
    <p:sldId id="259" r:id="rId6"/>
    <p:sldId id="258" r:id="rId7"/>
    <p:sldId id="261" r:id="rId8"/>
    <p:sldId id="270" r:id="rId9"/>
    <p:sldId id="262" r:id="rId10"/>
    <p:sldId id="263" r:id="rId11"/>
    <p:sldId id="264" r:id="rId12"/>
    <p:sldId id="265" r:id="rId13"/>
    <p:sldId id="267" r:id="rId14"/>
    <p:sldId id="266" r:id="rId15"/>
    <p:sldId id="269" r:id="rId16"/>
    <p:sldId id="271" r:id="rId17"/>
    <p:sldId id="260" r:id="rId18"/>
    <p:sldId id="26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FFCC00"/>
    <a:srgbClr val="FF3399"/>
    <a:srgbClr val="990099"/>
    <a:srgbClr val="660033"/>
    <a:srgbClr val="00CC66"/>
    <a:srgbClr val="CC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F3600A-BB18-414E-8F49-1F8EF8CC3169}" v="2" dt="2020-05-16T11:33:02.4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697" autoAdjust="0"/>
    <p:restoredTop sz="84761" autoAdjust="0"/>
  </p:normalViewPr>
  <p:slideViewPr>
    <p:cSldViewPr snapToGrid="0">
      <p:cViewPr varScale="1">
        <p:scale>
          <a:sx n="72" d="100"/>
          <a:sy n="72" d="100"/>
        </p:scale>
        <p:origin x="888" y="67"/>
      </p:cViewPr>
      <p:guideLst/>
    </p:cSldViewPr>
  </p:slideViewPr>
  <p:outlineViewPr>
    <p:cViewPr>
      <p:scale>
        <a:sx n="33" d="100"/>
        <a:sy n="33" d="100"/>
      </p:scale>
      <p:origin x="0" y="-3120"/>
    </p:cViewPr>
  </p:outlineViewPr>
  <p:notesTextViewPr>
    <p:cViewPr>
      <p:scale>
        <a:sx n="120" d="100"/>
        <a:sy n="120" d="100"/>
      </p:scale>
      <p:origin x="0" y="0"/>
    </p:cViewPr>
  </p:notesTextViewPr>
  <p:sorterViewPr>
    <p:cViewPr>
      <p:scale>
        <a:sx n="100" d="100"/>
        <a:sy n="100" d="100"/>
      </p:scale>
      <p:origin x="0" y="-1848"/>
    </p:cViewPr>
  </p:sorterViewPr>
  <p:notesViewPr>
    <p:cSldViewPr snapToGrid="0">
      <p:cViewPr varScale="1">
        <p:scale>
          <a:sx n="65" d="100"/>
          <a:sy n="65" d="100"/>
        </p:scale>
        <p:origin x="3154"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yssa Muir" userId="83abbc65-284e-4293-b266-65ca48345865" providerId="ADAL" clId="{25F3600A-BB18-414E-8F49-1F8EF8CC3169}"/>
    <pc:docChg chg="custSel addSld modSld">
      <pc:chgData name="Lyssa Muir" userId="83abbc65-284e-4293-b266-65ca48345865" providerId="ADAL" clId="{25F3600A-BB18-414E-8F49-1F8EF8CC3169}" dt="2020-05-16T14:14:07.758" v="413"/>
      <pc:docMkLst>
        <pc:docMk/>
      </pc:docMkLst>
      <pc:sldChg chg="modNotesTx">
        <pc:chgData name="Lyssa Muir" userId="83abbc65-284e-4293-b266-65ca48345865" providerId="ADAL" clId="{25F3600A-BB18-414E-8F49-1F8EF8CC3169}" dt="2020-05-16T14:14:07.758" v="413"/>
        <pc:sldMkLst>
          <pc:docMk/>
          <pc:sldMk cId="2594793367" sldId="270"/>
        </pc:sldMkLst>
      </pc:sldChg>
      <pc:sldChg chg="modSp new mod">
        <pc:chgData name="Lyssa Muir" userId="83abbc65-284e-4293-b266-65ca48345865" providerId="ADAL" clId="{25F3600A-BB18-414E-8F49-1F8EF8CC3169}" dt="2020-05-16T11:37:30.792" v="412" actId="20577"/>
        <pc:sldMkLst>
          <pc:docMk/>
          <pc:sldMk cId="2271304058" sldId="271"/>
        </pc:sldMkLst>
        <pc:spChg chg="mod">
          <ac:chgData name="Lyssa Muir" userId="83abbc65-284e-4293-b266-65ca48345865" providerId="ADAL" clId="{25F3600A-BB18-414E-8F49-1F8EF8CC3169}" dt="2020-05-16T11:33:02.432" v="409" actId="207"/>
          <ac:spMkLst>
            <pc:docMk/>
            <pc:sldMk cId="2271304058" sldId="271"/>
            <ac:spMk id="2" creationId="{3ABFD165-4489-4D57-A32E-0CFF9478988E}"/>
          </ac:spMkLst>
        </pc:spChg>
        <pc:spChg chg="mod">
          <ac:chgData name="Lyssa Muir" userId="83abbc65-284e-4293-b266-65ca48345865" providerId="ADAL" clId="{25F3600A-BB18-414E-8F49-1F8EF8CC3169}" dt="2020-05-16T11:37:30.792" v="412" actId="20577"/>
          <ac:spMkLst>
            <pc:docMk/>
            <pc:sldMk cId="2271304058" sldId="271"/>
            <ac:spMk id="3" creationId="{C3F71A48-CD3E-4686-A9F8-E3A8468891B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2548EB-527E-4B4E-9144-B36D4AD5025D}" type="datetimeFigureOut">
              <a:rPr lang="en-GB" smtClean="0"/>
              <a:t>16/05/2020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8E1B37-03A1-4BE3-847E-D52C90CC7E63}" type="slidenum">
              <a:rPr lang="en-GB" smtClean="0"/>
              <a:t>‹#›</a:t>
            </a:fld>
            <a:endParaRPr lang="en-GB"/>
          </a:p>
        </p:txBody>
      </p:sp>
    </p:spTree>
    <p:extLst>
      <p:ext uri="{BB962C8B-B14F-4D97-AF65-F5344CB8AC3E}">
        <p14:creationId xmlns:p14="http://schemas.microsoft.com/office/powerpoint/2010/main" val="3415968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t>In this presentation we will be looking at effective teamworking. What is teamwork, the difference between a group and a team, what makes an effective team, effective working relationships, ineffective working relationships and negative impacts of ineffective teams in the workplace. We will also look at Tuckman's model and Belbin’s theory.</a:t>
            </a:r>
          </a:p>
        </p:txBody>
      </p:sp>
      <p:sp>
        <p:nvSpPr>
          <p:cNvPr id="4" name="Slide Number Placeholder 3"/>
          <p:cNvSpPr>
            <a:spLocks noGrp="1"/>
          </p:cNvSpPr>
          <p:nvPr>
            <p:ph type="sldNum" sz="quarter" idx="5"/>
          </p:nvPr>
        </p:nvSpPr>
        <p:spPr/>
        <p:txBody>
          <a:bodyPr/>
          <a:lstStyle/>
          <a:p>
            <a:fld id="{C48E1B37-03A1-4BE3-847E-D52C90CC7E63}" type="slidenum">
              <a:rPr lang="en-GB" smtClean="0"/>
              <a:t>1</a:t>
            </a:fld>
            <a:endParaRPr lang="en-GB"/>
          </a:p>
        </p:txBody>
      </p:sp>
    </p:spTree>
    <p:extLst>
      <p:ext uri="{BB962C8B-B14F-4D97-AF65-F5344CB8AC3E}">
        <p14:creationId xmlns:p14="http://schemas.microsoft.com/office/powerpoint/2010/main" val="18563630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accent2">
                    <a:lumMod val="75000"/>
                  </a:schemeClr>
                </a:solidFill>
              </a:rPr>
              <a:t>An example of teamwork in sport would be, in a game of football there are 11 players, playing in different positions but all working together to achieve the same result.</a:t>
            </a:r>
            <a:endParaRPr lang="en-GB" dirty="0"/>
          </a:p>
        </p:txBody>
      </p:sp>
      <p:sp>
        <p:nvSpPr>
          <p:cNvPr id="4" name="Slide Number Placeholder 3"/>
          <p:cNvSpPr>
            <a:spLocks noGrp="1"/>
          </p:cNvSpPr>
          <p:nvPr>
            <p:ph type="sldNum" sz="quarter" idx="5"/>
          </p:nvPr>
        </p:nvSpPr>
        <p:spPr/>
        <p:txBody>
          <a:bodyPr/>
          <a:lstStyle/>
          <a:p>
            <a:fld id="{C48E1B37-03A1-4BE3-847E-D52C90CC7E63}" type="slidenum">
              <a:rPr lang="en-GB" smtClean="0"/>
              <a:t>2</a:t>
            </a:fld>
            <a:endParaRPr lang="en-GB"/>
          </a:p>
        </p:txBody>
      </p:sp>
    </p:spTree>
    <p:extLst>
      <p:ext uri="{BB962C8B-B14F-4D97-AF65-F5344CB8AC3E}">
        <p14:creationId xmlns:p14="http://schemas.microsoft.com/office/powerpoint/2010/main" val="3921225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B050"/>
                </a:solidFill>
              </a:rPr>
              <a:t>A group is a collection of people who all have individual tasks, these tasks are not dependant on any other members of the group.</a:t>
            </a:r>
          </a:p>
          <a:p>
            <a:r>
              <a:rPr lang="en-GB" dirty="0">
                <a:solidFill>
                  <a:srgbClr val="00B050"/>
                </a:solidFill>
              </a:rPr>
              <a:t>A team is a collection of people who all have a common goal. Individuals could have separate tasks but are all dependant on other members in the team in order to achieve the common goal.</a:t>
            </a:r>
          </a:p>
          <a:p>
            <a:endParaRPr lang="en-GB" dirty="0"/>
          </a:p>
        </p:txBody>
      </p:sp>
      <p:sp>
        <p:nvSpPr>
          <p:cNvPr id="4" name="Slide Number Placeholder 3"/>
          <p:cNvSpPr>
            <a:spLocks noGrp="1"/>
          </p:cNvSpPr>
          <p:nvPr>
            <p:ph type="sldNum" sz="quarter" idx="5"/>
          </p:nvPr>
        </p:nvSpPr>
        <p:spPr/>
        <p:txBody>
          <a:bodyPr/>
          <a:lstStyle/>
          <a:p>
            <a:fld id="{C48E1B37-03A1-4BE3-847E-D52C90CC7E63}" type="slidenum">
              <a:rPr lang="en-GB" smtClean="0"/>
              <a:t>3</a:t>
            </a:fld>
            <a:endParaRPr lang="en-GB"/>
          </a:p>
        </p:txBody>
      </p:sp>
    </p:spTree>
    <p:extLst>
      <p:ext uri="{BB962C8B-B14F-4D97-AF65-F5344CB8AC3E}">
        <p14:creationId xmlns:p14="http://schemas.microsoft.com/office/powerpoint/2010/main" val="1806063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t>In this slide we’ll look at a few key skills that are important for the  effective running of a team.</a:t>
            </a:r>
          </a:p>
          <a:p>
            <a:r>
              <a:rPr lang="en-GB" sz="2400" dirty="0"/>
              <a:t>Organisational skills are key to making a team work effectively, ensuring everyone has a set role to play within the team and clearly know what is required of them.</a:t>
            </a:r>
          </a:p>
          <a:p>
            <a:r>
              <a:rPr lang="en-GB" sz="2400" dirty="0"/>
              <a:t>Decision making is important when overcoming obstacles during a task, clear decision making can help focus a team on the bigger picture.</a:t>
            </a:r>
          </a:p>
          <a:p>
            <a:r>
              <a:rPr lang="en-GB" sz="2400" dirty="0"/>
              <a:t>Communication skills are essential for effective teamwork, everyone should be able to give their input to the team and communicate their ideas and have an understanding of what theirs and everyone’s role is.</a:t>
            </a:r>
          </a:p>
          <a:p>
            <a:r>
              <a:rPr lang="en-GB" sz="2400" dirty="0"/>
              <a:t>Every team will have to solve a problem, a good team will identify problems early and overcome them quickly.</a:t>
            </a:r>
          </a:p>
          <a:p>
            <a:r>
              <a:rPr lang="en-GB" sz="2400" dirty="0"/>
              <a:t>A key skill when working in a team is the ability to listen, taking into account opinions of the team and build rapport will help get the most out of other team members</a:t>
            </a:r>
          </a:p>
          <a:p>
            <a:r>
              <a:rPr lang="en-GB" sz="2400" dirty="0"/>
              <a:t>Conflict resolution is a vital still for effective teamwork, being able to resolve issues quickly can be crucial to keeping a team on task. If conflicts aren’t resolved and they escalate this can be massively damaging to a teams productivity. Finally leadership is essential for a team to be effective as without leadership a team may lack structure and lose sight of achieving their goal. A good leader will ensure that everyone in their team knows what their role is and that they are competent in them roles. </a:t>
            </a:r>
          </a:p>
        </p:txBody>
      </p:sp>
      <p:sp>
        <p:nvSpPr>
          <p:cNvPr id="4" name="Slide Number Placeholder 3"/>
          <p:cNvSpPr>
            <a:spLocks noGrp="1"/>
          </p:cNvSpPr>
          <p:nvPr>
            <p:ph type="sldNum" sz="quarter" idx="5"/>
          </p:nvPr>
        </p:nvSpPr>
        <p:spPr/>
        <p:txBody>
          <a:bodyPr/>
          <a:lstStyle/>
          <a:p>
            <a:fld id="{C48E1B37-03A1-4BE3-847E-D52C90CC7E63}" type="slidenum">
              <a:rPr lang="en-GB" smtClean="0"/>
              <a:t>4</a:t>
            </a:fld>
            <a:endParaRPr lang="en-GB"/>
          </a:p>
        </p:txBody>
      </p:sp>
    </p:spTree>
    <p:extLst>
      <p:ext uri="{BB962C8B-B14F-4D97-AF65-F5344CB8AC3E}">
        <p14:creationId xmlns:p14="http://schemas.microsoft.com/office/powerpoint/2010/main" val="30455683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this slide I’ve included a table with the 13 behaviours of high trust leaders. I think if managers possess or express these behaviour to their employees, then they are more likely to get the best from their team. </a:t>
            </a:r>
            <a:r>
              <a:rPr lang="en-GB"/>
              <a:t>If employees trust their manager’s then morale in the workplace would be much higher and employees are more likely to rely on their manager or leader if needed.</a:t>
            </a:r>
          </a:p>
          <a:p>
            <a:endParaRPr lang="en-GB" dirty="0"/>
          </a:p>
        </p:txBody>
      </p:sp>
      <p:sp>
        <p:nvSpPr>
          <p:cNvPr id="4" name="Slide Number Placeholder 3"/>
          <p:cNvSpPr>
            <a:spLocks noGrp="1"/>
          </p:cNvSpPr>
          <p:nvPr>
            <p:ph type="sldNum" sz="quarter" idx="5"/>
          </p:nvPr>
        </p:nvSpPr>
        <p:spPr/>
        <p:txBody>
          <a:bodyPr/>
          <a:lstStyle/>
          <a:p>
            <a:fld id="{C48E1B37-03A1-4BE3-847E-D52C90CC7E63}" type="slidenum">
              <a:rPr lang="en-GB" smtClean="0"/>
              <a:t>5</a:t>
            </a:fld>
            <a:endParaRPr lang="en-GB"/>
          </a:p>
        </p:txBody>
      </p:sp>
    </p:spTree>
    <p:extLst>
      <p:ext uri="{BB962C8B-B14F-4D97-AF65-F5344CB8AC3E}">
        <p14:creationId xmlns:p14="http://schemas.microsoft.com/office/powerpoint/2010/main" val="4086524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about effective working relationships within a team.  Above you’ll see the definition of an effective working relationship, the benefits it can bring and the key elements to achieving an effective working relationship. The key elements in building an effective working relationship are as follows.</a:t>
            </a:r>
          </a:p>
          <a:p>
            <a:r>
              <a:rPr lang="en-GB" dirty="0"/>
              <a:t>Develop trust- Trust is the foundation of every successful relationship. One way of building trust in a team is to encourage team members to share their ideas and stories, this way you bond with your team/colleagues and develop trust. Honesty and integrity are also essential in building trust within a team because it shows your reliable and dependable. When you have trust within a team you are more likely to rely on each other and have faith in every team members ability.  Another key element of an effective working relationship would be communication and active listening. Communication and active listening are vital for an effective working relationship as it give everyone an understanding of what their role is and what is expected of them. It also enables individuals to have a clearer understanding of the task and what the goal is. The final key element is respect, when you respect the people you work with, you value their ideas and opinions, this can help with problem solving and creativity within a team.</a:t>
            </a:r>
          </a:p>
          <a:p>
            <a:r>
              <a:rPr lang="en-GB" dirty="0"/>
              <a:t> </a:t>
            </a:r>
          </a:p>
        </p:txBody>
      </p:sp>
      <p:sp>
        <p:nvSpPr>
          <p:cNvPr id="4" name="Slide Number Placeholder 3"/>
          <p:cNvSpPr>
            <a:spLocks noGrp="1"/>
          </p:cNvSpPr>
          <p:nvPr>
            <p:ph type="sldNum" sz="quarter" idx="5"/>
          </p:nvPr>
        </p:nvSpPr>
        <p:spPr/>
        <p:txBody>
          <a:bodyPr/>
          <a:lstStyle/>
          <a:p>
            <a:fld id="{C48E1B37-03A1-4BE3-847E-D52C90CC7E63}" type="slidenum">
              <a:rPr lang="en-GB" smtClean="0"/>
              <a:t>6</a:t>
            </a:fld>
            <a:endParaRPr lang="en-GB"/>
          </a:p>
        </p:txBody>
      </p:sp>
    </p:spTree>
    <p:extLst>
      <p:ext uri="{BB962C8B-B14F-4D97-AF65-F5344CB8AC3E}">
        <p14:creationId xmlns:p14="http://schemas.microsoft.com/office/powerpoint/2010/main" val="30796698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explored effective working relationships, we will now look at ineffective working relationships and the negative impact they can have on a team. Listed above are a few causes of an ineffective working relationship. The negative impact  they can have on a team can cause uncertainty and friction between team members and could in some cases result in </a:t>
            </a:r>
            <a:r>
              <a:rPr lang="en-GB"/>
              <a:t>conflict or </a:t>
            </a:r>
            <a:r>
              <a:rPr lang="en-GB" dirty="0"/>
              <a:t>worse. This could massively reduce morale and productivity within a team.</a:t>
            </a:r>
          </a:p>
        </p:txBody>
      </p:sp>
      <p:sp>
        <p:nvSpPr>
          <p:cNvPr id="4" name="Slide Number Placeholder 3"/>
          <p:cNvSpPr>
            <a:spLocks noGrp="1"/>
          </p:cNvSpPr>
          <p:nvPr>
            <p:ph type="sldNum" sz="quarter" idx="5"/>
          </p:nvPr>
        </p:nvSpPr>
        <p:spPr/>
        <p:txBody>
          <a:bodyPr/>
          <a:lstStyle/>
          <a:p>
            <a:fld id="{C48E1B37-03A1-4BE3-847E-D52C90CC7E63}" type="slidenum">
              <a:rPr lang="en-GB" smtClean="0"/>
              <a:t>7</a:t>
            </a:fld>
            <a:endParaRPr lang="en-GB"/>
          </a:p>
        </p:txBody>
      </p:sp>
    </p:spTree>
    <p:extLst>
      <p:ext uri="{BB962C8B-B14F-4D97-AF65-F5344CB8AC3E}">
        <p14:creationId xmlns:p14="http://schemas.microsoft.com/office/powerpoint/2010/main" val="551714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600" dirty="0"/>
              <a:t>Listed in this slide is a list of the negative impacts ineffective teams can have in the workplace.</a:t>
            </a:r>
          </a:p>
        </p:txBody>
      </p:sp>
      <p:sp>
        <p:nvSpPr>
          <p:cNvPr id="4" name="Slide Number Placeholder 3"/>
          <p:cNvSpPr>
            <a:spLocks noGrp="1"/>
          </p:cNvSpPr>
          <p:nvPr>
            <p:ph type="sldNum" sz="quarter" idx="5"/>
          </p:nvPr>
        </p:nvSpPr>
        <p:spPr/>
        <p:txBody>
          <a:bodyPr/>
          <a:lstStyle/>
          <a:p>
            <a:fld id="{C48E1B37-03A1-4BE3-847E-D52C90CC7E63}" type="slidenum">
              <a:rPr lang="en-GB" smtClean="0"/>
              <a:t>8</a:t>
            </a:fld>
            <a:endParaRPr lang="en-GB"/>
          </a:p>
        </p:txBody>
      </p:sp>
    </p:spTree>
    <p:extLst>
      <p:ext uri="{BB962C8B-B14F-4D97-AF65-F5344CB8AC3E}">
        <p14:creationId xmlns:p14="http://schemas.microsoft.com/office/powerpoint/2010/main" val="194650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Tuckman’s Model- Bruce Tuckman developed the above model in 1965, he added a 5</a:t>
            </a:r>
            <a:r>
              <a:rPr lang="en-GB" baseline="30000" dirty="0"/>
              <a:t>th</a:t>
            </a:r>
            <a:r>
              <a:rPr lang="en-GB" dirty="0"/>
              <a:t> stage- adjourning later on. His model explains the different processes, feelings and behaviours a group goes through. Step 1- Forming is where a team get together for the first time, they’ll depend highly on their leader for direction, there will likely be some confusion to begin with as individuals are unsure of their role and the teams aim/ goal. Step 2- Storming is the next step where ideas are now formed for the task, this is where people may disagree on ideas on how to achieve the goal and could cause potential friction within the team. Strong leadership is important in this phase to avoid making a decision which is not in the best interest of achieving the goal but to please members of the group. Step 3 – The team will move from the Storming phase to the Norming phase, this is where the goals are clear within the group and working relationships are more positive. Also the team will look at improving processes and working styles in this phase. Step 4 – Performing as the stage suggests, is where the team is working most effectively, morale and commitment is normally at the highest in this stage and all team members clearly know what is required of them. During this this stage the team is more self sufficient  requires little leadership or assistance. Finally, Step 5 which was added later on in the 1970s – Adjourning is a fifth step which happens after the team has achieved their goal. It is a time to evaluate the performance of the team and acknowledge the effort made during the task.  Tuckman’s model would be beneficial in a workplace as it gives everyone a clear understanding of each process a team will go through from start to finish. It gives everyone an understanding of the thoughts and feelings everyone will feel through the processes and if a team sticks together through each step they will achieve their goal. </a:t>
            </a:r>
          </a:p>
        </p:txBody>
      </p:sp>
      <p:sp>
        <p:nvSpPr>
          <p:cNvPr id="4" name="Slide Number Placeholder 3"/>
          <p:cNvSpPr>
            <a:spLocks noGrp="1"/>
          </p:cNvSpPr>
          <p:nvPr>
            <p:ph type="sldNum" sz="quarter" idx="5"/>
          </p:nvPr>
        </p:nvSpPr>
        <p:spPr/>
        <p:txBody>
          <a:bodyPr/>
          <a:lstStyle/>
          <a:p>
            <a:fld id="{C48E1B37-03A1-4BE3-847E-D52C90CC7E63}" type="slidenum">
              <a:rPr lang="en-GB" smtClean="0"/>
              <a:t>9</a:t>
            </a:fld>
            <a:endParaRPr lang="en-GB"/>
          </a:p>
        </p:txBody>
      </p:sp>
    </p:spTree>
    <p:extLst>
      <p:ext uri="{BB962C8B-B14F-4D97-AF65-F5344CB8AC3E}">
        <p14:creationId xmlns:p14="http://schemas.microsoft.com/office/powerpoint/2010/main" val="960967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you can see in the diagram shown, there are nine team roles in Belbin’s theory.  The shaper, is the drive of the team, they ensure that the team keeps running and doesn’t lose momentum. The shapers are always challenging the team to improve. The shaper’s allowable weakness would be that they can be impatient and have a tendency to offend other team members. Secondly, The implementer.  The implementer in a team are very pro active, they like to get things done. Implementers are usually practical and well organised. They get the ball rolling and put ideas into actions. The allowable weakness of the implementer would be that they lack flexibility, they are not open minded to new ideas. Completer finisher- the completer finishers of the team are very thorough, they ensure that everything has been done with no errors, they pay attention to detail. Driven by deadlines, the completer finisher will ensure that the team complete tasks on time. The completer finishers allowable weakness is that they worry about everything and they are their own harshest critic, they scrutinise everything. The 3 roles we have just covered are more action orientated roles. Next we move on to the people orientated roles. The Coordinator usually takes the supervisory role of the team, they oversee each of the tasks the team have and ensure that the team meet their goal. The coordinator’s allowable weakness would be that they often have a tendency to offload their work on other team members and they can sometimes be overly controlling. The team worker role- team workers of the group just like to get stuck in, they are always on hand to support their fellow team members when needed. Team workers ensure that every member of the team are working together effectively. The team worker allowable weakness is that they can sometimes be indecisive and they avoid any team confrontation.  Then we have the Resource investigator. The resource investigators are Innovative people. They explore every option that is available and negotiate on behalf of the team. They find new ideas and bring them to the team. The resource investigator’s allowable weakness is they can be overly optimistic to begin with, but they can lose interest quickly also. Finally thought orientated roles. Plant, also innovate like the resource investigator. Those who are the plant are usually very creative, they think outside the box, they are also very independent and clever individuals. The allowable weakness of the plant is that they can sometimes have their heads in the clouds and seem a little preoccupied. The monitor evaluator- these individuals in the team are the serious minded ones and very logical. They analyse and evaluate everything and are good at weighing up the pros and cons. The monitor evaluator’s allowable weakness would be that on occasions they can lack enthusiasm and they can also be very critical on others.  The specialist are the ones with all the knowledge on the tasks that need to be completed. Their role in the team is to be the expert in the field and they commit themselves fully to the task and their expertise. The allowable weakness of the specialist is that they dwell on the technicalities. </a:t>
            </a:r>
          </a:p>
          <a:p>
            <a:endParaRPr lang="en-GB" dirty="0"/>
          </a:p>
        </p:txBody>
      </p:sp>
      <p:sp>
        <p:nvSpPr>
          <p:cNvPr id="4" name="Slide Number Placeholder 3"/>
          <p:cNvSpPr>
            <a:spLocks noGrp="1"/>
          </p:cNvSpPr>
          <p:nvPr>
            <p:ph type="sldNum" sz="quarter" idx="5"/>
          </p:nvPr>
        </p:nvSpPr>
        <p:spPr/>
        <p:txBody>
          <a:bodyPr/>
          <a:lstStyle/>
          <a:p>
            <a:fld id="{C48E1B37-03A1-4BE3-847E-D52C90CC7E63}" type="slidenum">
              <a:rPr lang="en-GB" smtClean="0"/>
              <a:t>10</a:t>
            </a:fld>
            <a:endParaRPr lang="en-GB"/>
          </a:p>
        </p:txBody>
      </p:sp>
    </p:spTree>
    <p:extLst>
      <p:ext uri="{BB962C8B-B14F-4D97-AF65-F5344CB8AC3E}">
        <p14:creationId xmlns:p14="http://schemas.microsoft.com/office/powerpoint/2010/main" val="2299705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I think Belbin’s theory would be beneficial in the workplace? Well, I think it would be beneficial if the workplace implemented Belbin’s theory as management need all aspects of team roles covered in their employees. Management in a workplace need as many different roles in their team as possible to make the most effective team. If there is a task that needed to be completed, the manager or leader wouldn’t want every team member who all come under the same role, as things may get left out when completing a task or deadlines may be missed.  Having completed the questionnaire I found out the team role best suited to me would be the completer finisher. I think this is quite an accurate for me as I like to make sure that everything gets done and nothing gets missed out whilst working In a team. </a:t>
            </a:r>
          </a:p>
        </p:txBody>
      </p:sp>
      <p:sp>
        <p:nvSpPr>
          <p:cNvPr id="4" name="Slide Number Placeholder 3"/>
          <p:cNvSpPr>
            <a:spLocks noGrp="1"/>
          </p:cNvSpPr>
          <p:nvPr>
            <p:ph type="sldNum" sz="quarter" idx="5"/>
          </p:nvPr>
        </p:nvSpPr>
        <p:spPr/>
        <p:txBody>
          <a:bodyPr/>
          <a:lstStyle/>
          <a:p>
            <a:fld id="{C48E1B37-03A1-4BE3-847E-D52C90CC7E63}" type="slidenum">
              <a:rPr lang="en-GB" smtClean="0"/>
              <a:t>11</a:t>
            </a:fld>
            <a:endParaRPr lang="en-GB"/>
          </a:p>
        </p:txBody>
      </p:sp>
    </p:spTree>
    <p:extLst>
      <p:ext uri="{BB962C8B-B14F-4D97-AF65-F5344CB8AC3E}">
        <p14:creationId xmlns:p14="http://schemas.microsoft.com/office/powerpoint/2010/main" val="20276062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8E1B37-03A1-4BE3-847E-D52C90CC7E63}" type="slidenum">
              <a:rPr lang="en-GB" smtClean="0"/>
              <a:t>12</a:t>
            </a:fld>
            <a:endParaRPr lang="en-GB"/>
          </a:p>
        </p:txBody>
      </p:sp>
    </p:spTree>
    <p:extLst>
      <p:ext uri="{BB962C8B-B14F-4D97-AF65-F5344CB8AC3E}">
        <p14:creationId xmlns:p14="http://schemas.microsoft.com/office/powerpoint/2010/main" val="792356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8E1B37-03A1-4BE3-847E-D52C90CC7E63}" type="slidenum">
              <a:rPr lang="en-GB" smtClean="0"/>
              <a:t>14</a:t>
            </a:fld>
            <a:endParaRPr lang="en-GB"/>
          </a:p>
        </p:txBody>
      </p:sp>
    </p:spTree>
    <p:extLst>
      <p:ext uri="{BB962C8B-B14F-4D97-AF65-F5344CB8AC3E}">
        <p14:creationId xmlns:p14="http://schemas.microsoft.com/office/powerpoint/2010/main" val="20032687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5/16/2020</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9213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5/16/2020</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5369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5/16/2020</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9357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5/16/2020</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467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5/16/2020</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7132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5/16/2020</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9890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5/16/2020</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5168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5/16/2020</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6976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5/16/2020</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8923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5/16/2020</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0863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5/16/2020</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1959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5/16/2020</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750681969"/>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36" r:id="rId6"/>
    <p:sldLayoutId id="2147483732" r:id="rId7"/>
    <p:sldLayoutId id="2147483733" r:id="rId8"/>
    <p:sldLayoutId id="2147483734" r:id="rId9"/>
    <p:sldLayoutId id="2147483735" r:id="rId10"/>
    <p:sldLayoutId id="21474837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lma-consultinggroup.com/blog/how-to-increase-teamwork-to-ensure-project-succes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mindtools.com/pages/article/newLDR_83.htm" TargetMode="External"/><Relationship Id="rId5" Type="http://schemas.openxmlformats.org/officeDocument/2006/relationships/hyperlink" Target="https://www.teambuildingactivity.com/tuckmans-model/" TargetMode="External"/><Relationship Id="rId4" Type="http://schemas.openxmlformats.org/officeDocument/2006/relationships/hyperlink" Target="https://www.slideshare.net/jeshinjose/groups-teams-3753649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2" Type="http://schemas.openxmlformats.org/officeDocument/2006/relationships/hyperlink" Target="https://www.azquotes.com/author/22548-Meredith_Belbin" TargetMode="External"/><Relationship Id="rId1" Type="http://schemas.openxmlformats.org/officeDocument/2006/relationships/slideLayout" Target="../slideLayouts/slideLayout2.xml"/><Relationship Id="rId5" Type="http://schemas.openxmlformats.org/officeDocument/2006/relationships/hyperlink" Target="https://image.slidesharecdn.com/trustinanalytics-161010073641/95/building-trust-in-analytics-presentation-at-the-chief-analytics-officer-forum-africa-2016-29-638.jpg?cb=1476085857" TargetMode="External"/><Relationship Id="rId4" Type="http://schemas.openxmlformats.org/officeDocument/2006/relationships/hyperlink" Target="https://leadershipmanagement.com.au/effective-teamwork-the-key-to-succ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4906370-1564-49FA-A802-58546B392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8D4D2FB-158C-445E-B29E-E3D5FFF44439}"/>
              </a:ext>
            </a:extLst>
          </p:cNvPr>
          <p:cNvPicPr>
            <a:picLocks noChangeAspect="1"/>
          </p:cNvPicPr>
          <p:nvPr/>
        </p:nvPicPr>
        <p:blipFill rotWithShape="1">
          <a:blip r:embed="rId3">
            <a:alphaModFix amt="55000"/>
          </a:blip>
          <a:srcRect t="17207" b="17195"/>
          <a:stretch/>
        </p:blipFill>
        <p:spPr>
          <a:xfrm>
            <a:off x="1" y="10"/>
            <a:ext cx="12191999" cy="6857989"/>
          </a:xfrm>
          <a:prstGeom prst="rect">
            <a:avLst/>
          </a:prstGeom>
        </p:spPr>
      </p:pic>
      <p:sp>
        <p:nvSpPr>
          <p:cNvPr id="16" name="Oval 15">
            <a:extLst>
              <a:ext uri="{FF2B5EF4-FFF2-40B4-BE49-F238E27FC236}">
                <a16:creationId xmlns:a16="http://schemas.microsoft.com/office/drawing/2014/main" id="{EF640709-BDFD-453B-B75D-6212E7A87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1500" y="370600"/>
            <a:ext cx="5923842" cy="5923842"/>
          </a:xfrm>
          <a:prstGeom prst="ellipse">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364F8C-563F-469C-A496-DC204BBBA7F2}"/>
              </a:ext>
            </a:extLst>
          </p:cNvPr>
          <p:cNvSpPr>
            <a:spLocks noGrp="1"/>
          </p:cNvSpPr>
          <p:nvPr>
            <p:ph type="ctrTitle"/>
          </p:nvPr>
        </p:nvSpPr>
        <p:spPr>
          <a:xfrm>
            <a:off x="3577192" y="747579"/>
            <a:ext cx="5037616" cy="2982360"/>
          </a:xfrm>
        </p:spPr>
        <p:txBody>
          <a:bodyPr>
            <a:normAutofit/>
          </a:bodyPr>
          <a:lstStyle/>
          <a:p>
            <a:r>
              <a:rPr lang="en-GB" sz="5600" dirty="0">
                <a:solidFill>
                  <a:schemeClr val="accent6">
                    <a:lumMod val="60000"/>
                    <a:lumOff val="40000"/>
                  </a:schemeClr>
                </a:solidFill>
              </a:rPr>
              <a:t>EFFECTIVE TEAMWORKING</a:t>
            </a:r>
          </a:p>
        </p:txBody>
      </p:sp>
      <p:sp>
        <p:nvSpPr>
          <p:cNvPr id="3" name="Subtitle 2">
            <a:extLst>
              <a:ext uri="{FF2B5EF4-FFF2-40B4-BE49-F238E27FC236}">
                <a16:creationId xmlns:a16="http://schemas.microsoft.com/office/drawing/2014/main" id="{1054B0A2-4282-4128-A8BD-EC83A3A6C82A}"/>
              </a:ext>
            </a:extLst>
          </p:cNvPr>
          <p:cNvSpPr>
            <a:spLocks noGrp="1"/>
          </p:cNvSpPr>
          <p:nvPr>
            <p:ph type="subTitle" idx="1"/>
          </p:nvPr>
        </p:nvSpPr>
        <p:spPr>
          <a:xfrm>
            <a:off x="3577192" y="4106918"/>
            <a:ext cx="5037616" cy="1655762"/>
          </a:xfrm>
        </p:spPr>
        <p:txBody>
          <a:bodyPr>
            <a:normAutofit/>
          </a:bodyPr>
          <a:lstStyle/>
          <a:p>
            <a:r>
              <a:rPr lang="en-GB" dirty="0">
                <a:solidFill>
                  <a:schemeClr val="accent2">
                    <a:lumMod val="75000"/>
                  </a:schemeClr>
                </a:solidFill>
              </a:rPr>
              <a:t>BMSK4002 PART 1</a:t>
            </a:r>
          </a:p>
          <a:p>
            <a:r>
              <a:rPr lang="en-GB" dirty="0">
                <a:solidFill>
                  <a:schemeClr val="accent2">
                    <a:lumMod val="75000"/>
                  </a:schemeClr>
                </a:solidFill>
              </a:rPr>
              <a:t>Presented by</a:t>
            </a:r>
          </a:p>
          <a:p>
            <a:r>
              <a:rPr lang="en-GB" dirty="0">
                <a:solidFill>
                  <a:schemeClr val="accent2">
                    <a:lumMod val="75000"/>
                  </a:schemeClr>
                </a:solidFill>
              </a:rPr>
              <a:t> Lyssa Muir </a:t>
            </a:r>
          </a:p>
        </p:txBody>
      </p:sp>
      <p:sp>
        <p:nvSpPr>
          <p:cNvPr id="21" name="Arc 17">
            <a:extLst>
              <a:ext uri="{FF2B5EF4-FFF2-40B4-BE49-F238E27FC236}">
                <a16:creationId xmlns:a16="http://schemas.microsoft.com/office/drawing/2014/main" id="{B4019478-3FDC-438C-8848-1D7DA864A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366740" flipV="1">
            <a:off x="2607299" y="8363"/>
            <a:ext cx="6816262" cy="6816262"/>
          </a:xfrm>
          <a:prstGeom prst="arc">
            <a:avLst>
              <a:gd name="adj1" fmla="val 16200000"/>
              <a:gd name="adj2" fmla="val 20401595"/>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FE406479-1D57-4209-B128-3C8174624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4609861"/>
            <a:ext cx="873032" cy="8493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6578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38CD28-B58C-4F7F-9AF2-BAA6A2D4D324}"/>
              </a:ext>
            </a:extLst>
          </p:cNvPr>
          <p:cNvSpPr>
            <a:spLocks noGrp="1"/>
          </p:cNvSpPr>
          <p:nvPr>
            <p:ph type="title"/>
          </p:nvPr>
        </p:nvSpPr>
        <p:spPr>
          <a:xfrm>
            <a:off x="838200" y="365125"/>
            <a:ext cx="10515600" cy="1325563"/>
          </a:xfrm>
        </p:spPr>
        <p:txBody>
          <a:bodyPr>
            <a:normAutofit/>
          </a:bodyPr>
          <a:lstStyle/>
          <a:p>
            <a:r>
              <a:rPr lang="en-GB" dirty="0">
                <a:solidFill>
                  <a:schemeClr val="accent5">
                    <a:lumMod val="75000"/>
                  </a:schemeClr>
                </a:solidFill>
              </a:rPr>
              <a:t>What is Teamwork?</a:t>
            </a:r>
          </a:p>
        </p:txBody>
      </p:sp>
      <p:sp>
        <p:nvSpPr>
          <p:cNvPr id="36"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D2235B69-B762-4C23-BAD5-A7EE67F766F7}"/>
              </a:ext>
            </a:extLst>
          </p:cNvPr>
          <p:cNvSpPr>
            <a:spLocks noGrp="1"/>
          </p:cNvSpPr>
          <p:nvPr>
            <p:ph idx="1"/>
          </p:nvPr>
        </p:nvSpPr>
        <p:spPr>
          <a:xfrm>
            <a:off x="828161" y="1825625"/>
            <a:ext cx="10515600" cy="3859742"/>
          </a:xfrm>
        </p:spPr>
        <p:txBody>
          <a:bodyPr/>
          <a:lstStyle/>
          <a:p>
            <a:r>
              <a:rPr lang="en-GB" dirty="0">
                <a:solidFill>
                  <a:schemeClr val="accent2">
                    <a:lumMod val="75000"/>
                  </a:schemeClr>
                </a:solidFill>
              </a:rPr>
              <a:t>Teamwork is where a collection of people work together to achieve the same end goal. Teamwork can allow people with different strengths and weaknesses combine to reach their goal effectively. </a:t>
            </a:r>
          </a:p>
        </p:txBody>
      </p:sp>
      <p:pic>
        <p:nvPicPr>
          <p:cNvPr id="7" name="Picture 6" descr="A picture containing toy, sitting, table, desk&#10;&#10;Description automatically generated">
            <a:extLst>
              <a:ext uri="{FF2B5EF4-FFF2-40B4-BE49-F238E27FC236}">
                <a16:creationId xmlns:a16="http://schemas.microsoft.com/office/drawing/2014/main" id="{4A9682C4-AF5E-4DE2-91E3-3208BFEEE8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7610" y="3167241"/>
            <a:ext cx="4932204" cy="2957115"/>
          </a:xfrm>
          <a:prstGeom prst="rect">
            <a:avLst/>
          </a:prstGeom>
        </p:spPr>
      </p:pic>
    </p:spTree>
    <p:extLst>
      <p:ext uri="{BB962C8B-B14F-4D97-AF65-F5344CB8AC3E}">
        <p14:creationId xmlns:p14="http://schemas.microsoft.com/office/powerpoint/2010/main" val="2960952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wipe(down)">
                                      <p:cBhvr>
                                        <p:cTn id="1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33E26-5685-4FC9-84DE-6AF3BEA54ED7}"/>
              </a:ext>
            </a:extLst>
          </p:cNvPr>
          <p:cNvSpPr>
            <a:spLocks noGrp="1"/>
          </p:cNvSpPr>
          <p:nvPr>
            <p:ph type="title"/>
          </p:nvPr>
        </p:nvSpPr>
        <p:spPr/>
        <p:txBody>
          <a:bodyPr/>
          <a:lstStyle/>
          <a:p>
            <a:pPr algn="ctr"/>
            <a:r>
              <a:rPr lang="en-GB" dirty="0">
                <a:solidFill>
                  <a:schemeClr val="accent1">
                    <a:lumMod val="75000"/>
                  </a:schemeClr>
                </a:solidFill>
              </a:rPr>
              <a:t>What is the difference between a group and a team?</a:t>
            </a:r>
          </a:p>
        </p:txBody>
      </p:sp>
      <p:pic>
        <p:nvPicPr>
          <p:cNvPr id="5" name="Content Placeholder 4" descr="A screenshot of a cell phone&#10;&#10;Description automatically generated">
            <a:extLst>
              <a:ext uri="{FF2B5EF4-FFF2-40B4-BE49-F238E27FC236}">
                <a16:creationId xmlns:a16="http://schemas.microsoft.com/office/drawing/2014/main" id="{39239053-D1C7-4B57-B75E-08B7B34C2BE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99190" y="1894551"/>
            <a:ext cx="7581418" cy="4598324"/>
          </a:xfrm>
        </p:spPr>
      </p:pic>
    </p:spTree>
    <p:extLst>
      <p:ext uri="{BB962C8B-B14F-4D97-AF65-F5344CB8AC3E}">
        <p14:creationId xmlns:p14="http://schemas.microsoft.com/office/powerpoint/2010/main" val="1027478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91A28-0D02-42FC-B390-C350407DDAD8}"/>
              </a:ext>
            </a:extLst>
          </p:cNvPr>
          <p:cNvSpPr>
            <a:spLocks noGrp="1"/>
          </p:cNvSpPr>
          <p:nvPr>
            <p:ph type="title"/>
          </p:nvPr>
        </p:nvSpPr>
        <p:spPr/>
        <p:txBody>
          <a:bodyPr/>
          <a:lstStyle/>
          <a:p>
            <a:r>
              <a:rPr lang="en-GB" dirty="0">
                <a:solidFill>
                  <a:srgbClr val="0070C0"/>
                </a:solidFill>
              </a:rPr>
              <a:t>What makes an effective team?</a:t>
            </a:r>
          </a:p>
        </p:txBody>
      </p:sp>
      <p:sp>
        <p:nvSpPr>
          <p:cNvPr id="3" name="Content Placeholder 2">
            <a:extLst>
              <a:ext uri="{FF2B5EF4-FFF2-40B4-BE49-F238E27FC236}">
                <a16:creationId xmlns:a16="http://schemas.microsoft.com/office/drawing/2014/main" id="{F792DE7B-F90D-4B3D-8967-B8998D56078B}"/>
              </a:ext>
            </a:extLst>
          </p:cNvPr>
          <p:cNvSpPr>
            <a:spLocks noGrp="1"/>
          </p:cNvSpPr>
          <p:nvPr>
            <p:ph idx="1"/>
          </p:nvPr>
        </p:nvSpPr>
        <p:spPr>
          <a:xfrm>
            <a:off x="838200" y="1690687"/>
            <a:ext cx="10515600" cy="4252913"/>
          </a:xfrm>
        </p:spPr>
        <p:txBody>
          <a:bodyPr>
            <a:normAutofit fontScale="70000" lnSpcReduction="20000"/>
          </a:bodyPr>
          <a:lstStyle/>
          <a:p>
            <a:r>
              <a:rPr lang="en-GB" b="1" dirty="0">
                <a:solidFill>
                  <a:schemeClr val="bg2">
                    <a:lumMod val="50000"/>
                  </a:schemeClr>
                </a:solidFill>
              </a:rPr>
              <a:t>Organisation- </a:t>
            </a:r>
            <a:r>
              <a:rPr lang="en-GB" dirty="0">
                <a:solidFill>
                  <a:schemeClr val="accent5">
                    <a:lumMod val="50000"/>
                  </a:schemeClr>
                </a:solidFill>
              </a:rPr>
              <a:t>Planning an activity so all members have a clear understanding of what is required of them and timeframe in which to complete the task.</a:t>
            </a:r>
          </a:p>
          <a:p>
            <a:r>
              <a:rPr lang="en-GB" b="1" dirty="0">
                <a:solidFill>
                  <a:schemeClr val="bg2">
                    <a:lumMod val="50000"/>
                  </a:schemeClr>
                </a:solidFill>
              </a:rPr>
              <a:t>Decision Making- </a:t>
            </a:r>
            <a:r>
              <a:rPr lang="en-GB" dirty="0">
                <a:solidFill>
                  <a:schemeClr val="accent5">
                    <a:lumMod val="50000"/>
                  </a:schemeClr>
                </a:solidFill>
              </a:rPr>
              <a:t>To take into account different opinions and make a decision which is best for the team not an individual, however unpopular the decision may be.</a:t>
            </a:r>
          </a:p>
          <a:p>
            <a:r>
              <a:rPr lang="en-GB" b="1" dirty="0">
                <a:solidFill>
                  <a:schemeClr val="bg2">
                    <a:lumMod val="50000"/>
                  </a:schemeClr>
                </a:solidFill>
              </a:rPr>
              <a:t>Communication- </a:t>
            </a:r>
            <a:r>
              <a:rPr lang="en-GB" dirty="0">
                <a:solidFill>
                  <a:schemeClr val="accent5">
                    <a:lumMod val="50000"/>
                  </a:schemeClr>
                </a:solidFill>
              </a:rPr>
              <a:t>The ability to get your point across to other member of the team and understand yours and other team members roles.</a:t>
            </a:r>
            <a:endParaRPr lang="en-GB" b="1" dirty="0">
              <a:solidFill>
                <a:schemeClr val="bg2">
                  <a:lumMod val="50000"/>
                </a:schemeClr>
              </a:solidFill>
            </a:endParaRPr>
          </a:p>
          <a:p>
            <a:r>
              <a:rPr lang="en-GB" b="1" dirty="0">
                <a:solidFill>
                  <a:schemeClr val="bg2">
                    <a:lumMod val="50000"/>
                  </a:schemeClr>
                </a:solidFill>
              </a:rPr>
              <a:t>Problem Solving- </a:t>
            </a:r>
            <a:r>
              <a:rPr lang="en-GB" dirty="0">
                <a:solidFill>
                  <a:schemeClr val="accent5">
                    <a:lumMod val="50000"/>
                  </a:schemeClr>
                </a:solidFill>
              </a:rPr>
              <a:t>Being able to find a solution if problems arise.</a:t>
            </a:r>
          </a:p>
          <a:p>
            <a:r>
              <a:rPr lang="en-GB" b="1" dirty="0">
                <a:solidFill>
                  <a:schemeClr val="bg2">
                    <a:lumMod val="50000"/>
                  </a:schemeClr>
                </a:solidFill>
              </a:rPr>
              <a:t>Rapport Building and Listening- </a:t>
            </a:r>
            <a:r>
              <a:rPr lang="en-GB" dirty="0">
                <a:solidFill>
                  <a:schemeClr val="accent5">
                    <a:lumMod val="50000"/>
                  </a:schemeClr>
                </a:solidFill>
              </a:rPr>
              <a:t>It is important to build a connection with your team members and be able to listen to every team members opinions and ideas. </a:t>
            </a:r>
          </a:p>
          <a:p>
            <a:r>
              <a:rPr lang="en-GB" b="1" dirty="0">
                <a:solidFill>
                  <a:schemeClr val="bg2">
                    <a:lumMod val="50000"/>
                  </a:schemeClr>
                </a:solidFill>
              </a:rPr>
              <a:t>Conflict Resolution- </a:t>
            </a:r>
            <a:r>
              <a:rPr lang="en-GB" dirty="0">
                <a:solidFill>
                  <a:schemeClr val="accent5">
                    <a:lumMod val="50000"/>
                  </a:schemeClr>
                </a:solidFill>
              </a:rPr>
              <a:t>Conflict is common in any team effort. Good conflict resolution is how matters are dealt with as they arise. </a:t>
            </a:r>
          </a:p>
          <a:p>
            <a:r>
              <a:rPr lang="en-GB" b="1" dirty="0">
                <a:solidFill>
                  <a:schemeClr val="bg2">
                    <a:lumMod val="50000"/>
                  </a:schemeClr>
                </a:solidFill>
              </a:rPr>
              <a:t>Leadership- </a:t>
            </a:r>
            <a:r>
              <a:rPr lang="en-GB" dirty="0">
                <a:solidFill>
                  <a:srgbClr val="7030A0"/>
                </a:solidFill>
              </a:rPr>
              <a:t>Someone who is there to take the lead and ensure that each team member knows what is expected of them.</a:t>
            </a:r>
            <a:endParaRPr lang="en-GB" b="1" dirty="0">
              <a:solidFill>
                <a:srgbClr val="7030A0"/>
              </a:solidFill>
            </a:endParaRPr>
          </a:p>
        </p:txBody>
      </p:sp>
    </p:spTree>
    <p:extLst>
      <p:ext uri="{BB962C8B-B14F-4D97-AF65-F5344CB8AC3E}">
        <p14:creationId xmlns:p14="http://schemas.microsoft.com/office/powerpoint/2010/main" val="36281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ircle(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circle(in)">
                                      <p:cBhvr>
                                        <p:cTn id="32" dur="20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circle(in)">
                                      <p:cBhvr>
                                        <p:cTn id="37" dur="20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circle(in)">
                                      <p:cBhvr>
                                        <p:cTn id="4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73458-3977-4E34-9AC3-7A5A7B5348DC}"/>
              </a:ext>
            </a:extLst>
          </p:cNvPr>
          <p:cNvSpPr>
            <a:spLocks noGrp="1"/>
          </p:cNvSpPr>
          <p:nvPr>
            <p:ph type="title"/>
          </p:nvPr>
        </p:nvSpPr>
        <p:spPr/>
        <p:txBody>
          <a:bodyPr/>
          <a:lstStyle/>
          <a:p>
            <a:pPr algn="ctr"/>
            <a:r>
              <a:rPr lang="en-GB" dirty="0">
                <a:solidFill>
                  <a:schemeClr val="accent2">
                    <a:lumMod val="60000"/>
                    <a:lumOff val="40000"/>
                  </a:schemeClr>
                </a:solidFill>
              </a:rPr>
              <a:t>The behaviours of High Trust Leaders</a:t>
            </a:r>
          </a:p>
        </p:txBody>
      </p:sp>
      <p:pic>
        <p:nvPicPr>
          <p:cNvPr id="4" name="Picture 3" descr="A screenshot of a cell phone&#10;&#10;Description automatically generated">
            <a:extLst>
              <a:ext uri="{FF2B5EF4-FFF2-40B4-BE49-F238E27FC236}">
                <a16:creationId xmlns:a16="http://schemas.microsoft.com/office/drawing/2014/main" id="{EDF8328A-7C96-49B6-9F22-4DC6407E79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44882" y="1795702"/>
            <a:ext cx="7173191" cy="3680308"/>
          </a:xfrm>
          <a:prstGeom prst="rect">
            <a:avLst/>
          </a:prstGeom>
        </p:spPr>
      </p:pic>
    </p:spTree>
    <p:extLst>
      <p:ext uri="{BB962C8B-B14F-4D97-AF65-F5344CB8AC3E}">
        <p14:creationId xmlns:p14="http://schemas.microsoft.com/office/powerpoint/2010/main" val="2594793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F490E-D630-4EA7-8198-B3C368C97828}"/>
              </a:ext>
            </a:extLst>
          </p:cNvPr>
          <p:cNvSpPr>
            <a:spLocks noGrp="1"/>
          </p:cNvSpPr>
          <p:nvPr>
            <p:ph type="title"/>
          </p:nvPr>
        </p:nvSpPr>
        <p:spPr/>
        <p:txBody>
          <a:bodyPr/>
          <a:lstStyle/>
          <a:p>
            <a:r>
              <a:rPr lang="en-GB" dirty="0">
                <a:solidFill>
                  <a:srgbClr val="00CC66"/>
                </a:solidFill>
              </a:rPr>
              <a:t>Effective working relationships</a:t>
            </a:r>
          </a:p>
        </p:txBody>
      </p:sp>
      <p:sp>
        <p:nvSpPr>
          <p:cNvPr id="3" name="Content Placeholder 2">
            <a:extLst>
              <a:ext uri="{FF2B5EF4-FFF2-40B4-BE49-F238E27FC236}">
                <a16:creationId xmlns:a16="http://schemas.microsoft.com/office/drawing/2014/main" id="{925D447A-AA73-45DF-BFA9-B9C67B9222D4}"/>
              </a:ext>
            </a:extLst>
          </p:cNvPr>
          <p:cNvSpPr>
            <a:spLocks noGrp="1"/>
          </p:cNvSpPr>
          <p:nvPr>
            <p:ph idx="1"/>
          </p:nvPr>
        </p:nvSpPr>
        <p:spPr>
          <a:xfrm>
            <a:off x="989029" y="3026004"/>
            <a:ext cx="8437775" cy="2457272"/>
          </a:xfrm>
        </p:spPr>
        <p:txBody>
          <a:bodyPr>
            <a:normAutofit lnSpcReduction="10000"/>
          </a:bodyPr>
          <a:lstStyle/>
          <a:p>
            <a:endParaRPr lang="en-GB" dirty="0">
              <a:solidFill>
                <a:srgbClr val="990099"/>
              </a:solidFill>
            </a:endParaRPr>
          </a:p>
          <a:p>
            <a:pPr marL="0" indent="0">
              <a:buNone/>
            </a:pPr>
            <a:r>
              <a:rPr lang="en-GB" u="sng" dirty="0">
                <a:solidFill>
                  <a:schemeClr val="accent4">
                    <a:lumMod val="60000"/>
                    <a:lumOff val="40000"/>
                  </a:schemeClr>
                </a:solidFill>
              </a:rPr>
              <a:t>Key  Elements to an effective working relationship:-</a:t>
            </a:r>
          </a:p>
          <a:p>
            <a:r>
              <a:rPr lang="en-GB" dirty="0">
                <a:solidFill>
                  <a:srgbClr val="990099"/>
                </a:solidFill>
              </a:rPr>
              <a:t>Trust and Honesty </a:t>
            </a:r>
          </a:p>
          <a:p>
            <a:r>
              <a:rPr lang="en-GB" dirty="0">
                <a:solidFill>
                  <a:srgbClr val="990099"/>
                </a:solidFill>
              </a:rPr>
              <a:t>Communication and active listening</a:t>
            </a:r>
          </a:p>
          <a:p>
            <a:r>
              <a:rPr lang="en-GB" dirty="0">
                <a:solidFill>
                  <a:srgbClr val="990099"/>
                </a:solidFill>
              </a:rPr>
              <a:t>Respect</a:t>
            </a:r>
          </a:p>
          <a:p>
            <a:endParaRPr lang="en-GB" dirty="0">
              <a:solidFill>
                <a:srgbClr val="990099"/>
              </a:solidFill>
            </a:endParaRPr>
          </a:p>
          <a:p>
            <a:pPr marL="0" indent="0">
              <a:buNone/>
            </a:pPr>
            <a:endParaRPr lang="en-GB" dirty="0">
              <a:solidFill>
                <a:srgbClr val="990099"/>
              </a:solidFill>
            </a:endParaRPr>
          </a:p>
        </p:txBody>
      </p:sp>
      <p:sp>
        <p:nvSpPr>
          <p:cNvPr id="4" name="TextBox 3">
            <a:extLst>
              <a:ext uri="{FF2B5EF4-FFF2-40B4-BE49-F238E27FC236}">
                <a16:creationId xmlns:a16="http://schemas.microsoft.com/office/drawing/2014/main" id="{3E947390-80F8-4664-B53A-CE35AD5AF6F4}"/>
              </a:ext>
            </a:extLst>
          </p:cNvPr>
          <p:cNvSpPr txBox="1"/>
          <p:nvPr/>
        </p:nvSpPr>
        <p:spPr>
          <a:xfrm>
            <a:off x="989028" y="1619682"/>
            <a:ext cx="8579177" cy="1477328"/>
          </a:xfrm>
          <a:prstGeom prst="rect">
            <a:avLst/>
          </a:prstGeom>
          <a:noFill/>
        </p:spPr>
        <p:txBody>
          <a:bodyPr wrap="square" rtlCol="0">
            <a:spAutoFit/>
          </a:bodyPr>
          <a:lstStyle/>
          <a:p>
            <a:r>
              <a:rPr lang="en-GB" dirty="0">
                <a:solidFill>
                  <a:schemeClr val="tx2">
                    <a:lumMod val="50000"/>
                    <a:lumOff val="50000"/>
                  </a:schemeClr>
                </a:solidFill>
              </a:rPr>
              <a:t>An effective  working relationship is a positive relationship with your colleagues/ team that allows you to be to be happier in the workplace and more productive as a result. This is important for both the individual and the team as a whole. The benefits of an effective working relationship are higher morale, increased productivity and improved teamwork.</a:t>
            </a:r>
          </a:p>
        </p:txBody>
      </p:sp>
    </p:spTree>
    <p:extLst>
      <p:ext uri="{BB962C8B-B14F-4D97-AF65-F5344CB8AC3E}">
        <p14:creationId xmlns:p14="http://schemas.microsoft.com/office/powerpoint/2010/main" val="1522263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circle(in)">
                                      <p:cBhvr>
                                        <p:cTn id="3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E81C7-0285-452B-BAEB-7F6D4C2C39E0}"/>
              </a:ext>
            </a:extLst>
          </p:cNvPr>
          <p:cNvSpPr>
            <a:spLocks noGrp="1"/>
          </p:cNvSpPr>
          <p:nvPr>
            <p:ph type="title"/>
          </p:nvPr>
        </p:nvSpPr>
        <p:spPr/>
        <p:txBody>
          <a:bodyPr/>
          <a:lstStyle/>
          <a:p>
            <a:r>
              <a:rPr lang="en-GB" dirty="0">
                <a:solidFill>
                  <a:schemeClr val="bg2">
                    <a:lumMod val="50000"/>
                  </a:schemeClr>
                </a:solidFill>
              </a:rPr>
              <a:t>Ineffective working relationships</a:t>
            </a:r>
          </a:p>
        </p:txBody>
      </p:sp>
      <p:sp>
        <p:nvSpPr>
          <p:cNvPr id="3" name="Content Placeholder 2">
            <a:extLst>
              <a:ext uri="{FF2B5EF4-FFF2-40B4-BE49-F238E27FC236}">
                <a16:creationId xmlns:a16="http://schemas.microsoft.com/office/drawing/2014/main" id="{73C48EE8-F376-486F-B2E2-B2C28D8C2378}"/>
              </a:ext>
            </a:extLst>
          </p:cNvPr>
          <p:cNvSpPr>
            <a:spLocks noGrp="1"/>
          </p:cNvSpPr>
          <p:nvPr>
            <p:ph idx="1"/>
          </p:nvPr>
        </p:nvSpPr>
        <p:spPr>
          <a:xfrm>
            <a:off x="838200" y="1690688"/>
            <a:ext cx="10215623" cy="1325564"/>
          </a:xfrm>
        </p:spPr>
        <p:txBody>
          <a:bodyPr>
            <a:normAutofit fontScale="92500" lnSpcReduction="20000"/>
          </a:bodyPr>
          <a:lstStyle/>
          <a:p>
            <a:pPr marL="0" indent="0">
              <a:buNone/>
            </a:pPr>
            <a:r>
              <a:rPr lang="en-GB" dirty="0">
                <a:solidFill>
                  <a:schemeClr val="accent4">
                    <a:lumMod val="75000"/>
                  </a:schemeClr>
                </a:solidFill>
              </a:rPr>
              <a:t>An ineffective working relationship is where colleagues have a poor relationship and potential friction between them, or maybe that they are both not interested in interacting with the other person. </a:t>
            </a:r>
          </a:p>
        </p:txBody>
      </p:sp>
      <p:sp>
        <p:nvSpPr>
          <p:cNvPr id="4" name="TextBox 3">
            <a:extLst>
              <a:ext uri="{FF2B5EF4-FFF2-40B4-BE49-F238E27FC236}">
                <a16:creationId xmlns:a16="http://schemas.microsoft.com/office/drawing/2014/main" id="{4001A613-3A77-443F-928D-DBFE63F8E56B}"/>
              </a:ext>
            </a:extLst>
          </p:cNvPr>
          <p:cNvSpPr txBox="1"/>
          <p:nvPr/>
        </p:nvSpPr>
        <p:spPr>
          <a:xfrm>
            <a:off x="838200" y="3016251"/>
            <a:ext cx="10227197" cy="3231654"/>
          </a:xfrm>
          <a:prstGeom prst="rect">
            <a:avLst/>
          </a:prstGeom>
          <a:noFill/>
        </p:spPr>
        <p:txBody>
          <a:bodyPr wrap="square" rtlCol="0">
            <a:spAutoFit/>
          </a:bodyPr>
          <a:lstStyle/>
          <a:p>
            <a:r>
              <a:rPr lang="en-GB" sz="2800" dirty="0">
                <a:solidFill>
                  <a:srgbClr val="00B0F0"/>
                </a:solidFill>
              </a:rPr>
              <a:t>Causes of an ineffective working relationships are as follows:-</a:t>
            </a:r>
          </a:p>
          <a:p>
            <a:pPr marL="285750" indent="-285750">
              <a:buFont typeface="Arial" panose="020B0604020202020204" pitchFamily="34" charset="0"/>
              <a:buChar char="•"/>
            </a:pPr>
            <a:r>
              <a:rPr lang="en-GB" sz="2800" dirty="0">
                <a:solidFill>
                  <a:srgbClr val="00B0F0"/>
                </a:solidFill>
              </a:rPr>
              <a:t>Miscommunication</a:t>
            </a:r>
          </a:p>
          <a:p>
            <a:pPr marL="285750" indent="-285750">
              <a:buFont typeface="Arial" panose="020B0604020202020204" pitchFamily="34" charset="0"/>
              <a:buChar char="•"/>
            </a:pPr>
            <a:r>
              <a:rPr lang="en-GB" sz="2800" dirty="0">
                <a:solidFill>
                  <a:srgbClr val="00B0F0"/>
                </a:solidFill>
              </a:rPr>
              <a:t>Lack of Leadership</a:t>
            </a:r>
          </a:p>
          <a:p>
            <a:pPr marL="285750" indent="-285750">
              <a:buFont typeface="Arial" panose="020B0604020202020204" pitchFamily="34" charset="0"/>
              <a:buChar char="•"/>
            </a:pPr>
            <a:r>
              <a:rPr lang="en-GB" sz="2800" dirty="0">
                <a:solidFill>
                  <a:srgbClr val="00B0F0"/>
                </a:solidFill>
              </a:rPr>
              <a:t>Dishonestly</a:t>
            </a:r>
          </a:p>
          <a:p>
            <a:pPr marL="285750" indent="-285750">
              <a:buFont typeface="Arial" panose="020B0604020202020204" pitchFamily="34" charset="0"/>
              <a:buChar char="•"/>
            </a:pPr>
            <a:r>
              <a:rPr lang="en-GB" sz="2800" dirty="0">
                <a:solidFill>
                  <a:srgbClr val="00B0F0"/>
                </a:solidFill>
              </a:rPr>
              <a:t>Bad attitude</a:t>
            </a:r>
          </a:p>
          <a:p>
            <a:pPr marL="285750" indent="-285750">
              <a:buFont typeface="Arial" panose="020B0604020202020204" pitchFamily="34" charset="0"/>
              <a:buChar char="•"/>
            </a:pPr>
            <a:r>
              <a:rPr lang="en-GB" sz="2800" dirty="0">
                <a:solidFill>
                  <a:srgbClr val="00B0F0"/>
                </a:solidFill>
              </a:rPr>
              <a:t>Poor Organisation</a:t>
            </a:r>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913612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circle(in)">
                                      <p:cBhvr>
                                        <p:cTn id="1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EACFA-D3EC-4EDE-8804-B81F7D2AC902}"/>
              </a:ext>
            </a:extLst>
          </p:cNvPr>
          <p:cNvSpPr>
            <a:spLocks noGrp="1"/>
          </p:cNvSpPr>
          <p:nvPr>
            <p:ph type="title"/>
          </p:nvPr>
        </p:nvSpPr>
        <p:spPr/>
        <p:txBody>
          <a:bodyPr/>
          <a:lstStyle/>
          <a:p>
            <a:pPr algn="ctr"/>
            <a:r>
              <a:rPr lang="en-GB" dirty="0">
                <a:solidFill>
                  <a:srgbClr val="FFCC00"/>
                </a:solidFill>
              </a:rPr>
              <a:t>Negative impacts of ineffective teams in the workplace</a:t>
            </a:r>
          </a:p>
        </p:txBody>
      </p:sp>
      <p:sp>
        <p:nvSpPr>
          <p:cNvPr id="4" name="TextBox 3">
            <a:extLst>
              <a:ext uri="{FF2B5EF4-FFF2-40B4-BE49-F238E27FC236}">
                <a16:creationId xmlns:a16="http://schemas.microsoft.com/office/drawing/2014/main" id="{8DA2508D-1421-4AE6-9FCD-CC7B01F15650}"/>
              </a:ext>
            </a:extLst>
          </p:cNvPr>
          <p:cNvSpPr txBox="1"/>
          <p:nvPr/>
        </p:nvSpPr>
        <p:spPr>
          <a:xfrm>
            <a:off x="1444046" y="2076922"/>
            <a:ext cx="7070103" cy="3970318"/>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Low Morale</a:t>
            </a:r>
          </a:p>
          <a:p>
            <a:pPr marL="285750" indent="-285750">
              <a:buFont typeface="Arial" panose="020B0604020202020204" pitchFamily="34" charset="0"/>
              <a:buChar char="•"/>
            </a:pPr>
            <a:r>
              <a:rPr lang="en-GB" sz="2400" dirty="0">
                <a:solidFill>
                  <a:srgbClr val="FF0000"/>
                </a:solidFill>
              </a:rPr>
              <a:t>Decreased Productivity</a:t>
            </a:r>
          </a:p>
          <a:p>
            <a:pPr marL="285750" indent="-285750">
              <a:buFont typeface="Arial" panose="020B0604020202020204" pitchFamily="34" charset="0"/>
              <a:buChar char="•"/>
            </a:pPr>
            <a:r>
              <a:rPr lang="en-GB" sz="2400" dirty="0">
                <a:solidFill>
                  <a:srgbClr val="FF0000"/>
                </a:solidFill>
              </a:rPr>
              <a:t>Increase in staff sickness levels</a:t>
            </a:r>
          </a:p>
          <a:p>
            <a:pPr marL="285750" indent="-285750">
              <a:buFont typeface="Arial" panose="020B0604020202020204" pitchFamily="34" charset="0"/>
              <a:buChar char="•"/>
            </a:pPr>
            <a:r>
              <a:rPr lang="en-GB" sz="2400" dirty="0">
                <a:solidFill>
                  <a:srgbClr val="FF0000"/>
                </a:solidFill>
              </a:rPr>
              <a:t>Poor attitude </a:t>
            </a:r>
          </a:p>
          <a:p>
            <a:pPr marL="285750" indent="-285750">
              <a:buFont typeface="Arial" panose="020B0604020202020204" pitchFamily="34" charset="0"/>
              <a:buChar char="•"/>
            </a:pPr>
            <a:r>
              <a:rPr lang="en-GB" sz="2400" dirty="0">
                <a:solidFill>
                  <a:srgbClr val="FF0000"/>
                </a:solidFill>
              </a:rPr>
              <a:t>High employee turnover</a:t>
            </a:r>
          </a:p>
          <a:p>
            <a:pPr marL="285750" indent="-285750">
              <a:buFont typeface="Arial" panose="020B0604020202020204" pitchFamily="34" charset="0"/>
              <a:buChar char="•"/>
            </a:pPr>
            <a:r>
              <a:rPr lang="en-GB" sz="2400" dirty="0">
                <a:solidFill>
                  <a:srgbClr val="FF0000"/>
                </a:solidFill>
              </a:rPr>
              <a:t>Reduced job satisfaction</a:t>
            </a:r>
          </a:p>
          <a:p>
            <a:pPr marL="285750" indent="-285750">
              <a:buFont typeface="Arial" panose="020B0604020202020204" pitchFamily="34" charset="0"/>
              <a:buChar char="•"/>
            </a:pPr>
            <a:r>
              <a:rPr lang="en-GB" sz="2400" dirty="0">
                <a:solidFill>
                  <a:srgbClr val="FF0000"/>
                </a:solidFill>
              </a:rPr>
              <a:t>Decrease in company profits</a:t>
            </a:r>
          </a:p>
          <a:p>
            <a:pPr marL="285750" indent="-285750">
              <a:buFont typeface="Arial" panose="020B0604020202020204" pitchFamily="34" charset="0"/>
              <a:buChar char="•"/>
            </a:pPr>
            <a:r>
              <a:rPr lang="en-GB" sz="2400" dirty="0">
                <a:solidFill>
                  <a:srgbClr val="FF0000"/>
                </a:solidFill>
              </a:rPr>
              <a:t>Reduced performance</a:t>
            </a:r>
          </a:p>
          <a:p>
            <a:pPr marL="285750" indent="-285750">
              <a:buFont typeface="Arial" panose="020B0604020202020204" pitchFamily="34" charset="0"/>
              <a:buChar char="•"/>
            </a:pPr>
            <a:r>
              <a:rPr lang="en-GB" sz="2400" dirty="0">
                <a:solidFill>
                  <a:srgbClr val="FF0000"/>
                </a:solidFill>
              </a:rPr>
              <a:t>Lack of communication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734357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7CD35-92B1-40E3-ACDE-D30ED0B71F72}"/>
              </a:ext>
            </a:extLst>
          </p:cNvPr>
          <p:cNvSpPr>
            <a:spLocks noGrp="1"/>
          </p:cNvSpPr>
          <p:nvPr>
            <p:ph type="title"/>
          </p:nvPr>
        </p:nvSpPr>
        <p:spPr/>
        <p:txBody>
          <a:bodyPr/>
          <a:lstStyle/>
          <a:p>
            <a:r>
              <a:rPr lang="en-GB" dirty="0">
                <a:solidFill>
                  <a:schemeClr val="accent4">
                    <a:lumMod val="60000"/>
                    <a:lumOff val="40000"/>
                  </a:schemeClr>
                </a:solidFill>
              </a:rPr>
              <a:t>Tuckman’s</a:t>
            </a:r>
            <a:r>
              <a:rPr lang="en-GB" dirty="0">
                <a:solidFill>
                  <a:schemeClr val="accent4">
                    <a:lumMod val="50000"/>
                  </a:schemeClr>
                </a:solidFill>
              </a:rPr>
              <a:t> </a:t>
            </a:r>
            <a:r>
              <a:rPr lang="en-GB" dirty="0">
                <a:solidFill>
                  <a:schemeClr val="accent4">
                    <a:lumMod val="60000"/>
                    <a:lumOff val="40000"/>
                  </a:schemeClr>
                </a:solidFill>
              </a:rPr>
              <a:t>Model</a:t>
            </a:r>
          </a:p>
        </p:txBody>
      </p:sp>
      <p:pic>
        <p:nvPicPr>
          <p:cNvPr id="4" name="Picture 3" descr="A screenshot of a cell phone&#10;&#10;Description automatically generated">
            <a:extLst>
              <a:ext uri="{FF2B5EF4-FFF2-40B4-BE49-F238E27FC236}">
                <a16:creationId xmlns:a16="http://schemas.microsoft.com/office/drawing/2014/main" id="{DB3A7850-F939-4091-A056-E30B37D4F5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8268" y="1557867"/>
            <a:ext cx="9358488" cy="4402666"/>
          </a:xfrm>
          <a:prstGeom prst="rect">
            <a:avLst/>
          </a:prstGeom>
        </p:spPr>
      </p:pic>
    </p:spTree>
    <p:extLst>
      <p:ext uri="{BB962C8B-B14F-4D97-AF65-F5344CB8AC3E}">
        <p14:creationId xmlns:p14="http://schemas.microsoft.com/office/powerpoint/2010/main" val="344847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4D166-2912-4E5C-9C37-E879A140DB22}"/>
              </a:ext>
            </a:extLst>
          </p:cNvPr>
          <p:cNvSpPr>
            <a:spLocks noGrp="1"/>
          </p:cNvSpPr>
          <p:nvPr>
            <p:ph type="title"/>
          </p:nvPr>
        </p:nvSpPr>
        <p:spPr/>
        <p:txBody>
          <a:bodyPr/>
          <a:lstStyle/>
          <a:p>
            <a:r>
              <a:rPr lang="en-GB" dirty="0">
                <a:solidFill>
                  <a:schemeClr val="bg2">
                    <a:lumMod val="25000"/>
                  </a:schemeClr>
                </a:solidFill>
              </a:rPr>
              <a:t>Belbin's Theory- Team Roles	</a:t>
            </a:r>
          </a:p>
        </p:txBody>
      </p:sp>
      <p:sp>
        <p:nvSpPr>
          <p:cNvPr id="3" name="TextBox 2">
            <a:extLst>
              <a:ext uri="{FF2B5EF4-FFF2-40B4-BE49-F238E27FC236}">
                <a16:creationId xmlns:a16="http://schemas.microsoft.com/office/drawing/2014/main" id="{8F991AAB-791A-4CFB-B290-3186746D9F87}"/>
              </a:ext>
            </a:extLst>
          </p:cNvPr>
          <p:cNvSpPr txBox="1"/>
          <p:nvPr/>
        </p:nvSpPr>
        <p:spPr>
          <a:xfrm>
            <a:off x="838200" y="1690688"/>
            <a:ext cx="9750778" cy="1200329"/>
          </a:xfrm>
          <a:prstGeom prst="rect">
            <a:avLst/>
          </a:prstGeom>
          <a:noFill/>
        </p:spPr>
        <p:txBody>
          <a:bodyPr wrap="square" rtlCol="0">
            <a:spAutoFit/>
          </a:bodyPr>
          <a:lstStyle/>
          <a:p>
            <a:r>
              <a:rPr lang="en-GB" u="none" strike="noStrike" dirty="0">
                <a:solidFill>
                  <a:schemeClr val="bg2">
                    <a:lumMod val="50000"/>
                  </a:schemeClr>
                </a:solidFill>
                <a:effectLst/>
              </a:rPr>
              <a:t>Dr Meredith Belbin studied team-work for many years, and he famously observed that people in teams tend to assume different "team roles." He defined a team role as "a tendency to behave, contribute and interrelate with others in a particular way" and named nine such team roles that underlie team success.</a:t>
            </a:r>
          </a:p>
        </p:txBody>
      </p:sp>
      <p:pic>
        <p:nvPicPr>
          <p:cNvPr id="6" name="Picture 5" descr="A screenshot of a cell phone&#10;&#10;Description automatically generated">
            <a:extLst>
              <a:ext uri="{FF2B5EF4-FFF2-40B4-BE49-F238E27FC236}">
                <a16:creationId xmlns:a16="http://schemas.microsoft.com/office/drawing/2014/main" id="{C554CF5B-EC0C-41F0-B385-6058681DAD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3022" y="2891017"/>
            <a:ext cx="7819000" cy="3726926"/>
          </a:xfrm>
          <a:prstGeom prst="rect">
            <a:avLst/>
          </a:prstGeom>
        </p:spPr>
      </p:pic>
    </p:spTree>
    <p:extLst>
      <p:ext uri="{BB962C8B-B14F-4D97-AF65-F5344CB8AC3E}">
        <p14:creationId xmlns:p14="http://schemas.microsoft.com/office/powerpoint/2010/main" val="159605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B4591-7A3B-4A4D-9A7E-58CCFFE85C5B}"/>
              </a:ext>
            </a:extLst>
          </p:cNvPr>
          <p:cNvSpPr>
            <a:spLocks noGrp="1"/>
          </p:cNvSpPr>
          <p:nvPr>
            <p:ph type="title"/>
          </p:nvPr>
        </p:nvSpPr>
        <p:spPr/>
        <p:txBody>
          <a:bodyPr/>
          <a:lstStyle/>
          <a:p>
            <a:r>
              <a:rPr lang="en-GB" dirty="0">
                <a:solidFill>
                  <a:schemeClr val="accent5">
                    <a:lumMod val="75000"/>
                  </a:schemeClr>
                </a:solidFill>
              </a:rPr>
              <a:t>Belbin's Theory</a:t>
            </a:r>
          </a:p>
        </p:txBody>
      </p:sp>
      <p:pic>
        <p:nvPicPr>
          <p:cNvPr id="5" name="Picture 4" descr="A person wearing a suit and tie&#10;&#10;Description automatically generated">
            <a:extLst>
              <a:ext uri="{FF2B5EF4-FFF2-40B4-BE49-F238E27FC236}">
                <a16:creationId xmlns:a16="http://schemas.microsoft.com/office/drawing/2014/main" id="{1ECFC222-F3AD-436A-88F8-552855AF36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2745" y="1690688"/>
            <a:ext cx="9768691" cy="4597031"/>
          </a:xfrm>
          <a:prstGeom prst="rect">
            <a:avLst/>
          </a:prstGeom>
        </p:spPr>
      </p:pic>
    </p:spTree>
    <p:extLst>
      <p:ext uri="{BB962C8B-B14F-4D97-AF65-F5344CB8AC3E}">
        <p14:creationId xmlns:p14="http://schemas.microsoft.com/office/powerpoint/2010/main" val="3351361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shirt&#10;&#10;Description automatically generated">
            <a:extLst>
              <a:ext uri="{FF2B5EF4-FFF2-40B4-BE49-F238E27FC236}">
                <a16:creationId xmlns:a16="http://schemas.microsoft.com/office/drawing/2014/main" id="{C4646589-2C1C-47EC-B375-BA599E082F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1239" y="1157788"/>
            <a:ext cx="5761513" cy="3841008"/>
          </a:xfrm>
          <a:prstGeom prst="rect">
            <a:avLst/>
          </a:prstGeom>
        </p:spPr>
      </p:pic>
      <p:sp>
        <p:nvSpPr>
          <p:cNvPr id="2" name="TextBox 1">
            <a:extLst>
              <a:ext uri="{FF2B5EF4-FFF2-40B4-BE49-F238E27FC236}">
                <a16:creationId xmlns:a16="http://schemas.microsoft.com/office/drawing/2014/main" id="{93AA01A4-D401-4128-96BF-F5D1843641C9}"/>
              </a:ext>
            </a:extLst>
          </p:cNvPr>
          <p:cNvSpPr txBox="1"/>
          <p:nvPr/>
        </p:nvSpPr>
        <p:spPr>
          <a:xfrm>
            <a:off x="1253836" y="5089239"/>
            <a:ext cx="9684327" cy="1631216"/>
          </a:xfrm>
          <a:prstGeom prst="rect">
            <a:avLst/>
          </a:prstGeom>
          <a:noFill/>
        </p:spPr>
        <p:txBody>
          <a:bodyPr wrap="square" rtlCol="0">
            <a:spAutoFit/>
          </a:bodyPr>
          <a:lstStyle/>
          <a:p>
            <a:r>
              <a:rPr lang="en-GB" sz="2000" dirty="0">
                <a:solidFill>
                  <a:schemeClr val="accent2">
                    <a:lumMod val="75000"/>
                  </a:schemeClr>
                </a:solidFill>
              </a:rPr>
              <a:t>It’s useful for managers to know each of their team members strengths. This is useful to them so that they can organise their team accordingly and place individuals in a role that  highlights their strengths and minimises their weaknesses, ensuring each role gets fulfilled. By doing this managers are more likely to achieve an effective team.</a:t>
            </a:r>
          </a:p>
        </p:txBody>
      </p:sp>
      <p:sp>
        <p:nvSpPr>
          <p:cNvPr id="4" name="TextBox 3">
            <a:extLst>
              <a:ext uri="{FF2B5EF4-FFF2-40B4-BE49-F238E27FC236}">
                <a16:creationId xmlns:a16="http://schemas.microsoft.com/office/drawing/2014/main" id="{2111A289-EDA6-4971-B484-1C494C3691F0}"/>
              </a:ext>
            </a:extLst>
          </p:cNvPr>
          <p:cNvSpPr txBox="1"/>
          <p:nvPr/>
        </p:nvSpPr>
        <p:spPr>
          <a:xfrm>
            <a:off x="1253836" y="203681"/>
            <a:ext cx="8656320" cy="954107"/>
          </a:xfrm>
          <a:prstGeom prst="rect">
            <a:avLst/>
          </a:prstGeom>
          <a:noFill/>
        </p:spPr>
        <p:txBody>
          <a:bodyPr wrap="square" rtlCol="0">
            <a:spAutoFit/>
          </a:bodyPr>
          <a:lstStyle/>
          <a:p>
            <a:pPr algn="ctr"/>
            <a:r>
              <a:rPr lang="en-GB" sz="2800" dirty="0">
                <a:solidFill>
                  <a:schemeClr val="accent6">
                    <a:lumMod val="75000"/>
                  </a:schemeClr>
                </a:solidFill>
              </a:rPr>
              <a:t>Why is it useful for managers to know their team members roles?</a:t>
            </a:r>
          </a:p>
        </p:txBody>
      </p:sp>
    </p:spTree>
    <p:extLst>
      <p:ext uri="{BB962C8B-B14F-4D97-AF65-F5344CB8AC3E}">
        <p14:creationId xmlns:p14="http://schemas.microsoft.com/office/powerpoint/2010/main" val="271325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D165-4489-4D57-A32E-0CFF9478988E}"/>
              </a:ext>
            </a:extLst>
          </p:cNvPr>
          <p:cNvSpPr>
            <a:spLocks noGrp="1"/>
          </p:cNvSpPr>
          <p:nvPr>
            <p:ph type="title"/>
          </p:nvPr>
        </p:nvSpPr>
        <p:spPr/>
        <p:txBody>
          <a:bodyPr/>
          <a:lstStyle/>
          <a:p>
            <a:r>
              <a:rPr lang="en-GB" dirty="0">
                <a:solidFill>
                  <a:schemeClr val="accent5">
                    <a:lumMod val="60000"/>
                    <a:lumOff val="40000"/>
                  </a:schemeClr>
                </a:solidFill>
              </a:rPr>
              <a:t>Conclusion</a:t>
            </a:r>
          </a:p>
        </p:txBody>
      </p:sp>
      <p:sp>
        <p:nvSpPr>
          <p:cNvPr id="3" name="Content Placeholder 2">
            <a:extLst>
              <a:ext uri="{FF2B5EF4-FFF2-40B4-BE49-F238E27FC236}">
                <a16:creationId xmlns:a16="http://schemas.microsoft.com/office/drawing/2014/main" id="{C3F71A48-CD3E-4686-A9F8-E3A8468891B8}"/>
              </a:ext>
            </a:extLst>
          </p:cNvPr>
          <p:cNvSpPr>
            <a:spLocks noGrp="1"/>
          </p:cNvSpPr>
          <p:nvPr>
            <p:ph idx="1"/>
          </p:nvPr>
        </p:nvSpPr>
        <p:spPr/>
        <p:txBody>
          <a:bodyPr/>
          <a:lstStyle/>
          <a:p>
            <a:r>
              <a:rPr lang="en-GB" dirty="0">
                <a:solidFill>
                  <a:schemeClr val="bg2">
                    <a:lumMod val="50000"/>
                  </a:schemeClr>
                </a:solidFill>
              </a:rPr>
              <a:t>In this presentation we’ve covered everything from the definition of teamwork, to what makes an effective or an ineffective team. Before moving on to explore Tuckman's model and Belbin’s theory. We’ve also touched on why it would be useful for a manager to know their team members role?</a:t>
            </a:r>
          </a:p>
          <a:p>
            <a:pPr marL="0" indent="0">
              <a:buNone/>
            </a:pPr>
            <a:r>
              <a:rPr lang="en-GB"/>
              <a:t>  </a:t>
            </a:r>
            <a:endParaRPr lang="en-GB" dirty="0"/>
          </a:p>
          <a:p>
            <a:pPr marL="0" indent="0">
              <a:buNone/>
            </a:pPr>
            <a:endParaRPr lang="en-GB" dirty="0"/>
          </a:p>
        </p:txBody>
      </p:sp>
    </p:spTree>
    <p:extLst>
      <p:ext uri="{BB962C8B-B14F-4D97-AF65-F5344CB8AC3E}">
        <p14:creationId xmlns:p14="http://schemas.microsoft.com/office/powerpoint/2010/main" val="2271304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B965E-26AA-4F88-920A-2443C6FC8BA7}"/>
              </a:ext>
            </a:extLst>
          </p:cNvPr>
          <p:cNvSpPr>
            <a:spLocks noGrp="1"/>
          </p:cNvSpPr>
          <p:nvPr>
            <p:ph type="title"/>
          </p:nvPr>
        </p:nvSpPr>
        <p:spPr/>
        <p:txBody>
          <a:bodyPr/>
          <a:lstStyle/>
          <a:p>
            <a:r>
              <a:rPr lang="en-GB" dirty="0">
                <a:solidFill>
                  <a:srgbClr val="FF3399"/>
                </a:solidFill>
              </a:rPr>
              <a:t>References</a:t>
            </a:r>
          </a:p>
        </p:txBody>
      </p:sp>
      <p:sp>
        <p:nvSpPr>
          <p:cNvPr id="3" name="Content Placeholder 2">
            <a:extLst>
              <a:ext uri="{FF2B5EF4-FFF2-40B4-BE49-F238E27FC236}">
                <a16:creationId xmlns:a16="http://schemas.microsoft.com/office/drawing/2014/main" id="{801035F6-2A3F-4BBE-9A4F-73BFD688A902}"/>
              </a:ext>
            </a:extLst>
          </p:cNvPr>
          <p:cNvSpPr>
            <a:spLocks noGrp="1"/>
          </p:cNvSpPr>
          <p:nvPr>
            <p:ph idx="1"/>
          </p:nvPr>
        </p:nvSpPr>
        <p:spPr>
          <a:xfrm>
            <a:off x="838200" y="1895074"/>
            <a:ext cx="10515600" cy="3859742"/>
          </a:xfrm>
        </p:spPr>
        <p:txBody>
          <a:bodyPr>
            <a:normAutofit/>
          </a:bodyPr>
          <a:lstStyle/>
          <a:p>
            <a:r>
              <a:rPr lang="en-GB" sz="2000" b="0" i="0" dirty="0">
                <a:solidFill>
                  <a:srgbClr val="00B0F0"/>
                </a:solidFill>
                <a:effectLst/>
                <a:latin typeface="Open Sans"/>
                <a:hlinkClick r:id="rId3">
                  <a:extLst>
                    <a:ext uri="{A12FA001-AC4F-418D-AE19-62706E023703}">
                      <ahyp:hlinkClr xmlns:ahyp="http://schemas.microsoft.com/office/drawing/2018/hyperlinkcolor" val="tx"/>
                    </a:ext>
                  </a:extLst>
                </a:hlinkClick>
              </a:rPr>
              <a:t>https://www.lma-consultinggroup.com/blog/how-to-increase-teamwork-to-ensure-project-success</a:t>
            </a:r>
            <a:r>
              <a:rPr lang="en-GB" sz="2000" b="0" i="0" dirty="0">
                <a:solidFill>
                  <a:srgbClr val="00B0F0"/>
                </a:solidFill>
                <a:effectLst/>
                <a:latin typeface="Open Sans"/>
              </a:rPr>
              <a:t>  </a:t>
            </a:r>
            <a:r>
              <a:rPr lang="en-GB" sz="2000" b="0" i="0" dirty="0">
                <a:solidFill>
                  <a:srgbClr val="000000"/>
                </a:solidFill>
                <a:effectLst/>
                <a:latin typeface="Open Sans"/>
              </a:rPr>
              <a:t>Accessed on: 11/05/2020</a:t>
            </a:r>
          </a:p>
          <a:p>
            <a:endParaRPr lang="en-GB" b="0" i="0" dirty="0">
              <a:solidFill>
                <a:srgbClr val="000000"/>
              </a:solidFill>
              <a:effectLst/>
              <a:latin typeface="Open Sans"/>
            </a:endParaRPr>
          </a:p>
          <a:p>
            <a:endParaRPr lang="en-GB" b="0" i="0" dirty="0">
              <a:solidFill>
                <a:srgbClr val="000000"/>
              </a:solidFill>
              <a:effectLst/>
              <a:latin typeface="Open Sans"/>
            </a:endParaRPr>
          </a:p>
          <a:p>
            <a:pPr marL="0" indent="0">
              <a:buNone/>
            </a:pPr>
            <a:endParaRPr lang="en-GB" u="sng" dirty="0">
              <a:solidFill>
                <a:srgbClr val="FF0066"/>
              </a:solidFill>
            </a:endParaRPr>
          </a:p>
        </p:txBody>
      </p:sp>
      <p:graphicFrame>
        <p:nvGraphicFramePr>
          <p:cNvPr id="4" name="Table 3">
            <a:extLst>
              <a:ext uri="{FF2B5EF4-FFF2-40B4-BE49-F238E27FC236}">
                <a16:creationId xmlns:a16="http://schemas.microsoft.com/office/drawing/2014/main" id="{52CF8F22-331C-4BA8-BF4C-3795831DE1C2}"/>
              </a:ext>
            </a:extLst>
          </p:cNvPr>
          <p:cNvGraphicFramePr>
            <a:graphicFrameLocks noGrp="1"/>
          </p:cNvGraphicFramePr>
          <p:nvPr>
            <p:extLst>
              <p:ext uri="{D42A27DB-BD31-4B8C-83A1-F6EECF244321}">
                <p14:modId xmlns:p14="http://schemas.microsoft.com/office/powerpoint/2010/main" val="3271428115"/>
              </p:ext>
            </p:extLst>
          </p:nvPr>
        </p:nvGraphicFramePr>
        <p:xfrm>
          <a:off x="3543300" y="3681254"/>
          <a:ext cx="5105400" cy="365760"/>
        </p:xfrm>
        <a:graphic>
          <a:graphicData uri="http://schemas.openxmlformats.org/drawingml/2006/table">
            <a:tbl>
              <a:tblPr/>
              <a:tblGrid>
                <a:gridCol w="1021080">
                  <a:extLst>
                    <a:ext uri="{9D8B030D-6E8A-4147-A177-3AD203B41FA5}">
                      <a16:colId xmlns:a16="http://schemas.microsoft.com/office/drawing/2014/main" val="3023261763"/>
                    </a:ext>
                  </a:extLst>
                </a:gridCol>
                <a:gridCol w="4084320">
                  <a:extLst>
                    <a:ext uri="{9D8B030D-6E8A-4147-A177-3AD203B41FA5}">
                      <a16:colId xmlns:a16="http://schemas.microsoft.com/office/drawing/2014/main" val="476822796"/>
                    </a:ext>
                  </a:extLst>
                </a:gridCol>
              </a:tblGrid>
              <a:tr h="0">
                <a:tc>
                  <a:txBody>
                    <a:bodyPr/>
                    <a:lstStyle/>
                    <a:p>
                      <a:endParaRPr lang="en-GB" b="1">
                        <a:effectLst/>
                      </a:endParaRPr>
                    </a:p>
                  </a:txBody>
                  <a:tcPr anchor="ctr">
                    <a:lnL>
                      <a:noFill/>
                    </a:lnL>
                    <a:lnR>
                      <a:noFill/>
                    </a:lnR>
                    <a:lnT>
                      <a:noFill/>
                    </a:lnT>
                    <a:lnB>
                      <a:noFill/>
                    </a:lnB>
                  </a:tcPr>
                </a:tc>
                <a:tc>
                  <a:txBody>
                    <a:bodyPr/>
                    <a:lstStyle/>
                    <a:p>
                      <a:endParaRPr lang="en-GB" dirty="0">
                        <a:effectLst/>
                      </a:endParaRPr>
                    </a:p>
                  </a:txBody>
                  <a:tcPr anchor="ctr">
                    <a:lnL>
                      <a:noFill/>
                    </a:lnL>
                    <a:lnR>
                      <a:noFill/>
                    </a:lnR>
                    <a:lnT>
                      <a:noFill/>
                    </a:lnT>
                    <a:lnB>
                      <a:noFill/>
                    </a:lnB>
                  </a:tcPr>
                </a:tc>
                <a:extLst>
                  <a:ext uri="{0D108BD9-81ED-4DB2-BD59-A6C34878D82A}">
                    <a16:rowId xmlns:a16="http://schemas.microsoft.com/office/drawing/2014/main" val="2931744163"/>
                  </a:ext>
                </a:extLst>
              </a:tr>
            </a:tbl>
          </a:graphicData>
        </a:graphic>
      </p:graphicFrame>
      <p:graphicFrame>
        <p:nvGraphicFramePr>
          <p:cNvPr id="6" name="Table 5">
            <a:extLst>
              <a:ext uri="{FF2B5EF4-FFF2-40B4-BE49-F238E27FC236}">
                <a16:creationId xmlns:a16="http://schemas.microsoft.com/office/drawing/2014/main" id="{105AB407-97B2-41EA-AF5B-77DEFED596C9}"/>
              </a:ext>
            </a:extLst>
          </p:cNvPr>
          <p:cNvGraphicFramePr>
            <a:graphicFrameLocks noGrp="1"/>
          </p:cNvGraphicFramePr>
          <p:nvPr>
            <p:extLst>
              <p:ext uri="{D42A27DB-BD31-4B8C-83A1-F6EECF244321}">
                <p14:modId xmlns:p14="http://schemas.microsoft.com/office/powerpoint/2010/main" val="4038028192"/>
              </p:ext>
            </p:extLst>
          </p:nvPr>
        </p:nvGraphicFramePr>
        <p:xfrm>
          <a:off x="416690" y="2156941"/>
          <a:ext cx="10369871" cy="3780146"/>
        </p:xfrm>
        <a:graphic>
          <a:graphicData uri="http://schemas.openxmlformats.org/drawingml/2006/table">
            <a:tbl>
              <a:tblPr/>
              <a:tblGrid>
                <a:gridCol w="429308">
                  <a:extLst>
                    <a:ext uri="{9D8B030D-6E8A-4147-A177-3AD203B41FA5}">
                      <a16:colId xmlns:a16="http://schemas.microsoft.com/office/drawing/2014/main" val="3008067016"/>
                    </a:ext>
                  </a:extLst>
                </a:gridCol>
                <a:gridCol w="9940563">
                  <a:extLst>
                    <a:ext uri="{9D8B030D-6E8A-4147-A177-3AD203B41FA5}">
                      <a16:colId xmlns:a16="http://schemas.microsoft.com/office/drawing/2014/main" val="3996934591"/>
                    </a:ext>
                  </a:extLst>
                </a:gridCol>
              </a:tblGrid>
              <a:tr h="3414386">
                <a:tc>
                  <a:txBody>
                    <a:bodyPr/>
                    <a:lstStyle/>
                    <a:p>
                      <a:endParaRPr lang="en-GB" b="1" dirty="0">
                        <a:effectLst/>
                      </a:endParaRPr>
                    </a:p>
                  </a:txBody>
                  <a:tcPr anchor="ctr">
                    <a:lnL>
                      <a:noFill/>
                    </a:lnL>
                    <a:lnR>
                      <a:noFill/>
                    </a:lnR>
                    <a:lnT>
                      <a:noFill/>
                    </a:lnT>
                    <a:lnB>
                      <a:noFill/>
                    </a:lnB>
                  </a:tcPr>
                </a:tc>
                <a:tc>
                  <a:txBody>
                    <a:bodyPr/>
                    <a:lstStyle/>
                    <a:p>
                      <a:pPr marL="285750" indent="-285750">
                        <a:buFont typeface="Arial" panose="020B0604020202020204" pitchFamily="34" charset="0"/>
                        <a:buChar char="•"/>
                      </a:pPr>
                      <a:r>
                        <a:rPr lang="en-GB" sz="2000" dirty="0">
                          <a:solidFill>
                            <a:srgbClr val="00B0F0"/>
                          </a:solidFill>
                          <a:effectLst/>
                          <a:latin typeface="Open Sans"/>
                          <a:hlinkClick r:id="rId4">
                            <a:extLst>
                              <a:ext uri="{A12FA001-AC4F-418D-AE19-62706E023703}">
                                <ahyp:hlinkClr xmlns:ahyp="http://schemas.microsoft.com/office/drawing/2018/hyperlinkcolor" val="tx"/>
                              </a:ext>
                            </a:extLst>
                          </a:hlinkClick>
                        </a:rPr>
                        <a:t>https://www.slideshare.net/jeshinjose/groups-teams-37536490</a:t>
                      </a:r>
                      <a:r>
                        <a:rPr lang="en-GB" sz="2000" dirty="0">
                          <a:solidFill>
                            <a:srgbClr val="00B0F0"/>
                          </a:solidFill>
                          <a:effectLst/>
                          <a:latin typeface="Open Sans"/>
                        </a:rPr>
                        <a:t> </a:t>
                      </a:r>
                      <a:r>
                        <a:rPr lang="en-GB" sz="2000" dirty="0">
                          <a:effectLst/>
                          <a:latin typeface="Open Sans"/>
                        </a:rPr>
                        <a:t>Accessed on: 14/05/2020</a:t>
                      </a:r>
                    </a:p>
                    <a:p>
                      <a:pPr marL="0" indent="0">
                        <a:buFont typeface="Arial" panose="020B0604020202020204" pitchFamily="34" charset="0"/>
                        <a:buNone/>
                      </a:pPr>
                      <a:endParaRPr lang="en-GB" sz="2000" dirty="0">
                        <a:effectLst/>
                        <a:latin typeface="Open Sans"/>
                      </a:endParaRPr>
                    </a:p>
                    <a:p>
                      <a:pPr marL="342900" indent="-342900">
                        <a:buFont typeface="Arial" panose="020B0604020202020204" pitchFamily="34" charset="0"/>
                        <a:buChar char="•"/>
                      </a:pPr>
                      <a:r>
                        <a:rPr lang="en-GB" sz="2000" b="0" i="0" u="none" strike="noStrike" kern="1200" dirty="0">
                          <a:solidFill>
                            <a:srgbClr val="00B0F0"/>
                          </a:solidFill>
                          <a:effectLst/>
                          <a:latin typeface="Open Sans"/>
                          <a:ea typeface="+mn-ea"/>
                          <a:cs typeface="+mn-cs"/>
                          <a:hlinkClick r:id="rId5">
                            <a:extLst>
                              <a:ext uri="{A12FA001-AC4F-418D-AE19-62706E023703}">
                                <ahyp:hlinkClr xmlns:ahyp="http://schemas.microsoft.com/office/drawing/2018/hyperlinkcolor" val="tx"/>
                              </a:ext>
                            </a:extLst>
                          </a:hlinkClick>
                        </a:rPr>
                        <a:t>https://www.teambuildingactivity.com/tuckmans-model/</a:t>
                      </a:r>
                      <a:r>
                        <a:rPr lang="en-GB" sz="2000" b="0" i="0" u="none" strike="noStrike" kern="1200" dirty="0">
                          <a:solidFill>
                            <a:srgbClr val="00B0F0"/>
                          </a:solidFill>
                          <a:effectLst/>
                          <a:latin typeface="Open Sans"/>
                          <a:ea typeface="+mn-ea"/>
                          <a:cs typeface="+mn-cs"/>
                        </a:rPr>
                        <a:t> </a:t>
                      </a:r>
                      <a:r>
                        <a:rPr lang="en-GB" sz="2000" b="0" i="0" u="none" strike="noStrike" kern="1200" dirty="0">
                          <a:solidFill>
                            <a:schemeClr val="tx1"/>
                          </a:solidFill>
                          <a:effectLst/>
                          <a:latin typeface="Open Sans"/>
                          <a:ea typeface="+mn-ea"/>
                          <a:cs typeface="+mn-cs"/>
                        </a:rPr>
                        <a:t>Accessed on: 14/05/2020</a:t>
                      </a:r>
                    </a:p>
                    <a:p>
                      <a:pPr marL="342900" indent="-342900">
                        <a:buFont typeface="Arial" panose="020B0604020202020204" pitchFamily="34" charset="0"/>
                        <a:buChar char="•"/>
                      </a:pPr>
                      <a:endParaRPr lang="en-GB" sz="2000" b="0" i="0" u="none" strike="noStrike" kern="1200" dirty="0">
                        <a:solidFill>
                          <a:schemeClr val="tx1"/>
                        </a:solidFill>
                        <a:effectLst/>
                        <a:latin typeface="Open Sans"/>
                        <a:ea typeface="+mn-ea"/>
                        <a:cs typeface="+mn-cs"/>
                      </a:endParaRPr>
                    </a:p>
                    <a:p>
                      <a:pPr marL="342900" indent="-342900">
                        <a:buFont typeface="Arial" panose="020B0604020202020204" pitchFamily="34" charset="0"/>
                        <a:buChar char="•"/>
                      </a:pPr>
                      <a:r>
                        <a:rPr lang="en-GB" sz="2000" b="0" i="0" u="none" strike="noStrike" kern="1200" dirty="0">
                          <a:solidFill>
                            <a:srgbClr val="00B0F0"/>
                          </a:solidFill>
                          <a:effectLst/>
                          <a:latin typeface="Open Sans"/>
                          <a:ea typeface="+mn-ea"/>
                          <a:cs typeface="+mn-cs"/>
                          <a:hlinkClick r:id="rId6">
                            <a:extLst>
                              <a:ext uri="{A12FA001-AC4F-418D-AE19-62706E023703}">
                                <ahyp:hlinkClr xmlns:ahyp="http://schemas.microsoft.com/office/drawing/2018/hyperlinkcolor" val="tx"/>
                              </a:ext>
                            </a:extLst>
                          </a:hlinkClick>
                        </a:rPr>
                        <a:t>https://www.mindtools.com/pages/article/newLDR_83.htm</a:t>
                      </a:r>
                      <a:r>
                        <a:rPr lang="en-GB" sz="2000" b="0" i="0" u="none" strike="noStrike" kern="1200" dirty="0">
                          <a:solidFill>
                            <a:srgbClr val="00B0F0"/>
                          </a:solidFill>
                          <a:effectLst/>
                          <a:latin typeface="Open Sans"/>
                          <a:ea typeface="+mn-ea"/>
                          <a:cs typeface="+mn-cs"/>
                        </a:rPr>
                        <a:t> </a:t>
                      </a:r>
                      <a:r>
                        <a:rPr lang="en-GB" sz="2000" b="0" i="0" u="none" strike="noStrike" kern="1200" dirty="0">
                          <a:solidFill>
                            <a:schemeClr val="tx1"/>
                          </a:solidFill>
                          <a:effectLst/>
                          <a:latin typeface="Open Sans"/>
                          <a:ea typeface="+mn-ea"/>
                          <a:cs typeface="+mn-cs"/>
                        </a:rPr>
                        <a:t>Accessed on: 14/05/2020</a:t>
                      </a:r>
                      <a:endParaRPr lang="en-GB" sz="2000" dirty="0">
                        <a:solidFill>
                          <a:srgbClr val="00B0F0"/>
                        </a:solidFill>
                        <a:effectLst/>
                        <a:latin typeface="Open Sans"/>
                      </a:endParaRPr>
                    </a:p>
                  </a:txBody>
                  <a:tcPr anchor="ctr">
                    <a:lnL>
                      <a:noFill/>
                    </a:lnL>
                    <a:lnR>
                      <a:noFill/>
                    </a:lnR>
                    <a:lnT>
                      <a:noFill/>
                    </a:lnT>
                    <a:lnB>
                      <a:noFill/>
                    </a:lnB>
                  </a:tcPr>
                </a:tc>
                <a:extLst>
                  <a:ext uri="{0D108BD9-81ED-4DB2-BD59-A6C34878D82A}">
                    <a16:rowId xmlns:a16="http://schemas.microsoft.com/office/drawing/2014/main" val="515692326"/>
                  </a:ext>
                </a:extLst>
              </a:tr>
              <a:tr h="286522">
                <a:tc>
                  <a:txBody>
                    <a:bodyPr/>
                    <a:lstStyle/>
                    <a:p>
                      <a:endParaRPr lang="en-GB" b="1" dirty="0">
                        <a:effectLst/>
                      </a:endParaRPr>
                    </a:p>
                  </a:txBody>
                  <a:tcPr anchor="ctr">
                    <a:lnL>
                      <a:noFill/>
                    </a:lnL>
                    <a:lnR>
                      <a:noFill/>
                    </a:lnR>
                    <a:lnT>
                      <a:noFill/>
                    </a:lnT>
                    <a:lnB>
                      <a:noFill/>
                    </a:lnB>
                  </a:tcPr>
                </a:tc>
                <a:tc>
                  <a:txBody>
                    <a:bodyPr/>
                    <a:lstStyle/>
                    <a:p>
                      <a:pPr marL="0" indent="0">
                        <a:buFont typeface="Arial" panose="020B0604020202020204" pitchFamily="34" charset="0"/>
                        <a:buNone/>
                      </a:pPr>
                      <a:endParaRPr lang="en-GB" dirty="0">
                        <a:solidFill>
                          <a:srgbClr val="00B0F0"/>
                        </a:solidFill>
                        <a:effectLst/>
                      </a:endParaRPr>
                    </a:p>
                  </a:txBody>
                  <a:tcPr anchor="ctr">
                    <a:lnL>
                      <a:noFill/>
                    </a:lnL>
                    <a:lnR>
                      <a:noFill/>
                    </a:lnR>
                    <a:lnT>
                      <a:noFill/>
                    </a:lnT>
                    <a:lnB>
                      <a:noFill/>
                    </a:lnB>
                  </a:tcPr>
                </a:tc>
                <a:extLst>
                  <a:ext uri="{0D108BD9-81ED-4DB2-BD59-A6C34878D82A}">
                    <a16:rowId xmlns:a16="http://schemas.microsoft.com/office/drawing/2014/main" val="924226781"/>
                  </a:ext>
                </a:extLst>
              </a:tr>
            </a:tbl>
          </a:graphicData>
        </a:graphic>
      </p:graphicFrame>
    </p:spTree>
    <p:extLst>
      <p:ext uri="{BB962C8B-B14F-4D97-AF65-F5344CB8AC3E}">
        <p14:creationId xmlns:p14="http://schemas.microsoft.com/office/powerpoint/2010/main" val="313754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B416C-DA17-4036-961A-7C5ABC628309}"/>
              </a:ext>
            </a:extLst>
          </p:cNvPr>
          <p:cNvSpPr>
            <a:spLocks noGrp="1"/>
          </p:cNvSpPr>
          <p:nvPr>
            <p:ph type="title"/>
          </p:nvPr>
        </p:nvSpPr>
        <p:spPr/>
        <p:txBody>
          <a:bodyPr/>
          <a:lstStyle/>
          <a:p>
            <a:r>
              <a:rPr lang="en-GB" dirty="0">
                <a:solidFill>
                  <a:srgbClr val="FF0066"/>
                </a:solidFill>
              </a:rPr>
              <a:t>References</a:t>
            </a:r>
          </a:p>
        </p:txBody>
      </p:sp>
      <p:sp>
        <p:nvSpPr>
          <p:cNvPr id="3" name="Content Placeholder 2">
            <a:extLst>
              <a:ext uri="{FF2B5EF4-FFF2-40B4-BE49-F238E27FC236}">
                <a16:creationId xmlns:a16="http://schemas.microsoft.com/office/drawing/2014/main" id="{B275AC79-B2E1-4060-9E2A-95985B126656}"/>
              </a:ext>
            </a:extLst>
          </p:cNvPr>
          <p:cNvSpPr>
            <a:spLocks noGrp="1"/>
          </p:cNvSpPr>
          <p:nvPr>
            <p:ph idx="1"/>
          </p:nvPr>
        </p:nvSpPr>
        <p:spPr>
          <a:xfrm>
            <a:off x="838200" y="1877550"/>
            <a:ext cx="10515600" cy="3859742"/>
          </a:xfrm>
        </p:spPr>
        <p:txBody>
          <a:bodyPr/>
          <a:lstStyle/>
          <a:p>
            <a:r>
              <a:rPr lang="en-GB" sz="2000" dirty="0">
                <a:solidFill>
                  <a:srgbClr val="00B0F0"/>
                </a:solidFill>
                <a:latin typeface="Open Sans"/>
                <a:hlinkClick r:id="rId2">
                  <a:extLst>
                    <a:ext uri="{A12FA001-AC4F-418D-AE19-62706E023703}">
                      <ahyp:hlinkClr xmlns:ahyp="http://schemas.microsoft.com/office/drawing/2018/hyperlinkcolor" val="tx"/>
                    </a:ext>
                  </a:extLst>
                </a:hlinkClick>
              </a:rPr>
              <a:t>https://www.azquotes.com/author/22548-Meredith_Belbin</a:t>
            </a:r>
            <a:r>
              <a:rPr lang="en-GB" sz="2000" dirty="0">
                <a:solidFill>
                  <a:srgbClr val="00B0F0"/>
                </a:solidFill>
                <a:latin typeface="Open Sans"/>
              </a:rPr>
              <a:t> </a:t>
            </a:r>
            <a:r>
              <a:rPr lang="en-GB" sz="2000" dirty="0">
                <a:latin typeface="Open Sans"/>
              </a:rPr>
              <a:t>Accessed on: 14/05/2020 </a:t>
            </a:r>
          </a:p>
          <a:p>
            <a:pPr marL="0" indent="0">
              <a:buNone/>
            </a:pPr>
            <a:endParaRPr lang="en-GB" sz="2000" dirty="0">
              <a:latin typeface="Open Sans"/>
            </a:endParaRPr>
          </a:p>
          <a:p>
            <a:r>
              <a:rPr lang="en-GB" sz="2000" dirty="0">
                <a:solidFill>
                  <a:srgbClr val="00B0F0"/>
                </a:solidFill>
              </a:rPr>
              <a:t>The Nine Belbin Team Roles </a:t>
            </a:r>
            <a:r>
              <a:rPr lang="en-GB" sz="2000" b="0" i="0" u="none" strike="noStrike" dirty="0">
                <a:solidFill>
                  <a:srgbClr val="00B0F0"/>
                </a:solidFill>
                <a:effectLst/>
                <a:latin typeface="Open Sans"/>
                <a:hlinkClick r:id="rId3">
                  <a:extLst>
                    <a:ext uri="{A12FA001-AC4F-418D-AE19-62706E023703}">
                      <ahyp:hlinkClr xmlns:ahyp="http://schemas.microsoft.com/office/drawing/2018/hyperlinkcolor" val="tx"/>
                    </a:ext>
                  </a:extLst>
                </a:hlinkClick>
              </a:rPr>
              <a:t>https://www.belbin.com/about/belbin-team-roles/</a:t>
            </a:r>
            <a:r>
              <a:rPr lang="en-GB" sz="2000" b="0" i="0" u="none" strike="noStrike" dirty="0">
                <a:solidFill>
                  <a:srgbClr val="00B0F0"/>
                </a:solidFill>
                <a:effectLst/>
                <a:latin typeface="Open Sans"/>
              </a:rPr>
              <a:t> </a:t>
            </a:r>
            <a:r>
              <a:rPr lang="en-GB" sz="2000" b="0" i="0" u="none" strike="noStrike" dirty="0">
                <a:effectLst/>
                <a:latin typeface="Open Sans"/>
              </a:rPr>
              <a:t>Accessed on: 15/05/2020</a:t>
            </a:r>
          </a:p>
          <a:p>
            <a:endParaRPr lang="en-GB" dirty="0">
              <a:solidFill>
                <a:srgbClr val="00B0F0"/>
              </a:solidFill>
            </a:endParaRPr>
          </a:p>
        </p:txBody>
      </p:sp>
      <p:graphicFrame>
        <p:nvGraphicFramePr>
          <p:cNvPr id="4" name="Table 3">
            <a:extLst>
              <a:ext uri="{FF2B5EF4-FFF2-40B4-BE49-F238E27FC236}">
                <a16:creationId xmlns:a16="http://schemas.microsoft.com/office/drawing/2014/main" id="{A79A4B92-6E2A-4418-BA84-62D678D9852E}"/>
              </a:ext>
            </a:extLst>
          </p:cNvPr>
          <p:cNvGraphicFramePr>
            <a:graphicFrameLocks noGrp="1"/>
          </p:cNvGraphicFramePr>
          <p:nvPr>
            <p:extLst>
              <p:ext uri="{D42A27DB-BD31-4B8C-83A1-F6EECF244321}">
                <p14:modId xmlns:p14="http://schemas.microsoft.com/office/powerpoint/2010/main" val="2308344141"/>
              </p:ext>
            </p:extLst>
          </p:nvPr>
        </p:nvGraphicFramePr>
        <p:xfrm>
          <a:off x="-1381623" y="3429000"/>
          <a:ext cx="11014364" cy="1127760"/>
        </p:xfrm>
        <a:graphic>
          <a:graphicData uri="http://schemas.openxmlformats.org/drawingml/2006/table">
            <a:tbl>
              <a:tblPr/>
              <a:tblGrid>
                <a:gridCol w="2202873">
                  <a:extLst>
                    <a:ext uri="{9D8B030D-6E8A-4147-A177-3AD203B41FA5}">
                      <a16:colId xmlns:a16="http://schemas.microsoft.com/office/drawing/2014/main" val="2818162510"/>
                    </a:ext>
                  </a:extLst>
                </a:gridCol>
                <a:gridCol w="8811491">
                  <a:extLst>
                    <a:ext uri="{9D8B030D-6E8A-4147-A177-3AD203B41FA5}">
                      <a16:colId xmlns:a16="http://schemas.microsoft.com/office/drawing/2014/main" val="304706314"/>
                    </a:ext>
                  </a:extLst>
                </a:gridCol>
              </a:tblGrid>
              <a:tr h="0">
                <a:tc>
                  <a:txBody>
                    <a:bodyPr/>
                    <a:lstStyle/>
                    <a:p>
                      <a:pPr marL="285750" indent="-285750">
                        <a:buFont typeface="Arial" panose="020B0604020202020204" pitchFamily="34" charset="0"/>
                        <a:buChar char="•"/>
                      </a:pPr>
                      <a:endParaRPr lang="en-GB" b="1">
                        <a:effectLst/>
                      </a:endParaRPr>
                    </a:p>
                  </a:txBody>
                  <a:tcPr anchor="ctr">
                    <a:lnL>
                      <a:noFill/>
                    </a:lnL>
                    <a:lnR>
                      <a:noFill/>
                    </a:lnR>
                    <a:lnT>
                      <a:noFill/>
                    </a:lnT>
                    <a:lnB>
                      <a:noFill/>
                    </a:lnB>
                  </a:tcPr>
                </a:tc>
                <a:tc>
                  <a:txBody>
                    <a:bodyPr/>
                    <a:lstStyle/>
                    <a:p>
                      <a:pPr marL="285750" indent="-285750">
                        <a:buFont typeface="Arial" panose="020B0604020202020204" pitchFamily="34" charset="0"/>
                        <a:buChar char="•"/>
                      </a:pPr>
                      <a:r>
                        <a:rPr lang="en-GB" sz="2000" dirty="0">
                          <a:solidFill>
                            <a:srgbClr val="00B0F0"/>
                          </a:solidFill>
                          <a:effectLst/>
                          <a:latin typeface="Open Sans"/>
                          <a:hlinkClick r:id="rId4">
                            <a:extLst>
                              <a:ext uri="{A12FA001-AC4F-418D-AE19-62706E023703}">
                                <ahyp:hlinkClr xmlns:ahyp="http://schemas.microsoft.com/office/drawing/2018/hyperlinkcolor" val="tx"/>
                              </a:ext>
                            </a:extLst>
                          </a:hlinkClick>
                        </a:rPr>
                        <a:t>https://leadershipmanagement.com.au/effective-teamwork-the-key-to-success/</a:t>
                      </a:r>
                      <a:r>
                        <a:rPr lang="en-GB" sz="2000" dirty="0">
                          <a:solidFill>
                            <a:srgbClr val="00B0F0"/>
                          </a:solidFill>
                          <a:effectLst/>
                          <a:latin typeface="Open Sans"/>
                        </a:rPr>
                        <a:t> </a:t>
                      </a:r>
                      <a:r>
                        <a:rPr lang="en-GB" sz="2000" dirty="0">
                          <a:solidFill>
                            <a:schemeClr val="tx1"/>
                          </a:solidFill>
                          <a:effectLst/>
                          <a:latin typeface="Open Sans"/>
                        </a:rPr>
                        <a:t>Accessed on: 15/05/2020</a:t>
                      </a:r>
                    </a:p>
                    <a:p>
                      <a:pPr marL="285750" indent="-285750">
                        <a:buFont typeface="Arial" panose="020B0604020202020204" pitchFamily="34" charset="0"/>
                        <a:buChar char="•"/>
                      </a:pPr>
                      <a:endParaRPr lang="en-GB" sz="2800" dirty="0">
                        <a:solidFill>
                          <a:srgbClr val="00B0F0"/>
                        </a:solidFill>
                        <a:effectLst/>
                        <a:latin typeface="Open Sans"/>
                      </a:endParaRPr>
                    </a:p>
                  </a:txBody>
                  <a:tcPr anchor="ctr">
                    <a:lnL>
                      <a:noFill/>
                    </a:lnL>
                    <a:lnR>
                      <a:noFill/>
                    </a:lnR>
                    <a:lnT>
                      <a:noFill/>
                    </a:lnT>
                    <a:lnB>
                      <a:noFill/>
                    </a:lnB>
                  </a:tcPr>
                </a:tc>
                <a:extLst>
                  <a:ext uri="{0D108BD9-81ED-4DB2-BD59-A6C34878D82A}">
                    <a16:rowId xmlns:a16="http://schemas.microsoft.com/office/drawing/2014/main" val="1290684749"/>
                  </a:ext>
                </a:extLst>
              </a:tr>
            </a:tbl>
          </a:graphicData>
        </a:graphic>
      </p:graphicFrame>
      <p:graphicFrame>
        <p:nvGraphicFramePr>
          <p:cNvPr id="6" name="Table 5">
            <a:extLst>
              <a:ext uri="{FF2B5EF4-FFF2-40B4-BE49-F238E27FC236}">
                <a16:creationId xmlns:a16="http://schemas.microsoft.com/office/drawing/2014/main" id="{C671AA4E-717B-45F3-8793-2B8AA219A1A0}"/>
              </a:ext>
            </a:extLst>
          </p:cNvPr>
          <p:cNvGraphicFramePr>
            <a:graphicFrameLocks noGrp="1"/>
          </p:cNvGraphicFramePr>
          <p:nvPr>
            <p:extLst>
              <p:ext uri="{D42A27DB-BD31-4B8C-83A1-F6EECF244321}">
                <p14:modId xmlns:p14="http://schemas.microsoft.com/office/powerpoint/2010/main" val="130834976"/>
              </p:ext>
            </p:extLst>
          </p:nvPr>
        </p:nvGraphicFramePr>
        <p:xfrm>
          <a:off x="-1172901" y="4426652"/>
          <a:ext cx="10068339" cy="1310640"/>
        </p:xfrm>
        <a:graphic>
          <a:graphicData uri="http://schemas.openxmlformats.org/drawingml/2006/table">
            <a:tbl>
              <a:tblPr/>
              <a:tblGrid>
                <a:gridCol w="2013667">
                  <a:extLst>
                    <a:ext uri="{9D8B030D-6E8A-4147-A177-3AD203B41FA5}">
                      <a16:colId xmlns:a16="http://schemas.microsoft.com/office/drawing/2014/main" val="3111265550"/>
                    </a:ext>
                  </a:extLst>
                </a:gridCol>
                <a:gridCol w="8054672">
                  <a:extLst>
                    <a:ext uri="{9D8B030D-6E8A-4147-A177-3AD203B41FA5}">
                      <a16:colId xmlns:a16="http://schemas.microsoft.com/office/drawing/2014/main" val="1229910060"/>
                    </a:ext>
                  </a:extLst>
                </a:gridCol>
              </a:tblGrid>
              <a:tr h="0">
                <a:tc>
                  <a:txBody>
                    <a:bodyPr/>
                    <a:lstStyle/>
                    <a:p>
                      <a:endParaRPr lang="en-GB" b="1">
                        <a:effectLst/>
                      </a:endParaRPr>
                    </a:p>
                  </a:txBody>
                  <a:tcPr anchor="ctr">
                    <a:lnL>
                      <a:noFill/>
                    </a:lnL>
                    <a:lnR>
                      <a:noFill/>
                    </a:lnR>
                    <a:lnT>
                      <a:noFill/>
                    </a:lnT>
                    <a:lnB>
                      <a:noFill/>
                    </a:lnB>
                  </a:tcPr>
                </a:tc>
                <a:tc>
                  <a:txBody>
                    <a:bodyPr/>
                    <a:lstStyle/>
                    <a:p>
                      <a:pPr marL="285750" indent="-285750">
                        <a:buFont typeface="Arial" panose="020B0604020202020204" pitchFamily="34" charset="0"/>
                        <a:buChar char="•"/>
                      </a:pPr>
                      <a:r>
                        <a:rPr lang="en-GB" sz="2000" dirty="0">
                          <a:solidFill>
                            <a:srgbClr val="00B0F0"/>
                          </a:solidFill>
                          <a:effectLst/>
                          <a:latin typeface="Open Sans"/>
                          <a:hlinkClick r:id="rId5">
                            <a:extLst>
                              <a:ext uri="{A12FA001-AC4F-418D-AE19-62706E023703}">
                                <ahyp:hlinkClr xmlns:ahyp="http://schemas.microsoft.com/office/drawing/2018/hyperlinkcolor" val="tx"/>
                              </a:ext>
                            </a:extLst>
                          </a:hlinkClick>
                        </a:rPr>
                        <a:t>https://image.slidesharecdn.com/trustinanalytics-161010073641/95/building-trust-in-analytics-presentation-at-the-chief-analytics-officer-forum-africa-2016-29-638.jpg?cb=1476085857</a:t>
                      </a:r>
                      <a:r>
                        <a:rPr lang="en-GB" sz="2000" dirty="0">
                          <a:solidFill>
                            <a:srgbClr val="00B0F0"/>
                          </a:solidFill>
                          <a:effectLst/>
                          <a:latin typeface="Open Sans"/>
                        </a:rPr>
                        <a:t>  </a:t>
                      </a:r>
                      <a:r>
                        <a:rPr lang="en-GB" sz="2000" dirty="0">
                          <a:solidFill>
                            <a:schemeClr val="tx1"/>
                          </a:solidFill>
                          <a:effectLst/>
                          <a:latin typeface="Open Sans"/>
                        </a:rPr>
                        <a:t>Accessed on: 15/05/2020</a:t>
                      </a:r>
                    </a:p>
                  </a:txBody>
                  <a:tcPr anchor="ctr">
                    <a:lnL>
                      <a:noFill/>
                    </a:lnL>
                    <a:lnR>
                      <a:noFill/>
                    </a:lnR>
                    <a:lnT>
                      <a:noFill/>
                    </a:lnT>
                    <a:lnB>
                      <a:noFill/>
                    </a:lnB>
                  </a:tcPr>
                </a:tc>
                <a:extLst>
                  <a:ext uri="{0D108BD9-81ED-4DB2-BD59-A6C34878D82A}">
                    <a16:rowId xmlns:a16="http://schemas.microsoft.com/office/drawing/2014/main" val="2963351910"/>
                  </a:ext>
                </a:extLst>
              </a:tr>
            </a:tbl>
          </a:graphicData>
        </a:graphic>
      </p:graphicFrame>
    </p:spTree>
    <p:extLst>
      <p:ext uri="{BB962C8B-B14F-4D97-AF65-F5344CB8AC3E}">
        <p14:creationId xmlns:p14="http://schemas.microsoft.com/office/powerpoint/2010/main" val="98761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1EA93FCFC434443B0AE604161AB70C3" ma:contentTypeVersion="4" ma:contentTypeDescription="Create a new document." ma:contentTypeScope="" ma:versionID="ee18f8e3abbd6c2fe9e4e4d3d49f5112">
  <xsd:schema xmlns:xsd="http://www.w3.org/2001/XMLSchema" xmlns:xs="http://www.w3.org/2001/XMLSchema" xmlns:p="http://schemas.microsoft.com/office/2006/metadata/properties" xmlns:ns3="c82ff366-8b5f-4e68-9f1d-9bc90fbcbde6" targetNamespace="http://schemas.microsoft.com/office/2006/metadata/properties" ma:root="true" ma:fieldsID="f6f85d1a47d610edc2045e921c24967a" ns3:_="">
    <xsd:import namespace="c82ff366-8b5f-4e68-9f1d-9bc90fbcbde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2ff366-8b5f-4e68-9f1d-9bc90fbcbde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8E8A1CC-DCD0-4A57-A938-790E5973AD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2ff366-8b5f-4e68-9f1d-9bc90fbcbde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2F51E2F-7AD6-420D-BA9F-9714066A84C3}">
  <ds:schemaRefs>
    <ds:schemaRef ds:uri="http://schemas.microsoft.com/office/2006/metadata/properties"/>
    <ds:schemaRef ds:uri="http://www.w3.org/XML/1998/namespace"/>
    <ds:schemaRef ds:uri="http://purl.org/dc/terms/"/>
    <ds:schemaRef ds:uri="http://schemas.microsoft.com/office/2006/documentManagement/types"/>
    <ds:schemaRef ds:uri="http://schemas.openxmlformats.org/package/2006/metadata/core-properties"/>
    <ds:schemaRef ds:uri="c82ff366-8b5f-4e68-9f1d-9bc90fbcbde6"/>
    <ds:schemaRef ds:uri="http://purl.org/dc/elements/1.1/"/>
    <ds:schemaRef ds:uri="http://purl.org/dc/dcmitype/"/>
    <ds:schemaRef ds:uri="http://schemas.microsoft.com/office/infopath/2007/PartnerControls"/>
  </ds:schemaRefs>
</ds:datastoreItem>
</file>

<file path=customXml/itemProps3.xml><?xml version="1.0" encoding="utf-8"?>
<ds:datastoreItem xmlns:ds="http://schemas.openxmlformats.org/officeDocument/2006/customXml" ds:itemID="{1D7C09FD-ADB5-4E41-A4B3-DF5781123B5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1096</TotalTime>
  <Words>2668</Words>
  <Application>Microsoft Office PowerPoint</Application>
  <PresentationFormat>Widescreen</PresentationFormat>
  <Paragraphs>97</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Avenir Next LT Pro</vt:lpstr>
      <vt:lpstr>Calibri</vt:lpstr>
      <vt:lpstr>Open Sans</vt:lpstr>
      <vt:lpstr>Tw Cen MT</vt:lpstr>
      <vt:lpstr>ShapesVTI</vt:lpstr>
      <vt:lpstr>EFFECTIVE TEAMWORKING</vt:lpstr>
      <vt:lpstr>What is Teamwork?</vt:lpstr>
      <vt:lpstr>What is the difference between a group and a team?</vt:lpstr>
      <vt:lpstr>What makes an effective team?</vt:lpstr>
      <vt:lpstr>The behaviours of High Trust Leaders</vt:lpstr>
      <vt:lpstr>Effective working relationships</vt:lpstr>
      <vt:lpstr>Ineffective working relationships</vt:lpstr>
      <vt:lpstr>Negative impacts of ineffective teams in the workplace</vt:lpstr>
      <vt:lpstr>Tuckman’s Model</vt:lpstr>
      <vt:lpstr>Belbin's Theory- Team Roles </vt:lpstr>
      <vt:lpstr>Belbin's Theory</vt:lpstr>
      <vt:lpstr>PowerPoint Presentation</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TEAMWORKING</dc:title>
  <dc:creator>Lyssa Muir (1917752)</dc:creator>
  <cp:lastModifiedBy>Lyssa Muir</cp:lastModifiedBy>
  <cp:revision>3</cp:revision>
  <dcterms:created xsi:type="dcterms:W3CDTF">2020-05-11T11:25:36Z</dcterms:created>
  <dcterms:modified xsi:type="dcterms:W3CDTF">2020-05-16T14:14:10Z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0x01010051EA93FCFC434443B0AE604161AB70C3</vt:lpwstr>
  </property>
</Properties>
</file>