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0" r:id="rId3"/>
    <p:sldId id="258" r:id="rId4"/>
    <p:sldId id="261" r:id="rId5"/>
    <p:sldId id="265" r:id="rId6"/>
    <p:sldId id="272" r:id="rId7"/>
    <p:sldId id="270" r:id="rId8"/>
    <p:sldId id="275" r:id="rId9"/>
    <p:sldId id="264" r:id="rId10"/>
    <p:sldId id="262" r:id="rId11"/>
    <p:sldId id="263" r:id="rId12"/>
    <p:sldId id="267" r:id="rId13"/>
    <p:sldId id="273" r:id="rId14"/>
    <p:sldId id="268" r:id="rId15"/>
    <p:sldId id="269" r:id="rId16"/>
    <p:sldId id="274" r:id="rId17"/>
    <p:sldId id="257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2" autoAdjust="0"/>
    <p:restoredTop sz="95278" autoAdjust="0"/>
  </p:normalViewPr>
  <p:slideViewPr>
    <p:cSldViewPr>
      <p:cViewPr varScale="1">
        <p:scale>
          <a:sx n="84" d="100"/>
          <a:sy n="84" d="100"/>
        </p:scale>
        <p:origin x="-1402" y="-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27C3C-AC0C-4519-A69C-96CB32EDD343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BEBF24A-96BF-4FAD-B606-D818EAF74305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C227C3C-AC0C-4519-A69C-96CB32EDD343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ABEBF24A-96BF-4FAD-B606-D818EAF74305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27C3C-AC0C-4519-A69C-96CB32EDD343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BF24A-96BF-4FAD-B606-D818EAF74305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27C3C-AC0C-4519-A69C-96CB32EDD343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BF24A-96BF-4FAD-B606-D818EAF74305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BF24A-96BF-4FAD-B606-D818EAF743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27C3C-AC0C-4519-A69C-96CB32EDD343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27C3C-AC0C-4519-A69C-96CB32EDD343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BF24A-96BF-4FAD-B606-D818EAF74305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27C3C-AC0C-4519-A69C-96CB32EDD343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BF24A-96BF-4FAD-B606-D818EAF7430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C227C3C-AC0C-4519-A69C-96CB32EDD343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BEBF24A-96BF-4FAD-B606-D818EAF743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icon to add picture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27C3C-AC0C-4519-A69C-96CB32EDD343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BEBF24A-96BF-4FAD-B606-D818EAF743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27C3C-AC0C-4519-A69C-96CB32EDD343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BF24A-96BF-4FAD-B606-D818EAF7430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27C3C-AC0C-4519-A69C-96CB32EDD343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EBF24A-96BF-4FAD-B606-D818EAF7430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C227C3C-AC0C-4519-A69C-96CB32EDD343}" type="datetimeFigureOut">
              <a:rPr lang="en-GB" smtClean="0"/>
              <a:t>10/12/2023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ABEBF24A-96BF-4FAD-B606-D818EAF74305}" type="slidenum">
              <a:rPr lang="en-GB" smtClean="0"/>
              <a:t>‹#›</a:t>
            </a:fld>
            <a:endParaRPr lang="en-GB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5373216"/>
            <a:ext cx="8305800" cy="1143000"/>
          </a:xfrm>
        </p:spPr>
        <p:txBody>
          <a:bodyPr/>
          <a:lstStyle/>
          <a:p>
            <a:r>
              <a:rPr lang="en-GB" dirty="0" smtClean="0"/>
              <a:t>1469-1527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Machiavelli, </a:t>
            </a:r>
            <a:r>
              <a:rPr lang="en-GB" dirty="0" smtClean="0">
                <a:solidFill>
                  <a:schemeClr val="tx1">
                    <a:lumMod val="95000"/>
                  </a:schemeClr>
                </a:solidFill>
              </a:rPr>
              <a:t>Machiavellianism 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and Machiavellian </a:t>
            </a:r>
          </a:p>
        </p:txBody>
      </p:sp>
      <p:pic>
        <p:nvPicPr>
          <p:cNvPr id="1026" name="Picture 2" descr="The Incredible Life of Machiavelli, Author of 'The Prince'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204864"/>
            <a:ext cx="5544616" cy="31881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996952"/>
            <a:ext cx="7924800" cy="1371600"/>
          </a:xfrm>
        </p:spPr>
        <p:txBody>
          <a:bodyPr/>
          <a:lstStyle/>
          <a:p>
            <a:r>
              <a:rPr lang="en-GB" dirty="0" smtClean="0"/>
              <a:t>‘A PRUDENT RULER CANNOT, AND MUST NOT, HONOUR HIS WORD’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5576" y="5013176"/>
            <a:ext cx="7924800" cy="984736"/>
          </a:xfrm>
        </p:spPr>
        <p:txBody>
          <a:bodyPr/>
          <a:lstStyle/>
          <a:p>
            <a:r>
              <a:rPr lang="en-GB" dirty="0" smtClean="0"/>
              <a:t>The Little Book of Politics, DK, Penguin  Random House, 2020, p48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For the past five centuries, the works and legacy of </a:t>
            </a:r>
          </a:p>
          <a:p>
            <a:pPr>
              <a:buNone/>
            </a:pPr>
            <a:r>
              <a:rPr lang="en-GB" dirty="0" smtClean="0"/>
              <a:t>   Machiavelli have shaped modern political thought.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Turned into an adjective. Synonymous with deceit, manipulation, chicanery and power hungry leaders and tactics.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Divisive and misunderstood. Historians have different</a:t>
            </a:r>
          </a:p>
          <a:p>
            <a:pPr>
              <a:buNone/>
            </a:pPr>
            <a:r>
              <a:rPr lang="en-GB" dirty="0" smtClean="0"/>
              <a:t>   takes on what his works meant. Leaders and state, even</a:t>
            </a:r>
          </a:p>
          <a:p>
            <a:pPr>
              <a:buNone/>
            </a:pPr>
            <a:r>
              <a:rPr lang="en-GB" dirty="0" smtClean="0"/>
              <a:t>   businesses, influenced too. 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Born in Florence in 1469</a:t>
            </a:r>
          </a:p>
          <a:p>
            <a:r>
              <a:rPr lang="en-GB" dirty="0" smtClean="0"/>
              <a:t>Renaissance </a:t>
            </a:r>
          </a:p>
          <a:p>
            <a:r>
              <a:rPr lang="en-GB" dirty="0" smtClean="0"/>
              <a:t>Liberal education</a:t>
            </a:r>
          </a:p>
          <a:p>
            <a:r>
              <a:rPr lang="en-GB" dirty="0" smtClean="0"/>
              <a:t>Fathers influence and contacts</a:t>
            </a:r>
          </a:p>
          <a:p>
            <a:r>
              <a:rPr lang="en-GB" dirty="0" smtClean="0"/>
              <a:t>12 year old reading Cicero and other Greek works</a:t>
            </a:r>
          </a:p>
          <a:p>
            <a:r>
              <a:rPr lang="en-GB" dirty="0" smtClean="0"/>
              <a:t>Italian Wars</a:t>
            </a:r>
          </a:p>
          <a:p>
            <a:r>
              <a:rPr lang="en-GB" dirty="0" smtClean="0"/>
              <a:t>French and Spanish constant threat</a:t>
            </a:r>
          </a:p>
          <a:p>
            <a:r>
              <a:rPr lang="en-GB" dirty="0" err="1" smtClean="0"/>
              <a:t>Borgias</a:t>
            </a:r>
            <a:r>
              <a:rPr lang="en-GB" dirty="0" smtClean="0"/>
              <a:t> and </a:t>
            </a:r>
            <a:r>
              <a:rPr lang="en-GB" dirty="0" err="1" smtClean="0"/>
              <a:t>Medicis</a:t>
            </a:r>
            <a:endParaRPr lang="en-GB" dirty="0" smtClean="0"/>
          </a:p>
          <a:p>
            <a:r>
              <a:rPr lang="en-GB" dirty="0" smtClean="0"/>
              <a:t>Friends with </a:t>
            </a:r>
            <a:r>
              <a:rPr lang="en-GB" dirty="0" err="1" smtClean="0"/>
              <a:t>Da</a:t>
            </a:r>
            <a:r>
              <a:rPr lang="en-GB" dirty="0" smtClean="0"/>
              <a:t> </a:t>
            </a:r>
            <a:r>
              <a:rPr lang="en-GB" dirty="0" err="1" smtClean="0"/>
              <a:t>vinci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Background and Context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a result of his fathers contacts, he managed to get a role in the court as a diplomat. </a:t>
            </a:r>
          </a:p>
          <a:p>
            <a:r>
              <a:rPr lang="en-GB" dirty="0" smtClean="0"/>
              <a:t>Within a month, he was upgraded and spend his time travelling and meeting with officials in other republics,</a:t>
            </a:r>
          </a:p>
          <a:p>
            <a:pPr>
              <a:buNone/>
            </a:pPr>
            <a:r>
              <a:rPr lang="en-GB" dirty="0" smtClean="0"/>
              <a:t>   Spain, France and Germany. </a:t>
            </a:r>
          </a:p>
          <a:p>
            <a:r>
              <a:rPr lang="en-GB" dirty="0" smtClean="0"/>
              <a:t>Greatly impacted by </a:t>
            </a:r>
            <a:r>
              <a:rPr lang="en-GB" dirty="0" err="1" smtClean="0"/>
              <a:t>Cesare</a:t>
            </a:r>
            <a:r>
              <a:rPr lang="en-GB" dirty="0" smtClean="0"/>
              <a:t> Borgia whom he regarded</a:t>
            </a:r>
          </a:p>
          <a:p>
            <a:pPr>
              <a:buNone/>
            </a:pPr>
            <a:r>
              <a:rPr lang="en-GB" dirty="0" smtClean="0"/>
              <a:t>   as the ideal prince. 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Diplomacy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Powerful Medici family came back to power</a:t>
            </a:r>
          </a:p>
          <a:p>
            <a:endParaRPr lang="en-GB" dirty="0" smtClean="0"/>
          </a:p>
          <a:p>
            <a:r>
              <a:rPr lang="en-GB" dirty="0" smtClean="0"/>
              <a:t>Machiavelli was imprisoned, punished and exiled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Medici return was the fall of Machiavelli</a:t>
            </a:r>
            <a:endParaRPr lang="en-GB" dirty="0"/>
          </a:p>
        </p:txBody>
      </p:sp>
      <p:pic>
        <p:nvPicPr>
          <p:cNvPr id="4098" name="Picture 2" descr="Meet the Medicis: The mad, marvelous family behind the Italian Renaissance  –– Minneapolis Institute of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996952"/>
            <a:ext cx="4320480" cy="353568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Humanism</a:t>
            </a:r>
          </a:p>
          <a:p>
            <a:r>
              <a:rPr lang="en-GB" dirty="0" smtClean="0"/>
              <a:t>Realism over utopianism</a:t>
            </a:r>
          </a:p>
          <a:p>
            <a:r>
              <a:rPr lang="en-GB" dirty="0" smtClean="0"/>
              <a:t>Civic duties</a:t>
            </a:r>
          </a:p>
          <a:p>
            <a:r>
              <a:rPr lang="en-GB" dirty="0" smtClean="0"/>
              <a:t>Republicanism</a:t>
            </a:r>
          </a:p>
          <a:p>
            <a:r>
              <a:rPr lang="en-GB" dirty="0" smtClean="0"/>
              <a:t>Opposed monarchies and theocracies</a:t>
            </a:r>
          </a:p>
          <a:p>
            <a:r>
              <a:rPr lang="en-GB" dirty="0" smtClean="0"/>
              <a:t>Limited warfare</a:t>
            </a:r>
          </a:p>
          <a:p>
            <a:r>
              <a:rPr lang="en-GB" dirty="0" smtClean="0"/>
              <a:t>Virtue and Fortuna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Philosophy and ideas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End justifies the means</a:t>
            </a:r>
          </a:p>
          <a:p>
            <a:r>
              <a:rPr lang="en-GB" dirty="0" smtClean="0"/>
              <a:t>Civic duties</a:t>
            </a:r>
          </a:p>
          <a:p>
            <a:r>
              <a:rPr lang="en-GB" dirty="0" smtClean="0"/>
              <a:t>Imperialism</a:t>
            </a:r>
          </a:p>
          <a:p>
            <a:r>
              <a:rPr lang="en-GB" dirty="0" smtClean="0"/>
              <a:t>Immigration</a:t>
            </a:r>
          </a:p>
          <a:p>
            <a:r>
              <a:rPr lang="en-GB" dirty="0" smtClean="0"/>
              <a:t>The Fox and the Lion</a:t>
            </a:r>
          </a:p>
          <a:p>
            <a:r>
              <a:rPr lang="en-GB" dirty="0" smtClean="0"/>
              <a:t>Arms  over laws</a:t>
            </a:r>
          </a:p>
          <a:p>
            <a:r>
              <a:rPr lang="en-GB" dirty="0" smtClean="0"/>
              <a:t>Feared or Loved</a:t>
            </a:r>
          </a:p>
          <a:p>
            <a:r>
              <a:rPr lang="en-GB" dirty="0" smtClean="0"/>
              <a:t>Arm citizens not militias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Philosophy and ideas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524000"/>
            <a:ext cx="4042792" cy="4572000"/>
          </a:xfrm>
        </p:spPr>
        <p:txBody>
          <a:bodyPr/>
          <a:lstStyle/>
          <a:p>
            <a:r>
              <a:rPr lang="en-GB" dirty="0" smtClean="0"/>
              <a:t>Legations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Discourses of Livy</a:t>
            </a:r>
          </a:p>
          <a:p>
            <a:endParaRPr lang="en-GB" dirty="0" smtClean="0"/>
          </a:p>
          <a:p>
            <a:r>
              <a:rPr lang="en-GB" dirty="0" smtClean="0"/>
              <a:t>The Art of War</a:t>
            </a:r>
          </a:p>
          <a:p>
            <a:endParaRPr lang="en-GB" dirty="0" smtClean="0"/>
          </a:p>
          <a:p>
            <a:r>
              <a:rPr lang="en-GB" dirty="0" smtClean="0"/>
              <a:t>The Prince</a:t>
            </a:r>
          </a:p>
          <a:p>
            <a:endParaRPr lang="en-GB" dirty="0" smtClean="0"/>
          </a:p>
          <a:p>
            <a:r>
              <a:rPr lang="en-GB" dirty="0" smtClean="0"/>
              <a:t>Other letters and plays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Works written mainly in Exile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524000"/>
            <a:ext cx="4618856" cy="45720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The Art of War</a:t>
            </a:r>
            <a:endParaRPr lang="en-GB" dirty="0"/>
          </a:p>
        </p:txBody>
      </p:sp>
      <p:pic>
        <p:nvPicPr>
          <p:cNvPr id="14338" name="Picture 2" descr="Im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556792"/>
            <a:ext cx="3096344" cy="46398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524000"/>
            <a:ext cx="4978896" cy="45720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The Prince – Magnus Opus</a:t>
            </a:r>
            <a:endParaRPr lang="en-GB" dirty="0"/>
          </a:p>
        </p:txBody>
      </p:sp>
      <p:pic>
        <p:nvPicPr>
          <p:cNvPr id="13314" name="Picture 2" descr="https://www.whatyouwilllearn.com/wp-content/uploads/2020/07/the-prin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556792"/>
            <a:ext cx="2952328" cy="46845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Hitler’s bedside reading</a:t>
            </a:r>
          </a:p>
          <a:p>
            <a:r>
              <a:rPr lang="en-GB" dirty="0" smtClean="0"/>
              <a:t>Stalin</a:t>
            </a:r>
          </a:p>
          <a:p>
            <a:r>
              <a:rPr lang="en-GB" dirty="0" smtClean="0"/>
              <a:t>Mussolini</a:t>
            </a:r>
          </a:p>
          <a:p>
            <a:r>
              <a:rPr lang="en-GB" dirty="0" smtClean="0"/>
              <a:t>American founding fathers</a:t>
            </a:r>
          </a:p>
          <a:p>
            <a:r>
              <a:rPr lang="en-GB" dirty="0" smtClean="0"/>
              <a:t>Kissinger</a:t>
            </a:r>
          </a:p>
          <a:p>
            <a:r>
              <a:rPr lang="en-GB" dirty="0" smtClean="0"/>
              <a:t>Franco</a:t>
            </a:r>
          </a:p>
          <a:p>
            <a:r>
              <a:rPr lang="en-GB" dirty="0" smtClean="0"/>
              <a:t>The Iron lady</a:t>
            </a:r>
          </a:p>
          <a:p>
            <a:r>
              <a:rPr lang="en-GB" dirty="0" smtClean="0"/>
              <a:t>Charles De Gaulle</a:t>
            </a:r>
          </a:p>
          <a:p>
            <a:r>
              <a:rPr lang="en-GB" dirty="0" smtClean="0"/>
              <a:t>Bill Clinton</a:t>
            </a:r>
          </a:p>
          <a:p>
            <a:r>
              <a:rPr lang="en-GB" dirty="0" smtClean="0"/>
              <a:t>Bush Senior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Historical Impact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Rousseau</a:t>
            </a:r>
          </a:p>
          <a:p>
            <a:r>
              <a:rPr lang="en-GB" dirty="0" smtClean="0"/>
              <a:t>Frederick the Great</a:t>
            </a:r>
          </a:p>
          <a:p>
            <a:r>
              <a:rPr lang="en-GB" dirty="0" smtClean="0"/>
              <a:t>Hegel</a:t>
            </a:r>
          </a:p>
          <a:p>
            <a:r>
              <a:rPr lang="en-GB" dirty="0" smtClean="0"/>
              <a:t>Marx</a:t>
            </a:r>
          </a:p>
          <a:p>
            <a:r>
              <a:rPr lang="en-GB" dirty="0" smtClean="0"/>
              <a:t>Hobbes</a:t>
            </a:r>
          </a:p>
          <a:p>
            <a:r>
              <a:rPr lang="en-GB" dirty="0" smtClean="0"/>
              <a:t>Antonio </a:t>
            </a:r>
            <a:r>
              <a:rPr lang="en-GB" dirty="0" err="1" smtClean="0"/>
              <a:t>Gramsci</a:t>
            </a:r>
            <a:endParaRPr lang="en-GB" dirty="0" smtClean="0"/>
          </a:p>
          <a:p>
            <a:r>
              <a:rPr lang="en-GB" dirty="0" smtClean="0"/>
              <a:t>Locke</a:t>
            </a:r>
          </a:p>
          <a:p>
            <a:r>
              <a:rPr lang="en-GB" dirty="0" smtClean="0"/>
              <a:t>Montesquieu</a:t>
            </a:r>
          </a:p>
          <a:p>
            <a:r>
              <a:rPr lang="en-GB" dirty="0" smtClean="0"/>
              <a:t>Chamberlain</a:t>
            </a:r>
          </a:p>
          <a:p>
            <a:r>
              <a:rPr lang="en-GB" dirty="0" smtClean="0"/>
              <a:t>Condemned by both churches</a:t>
            </a: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Kissinger obituaries</a:t>
            </a:r>
          </a:p>
          <a:p>
            <a:r>
              <a:rPr lang="en-GB" dirty="0" smtClean="0"/>
              <a:t>Jordan Peterson</a:t>
            </a:r>
          </a:p>
          <a:p>
            <a:r>
              <a:rPr lang="en-GB" dirty="0" smtClean="0"/>
              <a:t>Netanyahu</a:t>
            </a:r>
          </a:p>
          <a:p>
            <a:r>
              <a:rPr lang="en-GB" dirty="0" smtClean="0"/>
              <a:t>Lobbyists</a:t>
            </a:r>
          </a:p>
          <a:p>
            <a:r>
              <a:rPr lang="en-GB" dirty="0" smtClean="0"/>
              <a:t>Whip system</a:t>
            </a:r>
          </a:p>
          <a:p>
            <a:r>
              <a:rPr lang="en-GB" dirty="0" smtClean="0"/>
              <a:t>Undemocratic democracy</a:t>
            </a:r>
          </a:p>
          <a:p>
            <a:r>
              <a:rPr lang="en-GB" dirty="0" smtClean="0"/>
              <a:t>AI and intelligence</a:t>
            </a:r>
          </a:p>
          <a:p>
            <a:r>
              <a:rPr lang="en-GB" dirty="0" smtClean="0"/>
              <a:t>Modern warfare</a:t>
            </a:r>
          </a:p>
          <a:p>
            <a:r>
              <a:rPr lang="en-GB" dirty="0" smtClean="0"/>
              <a:t>WOMD</a:t>
            </a:r>
          </a:p>
          <a:p>
            <a:r>
              <a:rPr lang="en-GB" dirty="0" smtClean="0"/>
              <a:t>Pandemic measures</a:t>
            </a:r>
          </a:p>
          <a:p>
            <a:r>
              <a:rPr lang="en-GB" dirty="0" smtClean="0"/>
              <a:t>Police brutality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Enduring legacy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good outweighs the bad</a:t>
            </a:r>
          </a:p>
          <a:p>
            <a:endParaRPr lang="en-GB" dirty="0" smtClean="0"/>
          </a:p>
          <a:p>
            <a:r>
              <a:rPr lang="en-GB" dirty="0" smtClean="0"/>
              <a:t>The historical and enduring impact can be seen mostly negatively when looking at the actions of leaders and states</a:t>
            </a:r>
          </a:p>
          <a:p>
            <a:endParaRPr lang="en-GB" dirty="0" smtClean="0"/>
          </a:p>
          <a:p>
            <a:r>
              <a:rPr lang="en-GB" dirty="0" smtClean="0"/>
              <a:t>Most impactful posthumously as a philosophical and</a:t>
            </a:r>
          </a:p>
          <a:p>
            <a:pPr>
              <a:buNone/>
            </a:pPr>
            <a:r>
              <a:rPr lang="en-GB" dirty="0" smtClean="0"/>
              <a:t>  </a:t>
            </a:r>
            <a:r>
              <a:rPr lang="en-GB" dirty="0" smtClean="0"/>
              <a:t> political thinker</a:t>
            </a:r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sum up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‘If modern </a:t>
            </a:r>
            <a:r>
              <a:rPr lang="en-GB" dirty="0" err="1" smtClean="0"/>
              <a:t>Machiavellism</a:t>
            </a:r>
            <a:r>
              <a:rPr lang="en-GB" dirty="0" smtClean="0"/>
              <a:t> should be questioned, as indeed it should, the questioning must begin with modernity itself. For one thing should be clear by now: by attacking Machiavelli one cannot save the world from the </a:t>
            </a:r>
            <a:r>
              <a:rPr lang="en-GB" dirty="0" err="1" smtClean="0"/>
              <a:t>Machiavellism</a:t>
            </a:r>
            <a:r>
              <a:rPr lang="en-GB" dirty="0" smtClean="0"/>
              <a:t> of modernity.’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    Anthony </a:t>
            </a:r>
            <a:r>
              <a:rPr lang="en-GB" dirty="0" err="1" smtClean="0"/>
              <a:t>Parel</a:t>
            </a:r>
            <a:r>
              <a:rPr lang="en-GB" dirty="0" smtClean="0"/>
              <a:t>, </a:t>
            </a:r>
            <a:r>
              <a:rPr lang="en-GB" i="1" dirty="0" smtClean="0"/>
              <a:t>The Machiavellian Cosmos</a:t>
            </a:r>
            <a:r>
              <a:rPr lang="en-GB" dirty="0" smtClean="0"/>
              <a:t>, New Haven, 1992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400" dirty="0" smtClean="0"/>
              <a:t>Slide 1: Image &lt;https://www.thecollector.com/niccolo-machiavelli-life/&gt;  [date accessed 10/12/2023]</a:t>
            </a:r>
          </a:p>
          <a:p>
            <a:r>
              <a:rPr lang="en-GB" sz="1400" dirty="0" smtClean="0"/>
              <a:t>Slide 6: Image &lt;https</a:t>
            </a:r>
            <a:r>
              <a:rPr lang="en-GB" sz="1400" dirty="0" smtClean="0"/>
              <a:t>://</a:t>
            </a:r>
            <a:r>
              <a:rPr lang="en-GB" sz="1400" dirty="0" smtClean="0"/>
              <a:t>new.artsmia.org/stories/meet-the-medicis-the-mad-marvelous-family-behind-the-italian-renaissance&gt; [date accessed 10/12/2023]</a:t>
            </a:r>
          </a:p>
          <a:p>
            <a:r>
              <a:rPr lang="en-GB" sz="1400" dirty="0" smtClean="0"/>
              <a:t>Slide 10</a:t>
            </a:r>
            <a:r>
              <a:rPr lang="en-GB" sz="1400" dirty="0" smtClean="0"/>
              <a:t>: Image </a:t>
            </a:r>
            <a:r>
              <a:rPr lang="en-GB" sz="1400" dirty="0" smtClean="0"/>
              <a:t>&lt;https</a:t>
            </a:r>
            <a:r>
              <a:rPr lang="en-GB" sz="1400" dirty="0" smtClean="0"/>
              <a:t>://</a:t>
            </a:r>
            <a:r>
              <a:rPr lang="en-GB" sz="1400" dirty="0" smtClean="0"/>
              <a:t>www.hoover.org/research/art-war-niccolo-machiavelli&gt; [date accessed 10/12/2023]</a:t>
            </a:r>
          </a:p>
          <a:p>
            <a:r>
              <a:rPr lang="en-GB" sz="1400" dirty="0" smtClean="0"/>
              <a:t>Slide 11: &lt;https</a:t>
            </a:r>
            <a:r>
              <a:rPr lang="en-GB" sz="1400" dirty="0" smtClean="0"/>
              <a:t>://www.whatyouwilllearn.com/book/the-prince</a:t>
            </a:r>
            <a:r>
              <a:rPr lang="en-GB" sz="1400" dirty="0" smtClean="0"/>
              <a:t>/&gt; [date accessed 10/12/2023]</a:t>
            </a:r>
            <a:endParaRPr lang="en-GB" sz="1400" dirty="0" smtClean="0"/>
          </a:p>
          <a:p>
            <a:r>
              <a:rPr lang="en-GB" sz="1400" dirty="0" smtClean="0"/>
              <a:t>Slide 16: </a:t>
            </a:r>
            <a:r>
              <a:rPr lang="en-GB" sz="1400" dirty="0" smtClean="0"/>
              <a:t>Anthony </a:t>
            </a:r>
            <a:r>
              <a:rPr lang="en-GB" sz="1400" dirty="0" err="1" smtClean="0"/>
              <a:t>Parel</a:t>
            </a:r>
            <a:r>
              <a:rPr lang="en-GB" sz="1400" dirty="0" smtClean="0"/>
              <a:t>, </a:t>
            </a:r>
            <a:r>
              <a:rPr lang="en-GB" sz="1400" i="1" dirty="0" smtClean="0"/>
              <a:t>The Machiavellian Cosmos</a:t>
            </a:r>
            <a:r>
              <a:rPr lang="en-GB" sz="1400" dirty="0" smtClean="0"/>
              <a:t>, New Haven, </a:t>
            </a:r>
            <a:r>
              <a:rPr lang="en-GB" sz="1400" dirty="0" smtClean="0"/>
              <a:t>1992</a:t>
            </a:r>
          </a:p>
          <a:p>
            <a:r>
              <a:rPr lang="en-GB" sz="1400" i="1" dirty="0" smtClean="0"/>
              <a:t>Machiavelli, A Graphic Novel</a:t>
            </a:r>
            <a:r>
              <a:rPr lang="en-GB" sz="1400" dirty="0" smtClean="0"/>
              <a:t>, Patrick Curry and Oscar </a:t>
            </a:r>
            <a:r>
              <a:rPr lang="en-GB" sz="1400" dirty="0" err="1" smtClean="0"/>
              <a:t>Zarate</a:t>
            </a:r>
            <a:r>
              <a:rPr lang="en-GB" sz="1400" dirty="0" smtClean="0"/>
              <a:t>, 2013, p173. </a:t>
            </a:r>
          </a:p>
          <a:p>
            <a:endParaRPr lang="en-GB" sz="1400" dirty="0" smtClean="0"/>
          </a:p>
          <a:p>
            <a:r>
              <a:rPr lang="en-GB" sz="1400" i="1" dirty="0" smtClean="0"/>
              <a:t>The Little Book of Politics</a:t>
            </a:r>
            <a:r>
              <a:rPr lang="en-GB" sz="1400" dirty="0" smtClean="0"/>
              <a:t>, DK, Penguin Random House, 2020, p 48.</a:t>
            </a:r>
          </a:p>
          <a:p>
            <a:endParaRPr lang="en-GB" sz="1400" dirty="0" smtClean="0"/>
          </a:p>
          <a:p>
            <a:r>
              <a:rPr lang="en-GB" sz="1400" dirty="0" smtClean="0"/>
              <a:t>Machiavelli, </a:t>
            </a:r>
            <a:r>
              <a:rPr lang="en-GB" sz="1400" i="1" dirty="0" smtClean="0"/>
              <a:t>A Very Short Introduction</a:t>
            </a:r>
            <a:r>
              <a:rPr lang="en-GB" sz="1400" dirty="0" smtClean="0"/>
              <a:t>, Quentin Skinner, OUP, 1996.</a:t>
            </a:r>
          </a:p>
          <a:p>
            <a:endParaRPr lang="en-GB" sz="1400" dirty="0" smtClean="0"/>
          </a:p>
          <a:p>
            <a:r>
              <a:rPr lang="en-GB" sz="1400" dirty="0" smtClean="0"/>
              <a:t>Machiavelli</a:t>
            </a:r>
            <a:r>
              <a:rPr lang="en-GB" sz="1400" dirty="0" smtClean="0"/>
              <a:t>, A Graphic Novel, Patrick Curry and Oscar </a:t>
            </a:r>
            <a:r>
              <a:rPr lang="en-GB" sz="1400" dirty="0" err="1" smtClean="0"/>
              <a:t>Zarate</a:t>
            </a:r>
            <a:r>
              <a:rPr lang="en-GB" sz="1400" dirty="0" smtClean="0"/>
              <a:t>, </a:t>
            </a:r>
            <a:r>
              <a:rPr lang="en-GB" sz="1400" dirty="0" smtClean="0"/>
              <a:t>2013. </a:t>
            </a:r>
          </a:p>
          <a:p>
            <a:endParaRPr lang="en-GB" sz="1400" dirty="0" smtClean="0"/>
          </a:p>
          <a:p>
            <a:r>
              <a:rPr lang="en-GB" sz="1400" dirty="0" smtClean="0"/>
              <a:t>Machiavelli, </a:t>
            </a:r>
            <a:r>
              <a:rPr lang="en-GB" sz="1400" i="1" dirty="0" smtClean="0"/>
              <a:t>A very short introduction</a:t>
            </a:r>
            <a:r>
              <a:rPr lang="en-GB" sz="1400" dirty="0" smtClean="0"/>
              <a:t>, Quentin Skinner,  2020, Talks  at Google. &lt;https</a:t>
            </a:r>
            <a:r>
              <a:rPr lang="en-GB" sz="1400" dirty="0" smtClean="0"/>
              <a:t>://</a:t>
            </a:r>
            <a:r>
              <a:rPr lang="en-GB" sz="1400" dirty="0" smtClean="0"/>
              <a:t>www.youtube.com/watch?v=CKGuzJ6GwHM&gt;  [date accessed 10/12/2023]</a:t>
            </a:r>
            <a:endParaRPr lang="en-GB" sz="1400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er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251</TotalTime>
  <Words>607</Words>
  <Application>Microsoft Office PowerPoint</Application>
  <PresentationFormat>On-screen Show (4:3)</PresentationFormat>
  <Paragraphs>124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Paper</vt:lpstr>
      <vt:lpstr>Machiavelli, Machiavellianism and Machiavellian </vt:lpstr>
      <vt:lpstr>‘A PRUDENT RULER CANNOT, AND MUST NOT, HONOUR HIS WORD’</vt:lpstr>
      <vt:lpstr>Introduction</vt:lpstr>
      <vt:lpstr>Background and Context</vt:lpstr>
      <vt:lpstr>Diplomacy</vt:lpstr>
      <vt:lpstr>Medici return was the fall of Machiavelli</vt:lpstr>
      <vt:lpstr>Philosophy and ideas</vt:lpstr>
      <vt:lpstr>Philosophy and ideas</vt:lpstr>
      <vt:lpstr>Works written mainly in Exile</vt:lpstr>
      <vt:lpstr>                 The Art of War</vt:lpstr>
      <vt:lpstr>       The Prince – Magnus Opus</vt:lpstr>
      <vt:lpstr>Historical Impact</vt:lpstr>
      <vt:lpstr>Slide 13</vt:lpstr>
      <vt:lpstr>Enduring legacy</vt:lpstr>
      <vt:lpstr>To sum up</vt:lpstr>
      <vt:lpstr>Slide 16</vt:lpstr>
      <vt:lpstr>Bibliography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Machiavelli, Machiavellianism and Machiavellian</dc:title>
  <dc:creator>HP</dc:creator>
  <cp:lastModifiedBy>HP</cp:lastModifiedBy>
  <cp:revision>40</cp:revision>
  <dcterms:created xsi:type="dcterms:W3CDTF">2023-12-10T19:26:40Z</dcterms:created>
  <dcterms:modified xsi:type="dcterms:W3CDTF">2023-12-10T23:38:03Z</dcterms:modified>
</cp:coreProperties>
</file>