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9"/>
  </p:notesMasterIdLst>
  <p:handoutMasterIdLst>
    <p:handoutMasterId r:id="rId30"/>
  </p:handoutMasterIdLst>
  <p:sldIdLst>
    <p:sldId id="335" r:id="rId5"/>
    <p:sldId id="336" r:id="rId6"/>
    <p:sldId id="362" r:id="rId7"/>
    <p:sldId id="360" r:id="rId8"/>
    <p:sldId id="361" r:id="rId9"/>
    <p:sldId id="357" r:id="rId10"/>
    <p:sldId id="339" r:id="rId11"/>
    <p:sldId id="341" r:id="rId12"/>
    <p:sldId id="356" r:id="rId13"/>
    <p:sldId id="365" r:id="rId14"/>
    <p:sldId id="338" r:id="rId15"/>
    <p:sldId id="342" r:id="rId16"/>
    <p:sldId id="348" r:id="rId17"/>
    <p:sldId id="366" r:id="rId18"/>
    <p:sldId id="359" r:id="rId19"/>
    <p:sldId id="349" r:id="rId20"/>
    <p:sldId id="351" r:id="rId21"/>
    <p:sldId id="355" r:id="rId22"/>
    <p:sldId id="340" r:id="rId23"/>
    <p:sldId id="367" r:id="rId24"/>
    <p:sldId id="345" r:id="rId25"/>
    <p:sldId id="347" r:id="rId26"/>
    <p:sldId id="363" r:id="rId27"/>
    <p:sldId id="36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8757C0"/>
    <a:srgbClr val="F469FE"/>
    <a:srgbClr val="FCFF2D"/>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6504"/>
        <p:guide orient="horz" pos="3696"/>
        <p:guide orient="horz" pos="1968"/>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2/11/26</a:t>
            </a:fld>
            <a:endParaRPr lang="en-US"/>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2/11/26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Everyone add student numbers </a:t>
            </a:r>
          </a:p>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a:t>
            </a:fld>
            <a:endParaRPr lang="en-US"/>
          </a:p>
        </p:txBody>
      </p:sp>
    </p:spTree>
    <p:extLst>
      <p:ext uri="{BB962C8B-B14F-4D97-AF65-F5344CB8AC3E}">
        <p14:creationId xmlns:p14="http://schemas.microsoft.com/office/powerpoint/2010/main" val="2910625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a:t>
            </a:fld>
            <a:endParaRPr lang="en-US"/>
          </a:p>
        </p:txBody>
      </p:sp>
    </p:spTree>
    <p:extLst>
      <p:ext uri="{BB962C8B-B14F-4D97-AF65-F5344CB8AC3E}">
        <p14:creationId xmlns:p14="http://schemas.microsoft.com/office/powerpoint/2010/main" val="1730564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4</a:t>
            </a:fld>
            <a:endParaRPr lang="en-US"/>
          </a:p>
        </p:txBody>
      </p:sp>
    </p:spTree>
    <p:extLst>
      <p:ext uri="{BB962C8B-B14F-4D97-AF65-F5344CB8AC3E}">
        <p14:creationId xmlns:p14="http://schemas.microsoft.com/office/powerpoint/2010/main" val="1730564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State the component </a:t>
            </a:r>
          </a:p>
          <a:p>
            <a:r>
              <a:rPr lang="en-GB"/>
              <a:t>Bullet point what it can be useful for </a:t>
            </a:r>
          </a:p>
        </p:txBody>
      </p:sp>
      <p:sp>
        <p:nvSpPr>
          <p:cNvPr id="4" name="Slide Number Placeholder 3"/>
          <p:cNvSpPr>
            <a:spLocks noGrp="1"/>
          </p:cNvSpPr>
          <p:nvPr>
            <p:ph type="sldNum" sz="quarter" idx="5"/>
          </p:nvPr>
        </p:nvSpPr>
        <p:spPr/>
        <p:txBody>
          <a:bodyPr/>
          <a:lstStyle/>
          <a:p>
            <a:fld id="{8B990660-4B7D-4C11-96DB-B19FFA8CA93C}" type="slidenum">
              <a:rPr lang="en-US" smtClean="0"/>
              <a:t>7</a:t>
            </a:fld>
            <a:endParaRPr lang="en-US"/>
          </a:p>
        </p:txBody>
      </p:sp>
    </p:spTree>
    <p:extLst>
      <p:ext uri="{BB962C8B-B14F-4D97-AF65-F5344CB8AC3E}">
        <p14:creationId xmlns:p14="http://schemas.microsoft.com/office/powerpoint/2010/main" val="3483385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 examples of</a:t>
            </a:r>
          </a:p>
          <a:p>
            <a:pPr marL="171450" indent="-171450">
              <a:buFontTx/>
              <a:buChar char="-"/>
            </a:pPr>
            <a:r>
              <a:rPr lang="en-GB"/>
              <a:t>What does this target </a:t>
            </a:r>
          </a:p>
          <a:p>
            <a:pPr marL="171450" indent="-171450">
              <a:buFontTx/>
              <a:buChar char="-"/>
            </a:pPr>
            <a:r>
              <a:rPr lang="en-GB"/>
              <a:t>How achievable is it depending on prior fitness level </a:t>
            </a:r>
          </a:p>
          <a:p>
            <a:pPr marL="171450" indent="-171450">
              <a:buFontTx/>
              <a:buChar char="-"/>
            </a:pPr>
            <a:r>
              <a:rPr lang="en-GB"/>
              <a:t>How often will we use this technique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8</a:t>
            </a:fld>
            <a:endParaRPr lang="en-US"/>
          </a:p>
        </p:txBody>
      </p:sp>
    </p:spTree>
    <p:extLst>
      <p:ext uri="{BB962C8B-B14F-4D97-AF65-F5344CB8AC3E}">
        <p14:creationId xmlns:p14="http://schemas.microsoft.com/office/powerpoint/2010/main" val="4258120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was thinking we could record us doing examples of the component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9</a:t>
            </a:fld>
            <a:endParaRPr lang="en-US"/>
          </a:p>
        </p:txBody>
      </p:sp>
    </p:spTree>
    <p:extLst>
      <p:ext uri="{BB962C8B-B14F-4D97-AF65-F5344CB8AC3E}">
        <p14:creationId xmlns:p14="http://schemas.microsoft.com/office/powerpoint/2010/main" val="1283124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Evaluate what we’ve done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21</a:t>
            </a:fld>
            <a:endParaRPr lang="en-US"/>
          </a:p>
        </p:txBody>
      </p:sp>
    </p:spTree>
    <p:extLst>
      <p:ext uri="{BB962C8B-B14F-4D97-AF65-F5344CB8AC3E}">
        <p14:creationId xmlns:p14="http://schemas.microsoft.com/office/powerpoint/2010/main" val="41157331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a:t>CLICK TO add TITLE</a:t>
            </a:r>
          </a:p>
        </p:txBody>
      </p:sp>
      <p:pic>
        <p:nvPicPr>
          <p:cNvPr id="4" name="Graphic 3">
            <a:extLst>
              <a:ext uri="{FF2B5EF4-FFF2-40B4-BE49-F238E27FC236}">
                <a16:creationId xmlns:a16="http://schemas.microsoft.com/office/drawing/2014/main" id="{E46E52ED-0545-03BB-5AB6-4552E92B99FF}"/>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0617"/>
          <a:stretch/>
        </p:blipFill>
        <p:spPr>
          <a:xfrm>
            <a:off x="0" y="0"/>
            <a:ext cx="6153048" cy="6858000"/>
          </a:xfrm>
          <a:prstGeom prst="rect">
            <a:avLst/>
          </a:prstGeom>
        </p:spPr>
      </p:pic>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pic>
        <p:nvPicPr>
          <p:cNvPr id="9" name="Graphic 8">
            <a:extLst>
              <a:ext uri="{FF2B5EF4-FFF2-40B4-BE49-F238E27FC236}">
                <a16:creationId xmlns:a16="http://schemas.microsoft.com/office/drawing/2014/main" id="{900D319D-67F8-5830-99A3-7EB562C28B34}"/>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586" r="26226" b="3861"/>
          <a:stretch/>
        </p:blipFill>
        <p:spPr>
          <a:xfrm>
            <a:off x="9415463" y="264696"/>
            <a:ext cx="2776538" cy="6593304"/>
          </a:xfrm>
          <a:prstGeom prst="rect">
            <a:avLst/>
          </a:prstGeom>
        </p:spPr>
      </p:pic>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7625969" y="-9144"/>
            <a:ext cx="4581525" cy="6602413"/>
          </a:xfrm>
        </p:spPr>
        <p:txBody>
          <a:bodyPr>
            <a:normAutofit/>
          </a:bodyPr>
          <a:lstStyle>
            <a:lvl1pPr marL="0" indent="0" algn="ctr">
              <a:buNone/>
              <a:defRPr sz="2000"/>
            </a:lvl1pPr>
          </a:lstStyle>
          <a:p>
            <a:r>
              <a:rPr lang="en-GB"/>
              <a:t>Click icon to add picture</a:t>
            </a:r>
            <a:endParaRPr lang="en-US"/>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GB"/>
              <a:t>Click icon to add picture</a:t>
            </a:r>
            <a:endParaRPr lang="en-US"/>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627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a:t>Click to add text</a:t>
            </a:r>
          </a:p>
        </p:txBody>
      </p:sp>
      <p:pic>
        <p:nvPicPr>
          <p:cNvPr id="7" name="Graphic 6">
            <a:extLst>
              <a:ext uri="{FF2B5EF4-FFF2-40B4-BE49-F238E27FC236}">
                <a16:creationId xmlns:a16="http://schemas.microsoft.com/office/drawing/2014/main" id="{CD18796B-7A45-F026-1306-A9ADE06D8864}"/>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706"/>
          <a:stretch/>
        </p:blipFill>
        <p:spPr>
          <a:xfrm>
            <a:off x="0" y="0"/>
            <a:ext cx="4661067" cy="6858000"/>
          </a:xfrm>
          <a:prstGeom prst="rect">
            <a:avLst/>
          </a:prstGeom>
        </p:spPr>
      </p:pic>
    </p:spTree>
    <p:extLst>
      <p:ext uri="{BB962C8B-B14F-4D97-AF65-F5344CB8AC3E}">
        <p14:creationId xmlns:p14="http://schemas.microsoft.com/office/powerpoint/2010/main" val="331876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a:t>Click to add content</a:t>
            </a:r>
          </a:p>
          <a:p>
            <a:pPr lvl="1"/>
            <a:r>
              <a:rPr lang="en-US"/>
              <a:t>Second level</a:t>
            </a:r>
          </a:p>
          <a:p>
            <a:pPr lvl="2"/>
            <a:r>
              <a:rPr lang="en-US"/>
              <a:t>Third level</a:t>
            </a:r>
          </a:p>
          <a:p>
            <a:pPr lvl="4"/>
            <a:r>
              <a:rPr lang="en-US"/>
              <a:t>Fourth level</a:t>
            </a:r>
          </a:p>
          <a:p>
            <a:pPr lvl="5"/>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D1046054-0FA9-558E-22C0-007C8D3DAFD0}"/>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367" t="32063" r="19367" b="20417"/>
          <a:stretch/>
        </p:blipFill>
        <p:spPr>
          <a:xfrm>
            <a:off x="4977245" y="0"/>
            <a:ext cx="7214755" cy="143907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GB"/>
              <a:t>Click icon to add picture</a:t>
            </a:r>
            <a:endParaRPr lang="en-US"/>
          </a:p>
        </p:txBody>
      </p:sp>
    </p:spTree>
    <p:extLst>
      <p:ext uri="{BB962C8B-B14F-4D97-AF65-F5344CB8AC3E}">
        <p14:creationId xmlns:p14="http://schemas.microsoft.com/office/powerpoint/2010/main" val="28326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42307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06404F0-C6D6-98DF-5397-EF0F68B0140E}"/>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9256" t="-150" r="58720" b="30269"/>
          <a:stretch/>
        </p:blipFill>
        <p:spPr>
          <a:xfrm>
            <a:off x="8972551" y="5081287"/>
            <a:ext cx="3219450" cy="1776714"/>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25F4A3D2-0CBC-CF43-C14A-141B19AE6711}"/>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433" t="-5525" r="24023" b="11733"/>
          <a:stretch/>
        </p:blipFill>
        <p:spPr>
          <a:xfrm>
            <a:off x="4478101" y="0"/>
            <a:ext cx="7713899"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Tree>
    <p:extLst>
      <p:ext uri="{BB962C8B-B14F-4D97-AF65-F5344CB8AC3E}">
        <p14:creationId xmlns:p14="http://schemas.microsoft.com/office/powerpoint/2010/main" val="3828155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a:t>Click to add title</a:t>
            </a:r>
          </a:p>
        </p:txBody>
      </p:sp>
      <p:grpSp>
        <p:nvGrpSpPr>
          <p:cNvPr id="815" name="Group 814">
            <a:extLst>
              <a:ext uri="{FF2B5EF4-FFF2-40B4-BE49-F238E27FC236}">
                <a16:creationId xmlns:a16="http://schemas.microsoft.com/office/drawing/2014/main" id="{98F70650-8E48-1844-382B-91FBA9C8DD1F}"/>
              </a:ext>
              <a:ext uri="{C183D7F6-B498-43B3-948B-1728B52AA6E4}">
                <adec:decorative xmlns:adec="http://schemas.microsoft.com/office/drawing/2017/decorative" val="1"/>
              </a:ext>
            </a:extLst>
          </p:cNvPr>
          <p:cNvGrpSpPr/>
          <p:nvPr userDrawn="1"/>
        </p:nvGrpSpPr>
        <p:grpSpPr>
          <a:xfrm>
            <a:off x="5716" y="-50037"/>
            <a:ext cx="12186031" cy="3025624"/>
            <a:chOff x="5716" y="-50037"/>
            <a:chExt cx="12186031" cy="3025624"/>
          </a:xfrm>
        </p:grpSpPr>
        <p:sp>
          <p:nvSpPr>
            <p:cNvPr id="12" name="Freeform: Shape 11">
              <a:extLst>
                <a:ext uri="{FF2B5EF4-FFF2-40B4-BE49-F238E27FC236}">
                  <a16:creationId xmlns:a16="http://schemas.microsoft.com/office/drawing/2014/main" id="{696CB0C7-73C9-4B92-88CA-FE7D026ED481}"/>
                </a:ext>
              </a:extLst>
            </p:cNvPr>
            <p:cNvSpPr/>
            <p:nvPr/>
          </p:nvSpPr>
          <p:spPr>
            <a:xfrm>
              <a:off x="9865435" y="2327548"/>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0EB8F1C-0D8E-4E0F-BD64-E9093BCEC615}"/>
                </a:ext>
              </a:extLst>
            </p:cNvPr>
            <p:cNvSpPr/>
            <p:nvPr/>
          </p:nvSpPr>
          <p:spPr>
            <a:xfrm>
              <a:off x="8614163" y="1807872"/>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94D8640-E626-45FA-B2CF-0222166C2F42}"/>
                </a:ext>
              </a:extLst>
            </p:cNvPr>
            <p:cNvSpPr/>
            <p:nvPr/>
          </p:nvSpPr>
          <p:spPr>
            <a:xfrm>
              <a:off x="6092192" y="292266"/>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5873C672-C0CC-4550-A694-CEB71DC6BEA7}"/>
                </a:ext>
              </a:extLst>
            </p:cNvPr>
            <p:cNvSpPr/>
            <p:nvPr/>
          </p:nvSpPr>
          <p:spPr>
            <a:xfrm>
              <a:off x="4278070" y="29318"/>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a:p>
          </p:txBody>
        </p:sp>
        <p:sp>
          <p:nvSpPr>
            <p:cNvPr id="776" name="Freeform 775">
              <a:extLst>
                <a:ext uri="{FF2B5EF4-FFF2-40B4-BE49-F238E27FC236}">
                  <a16:creationId xmlns:a16="http://schemas.microsoft.com/office/drawing/2014/main" id="{8AE234EC-24BB-C203-13CC-0DE3E8682DFF}"/>
                </a:ext>
              </a:extLst>
            </p:cNvPr>
            <p:cNvSpPr/>
            <p:nvPr/>
          </p:nvSpPr>
          <p:spPr>
            <a:xfrm>
              <a:off x="10809444" y="-12696"/>
              <a:ext cx="1265873" cy="505824"/>
            </a:xfrm>
            <a:custGeom>
              <a:avLst/>
              <a:gdLst>
                <a:gd name="connsiteX0" fmla="*/ 0 w 1265873"/>
                <a:gd name="connsiteY0" fmla="*/ 0 h 505824"/>
                <a:gd name="connsiteX1" fmla="*/ 945372 w 1265873"/>
                <a:gd name="connsiteY1" fmla="*/ 0 h 505824"/>
                <a:gd name="connsiteX2" fmla="*/ 1265873 w 1265873"/>
                <a:gd name="connsiteY2" fmla="*/ 102450 h 505824"/>
                <a:gd name="connsiteX3" fmla="*/ 1265873 w 1265873"/>
                <a:gd name="connsiteY3" fmla="*/ 505824 h 505824"/>
                <a:gd name="connsiteX4" fmla="*/ 0 w 1265873"/>
                <a:gd name="connsiteY4" fmla="*/ 101688 h 505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5873" h="505824">
                  <a:moveTo>
                    <a:pt x="0" y="0"/>
                  </a:moveTo>
                  <a:lnTo>
                    <a:pt x="945372" y="0"/>
                  </a:lnTo>
                  <a:lnTo>
                    <a:pt x="1265873" y="102450"/>
                  </a:lnTo>
                  <a:lnTo>
                    <a:pt x="1265873" y="505824"/>
                  </a:lnTo>
                  <a:lnTo>
                    <a:pt x="0" y="101688"/>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40" name="Freeform: Shape 39">
              <a:extLst>
                <a:ext uri="{FF2B5EF4-FFF2-40B4-BE49-F238E27FC236}">
                  <a16:creationId xmlns:a16="http://schemas.microsoft.com/office/drawing/2014/main" id="{F11A9D8D-D79C-4384-9337-0BC9CD9F4958}"/>
                </a:ext>
              </a:extLst>
            </p:cNvPr>
            <p:cNvSpPr/>
            <p:nvPr/>
          </p:nvSpPr>
          <p:spPr>
            <a:xfrm>
              <a:off x="12086110" y="93055"/>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1D035A0E-C739-44A5-A218-106270665C55}"/>
                </a:ext>
              </a:extLst>
            </p:cNvPr>
            <p:cNvSpPr/>
            <p:nvPr/>
          </p:nvSpPr>
          <p:spPr>
            <a:xfrm>
              <a:off x="12091315" y="2655"/>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5399D4-A249-41F9-A76B-A2B3871FD809}"/>
                </a:ext>
              </a:extLst>
            </p:cNvPr>
            <p:cNvSpPr/>
            <p:nvPr/>
          </p:nvSpPr>
          <p:spPr>
            <a:xfrm>
              <a:off x="9859975" y="328071"/>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5709E6D-E0D2-4AC0-AAE0-11017863EA92}"/>
                </a:ext>
              </a:extLst>
            </p:cNvPr>
            <p:cNvSpPr/>
            <p:nvPr/>
          </p:nvSpPr>
          <p:spPr>
            <a:xfrm>
              <a:off x="11314396" y="782994"/>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36426AF-7BB3-46D5-B9F7-1F30C736A494}"/>
                </a:ext>
              </a:extLst>
            </p:cNvPr>
            <p:cNvSpPr/>
            <p:nvPr/>
          </p:nvSpPr>
          <p:spPr>
            <a:xfrm>
              <a:off x="9220690" y="630380"/>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1F43FF8-7888-4C0A-9374-7A344D8D8242}"/>
                </a:ext>
              </a:extLst>
            </p:cNvPr>
            <p:cNvSpPr/>
            <p:nvPr/>
          </p:nvSpPr>
          <p:spPr>
            <a:xfrm>
              <a:off x="10642608" y="1060036"/>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FE2214C-D2A6-4064-80B4-801301A77711}"/>
                </a:ext>
              </a:extLst>
            </p:cNvPr>
            <p:cNvSpPr/>
            <p:nvPr/>
          </p:nvSpPr>
          <p:spPr>
            <a:xfrm>
              <a:off x="9225769" y="422916"/>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E3792C80-3C4E-4A5E-B28A-A845906AD7BE}"/>
                </a:ext>
              </a:extLst>
            </p:cNvPr>
            <p:cNvSpPr/>
            <p:nvPr/>
          </p:nvSpPr>
          <p:spPr>
            <a:xfrm>
              <a:off x="10647813" y="852572"/>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128138C-11B0-43A7-A30B-05BF0531FB38}"/>
                </a:ext>
              </a:extLst>
            </p:cNvPr>
            <p:cNvSpPr/>
            <p:nvPr/>
          </p:nvSpPr>
          <p:spPr>
            <a:xfrm>
              <a:off x="8696438" y="247828"/>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a:p>
          </p:txBody>
        </p:sp>
        <p:sp>
          <p:nvSpPr>
            <p:cNvPr id="789" name="Freeform 788">
              <a:extLst>
                <a:ext uri="{FF2B5EF4-FFF2-40B4-BE49-F238E27FC236}">
                  <a16:creationId xmlns:a16="http://schemas.microsoft.com/office/drawing/2014/main" id="{9CB742FD-E6D8-87A6-F66D-D5830EC0FE4B}"/>
                </a:ext>
              </a:extLst>
            </p:cNvPr>
            <p:cNvSpPr/>
            <p:nvPr/>
          </p:nvSpPr>
          <p:spPr>
            <a:xfrm>
              <a:off x="5145790" y="-12696"/>
              <a:ext cx="3539857" cy="1070447"/>
            </a:xfrm>
            <a:custGeom>
              <a:avLst/>
              <a:gdLst>
                <a:gd name="connsiteX0" fmla="*/ 0 w 3539857"/>
                <a:gd name="connsiteY0" fmla="*/ 0 h 1070447"/>
                <a:gd name="connsiteX1" fmla="*/ 2020293 w 3539857"/>
                <a:gd name="connsiteY1" fmla="*/ 0 h 1070447"/>
                <a:gd name="connsiteX2" fmla="*/ 3539857 w 3539857"/>
                <a:gd name="connsiteY2" fmla="*/ 459354 h 1070447"/>
                <a:gd name="connsiteX3" fmla="*/ 3539857 w 3539857"/>
                <a:gd name="connsiteY3" fmla="*/ 1070447 h 1070447"/>
              </a:gdLst>
              <a:ahLst/>
              <a:cxnLst>
                <a:cxn ang="0">
                  <a:pos x="connsiteX0" y="connsiteY0"/>
                </a:cxn>
                <a:cxn ang="0">
                  <a:pos x="connsiteX1" y="connsiteY1"/>
                </a:cxn>
                <a:cxn ang="0">
                  <a:pos x="connsiteX2" y="connsiteY2"/>
                </a:cxn>
                <a:cxn ang="0">
                  <a:pos x="connsiteX3" y="connsiteY3"/>
                </a:cxn>
              </a:cxnLst>
              <a:rect l="l" t="t" r="r" b="b"/>
              <a:pathLst>
                <a:path w="3539857" h="1070447">
                  <a:moveTo>
                    <a:pt x="0" y="0"/>
                  </a:moveTo>
                  <a:lnTo>
                    <a:pt x="2020293" y="0"/>
                  </a:lnTo>
                  <a:lnTo>
                    <a:pt x="3539857" y="459354"/>
                  </a:lnTo>
                  <a:lnTo>
                    <a:pt x="3539857" y="1070447"/>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a:p>
          </p:txBody>
        </p:sp>
        <p:sp>
          <p:nvSpPr>
            <p:cNvPr id="785" name="Freeform 784">
              <a:extLst>
                <a:ext uri="{FF2B5EF4-FFF2-40B4-BE49-F238E27FC236}">
                  <a16:creationId xmlns:a16="http://schemas.microsoft.com/office/drawing/2014/main" id="{95880C50-423C-1BDB-74B3-19400311FDC0}"/>
                </a:ext>
              </a:extLst>
            </p:cNvPr>
            <p:cNvSpPr/>
            <p:nvPr/>
          </p:nvSpPr>
          <p:spPr>
            <a:xfrm>
              <a:off x="7200361" y="-12696"/>
              <a:ext cx="1734016" cy="450213"/>
            </a:xfrm>
            <a:custGeom>
              <a:avLst/>
              <a:gdLst>
                <a:gd name="connsiteX0" fmla="*/ 0 w 1734016"/>
                <a:gd name="connsiteY0" fmla="*/ 0 h 450213"/>
                <a:gd name="connsiteX1" fmla="*/ 901572 w 1734016"/>
                <a:gd name="connsiteY1" fmla="*/ 0 h 450213"/>
                <a:gd name="connsiteX2" fmla="*/ 1734016 w 1734016"/>
                <a:gd name="connsiteY2" fmla="*/ 251510 h 450213"/>
                <a:gd name="connsiteX3" fmla="*/ 1489476 w 1734016"/>
                <a:gd name="connsiteY3" fmla="*/ 450213 h 450213"/>
              </a:gdLst>
              <a:ahLst/>
              <a:cxnLst>
                <a:cxn ang="0">
                  <a:pos x="connsiteX0" y="connsiteY0"/>
                </a:cxn>
                <a:cxn ang="0">
                  <a:pos x="connsiteX1" y="connsiteY1"/>
                </a:cxn>
                <a:cxn ang="0">
                  <a:pos x="connsiteX2" y="connsiteY2"/>
                </a:cxn>
                <a:cxn ang="0">
                  <a:pos x="connsiteX3" y="connsiteY3"/>
                </a:cxn>
              </a:cxnLst>
              <a:rect l="l" t="t" r="r" b="b"/>
              <a:pathLst>
                <a:path w="1734016" h="450213">
                  <a:moveTo>
                    <a:pt x="0" y="0"/>
                  </a:moveTo>
                  <a:lnTo>
                    <a:pt x="901572" y="0"/>
                  </a:lnTo>
                  <a:lnTo>
                    <a:pt x="1734016" y="251510"/>
                  </a:lnTo>
                  <a:lnTo>
                    <a:pt x="1489476" y="450213"/>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780" name="Freeform 779">
              <a:extLst>
                <a:ext uri="{FF2B5EF4-FFF2-40B4-BE49-F238E27FC236}">
                  <a16:creationId xmlns:a16="http://schemas.microsoft.com/office/drawing/2014/main" id="{DA802240-291A-34FF-3135-1B01B1041638}"/>
                </a:ext>
              </a:extLst>
            </p:cNvPr>
            <p:cNvSpPr/>
            <p:nvPr userDrawn="1"/>
          </p:nvSpPr>
          <p:spPr>
            <a:xfrm>
              <a:off x="8136109" y="-12695"/>
              <a:ext cx="1588137" cy="527789"/>
            </a:xfrm>
            <a:custGeom>
              <a:avLst/>
              <a:gdLst>
                <a:gd name="connsiteX0" fmla="*/ 0 w 1588137"/>
                <a:gd name="connsiteY0" fmla="*/ 0 h 527789"/>
                <a:gd name="connsiteX1" fmla="*/ 792404 w 1588137"/>
                <a:gd name="connsiteY1" fmla="*/ 0 h 527789"/>
                <a:gd name="connsiteX2" fmla="*/ 1588137 w 1588137"/>
                <a:gd name="connsiteY2" fmla="*/ 240590 h 527789"/>
                <a:gd name="connsiteX3" fmla="*/ 1588137 w 1588137"/>
                <a:gd name="connsiteY3" fmla="*/ 503158 h 527789"/>
                <a:gd name="connsiteX4" fmla="*/ 1334201 w 1588137"/>
                <a:gd name="connsiteY4" fmla="*/ 426216 h 527789"/>
                <a:gd name="connsiteX5" fmla="*/ 1331408 w 1588137"/>
                <a:gd name="connsiteY5" fmla="*/ 426216 h 527789"/>
                <a:gd name="connsiteX6" fmla="*/ 1330519 w 1588137"/>
                <a:gd name="connsiteY6" fmla="*/ 426216 h 527789"/>
                <a:gd name="connsiteX7" fmla="*/ 1329503 w 1588137"/>
                <a:gd name="connsiteY7" fmla="*/ 426216 h 527789"/>
                <a:gd name="connsiteX8" fmla="*/ 1203931 w 1588137"/>
                <a:gd name="connsiteY8" fmla="*/ 527789 h 527789"/>
                <a:gd name="connsiteX9" fmla="*/ 812235 w 1588137"/>
                <a:gd name="connsiteY9" fmla="*/ 408059 h 527789"/>
                <a:gd name="connsiteX10" fmla="*/ 812235 w 1588137"/>
                <a:gd name="connsiteY10" fmla="*/ 247319 h 527789"/>
                <a:gd name="connsiteX11" fmla="*/ 812235 w 1588137"/>
                <a:gd name="connsiteY11" fmla="*/ 246557 h 527789"/>
                <a:gd name="connsiteX12" fmla="*/ 812235 w 1588137"/>
                <a:gd name="connsiteY12" fmla="*/ 245668 h 527789"/>
                <a:gd name="connsiteX13" fmla="*/ 812235 w 1588137"/>
                <a:gd name="connsiteY13" fmla="*/ 244907 h 527789"/>
                <a:gd name="connsiteX14" fmla="*/ 811473 w 1588137"/>
                <a:gd name="connsiteY14" fmla="*/ 244907 h 527789"/>
                <a:gd name="connsiteX15" fmla="*/ 810711 w 1588137"/>
                <a:gd name="connsiteY15" fmla="*/ 244907 h 527789"/>
                <a:gd name="connsiteX16" fmla="*/ 810457 w 1588137"/>
                <a:gd name="connsiteY16" fmla="*/ 245034 h 527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88137" h="527789">
                  <a:moveTo>
                    <a:pt x="0" y="0"/>
                  </a:moveTo>
                  <a:lnTo>
                    <a:pt x="792404" y="0"/>
                  </a:lnTo>
                  <a:lnTo>
                    <a:pt x="1588137" y="240590"/>
                  </a:lnTo>
                  <a:lnTo>
                    <a:pt x="1588137" y="503158"/>
                  </a:lnTo>
                  <a:lnTo>
                    <a:pt x="1334201" y="426216"/>
                  </a:lnTo>
                  <a:lnTo>
                    <a:pt x="1331408" y="426216"/>
                  </a:lnTo>
                  <a:lnTo>
                    <a:pt x="1330519" y="426216"/>
                  </a:lnTo>
                  <a:lnTo>
                    <a:pt x="1329503" y="426216"/>
                  </a:lnTo>
                  <a:lnTo>
                    <a:pt x="1203931" y="527789"/>
                  </a:lnTo>
                  <a:lnTo>
                    <a:pt x="812235" y="408059"/>
                  </a:lnTo>
                  <a:lnTo>
                    <a:pt x="812235" y="247319"/>
                  </a:lnTo>
                  <a:cubicBezTo>
                    <a:pt x="812235" y="246557"/>
                    <a:pt x="812235" y="246811"/>
                    <a:pt x="812235" y="246557"/>
                  </a:cubicBezTo>
                  <a:cubicBezTo>
                    <a:pt x="812235" y="246303"/>
                    <a:pt x="812235" y="245668"/>
                    <a:pt x="812235" y="245668"/>
                  </a:cubicBezTo>
                  <a:lnTo>
                    <a:pt x="812235" y="244907"/>
                  </a:lnTo>
                  <a:lnTo>
                    <a:pt x="811473" y="244907"/>
                  </a:lnTo>
                  <a:lnTo>
                    <a:pt x="810711" y="244907"/>
                  </a:lnTo>
                  <a:lnTo>
                    <a:pt x="810457" y="245034"/>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a:p>
          </p:txBody>
        </p:sp>
        <p:sp>
          <p:nvSpPr>
            <p:cNvPr id="67" name="Freeform: Shape 66">
              <a:extLst>
                <a:ext uri="{FF2B5EF4-FFF2-40B4-BE49-F238E27FC236}">
                  <a16:creationId xmlns:a16="http://schemas.microsoft.com/office/drawing/2014/main" id="{52150121-89D0-4AC9-8F16-FA142C7D4304}"/>
                </a:ext>
              </a:extLst>
            </p:cNvPr>
            <p:cNvSpPr/>
            <p:nvPr/>
          </p:nvSpPr>
          <p:spPr>
            <a:xfrm>
              <a:off x="9736181" y="-34166"/>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a:p>
          </p:txBody>
        </p:sp>
        <p:sp>
          <p:nvSpPr>
            <p:cNvPr id="778" name="Freeform 777">
              <a:extLst>
                <a:ext uri="{FF2B5EF4-FFF2-40B4-BE49-F238E27FC236}">
                  <a16:creationId xmlns:a16="http://schemas.microsoft.com/office/drawing/2014/main" id="{9EBADD24-CA3B-B936-2CC1-E5826527A689}"/>
                </a:ext>
              </a:extLst>
            </p:cNvPr>
            <p:cNvSpPr/>
            <p:nvPr/>
          </p:nvSpPr>
          <p:spPr>
            <a:xfrm>
              <a:off x="8963680" y="-12696"/>
              <a:ext cx="1050864" cy="231449"/>
            </a:xfrm>
            <a:custGeom>
              <a:avLst/>
              <a:gdLst>
                <a:gd name="connsiteX0" fmla="*/ 0 w 1050864"/>
                <a:gd name="connsiteY0" fmla="*/ 0 h 231449"/>
                <a:gd name="connsiteX1" fmla="*/ 1050864 w 1050864"/>
                <a:gd name="connsiteY1" fmla="*/ 0 h 231449"/>
                <a:gd name="connsiteX2" fmla="*/ 765898 w 1050864"/>
                <a:gd name="connsiteY2" fmla="*/ 231449 h 231449"/>
              </a:gdLst>
              <a:ahLst/>
              <a:cxnLst>
                <a:cxn ang="0">
                  <a:pos x="connsiteX0" y="connsiteY0"/>
                </a:cxn>
                <a:cxn ang="0">
                  <a:pos x="connsiteX1" y="connsiteY1"/>
                </a:cxn>
                <a:cxn ang="0">
                  <a:pos x="connsiteX2" y="connsiteY2"/>
                </a:cxn>
              </a:cxnLst>
              <a:rect l="l" t="t" r="r" b="b"/>
              <a:pathLst>
                <a:path w="1050864" h="231449">
                  <a:moveTo>
                    <a:pt x="0" y="0"/>
                  </a:moveTo>
                  <a:lnTo>
                    <a:pt x="1050864" y="0"/>
                  </a:lnTo>
                  <a:lnTo>
                    <a:pt x="765898" y="231449"/>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69" name="Freeform: Shape 68">
              <a:extLst>
                <a:ext uri="{FF2B5EF4-FFF2-40B4-BE49-F238E27FC236}">
                  <a16:creationId xmlns:a16="http://schemas.microsoft.com/office/drawing/2014/main" id="{EAE48A8A-0D1F-4DE4-B1FB-95599D960B15}"/>
                </a:ext>
              </a:extLst>
            </p:cNvPr>
            <p:cNvSpPr/>
            <p:nvPr/>
          </p:nvSpPr>
          <p:spPr>
            <a:xfrm>
              <a:off x="7815659" y="853334"/>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D63A8FDD-A0EC-4115-92B1-9CCC7402F490}"/>
                </a:ext>
              </a:extLst>
            </p:cNvPr>
            <p:cNvSpPr/>
            <p:nvPr/>
          </p:nvSpPr>
          <p:spPr>
            <a:xfrm>
              <a:off x="7581530" y="884949"/>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3B0B500-5E50-446D-9425-D2FC54804D65}"/>
                </a:ext>
              </a:extLst>
            </p:cNvPr>
            <p:cNvSpPr/>
            <p:nvPr/>
          </p:nvSpPr>
          <p:spPr>
            <a:xfrm>
              <a:off x="7404156" y="746047"/>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73DF05FA-63E1-425C-87D2-A0B475C37243}"/>
                </a:ext>
              </a:extLst>
            </p:cNvPr>
            <p:cNvSpPr/>
            <p:nvPr/>
          </p:nvSpPr>
          <p:spPr>
            <a:xfrm>
              <a:off x="7064261" y="715448"/>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6ECF1D3-AF31-425C-9895-683D6AF092EE}"/>
                </a:ext>
              </a:extLst>
            </p:cNvPr>
            <p:cNvSpPr/>
            <p:nvPr/>
          </p:nvSpPr>
          <p:spPr>
            <a:xfrm>
              <a:off x="8660760" y="1948171"/>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7256726-B7C1-4AB8-805E-5FD1C8D16C19}"/>
                </a:ext>
              </a:extLst>
            </p:cNvPr>
            <p:cNvSpPr/>
            <p:nvPr/>
          </p:nvSpPr>
          <p:spPr>
            <a:xfrm>
              <a:off x="8264746" y="1925190"/>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1E731EA2-E8C0-4855-BD36-B2BD56975040}"/>
                </a:ext>
              </a:extLst>
            </p:cNvPr>
            <p:cNvSpPr/>
            <p:nvPr/>
          </p:nvSpPr>
          <p:spPr>
            <a:xfrm>
              <a:off x="8271476" y="1752133"/>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BBD158FE-6B1E-4BE1-9C49-933EADFAA8F5}"/>
                </a:ext>
              </a:extLst>
            </p:cNvPr>
            <p:cNvSpPr/>
            <p:nvPr/>
          </p:nvSpPr>
          <p:spPr>
            <a:xfrm>
              <a:off x="8596134" y="1831742"/>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DEB40538-96AA-498C-BFC8-4B42E6FDE105}"/>
                </a:ext>
              </a:extLst>
            </p:cNvPr>
            <p:cNvSpPr/>
            <p:nvPr/>
          </p:nvSpPr>
          <p:spPr>
            <a:xfrm>
              <a:off x="5870252" y="307756"/>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997AA30-9185-4BA8-B58F-F64514EB009A}"/>
                </a:ext>
              </a:extLst>
            </p:cNvPr>
            <p:cNvSpPr/>
            <p:nvPr/>
          </p:nvSpPr>
          <p:spPr>
            <a:xfrm>
              <a:off x="4280737" y="38713"/>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a:p>
          </p:txBody>
        </p:sp>
        <p:sp>
          <p:nvSpPr>
            <p:cNvPr id="797" name="Freeform 796">
              <a:extLst>
                <a:ext uri="{FF2B5EF4-FFF2-40B4-BE49-F238E27FC236}">
                  <a16:creationId xmlns:a16="http://schemas.microsoft.com/office/drawing/2014/main" id="{28C8952C-5B46-D1EC-FECE-2E1A2E1C1C1C}"/>
                </a:ext>
              </a:extLst>
            </p:cNvPr>
            <p:cNvSpPr/>
            <p:nvPr/>
          </p:nvSpPr>
          <p:spPr>
            <a:xfrm>
              <a:off x="4281244" y="-12696"/>
              <a:ext cx="1826185" cy="510522"/>
            </a:xfrm>
            <a:custGeom>
              <a:avLst/>
              <a:gdLst>
                <a:gd name="connsiteX0" fmla="*/ 45999 w 1826185"/>
                <a:gd name="connsiteY0" fmla="*/ 0 h 510522"/>
                <a:gd name="connsiteX1" fmla="*/ 795429 w 1826185"/>
                <a:gd name="connsiteY1" fmla="*/ 0 h 510522"/>
                <a:gd name="connsiteX2" fmla="*/ 1826185 w 1826185"/>
                <a:gd name="connsiteY2" fmla="*/ 311945 h 510522"/>
                <a:gd name="connsiteX3" fmla="*/ 1583294 w 1826185"/>
                <a:gd name="connsiteY3" fmla="*/ 510522 h 510522"/>
                <a:gd name="connsiteX4" fmla="*/ 0 w 1826185"/>
                <a:gd name="connsiteY4" fmla="*/ 31856 h 510522"/>
                <a:gd name="connsiteX5" fmla="*/ 13332 w 1826185"/>
                <a:gd name="connsiteY5" fmla="*/ 21064 h 510522"/>
                <a:gd name="connsiteX6" fmla="*/ 14728 w 1826185"/>
                <a:gd name="connsiteY6" fmla="*/ 21952 h 510522"/>
                <a:gd name="connsiteX7" fmla="*/ 16887 w 1826185"/>
                <a:gd name="connsiteY7" fmla="*/ 21952 h 510522"/>
                <a:gd name="connsiteX8" fmla="*/ 18664 w 1826185"/>
                <a:gd name="connsiteY8" fmla="*/ 21952 h 510522"/>
                <a:gd name="connsiteX9" fmla="*/ 20188 w 1826185"/>
                <a:gd name="connsiteY9" fmla="*/ 21064 h 510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6185" h="510522">
                  <a:moveTo>
                    <a:pt x="45999" y="0"/>
                  </a:moveTo>
                  <a:lnTo>
                    <a:pt x="795429" y="0"/>
                  </a:lnTo>
                  <a:lnTo>
                    <a:pt x="1826185" y="311945"/>
                  </a:lnTo>
                  <a:lnTo>
                    <a:pt x="1583294" y="510522"/>
                  </a:lnTo>
                  <a:lnTo>
                    <a:pt x="0" y="31856"/>
                  </a:lnTo>
                  <a:lnTo>
                    <a:pt x="13332" y="21064"/>
                  </a:lnTo>
                  <a:cubicBezTo>
                    <a:pt x="13751" y="21432"/>
                    <a:pt x="14220" y="21737"/>
                    <a:pt x="14728" y="21952"/>
                  </a:cubicBezTo>
                  <a:cubicBezTo>
                    <a:pt x="15439" y="22079"/>
                    <a:pt x="16176" y="22079"/>
                    <a:pt x="16887" y="21952"/>
                  </a:cubicBezTo>
                  <a:lnTo>
                    <a:pt x="18664" y="21952"/>
                  </a:lnTo>
                  <a:cubicBezTo>
                    <a:pt x="19210" y="21737"/>
                    <a:pt x="19731" y="21432"/>
                    <a:pt x="20188" y="21064"/>
                  </a:cubicBezTo>
                  <a:close/>
                </a:path>
              </a:pathLst>
            </a:custGeom>
            <a:solidFill>
              <a:schemeClr val="accent3"/>
            </a:solidFill>
            <a:ln w="12690" cap="flat">
              <a:noFill/>
              <a:prstDash val="solid"/>
              <a:miter/>
            </a:ln>
          </p:spPr>
          <p:txBody>
            <a:bodyPr wrap="square" rtlCol="0" anchor="ctr">
              <a:noAutofit/>
            </a:bodyPr>
            <a:lstStyle/>
            <a:p>
              <a:endParaRPr lang="en-US"/>
            </a:p>
          </p:txBody>
        </p:sp>
        <p:sp>
          <p:nvSpPr>
            <p:cNvPr id="803" name="Freeform 802">
              <a:extLst>
                <a:ext uri="{FF2B5EF4-FFF2-40B4-BE49-F238E27FC236}">
                  <a16:creationId xmlns:a16="http://schemas.microsoft.com/office/drawing/2014/main" id="{FA10EB6E-9C26-5CF2-4D48-9099D7D162DF}"/>
                </a:ext>
              </a:extLst>
            </p:cNvPr>
            <p:cNvSpPr/>
            <p:nvPr/>
          </p:nvSpPr>
          <p:spPr>
            <a:xfrm>
              <a:off x="3884723" y="-12695"/>
              <a:ext cx="242636" cy="547597"/>
            </a:xfrm>
            <a:custGeom>
              <a:avLst/>
              <a:gdLst>
                <a:gd name="connsiteX0" fmla="*/ 0 w 242636"/>
                <a:gd name="connsiteY0" fmla="*/ 0 h 547597"/>
                <a:gd name="connsiteX1" fmla="*/ 242636 w 242636"/>
                <a:gd name="connsiteY1" fmla="*/ 0 h 547597"/>
                <a:gd name="connsiteX2" fmla="*/ 242636 w 242636"/>
                <a:gd name="connsiteY2" fmla="*/ 61948 h 547597"/>
                <a:gd name="connsiteX3" fmla="*/ 242636 w 242636"/>
                <a:gd name="connsiteY3" fmla="*/ 165553 h 547597"/>
                <a:gd name="connsiteX4" fmla="*/ 242636 w 242636"/>
                <a:gd name="connsiteY4" fmla="*/ 350036 h 547597"/>
                <a:gd name="connsiteX5" fmla="*/ 0 w 242636"/>
                <a:gd name="connsiteY5" fmla="*/ 547597 h 54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636" h="547597">
                  <a:moveTo>
                    <a:pt x="0" y="0"/>
                  </a:moveTo>
                  <a:lnTo>
                    <a:pt x="242636" y="0"/>
                  </a:lnTo>
                  <a:lnTo>
                    <a:pt x="242636" y="61948"/>
                  </a:lnTo>
                  <a:lnTo>
                    <a:pt x="242636" y="165553"/>
                  </a:lnTo>
                  <a:lnTo>
                    <a:pt x="242636" y="350036"/>
                  </a:lnTo>
                  <a:lnTo>
                    <a:pt x="0" y="547597"/>
                  </a:lnTo>
                  <a:close/>
                </a:path>
              </a:pathLst>
            </a:custGeom>
            <a:solidFill>
              <a:schemeClr val="tx2"/>
            </a:solidFill>
            <a:ln w="12690" cap="flat">
              <a:noFill/>
              <a:prstDash val="solid"/>
              <a:miter/>
            </a:ln>
          </p:spPr>
          <p:txBody>
            <a:bodyPr wrap="square" rtlCol="0" anchor="ctr">
              <a:noAutofit/>
            </a:bodyPr>
            <a:lstStyle/>
            <a:p>
              <a:endParaRPr lang="en-US"/>
            </a:p>
          </p:txBody>
        </p:sp>
        <p:sp>
          <p:nvSpPr>
            <p:cNvPr id="801" name="Freeform 800">
              <a:extLst>
                <a:ext uri="{FF2B5EF4-FFF2-40B4-BE49-F238E27FC236}">
                  <a16:creationId xmlns:a16="http://schemas.microsoft.com/office/drawing/2014/main" id="{5CD91505-58C6-46EC-09EA-BF96BB70EFC8}"/>
                </a:ext>
              </a:extLst>
            </p:cNvPr>
            <p:cNvSpPr/>
            <p:nvPr/>
          </p:nvSpPr>
          <p:spPr>
            <a:xfrm>
              <a:off x="2048998" y="-12696"/>
              <a:ext cx="1824932" cy="551786"/>
            </a:xfrm>
            <a:custGeom>
              <a:avLst/>
              <a:gdLst>
                <a:gd name="connsiteX0" fmla="*/ 0 w 1824932"/>
                <a:gd name="connsiteY0" fmla="*/ 0 h 551786"/>
                <a:gd name="connsiteX1" fmla="*/ 1824932 w 1824932"/>
                <a:gd name="connsiteY1" fmla="*/ 0 h 551786"/>
                <a:gd name="connsiteX2" fmla="*/ 1824932 w 1824932"/>
                <a:gd name="connsiteY2" fmla="*/ 551786 h 551786"/>
              </a:gdLst>
              <a:ahLst/>
              <a:cxnLst>
                <a:cxn ang="0">
                  <a:pos x="connsiteX0" y="connsiteY0"/>
                </a:cxn>
                <a:cxn ang="0">
                  <a:pos x="connsiteX1" y="connsiteY1"/>
                </a:cxn>
                <a:cxn ang="0">
                  <a:pos x="connsiteX2" y="connsiteY2"/>
                </a:cxn>
              </a:cxnLst>
              <a:rect l="l" t="t" r="r" b="b"/>
              <a:pathLst>
                <a:path w="1824932" h="551786">
                  <a:moveTo>
                    <a:pt x="0" y="0"/>
                  </a:moveTo>
                  <a:lnTo>
                    <a:pt x="1824932" y="0"/>
                  </a:lnTo>
                  <a:lnTo>
                    <a:pt x="1824932" y="551786"/>
                  </a:lnTo>
                  <a:close/>
                </a:path>
              </a:pathLst>
            </a:custGeom>
            <a:solidFill>
              <a:schemeClr val="accent5"/>
            </a:solidFill>
            <a:ln w="12690" cap="flat">
              <a:noFill/>
              <a:prstDash val="solid"/>
              <a:miter/>
            </a:ln>
          </p:spPr>
          <p:txBody>
            <a:bodyPr wrap="square" rtlCol="0" anchor="ctr">
              <a:noAutofit/>
            </a:bodyPr>
            <a:lstStyle/>
            <a:p>
              <a:endParaRPr lang="en-US"/>
            </a:p>
          </p:txBody>
        </p:sp>
        <p:sp>
          <p:nvSpPr>
            <p:cNvPr id="94" name="Freeform: Shape 93">
              <a:extLst>
                <a:ext uri="{FF2B5EF4-FFF2-40B4-BE49-F238E27FC236}">
                  <a16:creationId xmlns:a16="http://schemas.microsoft.com/office/drawing/2014/main" id="{672DE4E8-6A11-4EFA-BA87-7412B18193E3}"/>
                </a:ext>
              </a:extLst>
            </p:cNvPr>
            <p:cNvSpPr/>
            <p:nvPr/>
          </p:nvSpPr>
          <p:spPr>
            <a:xfrm>
              <a:off x="7060071" y="934974"/>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43293CA4-CE6D-4F7C-85CE-24836ED615F6}"/>
                </a:ext>
              </a:extLst>
            </p:cNvPr>
            <p:cNvSpPr/>
            <p:nvPr/>
          </p:nvSpPr>
          <p:spPr>
            <a:xfrm>
              <a:off x="8667235" y="1770925"/>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00F1CE69-AE4C-4B0B-BE72-60D73A336D54}"/>
                </a:ext>
              </a:extLst>
            </p:cNvPr>
            <p:cNvSpPr/>
            <p:nvPr/>
          </p:nvSpPr>
          <p:spPr>
            <a:xfrm>
              <a:off x="5839272" y="1087842"/>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333F33F3-FFC2-4DDE-BE0A-527A573E8EA1}"/>
                </a:ext>
              </a:extLst>
            </p:cNvPr>
            <p:cNvSpPr/>
            <p:nvPr/>
          </p:nvSpPr>
          <p:spPr>
            <a:xfrm>
              <a:off x="10341185" y="2444231"/>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FC69BE9E-209A-44C9-A643-31AB33338516}"/>
                </a:ext>
              </a:extLst>
            </p:cNvPr>
            <p:cNvSpPr/>
            <p:nvPr/>
          </p:nvSpPr>
          <p:spPr>
            <a:xfrm>
              <a:off x="9841438" y="2122369"/>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6FD68C00-9475-46D5-9199-D48BF24D2B87}"/>
                </a:ext>
              </a:extLst>
            </p:cNvPr>
            <p:cNvSpPr/>
            <p:nvPr/>
          </p:nvSpPr>
          <p:spPr>
            <a:xfrm>
              <a:off x="5841684" y="934974"/>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4E4848C-69F7-4A89-957C-F518EB45FE72}"/>
                </a:ext>
              </a:extLst>
            </p:cNvPr>
            <p:cNvSpPr/>
            <p:nvPr/>
          </p:nvSpPr>
          <p:spPr>
            <a:xfrm>
              <a:off x="9241513" y="1301655"/>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B34B9893-DA6D-44A3-8276-2500C282F762}"/>
                </a:ext>
              </a:extLst>
            </p:cNvPr>
            <p:cNvSpPr/>
            <p:nvPr/>
          </p:nvSpPr>
          <p:spPr>
            <a:xfrm>
              <a:off x="10413557" y="1551906"/>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E56F51D7-1296-4479-8279-F59754D1D103}"/>
                </a:ext>
              </a:extLst>
            </p:cNvPr>
            <p:cNvSpPr/>
            <p:nvPr/>
          </p:nvSpPr>
          <p:spPr>
            <a:xfrm>
              <a:off x="9848167" y="1663130"/>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5839" y="853461"/>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81FFEFC-08ED-441C-97A2-5D04FB2AE90A}"/>
                </a:ext>
              </a:extLst>
            </p:cNvPr>
            <p:cNvSpPr/>
            <p:nvPr/>
          </p:nvSpPr>
          <p:spPr>
            <a:xfrm>
              <a:off x="11314396" y="1105871"/>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E2FD590C-CADB-44AF-8B9D-649C10D4B189}"/>
                </a:ext>
              </a:extLst>
            </p:cNvPr>
            <p:cNvSpPr/>
            <p:nvPr/>
          </p:nvSpPr>
          <p:spPr>
            <a:xfrm>
              <a:off x="11061095" y="984364"/>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6179" y="1190431"/>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5B6FCDB-4041-434C-B4CF-3FEC71AAAF06}"/>
                </a:ext>
              </a:extLst>
            </p:cNvPr>
            <p:cNvSpPr/>
            <p:nvPr/>
          </p:nvSpPr>
          <p:spPr>
            <a:xfrm>
              <a:off x="11530751" y="653742"/>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7740" y="1906144"/>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8740" y="2153603"/>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480EC70-7403-49A0-A35B-1452169E40ED}"/>
                </a:ext>
              </a:extLst>
            </p:cNvPr>
            <p:cNvSpPr/>
            <p:nvPr/>
          </p:nvSpPr>
          <p:spPr>
            <a:xfrm>
              <a:off x="11114168" y="2732192"/>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FB7E7588-F35A-41AF-B055-BCAE58CF1A61}"/>
                </a:ext>
              </a:extLst>
            </p:cNvPr>
            <p:cNvSpPr/>
            <p:nvPr/>
          </p:nvSpPr>
          <p:spPr>
            <a:xfrm>
              <a:off x="9840295" y="2510254"/>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FD2DEDF1-49BF-4697-A190-1CD5CEAA9E1A}"/>
                </a:ext>
              </a:extLst>
            </p:cNvPr>
            <p:cNvSpPr/>
            <p:nvPr/>
          </p:nvSpPr>
          <p:spPr>
            <a:xfrm>
              <a:off x="9845628" y="2372748"/>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45A4D78-8724-4633-B31D-D220615F534B}"/>
                </a:ext>
              </a:extLst>
            </p:cNvPr>
            <p:cNvSpPr/>
            <p:nvPr/>
          </p:nvSpPr>
          <p:spPr>
            <a:xfrm>
              <a:off x="6538994" y="1476234"/>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281381E-C89E-4016-A372-92B5B3D563E7}"/>
                </a:ext>
              </a:extLst>
            </p:cNvPr>
            <p:cNvSpPr/>
            <p:nvPr/>
          </p:nvSpPr>
          <p:spPr>
            <a:xfrm>
              <a:off x="5730587" y="1419734"/>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387604-3597-4829-8336-217DCACEECD2}"/>
                </a:ext>
              </a:extLst>
            </p:cNvPr>
            <p:cNvSpPr/>
            <p:nvPr/>
          </p:nvSpPr>
          <p:spPr>
            <a:xfrm>
              <a:off x="5734015" y="1311177"/>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6E09BF83-6658-45ED-93A4-A465AB69519D}"/>
                </a:ext>
              </a:extLst>
            </p:cNvPr>
            <p:cNvSpPr/>
            <p:nvPr/>
          </p:nvSpPr>
          <p:spPr>
            <a:xfrm>
              <a:off x="4085459" y="893328"/>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C3D3BFB-5CE0-4C28-BCB4-E8753DDDED1C}"/>
                </a:ext>
              </a:extLst>
            </p:cNvPr>
            <p:cNvSpPr/>
            <p:nvPr/>
          </p:nvSpPr>
          <p:spPr>
            <a:xfrm>
              <a:off x="5716" y="7225"/>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a:p>
          </p:txBody>
        </p:sp>
        <p:sp>
          <p:nvSpPr>
            <p:cNvPr id="810" name="Freeform 809">
              <a:extLst>
                <a:ext uri="{FF2B5EF4-FFF2-40B4-BE49-F238E27FC236}">
                  <a16:creationId xmlns:a16="http://schemas.microsoft.com/office/drawing/2014/main" id="{47B922FA-CDEA-A2D1-1DF9-A5354EB44AE0}"/>
                </a:ext>
              </a:extLst>
            </p:cNvPr>
            <p:cNvSpPr/>
            <p:nvPr/>
          </p:nvSpPr>
          <p:spPr>
            <a:xfrm>
              <a:off x="5716" y="-12696"/>
              <a:ext cx="4239343" cy="1032611"/>
            </a:xfrm>
            <a:custGeom>
              <a:avLst/>
              <a:gdLst>
                <a:gd name="connsiteX0" fmla="*/ 0 w 4239343"/>
                <a:gd name="connsiteY0" fmla="*/ 0 h 1032611"/>
                <a:gd name="connsiteX1" fmla="*/ 672711 w 4239343"/>
                <a:gd name="connsiteY1" fmla="*/ 0 h 1032611"/>
                <a:gd name="connsiteX2" fmla="*/ 4239343 w 4239343"/>
                <a:gd name="connsiteY2" fmla="*/ 897391 h 1032611"/>
                <a:gd name="connsiteX3" fmla="*/ 4073015 w 4239343"/>
                <a:gd name="connsiteY3" fmla="*/ 1032611 h 1032611"/>
                <a:gd name="connsiteX4" fmla="*/ 0 w 4239343"/>
                <a:gd name="connsiteY4" fmla="*/ 9764 h 1032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032611">
                  <a:moveTo>
                    <a:pt x="0" y="0"/>
                  </a:moveTo>
                  <a:lnTo>
                    <a:pt x="672711" y="0"/>
                  </a:lnTo>
                  <a:lnTo>
                    <a:pt x="4239343" y="897391"/>
                  </a:lnTo>
                  <a:lnTo>
                    <a:pt x="4073015" y="1032611"/>
                  </a:lnTo>
                  <a:lnTo>
                    <a:pt x="0" y="9764"/>
                  </a:lnTo>
                  <a:close/>
                </a:path>
              </a:pathLst>
            </a:custGeom>
            <a:solidFill>
              <a:schemeClr val="tx2"/>
            </a:solidFill>
            <a:ln w="12690" cap="flat">
              <a:noFill/>
              <a:prstDash val="solid"/>
              <a:miter/>
            </a:ln>
          </p:spPr>
          <p:txBody>
            <a:bodyPr wrap="square" rtlCol="0" anchor="ctr">
              <a:noAutofit/>
            </a:bodyPr>
            <a:lstStyle/>
            <a:p>
              <a:endParaRPr lang="en-US"/>
            </a:p>
          </p:txBody>
        </p:sp>
        <p:sp>
          <p:nvSpPr>
            <p:cNvPr id="126" name="Freeform: Shape 125">
              <a:extLst>
                <a:ext uri="{FF2B5EF4-FFF2-40B4-BE49-F238E27FC236}">
                  <a16:creationId xmlns:a16="http://schemas.microsoft.com/office/drawing/2014/main" id="{34291ACA-4B81-420D-A9F6-ED589F9A7F8F}"/>
                </a:ext>
              </a:extLst>
            </p:cNvPr>
            <p:cNvSpPr/>
            <p:nvPr/>
          </p:nvSpPr>
          <p:spPr>
            <a:xfrm>
              <a:off x="5460272" y="1245789"/>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12A9F120-74F2-4332-AB35-9A23478D7676}"/>
                </a:ext>
              </a:extLst>
            </p:cNvPr>
            <p:cNvSpPr/>
            <p:nvPr/>
          </p:nvSpPr>
          <p:spPr>
            <a:xfrm>
              <a:off x="4381041" y="1164022"/>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47A06EB5-C4AB-40D2-A860-AF6D5D122E5D}"/>
                </a:ext>
              </a:extLst>
            </p:cNvPr>
            <p:cNvSpPr/>
            <p:nvPr/>
          </p:nvSpPr>
          <p:spPr>
            <a:xfrm>
              <a:off x="4385358" y="1007980"/>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8071" y="318802"/>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26F3B0DE-2D55-4F7C-A299-0F4CBDC61B1B}"/>
                </a:ext>
              </a:extLst>
            </p:cNvPr>
            <p:cNvSpPr/>
            <p:nvPr/>
          </p:nvSpPr>
          <p:spPr>
            <a:xfrm>
              <a:off x="11313889" y="773218"/>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F2D807D9-9071-4D26-AF35-C6711595B077}"/>
                </a:ext>
              </a:extLst>
            </p:cNvPr>
            <p:cNvSpPr/>
            <p:nvPr/>
          </p:nvSpPr>
          <p:spPr>
            <a:xfrm>
              <a:off x="9213453" y="1240964"/>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AA4CA55F-A7EB-4041-97C3-818EF502A127}"/>
                </a:ext>
              </a:extLst>
            </p:cNvPr>
            <p:cNvSpPr/>
            <p:nvPr/>
          </p:nvSpPr>
          <p:spPr>
            <a:xfrm>
              <a:off x="9211548" y="62009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D0DA1F02-7551-46DF-8900-288EFC2868F9}"/>
                </a:ext>
              </a:extLst>
            </p:cNvPr>
            <p:cNvSpPr/>
            <p:nvPr/>
          </p:nvSpPr>
          <p:spPr>
            <a:xfrm>
              <a:off x="9210914" y="62161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AC4D6326-3E87-49CA-8338-209C060EAE0B}"/>
                </a:ext>
              </a:extLst>
            </p:cNvPr>
            <p:cNvSpPr/>
            <p:nvPr/>
          </p:nvSpPr>
          <p:spPr>
            <a:xfrm>
              <a:off x="9211511" y="624285"/>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0AF1B9DB-B28A-401F-AC75-0B893EE73E52}"/>
                </a:ext>
              </a:extLst>
            </p:cNvPr>
            <p:cNvSpPr/>
            <p:nvPr/>
          </p:nvSpPr>
          <p:spPr>
            <a:xfrm>
              <a:off x="10631815" y="1056862"/>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DFC767E1-DF53-42EF-BC8A-AB07C207C0A7}"/>
                </a:ext>
              </a:extLst>
            </p:cNvPr>
            <p:cNvSpPr/>
            <p:nvPr/>
          </p:nvSpPr>
          <p:spPr>
            <a:xfrm>
              <a:off x="9210914" y="621111"/>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BAA5ED17-ECFE-4B0A-80B4-055358CA7BC1}"/>
                </a:ext>
              </a:extLst>
            </p:cNvPr>
            <p:cNvSpPr/>
            <p:nvPr/>
          </p:nvSpPr>
          <p:spPr>
            <a:xfrm>
              <a:off x="9210914" y="620222"/>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6F513EB8-9659-470A-B003-9906FE36D3F4}"/>
                </a:ext>
              </a:extLst>
            </p:cNvPr>
            <p:cNvSpPr/>
            <p:nvPr/>
          </p:nvSpPr>
          <p:spPr>
            <a:xfrm>
              <a:off x="9213326" y="621619"/>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C5E3018B-5850-4B86-85F7-345B150DD13C}"/>
                </a:ext>
              </a:extLst>
            </p:cNvPr>
            <p:cNvSpPr/>
            <p:nvPr/>
          </p:nvSpPr>
          <p:spPr>
            <a:xfrm>
              <a:off x="10633593" y="848890"/>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B90109BD-77D2-4EBB-9C49-DF3AFEA0E6C7}"/>
                </a:ext>
              </a:extLst>
            </p:cNvPr>
            <p:cNvSpPr/>
            <p:nvPr/>
          </p:nvSpPr>
          <p:spPr>
            <a:xfrm>
              <a:off x="10632958" y="1055973"/>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351D74D-937E-4C87-A9C9-885A3A56338E}"/>
                </a:ext>
              </a:extLst>
            </p:cNvPr>
            <p:cNvSpPr/>
            <p:nvPr/>
          </p:nvSpPr>
          <p:spPr>
            <a:xfrm>
              <a:off x="8694787" y="855746"/>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EBD515AA-2FBE-44C8-8C7D-57A11894521D}"/>
                </a:ext>
              </a:extLst>
            </p:cNvPr>
            <p:cNvSpPr/>
            <p:nvPr/>
          </p:nvSpPr>
          <p:spPr>
            <a:xfrm>
              <a:off x="5051688" y="-391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BD30C0F3-51A0-427E-A607-4F0809ADC9B5}"/>
                </a:ext>
              </a:extLst>
            </p:cNvPr>
            <p:cNvSpPr/>
            <p:nvPr/>
          </p:nvSpPr>
          <p:spPr>
            <a:xfrm>
              <a:off x="8696245" y="1065369"/>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2BA7C2CC-4C5B-4C3E-A513-F96E7A47C1E0}"/>
                </a:ext>
              </a:extLst>
            </p:cNvPr>
            <p:cNvSpPr/>
            <p:nvPr/>
          </p:nvSpPr>
          <p:spPr>
            <a:xfrm>
              <a:off x="8685011" y="445262"/>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a:p>
          </p:txBody>
        </p:sp>
        <p:sp>
          <p:nvSpPr>
            <p:cNvPr id="791" name="Freeform 790">
              <a:extLst>
                <a:ext uri="{FF2B5EF4-FFF2-40B4-BE49-F238E27FC236}">
                  <a16:creationId xmlns:a16="http://schemas.microsoft.com/office/drawing/2014/main" id="{676E1FD3-28A9-7EA4-4B57-B6D4974B61F1}"/>
                </a:ext>
              </a:extLst>
            </p:cNvPr>
            <p:cNvSpPr/>
            <p:nvPr/>
          </p:nvSpPr>
          <p:spPr>
            <a:xfrm>
              <a:off x="7164989" y="-12695"/>
              <a:ext cx="1525737" cy="460751"/>
            </a:xfrm>
            <a:custGeom>
              <a:avLst/>
              <a:gdLst>
                <a:gd name="connsiteX0" fmla="*/ 0 w 1525737"/>
                <a:gd name="connsiteY0" fmla="*/ 0 h 460751"/>
                <a:gd name="connsiteX1" fmla="*/ 34663 w 1525737"/>
                <a:gd name="connsiteY1" fmla="*/ 0 h 460751"/>
                <a:gd name="connsiteX2" fmla="*/ 1524087 w 1525737"/>
                <a:gd name="connsiteY2" fmla="*/ 450213 h 460751"/>
                <a:gd name="connsiteX3" fmla="*/ 1521801 w 1525737"/>
                <a:gd name="connsiteY3" fmla="*/ 452117 h 460751"/>
                <a:gd name="connsiteX4" fmla="*/ 1521458 w 1525737"/>
                <a:gd name="connsiteY4" fmla="*/ 452460 h 460751"/>
                <a:gd name="connsiteX5" fmla="*/ 1521801 w 1525737"/>
                <a:gd name="connsiteY5" fmla="*/ 459100 h 460751"/>
                <a:gd name="connsiteX6" fmla="*/ 1525737 w 1525737"/>
                <a:gd name="connsiteY6" fmla="*/ 460751 h 460751"/>
                <a:gd name="connsiteX7" fmla="*/ 1524087 w 1525737"/>
                <a:gd name="connsiteY7" fmla="*/ 460751 h 460751"/>
                <a:gd name="connsiteX8" fmla="*/ 1520404 w 1525737"/>
                <a:gd name="connsiteY8" fmla="*/ 459608 h 46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737" h="460751">
                  <a:moveTo>
                    <a:pt x="0" y="0"/>
                  </a:moveTo>
                  <a:lnTo>
                    <a:pt x="34663" y="0"/>
                  </a:lnTo>
                  <a:lnTo>
                    <a:pt x="1524087" y="450213"/>
                  </a:lnTo>
                  <a:lnTo>
                    <a:pt x="1521801" y="452117"/>
                  </a:lnTo>
                  <a:cubicBezTo>
                    <a:pt x="1521674" y="452231"/>
                    <a:pt x="1521560" y="452346"/>
                    <a:pt x="1521458" y="452460"/>
                  </a:cubicBezTo>
                  <a:cubicBezTo>
                    <a:pt x="1519719" y="454390"/>
                    <a:pt x="1519871" y="457361"/>
                    <a:pt x="1521801" y="459100"/>
                  </a:cubicBezTo>
                  <a:cubicBezTo>
                    <a:pt x="1522855" y="460129"/>
                    <a:pt x="1524264" y="460713"/>
                    <a:pt x="1525737" y="460751"/>
                  </a:cubicBezTo>
                  <a:lnTo>
                    <a:pt x="1524087" y="460751"/>
                  </a:lnTo>
                  <a:lnTo>
                    <a:pt x="1520404" y="459608"/>
                  </a:lnTo>
                  <a:close/>
                </a:path>
              </a:pathLst>
            </a:custGeom>
            <a:solidFill>
              <a:srgbClr val="000000"/>
            </a:solidFill>
            <a:ln w="12690" cap="flat">
              <a:noFill/>
              <a:prstDash val="solid"/>
              <a:miter/>
            </a:ln>
          </p:spPr>
          <p:txBody>
            <a:bodyPr wrap="square" rtlCol="0" anchor="ctr">
              <a:noAutofit/>
            </a:bodyPr>
            <a:lstStyle/>
            <a:p>
              <a:endParaRPr lang="en-US"/>
            </a:p>
          </p:txBody>
        </p:sp>
        <p:sp>
          <p:nvSpPr>
            <p:cNvPr id="280" name="Freeform: Shape 279">
              <a:extLst>
                <a:ext uri="{FF2B5EF4-FFF2-40B4-BE49-F238E27FC236}">
                  <a16:creationId xmlns:a16="http://schemas.microsoft.com/office/drawing/2014/main" id="{8F0BCCC5-0B68-482E-8C8A-A5B4323F0D43}"/>
                </a:ext>
              </a:extLst>
            </p:cNvPr>
            <p:cNvSpPr/>
            <p:nvPr/>
          </p:nvSpPr>
          <p:spPr>
            <a:xfrm>
              <a:off x="8948851" y="23348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FBA12E71-9095-4443-8098-86C05A391A99}"/>
                </a:ext>
              </a:extLst>
            </p:cNvPr>
            <p:cNvSpPr/>
            <p:nvPr/>
          </p:nvSpPr>
          <p:spPr>
            <a:xfrm>
              <a:off x="8949994" y="23487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B8402502-70A7-45AA-AFA6-F33FCDEEBDC8}"/>
                </a:ext>
              </a:extLst>
            </p:cNvPr>
            <p:cNvSpPr/>
            <p:nvPr/>
          </p:nvSpPr>
          <p:spPr>
            <a:xfrm>
              <a:off x="8947073" y="232719"/>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626C61C4-91D8-4D1E-91F6-70E3BA8083A2}"/>
                </a:ext>
              </a:extLst>
            </p:cNvPr>
            <p:cNvSpPr/>
            <p:nvPr/>
          </p:nvSpPr>
          <p:spPr>
            <a:xfrm>
              <a:off x="8685923" y="239448"/>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12516173-86F5-44BF-891F-9EC604600F62}"/>
                </a:ext>
              </a:extLst>
            </p:cNvPr>
            <p:cNvSpPr/>
            <p:nvPr/>
          </p:nvSpPr>
          <p:spPr>
            <a:xfrm>
              <a:off x="8950375" y="397522"/>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B712C6C9-A458-48E4-9891-2088765C732B}"/>
                </a:ext>
              </a:extLst>
            </p:cNvPr>
            <p:cNvSpPr/>
            <p:nvPr/>
          </p:nvSpPr>
          <p:spPr>
            <a:xfrm>
              <a:off x="9725389" y="226244"/>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a:p>
          </p:txBody>
        </p:sp>
        <p:sp>
          <p:nvSpPr>
            <p:cNvPr id="783" name="Freeform 782">
              <a:extLst>
                <a:ext uri="{FF2B5EF4-FFF2-40B4-BE49-F238E27FC236}">
                  <a16:creationId xmlns:a16="http://schemas.microsoft.com/office/drawing/2014/main" id="{AC5F2025-A1DD-E6B5-9595-D6808C59AB5E}"/>
                </a:ext>
              </a:extLst>
            </p:cNvPr>
            <p:cNvSpPr/>
            <p:nvPr/>
          </p:nvSpPr>
          <p:spPr>
            <a:xfrm>
              <a:off x="8928349" y="-12696"/>
              <a:ext cx="802500" cy="241733"/>
            </a:xfrm>
            <a:custGeom>
              <a:avLst/>
              <a:gdLst>
                <a:gd name="connsiteX0" fmla="*/ 0 w 802500"/>
                <a:gd name="connsiteY0" fmla="*/ 0 h 241733"/>
                <a:gd name="connsiteX1" fmla="*/ 35612 w 802500"/>
                <a:gd name="connsiteY1" fmla="*/ 0 h 241733"/>
                <a:gd name="connsiteX2" fmla="*/ 800850 w 802500"/>
                <a:gd name="connsiteY2" fmla="*/ 231195 h 241733"/>
                <a:gd name="connsiteX3" fmla="*/ 798437 w 802500"/>
                <a:gd name="connsiteY3" fmla="*/ 233099 h 241733"/>
                <a:gd name="connsiteX4" fmla="*/ 798095 w 802500"/>
                <a:gd name="connsiteY4" fmla="*/ 233442 h 241733"/>
                <a:gd name="connsiteX5" fmla="*/ 798437 w 802500"/>
                <a:gd name="connsiteY5" fmla="*/ 240082 h 241733"/>
                <a:gd name="connsiteX6" fmla="*/ 802500 w 802500"/>
                <a:gd name="connsiteY6" fmla="*/ 241733 h 241733"/>
                <a:gd name="connsiteX7" fmla="*/ 800722 w 802500"/>
                <a:gd name="connsiteY7" fmla="*/ 241733 h 241733"/>
                <a:gd name="connsiteX8" fmla="*/ 797041 w 802500"/>
                <a:gd name="connsiteY8" fmla="*/ 240844 h 241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500" h="241733">
                  <a:moveTo>
                    <a:pt x="0" y="0"/>
                  </a:moveTo>
                  <a:lnTo>
                    <a:pt x="35612" y="0"/>
                  </a:lnTo>
                  <a:lnTo>
                    <a:pt x="800850" y="231195"/>
                  </a:lnTo>
                  <a:lnTo>
                    <a:pt x="798437" y="233099"/>
                  </a:lnTo>
                  <a:cubicBezTo>
                    <a:pt x="798310" y="233214"/>
                    <a:pt x="798196" y="233328"/>
                    <a:pt x="798095" y="233442"/>
                  </a:cubicBezTo>
                  <a:cubicBezTo>
                    <a:pt x="796355" y="235372"/>
                    <a:pt x="796507" y="238343"/>
                    <a:pt x="798437" y="240082"/>
                  </a:cubicBezTo>
                  <a:cubicBezTo>
                    <a:pt x="799529" y="241136"/>
                    <a:pt x="800989" y="241733"/>
                    <a:pt x="802500" y="241733"/>
                  </a:cubicBezTo>
                  <a:lnTo>
                    <a:pt x="800722" y="241733"/>
                  </a:lnTo>
                  <a:lnTo>
                    <a:pt x="797041" y="240844"/>
                  </a:lnTo>
                  <a:close/>
                </a:path>
              </a:pathLst>
            </a:custGeom>
            <a:solidFill>
              <a:srgbClr val="000000"/>
            </a:solidFill>
            <a:ln w="12690" cap="flat">
              <a:noFill/>
              <a:prstDash val="solid"/>
              <a:miter/>
            </a:ln>
          </p:spPr>
          <p:txBody>
            <a:bodyPr wrap="square" rtlCol="0" anchor="ctr">
              <a:noAutofit/>
            </a:bodyPr>
            <a:lstStyle/>
            <a:p>
              <a:endParaRPr lang="en-US"/>
            </a:p>
          </p:txBody>
        </p:sp>
        <p:sp>
          <p:nvSpPr>
            <p:cNvPr id="304" name="Freeform: Shape 303">
              <a:extLst>
                <a:ext uri="{FF2B5EF4-FFF2-40B4-BE49-F238E27FC236}">
                  <a16:creationId xmlns:a16="http://schemas.microsoft.com/office/drawing/2014/main" id="{73EEEBAD-87CA-4F1D-BF1F-614D3E51C6AD}"/>
                </a:ext>
              </a:extLst>
            </p:cNvPr>
            <p:cNvSpPr/>
            <p:nvPr/>
          </p:nvSpPr>
          <p:spPr>
            <a:xfrm>
              <a:off x="9731483" y="228021"/>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7157" y="-45212"/>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3534BE47-284C-4D8C-BFF9-59339010B7B4}"/>
                </a:ext>
              </a:extLst>
            </p:cNvPr>
            <p:cNvSpPr/>
            <p:nvPr/>
          </p:nvSpPr>
          <p:spPr>
            <a:xfrm>
              <a:off x="9725613" y="-50037"/>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a:p>
          </p:txBody>
        </p:sp>
        <p:sp>
          <p:nvSpPr>
            <p:cNvPr id="773" name="Freeform 772">
              <a:extLst>
                <a:ext uri="{FF2B5EF4-FFF2-40B4-BE49-F238E27FC236}">
                  <a16:creationId xmlns:a16="http://schemas.microsoft.com/office/drawing/2014/main" id="{933BA95F-42B0-929B-69A1-690B15D71E8F}"/>
                </a:ext>
              </a:extLst>
            </p:cNvPr>
            <p:cNvSpPr/>
            <p:nvPr/>
          </p:nvSpPr>
          <p:spPr>
            <a:xfrm>
              <a:off x="10803222" y="89626"/>
              <a:ext cx="1276793" cy="415944"/>
            </a:xfrm>
            <a:custGeom>
              <a:avLst/>
              <a:gdLst>
                <a:gd name="connsiteX0" fmla="*/ 7364 w 1276793"/>
                <a:gd name="connsiteY0" fmla="*/ 0 h 415944"/>
                <a:gd name="connsiteX1" fmla="*/ 1273238 w 1276793"/>
                <a:gd name="connsiteY1" fmla="*/ 404136 h 415944"/>
                <a:gd name="connsiteX2" fmla="*/ 1273238 w 1276793"/>
                <a:gd name="connsiteY2" fmla="*/ 411119 h 415944"/>
                <a:gd name="connsiteX3" fmla="*/ 1273238 w 1276793"/>
                <a:gd name="connsiteY3" fmla="*/ 412135 h 415944"/>
                <a:gd name="connsiteX4" fmla="*/ 1273238 w 1276793"/>
                <a:gd name="connsiteY4" fmla="*/ 413024 h 415944"/>
                <a:gd name="connsiteX5" fmla="*/ 1273873 w 1276793"/>
                <a:gd name="connsiteY5" fmla="*/ 413786 h 415944"/>
                <a:gd name="connsiteX6" fmla="*/ 1273873 w 1276793"/>
                <a:gd name="connsiteY6" fmla="*/ 414547 h 415944"/>
                <a:gd name="connsiteX7" fmla="*/ 1274635 w 1276793"/>
                <a:gd name="connsiteY7" fmla="*/ 414547 h 415944"/>
                <a:gd name="connsiteX8" fmla="*/ 1276793 w 1276793"/>
                <a:gd name="connsiteY8" fmla="*/ 415944 h 415944"/>
                <a:gd name="connsiteX9" fmla="*/ 0 w 1276793"/>
                <a:gd name="connsiteY9" fmla="*/ 8380 h 415944"/>
                <a:gd name="connsiteX10" fmla="*/ 2032 w 1276793"/>
                <a:gd name="connsiteY10" fmla="*/ 8380 h 415944"/>
                <a:gd name="connsiteX11" fmla="*/ 2044 w 1276793"/>
                <a:gd name="connsiteY11" fmla="*/ 8380 h 415944"/>
                <a:gd name="connsiteX12" fmla="*/ 7364 w 1276793"/>
                <a:gd name="connsiteY12" fmla="*/ 3555 h 41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793" h="415944">
                  <a:moveTo>
                    <a:pt x="7364" y="0"/>
                  </a:moveTo>
                  <a:lnTo>
                    <a:pt x="1273238" y="404136"/>
                  </a:lnTo>
                  <a:lnTo>
                    <a:pt x="1273238" y="411119"/>
                  </a:lnTo>
                  <a:cubicBezTo>
                    <a:pt x="1273238" y="412135"/>
                    <a:pt x="1273238" y="411246"/>
                    <a:pt x="1273238" y="412135"/>
                  </a:cubicBezTo>
                  <a:cubicBezTo>
                    <a:pt x="1273238" y="413024"/>
                    <a:pt x="1273238" y="413024"/>
                    <a:pt x="1273238" y="413024"/>
                  </a:cubicBezTo>
                  <a:lnTo>
                    <a:pt x="1273873" y="413786"/>
                  </a:lnTo>
                  <a:lnTo>
                    <a:pt x="1273873" y="414547"/>
                  </a:lnTo>
                  <a:lnTo>
                    <a:pt x="1274635" y="414547"/>
                  </a:lnTo>
                  <a:lnTo>
                    <a:pt x="1276793" y="415944"/>
                  </a:lnTo>
                  <a:lnTo>
                    <a:pt x="0" y="8380"/>
                  </a:lnTo>
                  <a:cubicBezTo>
                    <a:pt x="673" y="8519"/>
                    <a:pt x="1359" y="8519"/>
                    <a:pt x="2032" y="8380"/>
                  </a:cubicBezTo>
                  <a:cubicBezTo>
                    <a:pt x="2032" y="8380"/>
                    <a:pt x="2044" y="8380"/>
                    <a:pt x="2044" y="8380"/>
                  </a:cubicBezTo>
                  <a:cubicBezTo>
                    <a:pt x="4850" y="8519"/>
                    <a:pt x="7225" y="6361"/>
                    <a:pt x="7364" y="3555"/>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317" name="Freeform: Shape 316">
              <a:extLst>
                <a:ext uri="{FF2B5EF4-FFF2-40B4-BE49-F238E27FC236}">
                  <a16:creationId xmlns:a16="http://schemas.microsoft.com/office/drawing/2014/main" id="{79342ABF-5E76-4AF9-BF9D-C6FF8124BA6C}"/>
                </a:ext>
              </a:extLst>
            </p:cNvPr>
            <p:cNvSpPr/>
            <p:nvPr/>
          </p:nvSpPr>
          <p:spPr>
            <a:xfrm>
              <a:off x="12075222" y="89754"/>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6333" y="88992"/>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7095" y="-10169"/>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DB75E3DD-30C8-489A-92E1-4E4D6037A89F}"/>
                </a:ext>
              </a:extLst>
            </p:cNvPr>
            <p:cNvSpPr/>
            <p:nvPr/>
          </p:nvSpPr>
          <p:spPr>
            <a:xfrm>
              <a:off x="10472343" y="-44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39A42858-2D8D-4392-A05F-6BE5DA802594}"/>
                </a:ext>
              </a:extLst>
            </p:cNvPr>
            <p:cNvSpPr/>
            <p:nvPr/>
          </p:nvSpPr>
          <p:spPr>
            <a:xfrm>
              <a:off x="10474619" y="-7757"/>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9AB417E0-36F9-4194-9971-242CD227510B}"/>
                </a:ext>
              </a:extLst>
            </p:cNvPr>
            <p:cNvSpPr/>
            <p:nvPr/>
          </p:nvSpPr>
          <p:spPr>
            <a:xfrm>
              <a:off x="7815659" y="1046958"/>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D864E9CC-7C36-4D94-B0E8-06FB80DBA12E}"/>
                </a:ext>
              </a:extLst>
            </p:cNvPr>
            <p:cNvSpPr/>
            <p:nvPr/>
          </p:nvSpPr>
          <p:spPr>
            <a:xfrm>
              <a:off x="7804867" y="876188"/>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CD0E1F7F-5617-4E8E-9263-81E3D4C398F5}"/>
                </a:ext>
              </a:extLst>
            </p:cNvPr>
            <p:cNvSpPr/>
            <p:nvPr/>
          </p:nvSpPr>
          <p:spPr>
            <a:xfrm>
              <a:off x="7263347" y="7055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630AFBC3-3C7E-4A49-838A-CA7A05B28094}"/>
                </a:ext>
              </a:extLst>
            </p:cNvPr>
            <p:cNvSpPr/>
            <p:nvPr/>
          </p:nvSpPr>
          <p:spPr>
            <a:xfrm>
              <a:off x="7266395" y="7047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38DA3CAA-EAB8-4FE6-A8E7-359E8028CF60}"/>
                </a:ext>
              </a:extLst>
            </p:cNvPr>
            <p:cNvSpPr/>
            <p:nvPr/>
          </p:nvSpPr>
          <p:spPr>
            <a:xfrm>
              <a:off x="7264363" y="7055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B8636621-3DC0-4FDF-BA4C-B840BE806AB7}"/>
                </a:ext>
              </a:extLst>
            </p:cNvPr>
            <p:cNvSpPr/>
            <p:nvPr/>
          </p:nvSpPr>
          <p:spPr>
            <a:xfrm>
              <a:off x="7268426" y="715194"/>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68808E0E-5A1D-4678-8784-DBEBFBCCE2CF}"/>
                </a:ext>
              </a:extLst>
            </p:cNvPr>
            <p:cNvSpPr/>
            <p:nvPr/>
          </p:nvSpPr>
          <p:spPr>
            <a:xfrm>
              <a:off x="7854004" y="84012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E75102D8-4A58-4E3C-875A-33470C15E0F9}"/>
                </a:ext>
              </a:extLst>
            </p:cNvPr>
            <p:cNvSpPr/>
            <p:nvPr/>
          </p:nvSpPr>
          <p:spPr>
            <a:xfrm>
              <a:off x="7854512" y="841272"/>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BDDF714E-9C32-4E0B-A768-20473D25B9DF}"/>
                </a:ext>
              </a:extLst>
            </p:cNvPr>
            <p:cNvSpPr/>
            <p:nvPr/>
          </p:nvSpPr>
          <p:spPr>
            <a:xfrm>
              <a:off x="7851592" y="83873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8DA82DC-EE57-47BB-A007-0950FEF02AD2}"/>
                </a:ext>
              </a:extLst>
            </p:cNvPr>
            <p:cNvSpPr/>
            <p:nvPr/>
          </p:nvSpPr>
          <p:spPr>
            <a:xfrm>
              <a:off x="7263347" y="705496"/>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CF0C5E89-C948-4AF2-9B6E-CD96E04638EB}"/>
                </a:ext>
              </a:extLst>
            </p:cNvPr>
            <p:cNvSpPr/>
            <p:nvPr/>
          </p:nvSpPr>
          <p:spPr>
            <a:xfrm>
              <a:off x="7265125" y="705544"/>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E351C802-1F3E-48B5-AEE4-A4B7D9BAA949}"/>
                </a:ext>
              </a:extLst>
            </p:cNvPr>
            <p:cNvSpPr/>
            <p:nvPr/>
          </p:nvSpPr>
          <p:spPr>
            <a:xfrm>
              <a:off x="7267538" y="705544"/>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B6BCE900-1B91-4B47-BF75-1CD0C5D6A8F7}"/>
                </a:ext>
              </a:extLst>
            </p:cNvPr>
            <p:cNvSpPr/>
            <p:nvPr/>
          </p:nvSpPr>
          <p:spPr>
            <a:xfrm>
              <a:off x="7849179" y="83746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35AF1395-875A-4FB8-A576-A4D92BE66EB3}"/>
                </a:ext>
              </a:extLst>
            </p:cNvPr>
            <p:cNvSpPr/>
            <p:nvPr/>
          </p:nvSpPr>
          <p:spPr>
            <a:xfrm>
              <a:off x="7850576" y="837971"/>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1C2246CC-50E1-4B07-B593-8A0B7E3A32BA}"/>
                </a:ext>
              </a:extLst>
            </p:cNvPr>
            <p:cNvSpPr/>
            <p:nvPr/>
          </p:nvSpPr>
          <p:spPr>
            <a:xfrm>
              <a:off x="7843338" y="841653"/>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F168DB40-9E71-4ED3-AB8A-E56A7447C325}"/>
                </a:ext>
              </a:extLst>
            </p:cNvPr>
            <p:cNvSpPr/>
            <p:nvPr/>
          </p:nvSpPr>
          <p:spPr>
            <a:xfrm>
              <a:off x="7854258" y="8406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F3F3F5B8-1D4C-40A8-8BA2-809FCFBF7707}"/>
                </a:ext>
              </a:extLst>
            </p:cNvPr>
            <p:cNvSpPr/>
            <p:nvPr/>
          </p:nvSpPr>
          <p:spPr>
            <a:xfrm>
              <a:off x="7853115" y="838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4F2F9C82-2E8F-4DB5-9A5E-5885DC7B7F5A}"/>
                </a:ext>
              </a:extLst>
            </p:cNvPr>
            <p:cNvSpPr/>
            <p:nvPr/>
          </p:nvSpPr>
          <p:spPr>
            <a:xfrm>
              <a:off x="7806645" y="837463"/>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84729119-42BF-4F3A-BE62-2DFF1B1ADA3C}"/>
                </a:ext>
              </a:extLst>
            </p:cNvPr>
            <p:cNvSpPr/>
            <p:nvPr/>
          </p:nvSpPr>
          <p:spPr>
            <a:xfrm>
              <a:off x="9147430" y="1283498"/>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8829" y="1549367"/>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17DF473D-3984-4FF9-9D10-AF6D336F38E1}"/>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34" name="Freeform: Shape 433">
              <a:extLst>
                <a:ext uri="{FF2B5EF4-FFF2-40B4-BE49-F238E27FC236}">
                  <a16:creationId xmlns:a16="http://schemas.microsoft.com/office/drawing/2014/main" id="{2BDD9C9C-12DE-48F1-AA54-D352BA07816F}"/>
                </a:ext>
              </a:extLst>
            </p:cNvPr>
            <p:cNvSpPr/>
            <p:nvPr/>
          </p:nvSpPr>
          <p:spPr>
            <a:xfrm>
              <a:off x="6538232" y="1559397"/>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a:p>
          </p:txBody>
        </p:sp>
        <p:sp>
          <p:nvSpPr>
            <p:cNvPr id="435" name="Freeform: Shape 434">
              <a:extLst>
                <a:ext uri="{FF2B5EF4-FFF2-40B4-BE49-F238E27FC236}">
                  <a16:creationId xmlns:a16="http://schemas.microsoft.com/office/drawing/2014/main" id="{75B1A7F1-ACDA-4ADF-9518-AEEF6C64CF2E}"/>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36" name="Freeform: Shape 435">
              <a:extLst>
                <a:ext uri="{FF2B5EF4-FFF2-40B4-BE49-F238E27FC236}">
                  <a16:creationId xmlns:a16="http://schemas.microsoft.com/office/drawing/2014/main" id="{211A2F32-4BAA-4F37-B227-0C426F1461E8}"/>
                </a:ext>
              </a:extLst>
            </p:cNvPr>
            <p:cNvSpPr/>
            <p:nvPr/>
          </p:nvSpPr>
          <p:spPr>
            <a:xfrm>
              <a:off x="5723731" y="1513308"/>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a:p>
          </p:txBody>
        </p:sp>
        <p:sp>
          <p:nvSpPr>
            <p:cNvPr id="437" name="Freeform: Shape 436">
              <a:extLst>
                <a:ext uri="{FF2B5EF4-FFF2-40B4-BE49-F238E27FC236}">
                  <a16:creationId xmlns:a16="http://schemas.microsoft.com/office/drawing/2014/main" id="{D42139D6-10F7-4F8F-9156-A968422AF2C5}"/>
                </a:ext>
              </a:extLst>
            </p:cNvPr>
            <p:cNvSpPr/>
            <p:nvPr/>
          </p:nvSpPr>
          <p:spPr>
            <a:xfrm>
              <a:off x="6538867" y="1653480"/>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73A866ED-C782-4108-91FC-D73C5CFA59C3}"/>
                </a:ext>
              </a:extLst>
            </p:cNvPr>
            <p:cNvSpPr/>
            <p:nvPr/>
          </p:nvSpPr>
          <p:spPr>
            <a:xfrm>
              <a:off x="5720372" y="1411608"/>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3CE5462E-9E0C-4F8C-84B0-315D69C0A83E}"/>
                </a:ext>
              </a:extLst>
            </p:cNvPr>
            <p:cNvSpPr/>
            <p:nvPr/>
          </p:nvSpPr>
          <p:spPr>
            <a:xfrm>
              <a:off x="5720645" y="1414274"/>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1AB001F1-2469-44A1-928B-F59DD18655B7}"/>
                </a:ext>
              </a:extLst>
            </p:cNvPr>
            <p:cNvSpPr/>
            <p:nvPr/>
          </p:nvSpPr>
          <p:spPr>
            <a:xfrm>
              <a:off x="5719826" y="1413005"/>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a:p>
          </p:txBody>
        </p:sp>
        <p:sp>
          <p:nvSpPr>
            <p:cNvPr id="441" name="Freeform: Shape 440">
              <a:extLst>
                <a:ext uri="{FF2B5EF4-FFF2-40B4-BE49-F238E27FC236}">
                  <a16:creationId xmlns:a16="http://schemas.microsoft.com/office/drawing/2014/main" id="{6F85ED7D-9490-4930-911A-836F995D0267}"/>
                </a:ext>
              </a:extLst>
            </p:cNvPr>
            <p:cNvSpPr/>
            <p:nvPr/>
          </p:nvSpPr>
          <p:spPr>
            <a:xfrm>
              <a:off x="5722334" y="141795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42" name="Freeform: Shape 441">
              <a:extLst>
                <a:ext uri="{FF2B5EF4-FFF2-40B4-BE49-F238E27FC236}">
                  <a16:creationId xmlns:a16="http://schemas.microsoft.com/office/drawing/2014/main" id="{B31BB379-A8AC-48A4-AA8A-ABF0911F3018}"/>
                </a:ext>
              </a:extLst>
            </p:cNvPr>
            <p:cNvSpPr/>
            <p:nvPr/>
          </p:nvSpPr>
          <p:spPr>
            <a:xfrm>
              <a:off x="5720683" y="1303051"/>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a:p>
          </p:txBody>
        </p:sp>
        <p:sp>
          <p:nvSpPr>
            <p:cNvPr id="443" name="Freeform: Shape 442">
              <a:extLst>
                <a:ext uri="{FF2B5EF4-FFF2-40B4-BE49-F238E27FC236}">
                  <a16:creationId xmlns:a16="http://schemas.microsoft.com/office/drawing/2014/main" id="{B7A269DC-C4C1-480F-B7FD-3E51547EDA3A}"/>
                </a:ext>
              </a:extLst>
            </p:cNvPr>
            <p:cNvSpPr/>
            <p:nvPr/>
          </p:nvSpPr>
          <p:spPr>
            <a:xfrm>
              <a:off x="6592955" y="14533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4" name="Freeform: Shape 443">
              <a:extLst>
                <a:ext uri="{FF2B5EF4-FFF2-40B4-BE49-F238E27FC236}">
                  <a16:creationId xmlns:a16="http://schemas.microsoft.com/office/drawing/2014/main" id="{4166CAC5-EB0F-4AFF-9FBC-91C3549591E5}"/>
                </a:ext>
              </a:extLst>
            </p:cNvPr>
            <p:cNvSpPr/>
            <p:nvPr/>
          </p:nvSpPr>
          <p:spPr>
            <a:xfrm>
              <a:off x="6595368" y="145668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546BAE84-FF27-4080-8B20-469BE53CDA6B}"/>
                </a:ext>
              </a:extLst>
            </p:cNvPr>
            <p:cNvSpPr/>
            <p:nvPr/>
          </p:nvSpPr>
          <p:spPr>
            <a:xfrm>
              <a:off x="6594225" y="145465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950F0C00-B7AC-437C-B000-7A5F496295DB}"/>
                </a:ext>
              </a:extLst>
            </p:cNvPr>
            <p:cNvSpPr/>
            <p:nvPr/>
          </p:nvSpPr>
          <p:spPr>
            <a:xfrm>
              <a:off x="5794960" y="1302543"/>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43691CF2-AAE3-426A-9B8F-2113504417EB}"/>
                </a:ext>
              </a:extLst>
            </p:cNvPr>
            <p:cNvSpPr/>
            <p:nvPr/>
          </p:nvSpPr>
          <p:spPr>
            <a:xfrm>
              <a:off x="6591050" y="1452745"/>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FA54988E-1663-4A89-93AB-5AA8A97BD3B5}"/>
                </a:ext>
              </a:extLst>
            </p:cNvPr>
            <p:cNvSpPr/>
            <p:nvPr/>
          </p:nvSpPr>
          <p:spPr>
            <a:xfrm>
              <a:off x="6593463" y="145388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9" name="Freeform: Shape 448">
              <a:extLst>
                <a:ext uri="{FF2B5EF4-FFF2-40B4-BE49-F238E27FC236}">
                  <a16:creationId xmlns:a16="http://schemas.microsoft.com/office/drawing/2014/main" id="{96762854-B103-49F3-9871-B022A68CAB68}"/>
                </a:ext>
              </a:extLst>
            </p:cNvPr>
            <p:cNvSpPr/>
            <p:nvPr/>
          </p:nvSpPr>
          <p:spPr>
            <a:xfrm>
              <a:off x="6585210" y="1456554"/>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a:p>
          </p:txBody>
        </p:sp>
        <p:sp>
          <p:nvSpPr>
            <p:cNvPr id="450" name="Freeform: Shape 449">
              <a:extLst>
                <a:ext uri="{FF2B5EF4-FFF2-40B4-BE49-F238E27FC236}">
                  <a16:creationId xmlns:a16="http://schemas.microsoft.com/office/drawing/2014/main" id="{7D656834-BA1C-417A-9200-A295006E4626}"/>
                </a:ext>
              </a:extLst>
            </p:cNvPr>
            <p:cNvSpPr/>
            <p:nvPr/>
          </p:nvSpPr>
          <p:spPr>
            <a:xfrm>
              <a:off x="6594479" y="1454903"/>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451" name="Freeform: Shape 450">
              <a:extLst>
                <a:ext uri="{FF2B5EF4-FFF2-40B4-BE49-F238E27FC236}">
                  <a16:creationId xmlns:a16="http://schemas.microsoft.com/office/drawing/2014/main" id="{50DDDCEC-87D5-424A-9047-1C1A72065F18}"/>
                </a:ext>
              </a:extLst>
            </p:cNvPr>
            <p:cNvSpPr/>
            <p:nvPr/>
          </p:nvSpPr>
          <p:spPr>
            <a:xfrm>
              <a:off x="6589527" y="14522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52" name="Freeform: Shape 451">
              <a:extLst>
                <a:ext uri="{FF2B5EF4-FFF2-40B4-BE49-F238E27FC236}">
                  <a16:creationId xmlns:a16="http://schemas.microsoft.com/office/drawing/2014/main" id="{57500A7E-75C2-4A02-81BF-B43F42FEAB9E}"/>
                </a:ext>
              </a:extLst>
            </p:cNvPr>
            <p:cNvSpPr/>
            <p:nvPr/>
          </p:nvSpPr>
          <p:spPr>
            <a:xfrm>
              <a:off x="6530995" y="1451095"/>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a:p>
          </p:txBody>
        </p:sp>
        <p:sp>
          <p:nvSpPr>
            <p:cNvPr id="453" name="Freeform: Shape 452">
              <a:extLst>
                <a:ext uri="{FF2B5EF4-FFF2-40B4-BE49-F238E27FC236}">
                  <a16:creationId xmlns:a16="http://schemas.microsoft.com/office/drawing/2014/main" id="{5AD139F3-7F07-4850-8296-D7A393252CFF}"/>
                </a:ext>
              </a:extLst>
            </p:cNvPr>
            <p:cNvSpPr/>
            <p:nvPr/>
          </p:nvSpPr>
          <p:spPr>
            <a:xfrm>
              <a:off x="6528202" y="1550002"/>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a:p>
          </p:txBody>
        </p:sp>
        <p:sp>
          <p:nvSpPr>
            <p:cNvPr id="454" name="Freeform: Shape 453">
              <a:extLst>
                <a:ext uri="{FF2B5EF4-FFF2-40B4-BE49-F238E27FC236}">
                  <a16:creationId xmlns:a16="http://schemas.microsoft.com/office/drawing/2014/main" id="{9026E143-7586-44D1-895D-49FA2505EDAF}"/>
                </a:ext>
              </a:extLst>
            </p:cNvPr>
            <p:cNvSpPr/>
            <p:nvPr/>
          </p:nvSpPr>
          <p:spPr>
            <a:xfrm>
              <a:off x="5719921" y="1409865"/>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a:p>
          </p:txBody>
        </p:sp>
        <p:sp>
          <p:nvSpPr>
            <p:cNvPr id="455" name="Freeform: Shape 454">
              <a:extLst>
                <a:ext uri="{FF2B5EF4-FFF2-40B4-BE49-F238E27FC236}">
                  <a16:creationId xmlns:a16="http://schemas.microsoft.com/office/drawing/2014/main" id="{55C13327-3B0B-4D90-BAD4-BADA134FD9FD}"/>
                </a:ext>
              </a:extLst>
            </p:cNvPr>
            <p:cNvSpPr/>
            <p:nvPr/>
          </p:nvSpPr>
          <p:spPr>
            <a:xfrm>
              <a:off x="4083936" y="983729"/>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a:p>
          </p:txBody>
        </p:sp>
        <p:sp>
          <p:nvSpPr>
            <p:cNvPr id="456" name="Freeform: Shape 455">
              <a:extLst>
                <a:ext uri="{FF2B5EF4-FFF2-40B4-BE49-F238E27FC236}">
                  <a16:creationId xmlns:a16="http://schemas.microsoft.com/office/drawing/2014/main" id="{6494F0A3-1A67-4EEF-936B-54283EA0D6D6}"/>
                </a:ext>
              </a:extLst>
            </p:cNvPr>
            <p:cNvSpPr/>
            <p:nvPr/>
          </p:nvSpPr>
          <p:spPr>
            <a:xfrm>
              <a:off x="4085332" y="1130249"/>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a:p>
          </p:txBody>
        </p:sp>
        <p:sp>
          <p:nvSpPr>
            <p:cNvPr id="457" name="Freeform: Shape 456">
              <a:extLst>
                <a:ext uri="{FF2B5EF4-FFF2-40B4-BE49-F238E27FC236}">
                  <a16:creationId xmlns:a16="http://schemas.microsoft.com/office/drawing/2014/main" id="{A87597E6-1548-458B-A935-415FF880178D}"/>
                </a:ext>
              </a:extLst>
            </p:cNvPr>
            <p:cNvSpPr/>
            <p:nvPr/>
          </p:nvSpPr>
          <p:spPr>
            <a:xfrm>
              <a:off x="5716" y="100673"/>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a:p>
          </p:txBody>
        </p:sp>
        <p:sp>
          <p:nvSpPr>
            <p:cNvPr id="458" name="Freeform: Shape 457">
              <a:extLst>
                <a:ext uri="{FF2B5EF4-FFF2-40B4-BE49-F238E27FC236}">
                  <a16:creationId xmlns:a16="http://schemas.microsoft.com/office/drawing/2014/main" id="{6DD2092A-6421-4834-83B2-8ADAA61CE85A}"/>
                </a:ext>
              </a:extLst>
            </p:cNvPr>
            <p:cNvSpPr/>
            <p:nvPr/>
          </p:nvSpPr>
          <p:spPr>
            <a:xfrm>
              <a:off x="4074794" y="1027406"/>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a:p>
          </p:txBody>
        </p:sp>
        <p:sp>
          <p:nvSpPr>
            <p:cNvPr id="459" name="Freeform: Shape 458">
              <a:extLst>
                <a:ext uri="{FF2B5EF4-FFF2-40B4-BE49-F238E27FC236}">
                  <a16:creationId xmlns:a16="http://schemas.microsoft.com/office/drawing/2014/main" id="{06F54617-2992-43C1-AAD9-D647E6D70C2A}"/>
                </a:ext>
              </a:extLst>
            </p:cNvPr>
            <p:cNvSpPr/>
            <p:nvPr/>
          </p:nvSpPr>
          <p:spPr>
            <a:xfrm>
              <a:off x="4080127" y="102918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a:p>
          </p:txBody>
        </p:sp>
        <p:sp>
          <p:nvSpPr>
            <p:cNvPr id="460" name="Freeform: Shape 459">
              <a:extLst>
                <a:ext uri="{FF2B5EF4-FFF2-40B4-BE49-F238E27FC236}">
                  <a16:creationId xmlns:a16="http://schemas.microsoft.com/office/drawing/2014/main" id="{BA5923F2-9693-4E79-9A58-0EEFA9D10225}"/>
                </a:ext>
              </a:extLst>
            </p:cNvPr>
            <p:cNvSpPr/>
            <p:nvPr/>
          </p:nvSpPr>
          <p:spPr>
            <a:xfrm>
              <a:off x="5716" y="-2932"/>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a:p>
          </p:txBody>
        </p:sp>
        <p:sp>
          <p:nvSpPr>
            <p:cNvPr id="461" name="Freeform: Shape 460">
              <a:extLst>
                <a:ext uri="{FF2B5EF4-FFF2-40B4-BE49-F238E27FC236}">
                  <a16:creationId xmlns:a16="http://schemas.microsoft.com/office/drawing/2014/main" id="{3AD43E4F-7972-4C5F-BC2C-7FCB54D5254C}"/>
                </a:ext>
              </a:extLst>
            </p:cNvPr>
            <p:cNvSpPr/>
            <p:nvPr/>
          </p:nvSpPr>
          <p:spPr>
            <a:xfrm>
              <a:off x="4260930" y="879489"/>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62" name="Freeform: Shape 461">
              <a:extLst>
                <a:ext uri="{FF2B5EF4-FFF2-40B4-BE49-F238E27FC236}">
                  <a16:creationId xmlns:a16="http://schemas.microsoft.com/office/drawing/2014/main" id="{EE81EAC6-A27B-4346-B097-B315BA65C034}"/>
                </a:ext>
              </a:extLst>
            </p:cNvPr>
            <p:cNvSpPr/>
            <p:nvPr/>
          </p:nvSpPr>
          <p:spPr>
            <a:xfrm>
              <a:off x="4261437" y="881266"/>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463" name="Freeform: Shape 462">
              <a:extLst>
                <a:ext uri="{FF2B5EF4-FFF2-40B4-BE49-F238E27FC236}">
                  <a16:creationId xmlns:a16="http://schemas.microsoft.com/office/drawing/2014/main" id="{25F2C9C1-1BC2-4FC9-8897-59614DD34C59}"/>
                </a:ext>
              </a:extLst>
            </p:cNvPr>
            <p:cNvSpPr/>
            <p:nvPr/>
          </p:nvSpPr>
          <p:spPr>
            <a:xfrm>
              <a:off x="4258390" y="878727"/>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812" name="Freeform 811">
              <a:extLst>
                <a:ext uri="{FF2B5EF4-FFF2-40B4-BE49-F238E27FC236}">
                  <a16:creationId xmlns:a16="http://schemas.microsoft.com/office/drawing/2014/main" id="{50B8F123-EE23-99D3-DF8D-303C7DB6546B}"/>
                </a:ext>
              </a:extLst>
            </p:cNvPr>
            <p:cNvSpPr/>
            <p:nvPr/>
          </p:nvSpPr>
          <p:spPr>
            <a:xfrm>
              <a:off x="678430" y="-12696"/>
              <a:ext cx="3578310" cy="897391"/>
            </a:xfrm>
            <a:custGeom>
              <a:avLst/>
              <a:gdLst>
                <a:gd name="connsiteX0" fmla="*/ 0 w 3578310"/>
                <a:gd name="connsiteY0" fmla="*/ 0 h 897391"/>
                <a:gd name="connsiteX1" fmla="*/ 39959 w 3578310"/>
                <a:gd name="connsiteY1" fmla="*/ 0 h 897391"/>
                <a:gd name="connsiteX2" fmla="*/ 3578310 w 3578310"/>
                <a:gd name="connsiteY2" fmla="*/ 890788 h 897391"/>
                <a:gd name="connsiteX3" fmla="*/ 3577168 w 3578310"/>
                <a:gd name="connsiteY3" fmla="*/ 890788 h 897391"/>
                <a:gd name="connsiteX4" fmla="*/ 3575136 w 3578310"/>
                <a:gd name="connsiteY4" fmla="*/ 890788 h 897391"/>
                <a:gd name="connsiteX5" fmla="*/ 3573993 w 3578310"/>
                <a:gd name="connsiteY5" fmla="*/ 891423 h 897391"/>
                <a:gd name="connsiteX6" fmla="*/ 3566629 w 3578310"/>
                <a:gd name="connsiteY6" fmla="*/ 897391 h 89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8310" h="897391">
                  <a:moveTo>
                    <a:pt x="0" y="0"/>
                  </a:moveTo>
                  <a:lnTo>
                    <a:pt x="39959" y="0"/>
                  </a:lnTo>
                  <a:lnTo>
                    <a:pt x="3578310" y="890788"/>
                  </a:lnTo>
                  <a:lnTo>
                    <a:pt x="3577168" y="890788"/>
                  </a:lnTo>
                  <a:lnTo>
                    <a:pt x="3575136" y="890788"/>
                  </a:lnTo>
                  <a:lnTo>
                    <a:pt x="3573993" y="891423"/>
                  </a:lnTo>
                  <a:lnTo>
                    <a:pt x="3566629" y="897391"/>
                  </a:lnTo>
                  <a:close/>
                </a:path>
              </a:pathLst>
            </a:custGeom>
            <a:solidFill>
              <a:srgbClr val="000000"/>
            </a:solidFill>
            <a:ln w="12690" cap="flat">
              <a:noFill/>
              <a:prstDash val="solid"/>
              <a:miter/>
            </a:ln>
          </p:spPr>
          <p:txBody>
            <a:bodyPr wrap="square" rtlCol="0" anchor="ctr">
              <a:noAutofit/>
            </a:bodyPr>
            <a:lstStyle/>
            <a:p>
              <a:endParaRPr lang="en-US"/>
            </a:p>
          </p:txBody>
        </p:sp>
        <p:sp>
          <p:nvSpPr>
            <p:cNvPr id="465" name="Freeform: Shape 464">
              <a:extLst>
                <a:ext uri="{FF2B5EF4-FFF2-40B4-BE49-F238E27FC236}">
                  <a16:creationId xmlns:a16="http://schemas.microsoft.com/office/drawing/2014/main" id="{2492A7ED-719D-4B95-A2CB-7D4D6C02A3DC}"/>
                </a:ext>
              </a:extLst>
            </p:cNvPr>
            <p:cNvSpPr/>
            <p:nvPr/>
          </p:nvSpPr>
          <p:spPr>
            <a:xfrm>
              <a:off x="4258263" y="87783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66" name="Freeform: Shape 465">
              <a:extLst>
                <a:ext uri="{FF2B5EF4-FFF2-40B4-BE49-F238E27FC236}">
                  <a16:creationId xmlns:a16="http://schemas.microsoft.com/office/drawing/2014/main" id="{3CA4CE9F-2651-4818-8DA5-9CCD41469892}"/>
                </a:ext>
              </a:extLst>
            </p:cNvPr>
            <p:cNvSpPr/>
            <p:nvPr/>
          </p:nvSpPr>
          <p:spPr>
            <a:xfrm>
              <a:off x="4256105" y="87745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67" name="Freeform: Shape 466">
              <a:extLst>
                <a:ext uri="{FF2B5EF4-FFF2-40B4-BE49-F238E27FC236}">
                  <a16:creationId xmlns:a16="http://schemas.microsoft.com/office/drawing/2014/main" id="{EACB584D-4529-45F6-BE06-8F4B5908E333}"/>
                </a:ext>
              </a:extLst>
            </p:cNvPr>
            <p:cNvSpPr/>
            <p:nvPr/>
          </p:nvSpPr>
          <p:spPr>
            <a:xfrm>
              <a:off x="4261056" y="8806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68" name="Freeform: Shape 467">
              <a:extLst>
                <a:ext uri="{FF2B5EF4-FFF2-40B4-BE49-F238E27FC236}">
                  <a16:creationId xmlns:a16="http://schemas.microsoft.com/office/drawing/2014/main" id="{73D371AF-04EE-4333-A193-9FA99F5D2570}"/>
                </a:ext>
              </a:extLst>
            </p:cNvPr>
            <p:cNvSpPr/>
            <p:nvPr/>
          </p:nvSpPr>
          <p:spPr>
            <a:xfrm>
              <a:off x="4259406" y="87898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a:p>
          </p:txBody>
        </p:sp>
        <p:sp>
          <p:nvSpPr>
            <p:cNvPr id="469" name="Freeform: Shape 468">
              <a:extLst>
                <a:ext uri="{FF2B5EF4-FFF2-40B4-BE49-F238E27FC236}">
                  <a16:creationId xmlns:a16="http://schemas.microsoft.com/office/drawing/2014/main" id="{AF992755-64B5-4176-BC40-24C03AC066DC}"/>
                </a:ext>
              </a:extLst>
            </p:cNvPr>
            <p:cNvSpPr/>
            <p:nvPr/>
          </p:nvSpPr>
          <p:spPr>
            <a:xfrm>
              <a:off x="4250645" y="881647"/>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a:p>
          </p:txBody>
        </p:sp>
        <p:sp>
          <p:nvSpPr>
            <p:cNvPr id="470" name="Freeform: Shape 469">
              <a:extLst>
                <a:ext uri="{FF2B5EF4-FFF2-40B4-BE49-F238E27FC236}">
                  <a16:creationId xmlns:a16="http://schemas.microsoft.com/office/drawing/2014/main" id="{5993AA16-81FD-4D1B-95D8-C46937945B61}"/>
                </a:ext>
              </a:extLst>
            </p:cNvPr>
            <p:cNvSpPr/>
            <p:nvPr/>
          </p:nvSpPr>
          <p:spPr>
            <a:xfrm>
              <a:off x="4075526" y="877457"/>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a:p>
          </p:txBody>
        </p:sp>
        <p:sp>
          <p:nvSpPr>
            <p:cNvPr id="471" name="Freeform: Shape 470">
              <a:extLst>
                <a:ext uri="{FF2B5EF4-FFF2-40B4-BE49-F238E27FC236}">
                  <a16:creationId xmlns:a16="http://schemas.microsoft.com/office/drawing/2014/main" id="{8EE3622B-32AF-4A35-96CA-AF688ADDCA6E}"/>
                </a:ext>
              </a:extLst>
            </p:cNvPr>
            <p:cNvSpPr/>
            <p:nvPr/>
          </p:nvSpPr>
          <p:spPr>
            <a:xfrm>
              <a:off x="5459256" y="1332127"/>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a:p>
          </p:txBody>
        </p:sp>
        <p:sp>
          <p:nvSpPr>
            <p:cNvPr id="472" name="Freeform: Shape 471">
              <a:extLst>
                <a:ext uri="{FF2B5EF4-FFF2-40B4-BE49-F238E27FC236}">
                  <a16:creationId xmlns:a16="http://schemas.microsoft.com/office/drawing/2014/main" id="{F125A9B1-DF13-4FB5-A4AC-499B6143DAFF}"/>
                </a:ext>
              </a:extLst>
            </p:cNvPr>
            <p:cNvSpPr/>
            <p:nvPr/>
          </p:nvSpPr>
          <p:spPr>
            <a:xfrm>
              <a:off x="4374058" y="1257597"/>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a:p>
          </p:txBody>
        </p:sp>
        <p:sp>
          <p:nvSpPr>
            <p:cNvPr id="473" name="Freeform: Shape 472">
              <a:extLst>
                <a:ext uri="{FF2B5EF4-FFF2-40B4-BE49-F238E27FC236}">
                  <a16:creationId xmlns:a16="http://schemas.microsoft.com/office/drawing/2014/main" id="{BA7E8F16-EE6A-4945-986B-1EEFE520CC5E}"/>
                </a:ext>
              </a:extLst>
            </p:cNvPr>
            <p:cNvSpPr/>
            <p:nvPr/>
          </p:nvSpPr>
          <p:spPr>
            <a:xfrm>
              <a:off x="5460145" y="1458078"/>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a:p>
          </p:txBody>
        </p:sp>
        <p:sp>
          <p:nvSpPr>
            <p:cNvPr id="474" name="Freeform: Shape 473">
              <a:extLst>
                <a:ext uri="{FF2B5EF4-FFF2-40B4-BE49-F238E27FC236}">
                  <a16:creationId xmlns:a16="http://schemas.microsoft.com/office/drawing/2014/main" id="{99562970-C81E-4B6C-B8D0-84B278460B13}"/>
                </a:ext>
              </a:extLst>
            </p:cNvPr>
            <p:cNvSpPr/>
            <p:nvPr/>
          </p:nvSpPr>
          <p:spPr>
            <a:xfrm>
              <a:off x="4371011" y="1155769"/>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a:p>
          </p:txBody>
        </p:sp>
        <p:sp>
          <p:nvSpPr>
            <p:cNvPr id="475" name="Freeform: Shape 474">
              <a:extLst>
                <a:ext uri="{FF2B5EF4-FFF2-40B4-BE49-F238E27FC236}">
                  <a16:creationId xmlns:a16="http://schemas.microsoft.com/office/drawing/2014/main" id="{C29525FA-4DE7-422B-8FF4-DE510CBEB96F}"/>
                </a:ext>
              </a:extLst>
            </p:cNvPr>
            <p:cNvSpPr/>
            <p:nvPr/>
          </p:nvSpPr>
          <p:spPr>
            <a:xfrm>
              <a:off x="4371687" y="1158436"/>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a:p>
          </p:txBody>
        </p:sp>
        <p:sp>
          <p:nvSpPr>
            <p:cNvPr id="476" name="Freeform: Shape 475">
              <a:extLst>
                <a:ext uri="{FF2B5EF4-FFF2-40B4-BE49-F238E27FC236}">
                  <a16:creationId xmlns:a16="http://schemas.microsoft.com/office/drawing/2014/main" id="{958CF054-7460-42EF-9790-F4AD08877FB2}"/>
                </a:ext>
              </a:extLst>
            </p:cNvPr>
            <p:cNvSpPr/>
            <p:nvPr/>
          </p:nvSpPr>
          <p:spPr>
            <a:xfrm>
              <a:off x="4505216" y="99947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77" name="Freeform: Shape 476">
              <a:extLst>
                <a:ext uri="{FF2B5EF4-FFF2-40B4-BE49-F238E27FC236}">
                  <a16:creationId xmlns:a16="http://schemas.microsoft.com/office/drawing/2014/main" id="{00E108BD-4905-49ED-AD89-9C726E9807F0}"/>
                </a:ext>
              </a:extLst>
            </p:cNvPr>
            <p:cNvSpPr/>
            <p:nvPr/>
          </p:nvSpPr>
          <p:spPr>
            <a:xfrm>
              <a:off x="4370374" y="1155515"/>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a:p>
          </p:txBody>
        </p:sp>
        <p:sp>
          <p:nvSpPr>
            <p:cNvPr id="478" name="Freeform: Shape 477">
              <a:extLst>
                <a:ext uri="{FF2B5EF4-FFF2-40B4-BE49-F238E27FC236}">
                  <a16:creationId xmlns:a16="http://schemas.microsoft.com/office/drawing/2014/main" id="{6CE54D8E-9694-46FC-941F-CFF130900AC6}"/>
                </a:ext>
              </a:extLst>
            </p:cNvPr>
            <p:cNvSpPr/>
            <p:nvPr/>
          </p:nvSpPr>
          <p:spPr>
            <a:xfrm>
              <a:off x="4371392" y="1000235"/>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a:p>
          </p:txBody>
        </p:sp>
        <p:sp>
          <p:nvSpPr>
            <p:cNvPr id="479" name="Freeform: Shape 478">
              <a:extLst>
                <a:ext uri="{FF2B5EF4-FFF2-40B4-BE49-F238E27FC236}">
                  <a16:creationId xmlns:a16="http://schemas.microsoft.com/office/drawing/2014/main" id="{ACAB4EF7-5C3F-4753-AFD7-0E9E45555E3B}"/>
                </a:ext>
              </a:extLst>
            </p:cNvPr>
            <p:cNvSpPr/>
            <p:nvPr/>
          </p:nvSpPr>
          <p:spPr>
            <a:xfrm>
              <a:off x="4371646" y="1162625"/>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a:p>
          </p:txBody>
        </p:sp>
        <p:sp>
          <p:nvSpPr>
            <p:cNvPr id="480" name="Freeform: Shape 479">
              <a:extLst>
                <a:ext uri="{FF2B5EF4-FFF2-40B4-BE49-F238E27FC236}">
                  <a16:creationId xmlns:a16="http://schemas.microsoft.com/office/drawing/2014/main" id="{B70243E6-91D4-4154-8A9D-739A7639A377}"/>
                </a:ext>
              </a:extLst>
            </p:cNvPr>
            <p:cNvSpPr/>
            <p:nvPr/>
          </p:nvSpPr>
          <p:spPr>
            <a:xfrm>
              <a:off x="5554228" y="12277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481" name="Freeform: Shape 480">
              <a:extLst>
                <a:ext uri="{FF2B5EF4-FFF2-40B4-BE49-F238E27FC236}">
                  <a16:creationId xmlns:a16="http://schemas.microsoft.com/office/drawing/2014/main" id="{CA5DF0C5-387A-4C77-975F-D3952424B1E5}"/>
                </a:ext>
              </a:extLst>
            </p:cNvPr>
            <p:cNvSpPr/>
            <p:nvPr/>
          </p:nvSpPr>
          <p:spPr>
            <a:xfrm>
              <a:off x="5554228" y="12296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82" name="Freeform: Shape 481">
              <a:extLst>
                <a:ext uri="{FF2B5EF4-FFF2-40B4-BE49-F238E27FC236}">
                  <a16:creationId xmlns:a16="http://schemas.microsoft.com/office/drawing/2014/main" id="{985544F6-B794-4A24-8D73-2A8FF3302B69}"/>
                </a:ext>
              </a:extLst>
            </p:cNvPr>
            <p:cNvSpPr/>
            <p:nvPr/>
          </p:nvSpPr>
          <p:spPr>
            <a:xfrm>
              <a:off x="5552704" y="12261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3" name="Freeform: Shape 482">
              <a:extLst>
                <a:ext uri="{FF2B5EF4-FFF2-40B4-BE49-F238E27FC236}">
                  <a16:creationId xmlns:a16="http://schemas.microsoft.com/office/drawing/2014/main" id="{0A947B56-3D39-4366-A6BA-46C8E190A169}"/>
                </a:ext>
              </a:extLst>
            </p:cNvPr>
            <p:cNvSpPr/>
            <p:nvPr/>
          </p:nvSpPr>
          <p:spPr>
            <a:xfrm>
              <a:off x="4504217" y="997483"/>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a:p>
          </p:txBody>
        </p:sp>
        <p:sp>
          <p:nvSpPr>
            <p:cNvPr id="484" name="Freeform: Shape 483">
              <a:extLst>
                <a:ext uri="{FF2B5EF4-FFF2-40B4-BE49-F238E27FC236}">
                  <a16:creationId xmlns:a16="http://schemas.microsoft.com/office/drawing/2014/main" id="{A3F20888-7E8F-405F-8F84-6D4356ECB7EA}"/>
                </a:ext>
              </a:extLst>
            </p:cNvPr>
            <p:cNvSpPr/>
            <p:nvPr/>
          </p:nvSpPr>
          <p:spPr>
            <a:xfrm>
              <a:off x="5550927" y="1226033"/>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a:p>
          </p:txBody>
        </p:sp>
        <p:sp>
          <p:nvSpPr>
            <p:cNvPr id="485" name="Freeform: Shape 484">
              <a:extLst>
                <a:ext uri="{FF2B5EF4-FFF2-40B4-BE49-F238E27FC236}">
                  <a16:creationId xmlns:a16="http://schemas.microsoft.com/office/drawing/2014/main" id="{74F7AF4D-E4E1-4FB0-BED3-DBE9567D3A34}"/>
                </a:ext>
              </a:extLst>
            </p:cNvPr>
            <p:cNvSpPr/>
            <p:nvPr/>
          </p:nvSpPr>
          <p:spPr>
            <a:xfrm>
              <a:off x="5543436" y="1229537"/>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a:p>
          </p:txBody>
        </p:sp>
        <p:sp>
          <p:nvSpPr>
            <p:cNvPr id="486" name="Freeform: Shape 485">
              <a:extLst>
                <a:ext uri="{FF2B5EF4-FFF2-40B4-BE49-F238E27FC236}">
                  <a16:creationId xmlns:a16="http://schemas.microsoft.com/office/drawing/2014/main" id="{DF1F3792-F8F9-4129-9A50-E0FFAB01B5B0}"/>
                </a:ext>
              </a:extLst>
            </p:cNvPr>
            <p:cNvSpPr/>
            <p:nvPr/>
          </p:nvSpPr>
          <p:spPr>
            <a:xfrm>
              <a:off x="5552704" y="1226363"/>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7" name="Freeform: Shape 486">
              <a:extLst>
                <a:ext uri="{FF2B5EF4-FFF2-40B4-BE49-F238E27FC236}">
                  <a16:creationId xmlns:a16="http://schemas.microsoft.com/office/drawing/2014/main" id="{A95D78D5-F26B-4D6A-8010-6F25DCDEA420}"/>
                </a:ext>
              </a:extLst>
            </p:cNvPr>
            <p:cNvSpPr/>
            <p:nvPr/>
          </p:nvSpPr>
          <p:spPr>
            <a:xfrm>
              <a:off x="5549276" y="12250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88" name="Freeform: Shape 487">
              <a:extLst>
                <a:ext uri="{FF2B5EF4-FFF2-40B4-BE49-F238E27FC236}">
                  <a16:creationId xmlns:a16="http://schemas.microsoft.com/office/drawing/2014/main" id="{2EA6CE54-927E-4B72-943A-8D6DFBD3D0DF}"/>
                </a:ext>
              </a:extLst>
            </p:cNvPr>
            <p:cNvSpPr/>
            <p:nvPr/>
          </p:nvSpPr>
          <p:spPr>
            <a:xfrm>
              <a:off x="5554228" y="1227760"/>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9" name="Freeform: Shape 488">
              <a:extLst>
                <a:ext uri="{FF2B5EF4-FFF2-40B4-BE49-F238E27FC236}">
                  <a16:creationId xmlns:a16="http://schemas.microsoft.com/office/drawing/2014/main" id="{88590B5E-A2AA-4DE5-A1C1-28894A64A298}"/>
                </a:ext>
              </a:extLst>
            </p:cNvPr>
            <p:cNvSpPr/>
            <p:nvPr/>
          </p:nvSpPr>
          <p:spPr>
            <a:xfrm>
              <a:off x="5452653" y="1225220"/>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a:p>
          </p:txBody>
        </p:sp>
        <p:sp>
          <p:nvSpPr>
            <p:cNvPr id="490" name="Freeform: Shape 489">
              <a:extLst>
                <a:ext uri="{FF2B5EF4-FFF2-40B4-BE49-F238E27FC236}">
                  <a16:creationId xmlns:a16="http://schemas.microsoft.com/office/drawing/2014/main" id="{80C90B00-9F30-4A94-9562-C6B1DF952158}"/>
                </a:ext>
              </a:extLst>
            </p:cNvPr>
            <p:cNvSpPr/>
            <p:nvPr/>
          </p:nvSpPr>
          <p:spPr>
            <a:xfrm>
              <a:off x="5449479" y="1353076"/>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a:p>
          </p:txBody>
        </p:sp>
        <p:sp>
          <p:nvSpPr>
            <p:cNvPr id="491" name="Freeform: Shape 490">
              <a:extLst>
                <a:ext uri="{FF2B5EF4-FFF2-40B4-BE49-F238E27FC236}">
                  <a16:creationId xmlns:a16="http://schemas.microsoft.com/office/drawing/2014/main" id="{6F08CD80-6939-4C1F-ABC5-7228BE3BA676}"/>
                </a:ext>
              </a:extLst>
            </p:cNvPr>
            <p:cNvSpPr/>
            <p:nvPr/>
          </p:nvSpPr>
          <p:spPr>
            <a:xfrm>
              <a:off x="4370319" y="1153023"/>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a:p>
          </p:txBody>
        </p:sp>
        <p:sp>
          <p:nvSpPr>
            <p:cNvPr id="492" name="Freeform: Shape 491">
              <a:extLst>
                <a:ext uri="{FF2B5EF4-FFF2-40B4-BE49-F238E27FC236}">
                  <a16:creationId xmlns:a16="http://schemas.microsoft.com/office/drawing/2014/main" id="{D0519E3A-1811-40B7-B877-57422A9A8D5C}"/>
                </a:ext>
              </a:extLst>
            </p:cNvPr>
            <p:cNvSpPr/>
            <p:nvPr/>
          </p:nvSpPr>
          <p:spPr>
            <a:xfrm>
              <a:off x="8659109" y="2038698"/>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a:p>
          </p:txBody>
        </p:sp>
        <p:sp>
          <p:nvSpPr>
            <p:cNvPr id="493" name="Freeform: Shape 492">
              <a:extLst>
                <a:ext uri="{FF2B5EF4-FFF2-40B4-BE49-F238E27FC236}">
                  <a16:creationId xmlns:a16="http://schemas.microsoft.com/office/drawing/2014/main" id="{1BA5CB48-9C1F-4CE2-986D-4365813F3388}"/>
                </a:ext>
              </a:extLst>
            </p:cNvPr>
            <p:cNvSpPr/>
            <p:nvPr/>
          </p:nvSpPr>
          <p:spPr>
            <a:xfrm>
              <a:off x="8257636" y="2018257"/>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a:p>
          </p:txBody>
        </p:sp>
        <p:sp>
          <p:nvSpPr>
            <p:cNvPr id="494" name="Freeform: Shape 493">
              <a:extLst>
                <a:ext uri="{FF2B5EF4-FFF2-40B4-BE49-F238E27FC236}">
                  <a16:creationId xmlns:a16="http://schemas.microsoft.com/office/drawing/2014/main" id="{B4BA4B6D-A5E7-463E-9E58-D5E59CBE33BD}"/>
                </a:ext>
              </a:extLst>
            </p:cNvPr>
            <p:cNvSpPr/>
            <p:nvPr/>
          </p:nvSpPr>
          <p:spPr>
            <a:xfrm>
              <a:off x="8660507" y="2121480"/>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a:p>
          </p:txBody>
        </p:sp>
        <p:sp>
          <p:nvSpPr>
            <p:cNvPr id="495" name="Freeform: Shape 494">
              <a:extLst>
                <a:ext uri="{FF2B5EF4-FFF2-40B4-BE49-F238E27FC236}">
                  <a16:creationId xmlns:a16="http://schemas.microsoft.com/office/drawing/2014/main" id="{FC885A14-C193-45D1-B4C5-6A8057EB8555}"/>
                </a:ext>
              </a:extLst>
            </p:cNvPr>
            <p:cNvSpPr/>
            <p:nvPr/>
          </p:nvSpPr>
          <p:spPr>
            <a:xfrm>
              <a:off x="8255605" y="19152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96" name="Freeform: Shape 495">
              <a:extLst>
                <a:ext uri="{FF2B5EF4-FFF2-40B4-BE49-F238E27FC236}">
                  <a16:creationId xmlns:a16="http://schemas.microsoft.com/office/drawing/2014/main" id="{227EA2EF-CA49-4E99-BC12-D8AFD5A1D419}"/>
                </a:ext>
              </a:extLst>
            </p:cNvPr>
            <p:cNvSpPr/>
            <p:nvPr/>
          </p:nvSpPr>
          <p:spPr>
            <a:xfrm>
              <a:off x="8254405" y="1916810"/>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a:p>
          </p:txBody>
        </p:sp>
        <p:sp>
          <p:nvSpPr>
            <p:cNvPr id="497" name="Freeform: Shape 496">
              <a:extLst>
                <a:ext uri="{FF2B5EF4-FFF2-40B4-BE49-F238E27FC236}">
                  <a16:creationId xmlns:a16="http://schemas.microsoft.com/office/drawing/2014/main" id="{01354500-E234-42B8-9379-E7DFBD4258EE}"/>
                </a:ext>
              </a:extLst>
            </p:cNvPr>
            <p:cNvSpPr/>
            <p:nvPr/>
          </p:nvSpPr>
          <p:spPr>
            <a:xfrm>
              <a:off x="8255303" y="1920111"/>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a:p>
          </p:txBody>
        </p:sp>
        <p:sp>
          <p:nvSpPr>
            <p:cNvPr id="498" name="Freeform: Shape 497">
              <a:extLst>
                <a:ext uri="{FF2B5EF4-FFF2-40B4-BE49-F238E27FC236}">
                  <a16:creationId xmlns:a16="http://schemas.microsoft.com/office/drawing/2014/main" id="{A5306ED4-8069-4612-AABC-43308C774495}"/>
                </a:ext>
              </a:extLst>
            </p:cNvPr>
            <p:cNvSpPr/>
            <p:nvPr/>
          </p:nvSpPr>
          <p:spPr>
            <a:xfrm>
              <a:off x="8649714" y="2018510"/>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a:p>
          </p:txBody>
        </p:sp>
        <p:sp>
          <p:nvSpPr>
            <p:cNvPr id="499" name="Freeform: Shape 498">
              <a:extLst>
                <a:ext uri="{FF2B5EF4-FFF2-40B4-BE49-F238E27FC236}">
                  <a16:creationId xmlns:a16="http://schemas.microsoft.com/office/drawing/2014/main" id="{733335C4-A4F0-4973-A1BA-40112BB74C66}"/>
                </a:ext>
              </a:extLst>
            </p:cNvPr>
            <p:cNvSpPr/>
            <p:nvPr/>
          </p:nvSpPr>
          <p:spPr>
            <a:xfrm>
              <a:off x="8254334" y="1916175"/>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a:p>
          </p:txBody>
        </p:sp>
        <p:sp>
          <p:nvSpPr>
            <p:cNvPr id="500" name="Freeform: Shape 499">
              <a:extLst>
                <a:ext uri="{FF2B5EF4-FFF2-40B4-BE49-F238E27FC236}">
                  <a16:creationId xmlns:a16="http://schemas.microsoft.com/office/drawing/2014/main" id="{F19B09F9-53A3-492E-9E23-3041DA0CE44D}"/>
                </a:ext>
              </a:extLst>
            </p:cNvPr>
            <p:cNvSpPr/>
            <p:nvPr/>
          </p:nvSpPr>
          <p:spPr>
            <a:xfrm>
              <a:off x="8255350" y="1915413"/>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a:p>
          </p:txBody>
        </p:sp>
        <p:sp>
          <p:nvSpPr>
            <p:cNvPr id="501" name="Freeform: Shape 500">
              <a:extLst>
                <a:ext uri="{FF2B5EF4-FFF2-40B4-BE49-F238E27FC236}">
                  <a16:creationId xmlns:a16="http://schemas.microsoft.com/office/drawing/2014/main" id="{1BA72C4D-EAAD-4AA5-B96F-669C7F34FC34}"/>
                </a:ext>
              </a:extLst>
            </p:cNvPr>
            <p:cNvSpPr/>
            <p:nvPr/>
          </p:nvSpPr>
          <p:spPr>
            <a:xfrm>
              <a:off x="8655300" y="2020288"/>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a:p>
          </p:txBody>
        </p:sp>
        <p:sp>
          <p:nvSpPr>
            <p:cNvPr id="502" name="Freeform: Shape 501">
              <a:extLst>
                <a:ext uri="{FF2B5EF4-FFF2-40B4-BE49-F238E27FC236}">
                  <a16:creationId xmlns:a16="http://schemas.microsoft.com/office/drawing/2014/main" id="{70CD02B0-E189-4269-BE83-313848A521C3}"/>
                </a:ext>
              </a:extLst>
            </p:cNvPr>
            <p:cNvSpPr/>
            <p:nvPr/>
          </p:nvSpPr>
          <p:spPr>
            <a:xfrm>
              <a:off x="8258017" y="1916810"/>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a:p>
          </p:txBody>
        </p:sp>
        <p:sp>
          <p:nvSpPr>
            <p:cNvPr id="503" name="Freeform: Shape 502">
              <a:extLst>
                <a:ext uri="{FF2B5EF4-FFF2-40B4-BE49-F238E27FC236}">
                  <a16:creationId xmlns:a16="http://schemas.microsoft.com/office/drawing/2014/main" id="{D312358A-E142-4CB1-A611-B77D81D60DA4}"/>
                </a:ext>
              </a:extLst>
            </p:cNvPr>
            <p:cNvSpPr/>
            <p:nvPr/>
          </p:nvSpPr>
          <p:spPr>
            <a:xfrm>
              <a:off x="8650708" y="1939156"/>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a:p>
          </p:txBody>
        </p:sp>
        <p:sp>
          <p:nvSpPr>
            <p:cNvPr id="504" name="Freeform: Shape 503">
              <a:extLst>
                <a:ext uri="{FF2B5EF4-FFF2-40B4-BE49-F238E27FC236}">
                  <a16:creationId xmlns:a16="http://schemas.microsoft.com/office/drawing/2014/main" id="{16D8053F-620F-43B4-9DD3-4E629D8D71EC}"/>
                </a:ext>
              </a:extLst>
            </p:cNvPr>
            <p:cNvSpPr/>
            <p:nvPr/>
          </p:nvSpPr>
          <p:spPr>
            <a:xfrm>
              <a:off x="8757256" y="193433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05" name="Freeform: Shape 504">
              <a:extLst>
                <a:ext uri="{FF2B5EF4-FFF2-40B4-BE49-F238E27FC236}">
                  <a16:creationId xmlns:a16="http://schemas.microsoft.com/office/drawing/2014/main" id="{30FE5E95-6AC3-49E3-95A6-BA42914E57F5}"/>
                </a:ext>
              </a:extLst>
            </p:cNvPr>
            <p:cNvSpPr/>
            <p:nvPr/>
          </p:nvSpPr>
          <p:spPr>
            <a:xfrm>
              <a:off x="8755097" y="1933061"/>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a:p>
          </p:txBody>
        </p:sp>
        <p:sp>
          <p:nvSpPr>
            <p:cNvPr id="506" name="Freeform: Shape 505">
              <a:extLst>
                <a:ext uri="{FF2B5EF4-FFF2-40B4-BE49-F238E27FC236}">
                  <a16:creationId xmlns:a16="http://schemas.microsoft.com/office/drawing/2014/main" id="{9628339E-C4C2-449B-8FEA-BD0B0CA7EAAC}"/>
                </a:ext>
              </a:extLst>
            </p:cNvPr>
            <p:cNvSpPr/>
            <p:nvPr/>
          </p:nvSpPr>
          <p:spPr>
            <a:xfrm>
              <a:off x="8758145" y="1935347"/>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a:p>
          </p:txBody>
        </p:sp>
        <p:sp>
          <p:nvSpPr>
            <p:cNvPr id="507" name="Freeform: Shape 506">
              <a:extLst>
                <a:ext uri="{FF2B5EF4-FFF2-40B4-BE49-F238E27FC236}">
                  <a16:creationId xmlns:a16="http://schemas.microsoft.com/office/drawing/2014/main" id="{C97C4BD3-E168-4147-A362-73E0422A9943}"/>
                </a:ext>
              </a:extLst>
            </p:cNvPr>
            <p:cNvSpPr/>
            <p:nvPr/>
          </p:nvSpPr>
          <p:spPr>
            <a:xfrm>
              <a:off x="8581024" y="1889258"/>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a:p>
          </p:txBody>
        </p:sp>
        <p:sp>
          <p:nvSpPr>
            <p:cNvPr id="508" name="Freeform: Shape 507">
              <a:extLst>
                <a:ext uri="{FF2B5EF4-FFF2-40B4-BE49-F238E27FC236}">
                  <a16:creationId xmlns:a16="http://schemas.microsoft.com/office/drawing/2014/main" id="{894D17D4-1E29-4AA0-815C-AB69D707D3CA}"/>
                </a:ext>
              </a:extLst>
            </p:cNvPr>
            <p:cNvSpPr/>
            <p:nvPr/>
          </p:nvSpPr>
          <p:spPr>
            <a:xfrm>
              <a:off x="8582675" y="1816633"/>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a:p>
          </p:txBody>
        </p:sp>
        <p:sp>
          <p:nvSpPr>
            <p:cNvPr id="509" name="Freeform: Shape 508">
              <a:extLst>
                <a:ext uri="{FF2B5EF4-FFF2-40B4-BE49-F238E27FC236}">
                  <a16:creationId xmlns:a16="http://schemas.microsoft.com/office/drawing/2014/main" id="{E6507F78-5F78-4A16-91A5-9B3982DF5E14}"/>
                </a:ext>
              </a:extLst>
            </p:cNvPr>
            <p:cNvSpPr/>
            <p:nvPr/>
          </p:nvSpPr>
          <p:spPr>
            <a:xfrm>
              <a:off x="8670283" y="1817395"/>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a:p>
          </p:txBody>
        </p:sp>
        <p:sp>
          <p:nvSpPr>
            <p:cNvPr id="510" name="Freeform: Shape 509">
              <a:extLst>
                <a:ext uri="{FF2B5EF4-FFF2-40B4-BE49-F238E27FC236}">
                  <a16:creationId xmlns:a16="http://schemas.microsoft.com/office/drawing/2014/main" id="{9D84C3A3-6F86-465A-A31E-51528EB7CD5E}"/>
                </a:ext>
              </a:extLst>
            </p:cNvPr>
            <p:cNvSpPr/>
            <p:nvPr/>
          </p:nvSpPr>
          <p:spPr>
            <a:xfrm>
              <a:off x="8474498" y="1739183"/>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a:p>
          </p:txBody>
        </p:sp>
        <p:sp>
          <p:nvSpPr>
            <p:cNvPr id="511" name="Freeform: Shape 510">
              <a:extLst>
                <a:ext uri="{FF2B5EF4-FFF2-40B4-BE49-F238E27FC236}">
                  <a16:creationId xmlns:a16="http://schemas.microsoft.com/office/drawing/2014/main" id="{EEA9919D-47AF-4795-8E10-3C1DA5DCCC32}"/>
                </a:ext>
              </a:extLst>
            </p:cNvPr>
            <p:cNvSpPr/>
            <p:nvPr/>
          </p:nvSpPr>
          <p:spPr>
            <a:xfrm>
              <a:off x="8671496" y="1803174"/>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a:p>
          </p:txBody>
        </p:sp>
        <p:sp>
          <p:nvSpPr>
            <p:cNvPr id="512" name="Freeform: Shape 511">
              <a:extLst>
                <a:ext uri="{FF2B5EF4-FFF2-40B4-BE49-F238E27FC236}">
                  <a16:creationId xmlns:a16="http://schemas.microsoft.com/office/drawing/2014/main" id="{AC090B7C-2FD2-4A43-A7A5-F2CB1049570D}"/>
                </a:ext>
              </a:extLst>
            </p:cNvPr>
            <p:cNvSpPr/>
            <p:nvPr/>
          </p:nvSpPr>
          <p:spPr>
            <a:xfrm>
              <a:off x="8253395" y="1738040"/>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a:p>
          </p:txBody>
        </p:sp>
        <p:sp>
          <p:nvSpPr>
            <p:cNvPr id="513" name="Freeform: Shape 512">
              <a:extLst>
                <a:ext uri="{FF2B5EF4-FFF2-40B4-BE49-F238E27FC236}">
                  <a16:creationId xmlns:a16="http://schemas.microsoft.com/office/drawing/2014/main" id="{69AD6B8A-AF28-4C12-961F-0C6EC561D582}"/>
                </a:ext>
              </a:extLst>
            </p:cNvPr>
            <p:cNvSpPr/>
            <p:nvPr/>
          </p:nvSpPr>
          <p:spPr>
            <a:xfrm>
              <a:off x="4279213" y="33761"/>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a:p>
          </p:txBody>
        </p:sp>
        <p:sp>
          <p:nvSpPr>
            <p:cNvPr id="515" name="Freeform: Shape 514">
              <a:extLst>
                <a:ext uri="{FF2B5EF4-FFF2-40B4-BE49-F238E27FC236}">
                  <a16:creationId xmlns:a16="http://schemas.microsoft.com/office/drawing/2014/main" id="{E0CB2059-0114-4616-B2EB-2D1571ADD958}"/>
                </a:ext>
              </a:extLst>
            </p:cNvPr>
            <p:cNvSpPr/>
            <p:nvPr/>
          </p:nvSpPr>
          <p:spPr>
            <a:xfrm>
              <a:off x="4277435" y="32619"/>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a:p>
          </p:txBody>
        </p:sp>
        <p:sp>
          <p:nvSpPr>
            <p:cNvPr id="526" name="Freeform: Shape 525">
              <a:extLst>
                <a:ext uri="{FF2B5EF4-FFF2-40B4-BE49-F238E27FC236}">
                  <a16:creationId xmlns:a16="http://schemas.microsoft.com/office/drawing/2014/main" id="{22593155-227D-4388-BBDF-8E6D85546973}"/>
                </a:ext>
              </a:extLst>
            </p:cNvPr>
            <p:cNvSpPr/>
            <p:nvPr/>
          </p:nvSpPr>
          <p:spPr>
            <a:xfrm>
              <a:off x="6079496" y="915675"/>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a:p>
          </p:txBody>
        </p:sp>
        <p:sp>
          <p:nvSpPr>
            <p:cNvPr id="527" name="Freeform: Shape 526">
              <a:extLst>
                <a:ext uri="{FF2B5EF4-FFF2-40B4-BE49-F238E27FC236}">
                  <a16:creationId xmlns:a16="http://schemas.microsoft.com/office/drawing/2014/main" id="{AC787DD7-AB0D-4206-85FF-1EE86EBF8A11}"/>
                </a:ext>
              </a:extLst>
            </p:cNvPr>
            <p:cNvSpPr/>
            <p:nvPr/>
          </p:nvSpPr>
          <p:spPr>
            <a:xfrm>
              <a:off x="4273372" y="640029"/>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a:p>
          </p:txBody>
        </p:sp>
        <p:sp>
          <p:nvSpPr>
            <p:cNvPr id="528" name="Freeform: Shape 527">
              <a:extLst>
                <a:ext uri="{FF2B5EF4-FFF2-40B4-BE49-F238E27FC236}">
                  <a16:creationId xmlns:a16="http://schemas.microsoft.com/office/drawing/2014/main" id="{35C7C518-AA2E-4B2B-9221-CB253E2B3D7A}"/>
                </a:ext>
              </a:extLst>
            </p:cNvPr>
            <p:cNvSpPr/>
            <p:nvPr/>
          </p:nvSpPr>
          <p:spPr>
            <a:xfrm>
              <a:off x="5859333" y="505190"/>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a:p>
          </p:txBody>
        </p:sp>
        <p:sp>
          <p:nvSpPr>
            <p:cNvPr id="529" name="Freeform: Shape 528">
              <a:extLst>
                <a:ext uri="{FF2B5EF4-FFF2-40B4-BE49-F238E27FC236}">
                  <a16:creationId xmlns:a16="http://schemas.microsoft.com/office/drawing/2014/main" id="{794E8630-6A9A-44CE-BD05-7209E42308CF}"/>
                </a:ext>
              </a:extLst>
            </p:cNvPr>
            <p:cNvSpPr/>
            <p:nvPr/>
          </p:nvSpPr>
          <p:spPr>
            <a:xfrm>
              <a:off x="5864538" y="506714"/>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a:p>
          </p:txBody>
        </p:sp>
        <p:sp>
          <p:nvSpPr>
            <p:cNvPr id="530" name="Freeform: Shape 529">
              <a:extLst>
                <a:ext uri="{FF2B5EF4-FFF2-40B4-BE49-F238E27FC236}">
                  <a16:creationId xmlns:a16="http://schemas.microsoft.com/office/drawing/2014/main" id="{AEE64439-8EE6-432B-80C0-926FD0C3CB09}"/>
                </a:ext>
              </a:extLst>
            </p:cNvPr>
            <p:cNvSpPr/>
            <p:nvPr/>
          </p:nvSpPr>
          <p:spPr>
            <a:xfrm>
              <a:off x="4269524" y="17651"/>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a:p>
          </p:txBody>
        </p:sp>
        <p:sp>
          <p:nvSpPr>
            <p:cNvPr id="532" name="Freeform: Shape 531">
              <a:extLst>
                <a:ext uri="{FF2B5EF4-FFF2-40B4-BE49-F238E27FC236}">
                  <a16:creationId xmlns:a16="http://schemas.microsoft.com/office/drawing/2014/main" id="{94DC7205-73D8-41F2-8707-75C22064304F}"/>
                </a:ext>
              </a:extLst>
            </p:cNvPr>
            <p:cNvSpPr/>
            <p:nvPr/>
          </p:nvSpPr>
          <p:spPr>
            <a:xfrm>
              <a:off x="6122792" y="293917"/>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533" name="Freeform: Shape 532">
              <a:extLst>
                <a:ext uri="{FF2B5EF4-FFF2-40B4-BE49-F238E27FC236}">
                  <a16:creationId xmlns:a16="http://schemas.microsoft.com/office/drawing/2014/main" id="{17D58846-AB51-4324-AA25-7188492B38B9}"/>
                </a:ext>
              </a:extLst>
            </p:cNvPr>
            <p:cNvSpPr/>
            <p:nvPr/>
          </p:nvSpPr>
          <p:spPr>
            <a:xfrm>
              <a:off x="6123300" y="295694"/>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a:p>
          </p:txBody>
        </p:sp>
        <p:sp>
          <p:nvSpPr>
            <p:cNvPr id="534" name="Freeform: Shape 533">
              <a:extLst>
                <a:ext uri="{FF2B5EF4-FFF2-40B4-BE49-F238E27FC236}">
                  <a16:creationId xmlns:a16="http://schemas.microsoft.com/office/drawing/2014/main" id="{880E0F3D-9E93-42D7-BCB4-37514957C5FF}"/>
                </a:ext>
              </a:extLst>
            </p:cNvPr>
            <p:cNvSpPr/>
            <p:nvPr/>
          </p:nvSpPr>
          <p:spPr>
            <a:xfrm>
              <a:off x="6120760" y="293155"/>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35" name="Freeform: Shape 534">
              <a:extLst>
                <a:ext uri="{FF2B5EF4-FFF2-40B4-BE49-F238E27FC236}">
                  <a16:creationId xmlns:a16="http://schemas.microsoft.com/office/drawing/2014/main" id="{03D6C66E-DC5F-4672-96B4-9C990ABF1456}"/>
                </a:ext>
              </a:extLst>
            </p:cNvPr>
            <p:cNvSpPr/>
            <p:nvPr/>
          </p:nvSpPr>
          <p:spPr>
            <a:xfrm>
              <a:off x="6119237" y="292012"/>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a:p>
          </p:txBody>
        </p:sp>
        <p:sp>
          <p:nvSpPr>
            <p:cNvPr id="536" name="Freeform: Shape 535">
              <a:extLst>
                <a:ext uri="{FF2B5EF4-FFF2-40B4-BE49-F238E27FC236}">
                  <a16:creationId xmlns:a16="http://schemas.microsoft.com/office/drawing/2014/main" id="{965E7175-3120-42A1-BD91-91165FD9440A}"/>
                </a:ext>
              </a:extLst>
            </p:cNvPr>
            <p:cNvSpPr/>
            <p:nvPr/>
          </p:nvSpPr>
          <p:spPr>
            <a:xfrm>
              <a:off x="6121141" y="293409"/>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a:p>
          </p:txBody>
        </p:sp>
        <p:sp>
          <p:nvSpPr>
            <p:cNvPr id="537" name="Freeform: Shape 536">
              <a:extLst>
                <a:ext uri="{FF2B5EF4-FFF2-40B4-BE49-F238E27FC236}">
                  <a16:creationId xmlns:a16="http://schemas.microsoft.com/office/drawing/2014/main" id="{362A6FF1-2A61-4074-AA53-7A03532C6760}"/>
                </a:ext>
              </a:extLst>
            </p:cNvPr>
            <p:cNvSpPr/>
            <p:nvPr/>
          </p:nvSpPr>
          <p:spPr>
            <a:xfrm>
              <a:off x="6117205" y="29188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538" name="Freeform: Shape 537">
              <a:extLst>
                <a:ext uri="{FF2B5EF4-FFF2-40B4-BE49-F238E27FC236}">
                  <a16:creationId xmlns:a16="http://schemas.microsoft.com/office/drawing/2014/main" id="{0E53A99C-D931-4B97-B8B8-F37DEFFCA969}"/>
                </a:ext>
              </a:extLst>
            </p:cNvPr>
            <p:cNvSpPr/>
            <p:nvPr/>
          </p:nvSpPr>
          <p:spPr>
            <a:xfrm>
              <a:off x="6122919" y="29493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39" name="Freeform: Shape 538">
              <a:extLst>
                <a:ext uri="{FF2B5EF4-FFF2-40B4-BE49-F238E27FC236}">
                  <a16:creationId xmlns:a16="http://schemas.microsoft.com/office/drawing/2014/main" id="{6CFCB3CB-8196-4B1E-A729-739027447423}"/>
                </a:ext>
              </a:extLst>
            </p:cNvPr>
            <p:cNvSpPr/>
            <p:nvPr/>
          </p:nvSpPr>
          <p:spPr>
            <a:xfrm>
              <a:off x="6112507" y="296710"/>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a:p>
          </p:txBody>
        </p:sp>
        <p:sp>
          <p:nvSpPr>
            <p:cNvPr id="540" name="Freeform: Shape 539">
              <a:extLst>
                <a:ext uri="{FF2B5EF4-FFF2-40B4-BE49-F238E27FC236}">
                  <a16:creationId xmlns:a16="http://schemas.microsoft.com/office/drawing/2014/main" id="{B4AED7C0-0D1B-4A17-A324-38B5FDFBC3BD}"/>
                </a:ext>
              </a:extLst>
            </p:cNvPr>
            <p:cNvSpPr/>
            <p:nvPr/>
          </p:nvSpPr>
          <p:spPr>
            <a:xfrm>
              <a:off x="5861334" y="293663"/>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a:p>
          </p:txBody>
        </p:sp>
        <p:sp>
          <p:nvSpPr>
            <p:cNvPr id="541" name="Freeform: Shape 540">
              <a:extLst>
                <a:ext uri="{FF2B5EF4-FFF2-40B4-BE49-F238E27FC236}">
                  <a16:creationId xmlns:a16="http://schemas.microsoft.com/office/drawing/2014/main" id="{F23CEAAA-7FBB-48C5-8E19-A5BA0A01E37F}"/>
                </a:ext>
              </a:extLst>
            </p:cNvPr>
            <p:cNvSpPr/>
            <p:nvPr/>
          </p:nvSpPr>
          <p:spPr>
            <a:xfrm>
              <a:off x="3883199" y="337340"/>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a:p>
          </p:txBody>
        </p:sp>
        <p:sp>
          <p:nvSpPr>
            <p:cNvPr id="542" name="Freeform: Shape 541">
              <a:extLst>
                <a:ext uri="{FF2B5EF4-FFF2-40B4-BE49-F238E27FC236}">
                  <a16:creationId xmlns:a16="http://schemas.microsoft.com/office/drawing/2014/main" id="{04B7A516-29C3-4C37-AFF2-C297459F8832}"/>
                </a:ext>
              </a:extLst>
            </p:cNvPr>
            <p:cNvSpPr/>
            <p:nvPr/>
          </p:nvSpPr>
          <p:spPr>
            <a:xfrm>
              <a:off x="3884468" y="546581"/>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a:p>
          </p:txBody>
        </p:sp>
        <p:sp>
          <p:nvSpPr>
            <p:cNvPr id="807" name="Freeform 806">
              <a:extLst>
                <a:ext uri="{FF2B5EF4-FFF2-40B4-BE49-F238E27FC236}">
                  <a16:creationId xmlns:a16="http://schemas.microsoft.com/office/drawing/2014/main" id="{2B053F69-4645-CC09-81FA-FEE8DA57DD97}"/>
                </a:ext>
              </a:extLst>
            </p:cNvPr>
            <p:cNvSpPr/>
            <p:nvPr/>
          </p:nvSpPr>
          <p:spPr>
            <a:xfrm>
              <a:off x="2014803" y="-12696"/>
              <a:ext cx="1865222" cy="563292"/>
            </a:xfrm>
            <a:custGeom>
              <a:avLst/>
              <a:gdLst>
                <a:gd name="connsiteX0" fmla="*/ 0 w 1865222"/>
                <a:gd name="connsiteY0" fmla="*/ 0 h 563292"/>
                <a:gd name="connsiteX1" fmla="*/ 34554 w 1865222"/>
                <a:gd name="connsiteY1" fmla="*/ 0 h 563292"/>
                <a:gd name="connsiteX2" fmla="*/ 1859128 w 1865222"/>
                <a:gd name="connsiteY2" fmla="*/ 551786 h 563292"/>
                <a:gd name="connsiteX3" fmla="*/ 1859128 w 1865222"/>
                <a:gd name="connsiteY3" fmla="*/ 558515 h 563292"/>
                <a:gd name="connsiteX4" fmla="*/ 1859191 w 1865222"/>
                <a:gd name="connsiteY4" fmla="*/ 558998 h 563292"/>
                <a:gd name="connsiteX5" fmla="*/ 1865222 w 1865222"/>
                <a:gd name="connsiteY5" fmla="*/ 563213 h 563292"/>
                <a:gd name="connsiteX6" fmla="*/ 1863444 w 1865222"/>
                <a:gd name="connsiteY6" fmla="*/ 563213 h 56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222" h="563292">
                  <a:moveTo>
                    <a:pt x="0" y="0"/>
                  </a:moveTo>
                  <a:lnTo>
                    <a:pt x="34554" y="0"/>
                  </a:lnTo>
                  <a:lnTo>
                    <a:pt x="1859128" y="551786"/>
                  </a:lnTo>
                  <a:lnTo>
                    <a:pt x="1859128" y="558515"/>
                  </a:lnTo>
                  <a:cubicBezTo>
                    <a:pt x="1859140" y="558680"/>
                    <a:pt x="1859166" y="558833"/>
                    <a:pt x="1859191" y="558998"/>
                  </a:cubicBezTo>
                  <a:cubicBezTo>
                    <a:pt x="1859686" y="561829"/>
                    <a:pt x="1862390" y="563708"/>
                    <a:pt x="1865222" y="563213"/>
                  </a:cubicBezTo>
                  <a:lnTo>
                    <a:pt x="1863444" y="563213"/>
                  </a:lnTo>
                  <a:close/>
                </a:path>
              </a:pathLst>
            </a:custGeom>
            <a:solidFill>
              <a:srgbClr val="000000"/>
            </a:solidFill>
            <a:ln w="12690" cap="flat">
              <a:noFill/>
              <a:prstDash val="solid"/>
              <a:miter/>
            </a:ln>
          </p:spPr>
          <p:txBody>
            <a:bodyPr wrap="square" rtlCol="0" anchor="ctr">
              <a:noAutofit/>
            </a:bodyPr>
            <a:lstStyle/>
            <a:p>
              <a:endParaRPr lang="en-US"/>
            </a:p>
          </p:txBody>
        </p:sp>
        <p:sp>
          <p:nvSpPr>
            <p:cNvPr id="805" name="Freeform 804">
              <a:extLst>
                <a:ext uri="{FF2B5EF4-FFF2-40B4-BE49-F238E27FC236}">
                  <a16:creationId xmlns:a16="http://schemas.microsoft.com/office/drawing/2014/main" id="{6A455F2E-C95D-C0C6-4699-32D861181A07}"/>
                </a:ext>
              </a:extLst>
            </p:cNvPr>
            <p:cNvSpPr/>
            <p:nvPr/>
          </p:nvSpPr>
          <p:spPr>
            <a:xfrm>
              <a:off x="3874057" y="-12696"/>
              <a:ext cx="10538" cy="563600"/>
            </a:xfrm>
            <a:custGeom>
              <a:avLst/>
              <a:gdLst>
                <a:gd name="connsiteX0" fmla="*/ 0 w 10538"/>
                <a:gd name="connsiteY0" fmla="*/ 0 h 563600"/>
                <a:gd name="connsiteX1" fmla="*/ 10538 w 10538"/>
                <a:gd name="connsiteY1" fmla="*/ 0 h 563600"/>
                <a:gd name="connsiteX2" fmla="*/ 10538 w 10538"/>
                <a:gd name="connsiteY2" fmla="*/ 558515 h 563600"/>
                <a:gd name="connsiteX3" fmla="*/ 10538 w 10538"/>
                <a:gd name="connsiteY3" fmla="*/ 559277 h 563600"/>
                <a:gd name="connsiteX4" fmla="*/ 9776 w 10538"/>
                <a:gd name="connsiteY4" fmla="*/ 560547 h 563600"/>
                <a:gd name="connsiteX5" fmla="*/ 8253 w 10538"/>
                <a:gd name="connsiteY5" fmla="*/ 562705 h 563600"/>
                <a:gd name="connsiteX6" fmla="*/ 5460 w 10538"/>
                <a:gd name="connsiteY6" fmla="*/ 563594 h 563600"/>
                <a:gd name="connsiteX7" fmla="*/ 5447 w 10538"/>
                <a:gd name="connsiteY7" fmla="*/ 563594 h 563600"/>
                <a:gd name="connsiteX8" fmla="*/ 0 w 10538"/>
                <a:gd name="connsiteY8" fmla="*/ 558642 h 5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63600">
                  <a:moveTo>
                    <a:pt x="0" y="0"/>
                  </a:moveTo>
                  <a:lnTo>
                    <a:pt x="10538" y="0"/>
                  </a:lnTo>
                  <a:lnTo>
                    <a:pt x="10538" y="558515"/>
                  </a:lnTo>
                  <a:cubicBezTo>
                    <a:pt x="10538" y="559277"/>
                    <a:pt x="10538" y="559277"/>
                    <a:pt x="10538" y="559277"/>
                  </a:cubicBezTo>
                  <a:cubicBezTo>
                    <a:pt x="10475" y="559785"/>
                    <a:pt x="10208" y="560255"/>
                    <a:pt x="9776" y="560547"/>
                  </a:cubicBezTo>
                  <a:cubicBezTo>
                    <a:pt x="9459" y="561385"/>
                    <a:pt x="8938" y="562134"/>
                    <a:pt x="8253" y="562705"/>
                  </a:cubicBezTo>
                  <a:cubicBezTo>
                    <a:pt x="7415" y="563239"/>
                    <a:pt x="6450" y="563556"/>
                    <a:pt x="5460" y="563594"/>
                  </a:cubicBezTo>
                  <a:cubicBezTo>
                    <a:pt x="5460" y="563594"/>
                    <a:pt x="5447" y="563594"/>
                    <a:pt x="5447" y="563594"/>
                  </a:cubicBezTo>
                  <a:cubicBezTo>
                    <a:pt x="2577" y="563734"/>
                    <a:pt x="139" y="561512"/>
                    <a:pt x="0" y="558642"/>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557" name="Freeform: Shape 556">
              <a:extLst>
                <a:ext uri="{FF2B5EF4-FFF2-40B4-BE49-F238E27FC236}">
                  <a16:creationId xmlns:a16="http://schemas.microsoft.com/office/drawing/2014/main" id="{26CF45D7-1225-478A-9D53-FD476387FC7B}"/>
                </a:ext>
              </a:extLst>
            </p:cNvPr>
            <p:cNvSpPr/>
            <p:nvPr/>
          </p:nvSpPr>
          <p:spPr>
            <a:xfrm>
              <a:off x="7759412" y="1077164"/>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a:p>
          </p:txBody>
        </p:sp>
        <p:sp>
          <p:nvSpPr>
            <p:cNvPr id="558" name="Freeform: Shape 557">
              <a:extLst>
                <a:ext uri="{FF2B5EF4-FFF2-40B4-BE49-F238E27FC236}">
                  <a16:creationId xmlns:a16="http://schemas.microsoft.com/office/drawing/2014/main" id="{55CD4A31-97D6-4203-833B-B83BD8969BEF}"/>
                </a:ext>
              </a:extLst>
            </p:cNvPr>
            <p:cNvSpPr/>
            <p:nvPr/>
          </p:nvSpPr>
          <p:spPr>
            <a:xfrm>
              <a:off x="7050022" y="925959"/>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a:p>
          </p:txBody>
        </p:sp>
        <p:sp>
          <p:nvSpPr>
            <p:cNvPr id="559" name="Freeform: Shape 558">
              <a:extLst>
                <a:ext uri="{FF2B5EF4-FFF2-40B4-BE49-F238E27FC236}">
                  <a16:creationId xmlns:a16="http://schemas.microsoft.com/office/drawing/2014/main" id="{30A07E9A-D7BF-4BE3-91AB-8756980A0F3D}"/>
                </a:ext>
              </a:extLst>
            </p:cNvPr>
            <p:cNvSpPr/>
            <p:nvPr/>
          </p:nvSpPr>
          <p:spPr>
            <a:xfrm>
              <a:off x="7050120" y="928371"/>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a:p>
          </p:txBody>
        </p:sp>
        <p:sp>
          <p:nvSpPr>
            <p:cNvPr id="560" name="Freeform: Shape 559">
              <a:extLst>
                <a:ext uri="{FF2B5EF4-FFF2-40B4-BE49-F238E27FC236}">
                  <a16:creationId xmlns:a16="http://schemas.microsoft.com/office/drawing/2014/main" id="{D6B2FCFB-99B8-48D1-984E-D887679D6885}"/>
                </a:ext>
              </a:extLst>
            </p:cNvPr>
            <p:cNvSpPr/>
            <p:nvPr/>
          </p:nvSpPr>
          <p:spPr>
            <a:xfrm>
              <a:off x="7570992" y="1066258"/>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a:p>
          </p:txBody>
        </p:sp>
        <p:sp>
          <p:nvSpPr>
            <p:cNvPr id="561" name="Freeform: Shape 560">
              <a:extLst>
                <a:ext uri="{FF2B5EF4-FFF2-40B4-BE49-F238E27FC236}">
                  <a16:creationId xmlns:a16="http://schemas.microsoft.com/office/drawing/2014/main" id="{F3B873D0-E326-4AD9-8BDB-C0124BBCCB2D}"/>
                </a:ext>
              </a:extLst>
            </p:cNvPr>
            <p:cNvSpPr/>
            <p:nvPr/>
          </p:nvSpPr>
          <p:spPr>
            <a:xfrm>
              <a:off x="7049406" y="927102"/>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a:p>
          </p:txBody>
        </p:sp>
        <p:sp>
          <p:nvSpPr>
            <p:cNvPr id="562" name="Freeform: Shape 561">
              <a:extLst>
                <a:ext uri="{FF2B5EF4-FFF2-40B4-BE49-F238E27FC236}">
                  <a16:creationId xmlns:a16="http://schemas.microsoft.com/office/drawing/2014/main" id="{3329C669-5158-4B59-8F3D-C70309B79591}"/>
                </a:ext>
              </a:extLst>
            </p:cNvPr>
            <p:cNvSpPr/>
            <p:nvPr/>
          </p:nvSpPr>
          <p:spPr>
            <a:xfrm>
              <a:off x="7050549" y="925324"/>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a:p>
          </p:txBody>
        </p:sp>
        <p:sp>
          <p:nvSpPr>
            <p:cNvPr id="563" name="Freeform: Shape 562">
              <a:extLst>
                <a:ext uri="{FF2B5EF4-FFF2-40B4-BE49-F238E27FC236}">
                  <a16:creationId xmlns:a16="http://schemas.microsoft.com/office/drawing/2014/main" id="{C0180C1A-B8A0-465D-8409-9805C17AEF7D}"/>
                </a:ext>
              </a:extLst>
            </p:cNvPr>
            <p:cNvSpPr/>
            <p:nvPr/>
          </p:nvSpPr>
          <p:spPr>
            <a:xfrm>
              <a:off x="7576070" y="1068289"/>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a:p>
          </p:txBody>
        </p:sp>
        <p:sp>
          <p:nvSpPr>
            <p:cNvPr id="564" name="Freeform: Shape 563">
              <a:extLst>
                <a:ext uri="{FF2B5EF4-FFF2-40B4-BE49-F238E27FC236}">
                  <a16:creationId xmlns:a16="http://schemas.microsoft.com/office/drawing/2014/main" id="{8AB68D1F-6E7A-4BE6-A5A2-C93C08A132E2}"/>
                </a:ext>
              </a:extLst>
            </p:cNvPr>
            <p:cNvSpPr/>
            <p:nvPr/>
          </p:nvSpPr>
          <p:spPr>
            <a:xfrm>
              <a:off x="7051565" y="926213"/>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a:p>
          </p:txBody>
        </p:sp>
        <p:sp>
          <p:nvSpPr>
            <p:cNvPr id="565" name="Freeform: Shape 564">
              <a:extLst>
                <a:ext uri="{FF2B5EF4-FFF2-40B4-BE49-F238E27FC236}">
                  <a16:creationId xmlns:a16="http://schemas.microsoft.com/office/drawing/2014/main" id="{04097F6A-BBCD-42A8-9B12-FDA539928EFC}"/>
                </a:ext>
              </a:extLst>
            </p:cNvPr>
            <p:cNvSpPr/>
            <p:nvPr/>
          </p:nvSpPr>
          <p:spPr>
            <a:xfrm>
              <a:off x="7049251" y="705163"/>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a:p>
          </p:txBody>
        </p:sp>
        <p:sp>
          <p:nvSpPr>
            <p:cNvPr id="566" name="Freeform: Shape 565">
              <a:extLst>
                <a:ext uri="{FF2B5EF4-FFF2-40B4-BE49-F238E27FC236}">
                  <a16:creationId xmlns:a16="http://schemas.microsoft.com/office/drawing/2014/main" id="{3B68B931-EE14-47B2-A600-D760E722CC5C}"/>
                </a:ext>
              </a:extLst>
            </p:cNvPr>
            <p:cNvSpPr/>
            <p:nvPr/>
          </p:nvSpPr>
          <p:spPr>
            <a:xfrm>
              <a:off x="7571401" y="869319"/>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a:p>
          </p:txBody>
        </p:sp>
        <p:sp>
          <p:nvSpPr>
            <p:cNvPr id="567" name="Freeform: Shape 566">
              <a:extLst>
                <a:ext uri="{FF2B5EF4-FFF2-40B4-BE49-F238E27FC236}">
                  <a16:creationId xmlns:a16="http://schemas.microsoft.com/office/drawing/2014/main" id="{92B17FA7-823C-402E-B484-CF6E90BE926B}"/>
                </a:ext>
              </a:extLst>
            </p:cNvPr>
            <p:cNvSpPr/>
            <p:nvPr/>
          </p:nvSpPr>
          <p:spPr>
            <a:xfrm>
              <a:off x="8759415" y="1993117"/>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a:p>
          </p:txBody>
        </p:sp>
        <p:sp>
          <p:nvSpPr>
            <p:cNvPr id="568" name="Freeform: Shape 567">
              <a:extLst>
                <a:ext uri="{FF2B5EF4-FFF2-40B4-BE49-F238E27FC236}">
                  <a16:creationId xmlns:a16="http://schemas.microsoft.com/office/drawing/2014/main" id="{325EAD3D-658D-49FD-87E2-79BB7520E290}"/>
                </a:ext>
              </a:extLst>
            </p:cNvPr>
            <p:cNvSpPr/>
            <p:nvPr/>
          </p:nvSpPr>
          <p:spPr>
            <a:xfrm>
              <a:off x="5832288" y="1284895"/>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a:p>
          </p:txBody>
        </p:sp>
        <p:sp>
          <p:nvSpPr>
            <p:cNvPr id="569" name="Freeform: Shape 568">
              <a:extLst>
                <a:ext uri="{FF2B5EF4-FFF2-40B4-BE49-F238E27FC236}">
                  <a16:creationId xmlns:a16="http://schemas.microsoft.com/office/drawing/2014/main" id="{CE2E845E-6E70-49AB-94B8-94F3C01425F0}"/>
                </a:ext>
              </a:extLst>
            </p:cNvPr>
            <p:cNvSpPr/>
            <p:nvPr/>
          </p:nvSpPr>
          <p:spPr>
            <a:xfrm>
              <a:off x="9832201" y="2121608"/>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a:p>
          </p:txBody>
        </p:sp>
        <p:sp>
          <p:nvSpPr>
            <p:cNvPr id="570" name="Freeform: Shape 569">
              <a:extLst>
                <a:ext uri="{FF2B5EF4-FFF2-40B4-BE49-F238E27FC236}">
                  <a16:creationId xmlns:a16="http://schemas.microsoft.com/office/drawing/2014/main" id="{CE09F9A6-13EB-49E1-9849-771472751E85}"/>
                </a:ext>
              </a:extLst>
            </p:cNvPr>
            <p:cNvSpPr/>
            <p:nvPr/>
          </p:nvSpPr>
          <p:spPr>
            <a:xfrm>
              <a:off x="8661202" y="1762418"/>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a:p>
          </p:txBody>
        </p:sp>
        <p:sp>
          <p:nvSpPr>
            <p:cNvPr id="571" name="Freeform: Shape 570">
              <a:extLst>
                <a:ext uri="{FF2B5EF4-FFF2-40B4-BE49-F238E27FC236}">
                  <a16:creationId xmlns:a16="http://schemas.microsoft.com/office/drawing/2014/main" id="{CF0B6847-19D7-48C0-86BA-A1CDA198E9B9}"/>
                </a:ext>
              </a:extLst>
            </p:cNvPr>
            <p:cNvSpPr/>
            <p:nvPr/>
          </p:nvSpPr>
          <p:spPr>
            <a:xfrm>
              <a:off x="8672442" y="1763815"/>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a:p>
          </p:txBody>
        </p:sp>
        <p:sp>
          <p:nvSpPr>
            <p:cNvPr id="572" name="Freeform: Shape 571">
              <a:extLst>
                <a:ext uri="{FF2B5EF4-FFF2-40B4-BE49-F238E27FC236}">
                  <a16:creationId xmlns:a16="http://schemas.microsoft.com/office/drawing/2014/main" id="{7A0D1969-2309-4527-B565-0D382ACAE20A}"/>
                </a:ext>
              </a:extLst>
            </p:cNvPr>
            <p:cNvSpPr/>
            <p:nvPr/>
          </p:nvSpPr>
          <p:spPr>
            <a:xfrm>
              <a:off x="9834455" y="1653607"/>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a:p>
          </p:txBody>
        </p:sp>
        <p:sp>
          <p:nvSpPr>
            <p:cNvPr id="573" name="Freeform: Shape 572">
              <a:extLst>
                <a:ext uri="{FF2B5EF4-FFF2-40B4-BE49-F238E27FC236}">
                  <a16:creationId xmlns:a16="http://schemas.microsoft.com/office/drawing/2014/main" id="{0A5D9D3E-7913-4F41-9245-F3F8CFB57DFC}"/>
                </a:ext>
              </a:extLst>
            </p:cNvPr>
            <p:cNvSpPr/>
            <p:nvPr/>
          </p:nvSpPr>
          <p:spPr>
            <a:xfrm>
              <a:off x="9833820" y="2121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74" name="Freeform: Shape 573">
              <a:extLst>
                <a:ext uri="{FF2B5EF4-FFF2-40B4-BE49-F238E27FC236}">
                  <a16:creationId xmlns:a16="http://schemas.microsoft.com/office/drawing/2014/main" id="{6F433BA3-B2E0-456B-A0B6-481438B9997A}"/>
                </a:ext>
              </a:extLst>
            </p:cNvPr>
            <p:cNvSpPr/>
            <p:nvPr/>
          </p:nvSpPr>
          <p:spPr>
            <a:xfrm>
              <a:off x="5828733" y="108060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75" name="Freeform: Shape 574">
              <a:extLst>
                <a:ext uri="{FF2B5EF4-FFF2-40B4-BE49-F238E27FC236}">
                  <a16:creationId xmlns:a16="http://schemas.microsoft.com/office/drawing/2014/main" id="{6D9E2D1F-52BC-4F16-B043-6F54EF066A6B}"/>
                </a:ext>
              </a:extLst>
            </p:cNvPr>
            <p:cNvSpPr/>
            <p:nvPr/>
          </p:nvSpPr>
          <p:spPr>
            <a:xfrm>
              <a:off x="5839272" y="1078192"/>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a:p>
          </p:txBody>
        </p:sp>
        <p:sp>
          <p:nvSpPr>
            <p:cNvPr id="576" name="Freeform: Shape 575">
              <a:extLst>
                <a:ext uri="{FF2B5EF4-FFF2-40B4-BE49-F238E27FC236}">
                  <a16:creationId xmlns:a16="http://schemas.microsoft.com/office/drawing/2014/main" id="{851A2706-F22E-4245-BA88-DC99D77E414B}"/>
                </a:ext>
              </a:extLst>
            </p:cNvPr>
            <p:cNvSpPr/>
            <p:nvPr/>
          </p:nvSpPr>
          <p:spPr>
            <a:xfrm>
              <a:off x="8925489" y="15586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77" name="Freeform: Shape 576">
              <a:extLst>
                <a:ext uri="{FF2B5EF4-FFF2-40B4-BE49-F238E27FC236}">
                  <a16:creationId xmlns:a16="http://schemas.microsoft.com/office/drawing/2014/main" id="{47E8660C-2934-424D-8975-FA77D4983B30}"/>
                </a:ext>
              </a:extLst>
            </p:cNvPr>
            <p:cNvSpPr/>
            <p:nvPr/>
          </p:nvSpPr>
          <p:spPr>
            <a:xfrm>
              <a:off x="11524783" y="11856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78" name="Freeform: Shape 577">
              <a:extLst>
                <a:ext uri="{FF2B5EF4-FFF2-40B4-BE49-F238E27FC236}">
                  <a16:creationId xmlns:a16="http://schemas.microsoft.com/office/drawing/2014/main" id="{5025475E-C4F9-444D-900C-5530FCC025E8}"/>
                </a:ext>
              </a:extLst>
            </p:cNvPr>
            <p:cNvSpPr/>
            <p:nvPr/>
          </p:nvSpPr>
          <p:spPr>
            <a:xfrm>
              <a:off x="11454950" y="1184845"/>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6220" y="1246276"/>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a:p>
          </p:txBody>
        </p:sp>
        <p:sp>
          <p:nvSpPr>
            <p:cNvPr id="580" name="Freeform: Shape 579">
              <a:extLst>
                <a:ext uri="{FF2B5EF4-FFF2-40B4-BE49-F238E27FC236}">
                  <a16:creationId xmlns:a16="http://schemas.microsoft.com/office/drawing/2014/main" id="{9BA5C683-F0E6-4E49-AF39-5A5CA0168BC9}"/>
                </a:ext>
              </a:extLst>
            </p:cNvPr>
            <p:cNvSpPr/>
            <p:nvPr/>
          </p:nvSpPr>
          <p:spPr>
            <a:xfrm>
              <a:off x="11314269" y="1198811"/>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5809" y="1144215"/>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a:p>
          </p:txBody>
        </p:sp>
        <p:sp>
          <p:nvSpPr>
            <p:cNvPr id="582" name="Freeform: Shape 581">
              <a:extLst>
                <a:ext uri="{FF2B5EF4-FFF2-40B4-BE49-F238E27FC236}">
                  <a16:creationId xmlns:a16="http://schemas.microsoft.com/office/drawing/2014/main" id="{FAB2F728-3C32-4318-AC0A-B150D6855D1D}"/>
                </a:ext>
              </a:extLst>
            </p:cNvPr>
            <p:cNvSpPr/>
            <p:nvPr/>
          </p:nvSpPr>
          <p:spPr>
            <a:xfrm>
              <a:off x="11314396" y="1095460"/>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a:p>
          </p:txBody>
        </p:sp>
        <p:sp>
          <p:nvSpPr>
            <p:cNvPr id="583" name="Freeform: Shape 582">
              <a:extLst>
                <a:ext uri="{FF2B5EF4-FFF2-40B4-BE49-F238E27FC236}">
                  <a16:creationId xmlns:a16="http://schemas.microsoft.com/office/drawing/2014/main" id="{BDA095EC-B11E-4EB7-BF5B-85AA4DBD80FF}"/>
                </a:ext>
              </a:extLst>
            </p:cNvPr>
            <p:cNvSpPr/>
            <p:nvPr/>
          </p:nvSpPr>
          <p:spPr>
            <a:xfrm>
              <a:off x="11451141" y="114599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a:p>
          </p:txBody>
        </p:sp>
        <p:sp>
          <p:nvSpPr>
            <p:cNvPr id="584" name="Freeform: Shape 583">
              <a:extLst>
                <a:ext uri="{FF2B5EF4-FFF2-40B4-BE49-F238E27FC236}">
                  <a16:creationId xmlns:a16="http://schemas.microsoft.com/office/drawing/2014/main" id="{44AC4327-2457-4D5A-A280-A716BD0AA1B4}"/>
                </a:ext>
              </a:extLst>
            </p:cNvPr>
            <p:cNvSpPr/>
            <p:nvPr/>
          </p:nvSpPr>
          <p:spPr>
            <a:xfrm>
              <a:off x="11824682" y="837096"/>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6460" y="83797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7221" y="839748"/>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7441" y="772710"/>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a:p>
          </p:txBody>
        </p:sp>
        <p:sp>
          <p:nvSpPr>
            <p:cNvPr id="588" name="Freeform: Shape 587">
              <a:extLst>
                <a:ext uri="{FF2B5EF4-FFF2-40B4-BE49-F238E27FC236}">
                  <a16:creationId xmlns:a16="http://schemas.microsoft.com/office/drawing/2014/main" id="{3F70F715-DD14-4EF5-81B4-4487578EDD35}"/>
                </a:ext>
              </a:extLst>
            </p:cNvPr>
            <p:cNvSpPr/>
            <p:nvPr/>
          </p:nvSpPr>
          <p:spPr>
            <a:xfrm>
              <a:off x="11823031" y="83632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a:p>
          </p:txBody>
        </p:sp>
        <p:sp>
          <p:nvSpPr>
            <p:cNvPr id="589" name="Freeform: Shape 588">
              <a:extLst>
                <a:ext uri="{FF2B5EF4-FFF2-40B4-BE49-F238E27FC236}">
                  <a16:creationId xmlns:a16="http://schemas.microsoft.com/office/drawing/2014/main" id="{E77407F8-1976-435F-A68A-5CD4B4DBCE1C}"/>
                </a:ext>
              </a:extLst>
            </p:cNvPr>
            <p:cNvSpPr/>
            <p:nvPr/>
          </p:nvSpPr>
          <p:spPr>
            <a:xfrm>
              <a:off x="11821762" y="83581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6429" y="840637"/>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a:p>
          </p:txBody>
        </p:sp>
        <p:sp>
          <p:nvSpPr>
            <p:cNvPr id="591" name="Freeform: Shape 590">
              <a:extLst>
                <a:ext uri="{FF2B5EF4-FFF2-40B4-BE49-F238E27FC236}">
                  <a16:creationId xmlns:a16="http://schemas.microsoft.com/office/drawing/2014/main" id="{12F5818C-E85F-4390-8E48-AB01B0FBC282}"/>
                </a:ext>
              </a:extLst>
            </p:cNvPr>
            <p:cNvSpPr/>
            <p:nvPr/>
          </p:nvSpPr>
          <p:spPr>
            <a:xfrm>
              <a:off x="11825698" y="8373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6460" y="838352"/>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5914" y="835812"/>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6570" y="1592028"/>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a:p>
          </p:txBody>
        </p:sp>
        <p:sp>
          <p:nvSpPr>
            <p:cNvPr id="595" name="Freeform: Shape 594">
              <a:extLst>
                <a:ext uri="{FF2B5EF4-FFF2-40B4-BE49-F238E27FC236}">
                  <a16:creationId xmlns:a16="http://schemas.microsoft.com/office/drawing/2014/main" id="{0A8CF1FF-C7A4-47D3-9914-232F1747CB92}"/>
                </a:ext>
              </a:extLst>
            </p:cNvPr>
            <p:cNvSpPr/>
            <p:nvPr/>
          </p:nvSpPr>
          <p:spPr>
            <a:xfrm>
              <a:off x="11050176" y="1181925"/>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a:p>
          </p:txBody>
        </p:sp>
        <p:sp>
          <p:nvSpPr>
            <p:cNvPr id="596" name="Freeform: Shape 595">
              <a:extLst>
                <a:ext uri="{FF2B5EF4-FFF2-40B4-BE49-F238E27FC236}">
                  <a16:creationId xmlns:a16="http://schemas.microsoft.com/office/drawing/2014/main" id="{4FA93D4E-4F58-425A-A7D3-CC83EB6AACDB}"/>
                </a:ext>
              </a:extLst>
            </p:cNvPr>
            <p:cNvSpPr/>
            <p:nvPr/>
          </p:nvSpPr>
          <p:spPr>
            <a:xfrm>
              <a:off x="10633409" y="1048107"/>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a:p>
          </p:txBody>
        </p:sp>
        <p:sp>
          <p:nvSpPr>
            <p:cNvPr id="597" name="Freeform: Shape 596">
              <a:extLst>
                <a:ext uri="{FF2B5EF4-FFF2-40B4-BE49-F238E27FC236}">
                  <a16:creationId xmlns:a16="http://schemas.microsoft.com/office/drawing/2014/main" id="{85E7C36D-DA35-4CAD-8A69-F15DFF0CBC58}"/>
                </a:ext>
              </a:extLst>
            </p:cNvPr>
            <p:cNvSpPr/>
            <p:nvPr/>
          </p:nvSpPr>
          <p:spPr>
            <a:xfrm>
              <a:off x="11313889" y="97065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98" name="Freeform: Shape 597">
              <a:extLst>
                <a:ext uri="{FF2B5EF4-FFF2-40B4-BE49-F238E27FC236}">
                  <a16:creationId xmlns:a16="http://schemas.microsoft.com/office/drawing/2014/main" id="{BE552C46-0DB1-4BC6-A93B-636D23778941}"/>
                </a:ext>
              </a:extLst>
            </p:cNvPr>
            <p:cNvSpPr/>
            <p:nvPr/>
          </p:nvSpPr>
          <p:spPr>
            <a:xfrm>
              <a:off x="11311984" y="969890"/>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99" name="Freeform: Shape 598">
              <a:extLst>
                <a:ext uri="{FF2B5EF4-FFF2-40B4-BE49-F238E27FC236}">
                  <a16:creationId xmlns:a16="http://schemas.microsoft.com/office/drawing/2014/main" id="{F6140378-FDFB-4031-A37C-0834971DC2B1}"/>
                </a:ext>
              </a:extLst>
            </p:cNvPr>
            <p:cNvSpPr/>
            <p:nvPr/>
          </p:nvSpPr>
          <p:spPr>
            <a:xfrm>
              <a:off x="11314396" y="972429"/>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9434" y="843049"/>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a:p>
          </p:txBody>
        </p:sp>
        <p:sp>
          <p:nvSpPr>
            <p:cNvPr id="601" name="Freeform: Shape 600">
              <a:extLst>
                <a:ext uri="{FF2B5EF4-FFF2-40B4-BE49-F238E27FC236}">
                  <a16:creationId xmlns:a16="http://schemas.microsoft.com/office/drawing/2014/main" id="{1A6DB887-4D10-4528-AE08-66E71BBF71D9}"/>
                </a:ext>
              </a:extLst>
            </p:cNvPr>
            <p:cNvSpPr/>
            <p:nvPr/>
          </p:nvSpPr>
          <p:spPr>
            <a:xfrm>
              <a:off x="11051043" y="969382"/>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a:p>
          </p:txBody>
        </p:sp>
        <p:sp>
          <p:nvSpPr>
            <p:cNvPr id="602" name="Freeform: Shape 601">
              <a:extLst>
                <a:ext uri="{FF2B5EF4-FFF2-40B4-BE49-F238E27FC236}">
                  <a16:creationId xmlns:a16="http://schemas.microsoft.com/office/drawing/2014/main" id="{43D53B88-0CC9-4C2E-8D81-2ED89E137BEA}"/>
                </a:ext>
              </a:extLst>
            </p:cNvPr>
            <p:cNvSpPr/>
            <p:nvPr/>
          </p:nvSpPr>
          <p:spPr>
            <a:xfrm>
              <a:off x="11314269" y="971413"/>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a:p>
          </p:txBody>
        </p:sp>
        <p:sp>
          <p:nvSpPr>
            <p:cNvPr id="603" name="Freeform: Shape 602">
              <a:extLst>
                <a:ext uri="{FF2B5EF4-FFF2-40B4-BE49-F238E27FC236}">
                  <a16:creationId xmlns:a16="http://schemas.microsoft.com/office/drawing/2014/main" id="{6450B234-A296-4771-B7D8-B2E5D74E20C2}"/>
                </a:ext>
              </a:extLst>
            </p:cNvPr>
            <p:cNvSpPr/>
            <p:nvPr/>
          </p:nvSpPr>
          <p:spPr>
            <a:xfrm>
              <a:off x="11311222" y="969382"/>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a:p>
          </p:txBody>
        </p:sp>
        <p:sp>
          <p:nvSpPr>
            <p:cNvPr id="604" name="Freeform: Shape 603">
              <a:extLst>
                <a:ext uri="{FF2B5EF4-FFF2-40B4-BE49-F238E27FC236}">
                  <a16:creationId xmlns:a16="http://schemas.microsoft.com/office/drawing/2014/main" id="{D31C1287-2B78-4D81-A929-C72993856B18}"/>
                </a:ext>
              </a:extLst>
            </p:cNvPr>
            <p:cNvSpPr/>
            <p:nvPr/>
          </p:nvSpPr>
          <p:spPr>
            <a:xfrm>
              <a:off x="11313381" y="970651"/>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a:p>
          </p:txBody>
        </p:sp>
        <p:sp>
          <p:nvSpPr>
            <p:cNvPr id="605" name="Freeform: Shape 604">
              <a:extLst>
                <a:ext uri="{FF2B5EF4-FFF2-40B4-BE49-F238E27FC236}">
                  <a16:creationId xmlns:a16="http://schemas.microsoft.com/office/drawing/2014/main" id="{33F8F802-FCE8-4FE3-8704-39D2B5FADC89}"/>
                </a:ext>
              </a:extLst>
            </p:cNvPr>
            <p:cNvSpPr/>
            <p:nvPr/>
          </p:nvSpPr>
          <p:spPr>
            <a:xfrm>
              <a:off x="12075476" y="495174"/>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6276" y="81349"/>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8816" y="1372121"/>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a:p>
          </p:txBody>
        </p:sp>
        <p:sp>
          <p:nvSpPr>
            <p:cNvPr id="608" name="Freeform: Shape 607">
              <a:extLst>
                <a:ext uri="{FF2B5EF4-FFF2-40B4-BE49-F238E27FC236}">
                  <a16:creationId xmlns:a16="http://schemas.microsoft.com/office/drawing/2014/main" id="{056E8007-D843-4FB7-AA9E-1BEC565C6666}"/>
                </a:ext>
              </a:extLst>
            </p:cNvPr>
            <p:cNvSpPr/>
            <p:nvPr/>
          </p:nvSpPr>
          <p:spPr>
            <a:xfrm>
              <a:off x="11515642" y="1166689"/>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8816" y="1166054"/>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a:p>
          </p:txBody>
        </p:sp>
        <p:sp>
          <p:nvSpPr>
            <p:cNvPr id="610" name="Freeform: Shape 609">
              <a:extLst>
                <a:ext uri="{FF2B5EF4-FFF2-40B4-BE49-F238E27FC236}">
                  <a16:creationId xmlns:a16="http://schemas.microsoft.com/office/drawing/2014/main" id="{0372DF7C-7C4E-4099-A7D6-7571AF2C13A0}"/>
                </a:ext>
              </a:extLst>
            </p:cNvPr>
            <p:cNvSpPr/>
            <p:nvPr/>
          </p:nvSpPr>
          <p:spPr>
            <a:xfrm>
              <a:off x="12104139" y="643457"/>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7740" y="2095706"/>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a:p>
          </p:txBody>
        </p:sp>
        <p:sp>
          <p:nvSpPr>
            <p:cNvPr id="612" name="Freeform: Shape 611">
              <a:extLst>
                <a:ext uri="{FF2B5EF4-FFF2-40B4-BE49-F238E27FC236}">
                  <a16:creationId xmlns:a16="http://schemas.microsoft.com/office/drawing/2014/main" id="{5221CEDD-2E0C-4609-8D6B-A1CDBE79C16D}"/>
                </a:ext>
              </a:extLst>
            </p:cNvPr>
            <p:cNvSpPr/>
            <p:nvPr/>
          </p:nvSpPr>
          <p:spPr>
            <a:xfrm>
              <a:off x="12183621" y="1886338"/>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6765" y="1890401"/>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7075" y="1888496"/>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a:p>
          </p:txBody>
        </p:sp>
        <p:sp>
          <p:nvSpPr>
            <p:cNvPr id="615" name="Freeform: Shape 614">
              <a:extLst>
                <a:ext uri="{FF2B5EF4-FFF2-40B4-BE49-F238E27FC236}">
                  <a16:creationId xmlns:a16="http://schemas.microsoft.com/office/drawing/2014/main" id="{B0446DA4-CFE1-4C49-A455-7800BC5CE3D1}"/>
                </a:ext>
              </a:extLst>
            </p:cNvPr>
            <p:cNvSpPr/>
            <p:nvPr/>
          </p:nvSpPr>
          <p:spPr>
            <a:xfrm>
              <a:off x="12184256" y="1886300"/>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a:p>
          </p:txBody>
        </p:sp>
        <p:sp>
          <p:nvSpPr>
            <p:cNvPr id="616" name="Freeform: Shape 615">
              <a:extLst>
                <a:ext uri="{FF2B5EF4-FFF2-40B4-BE49-F238E27FC236}">
                  <a16:creationId xmlns:a16="http://schemas.microsoft.com/office/drawing/2014/main" id="{31138C6C-D77C-4334-A389-3900C21ADE94}"/>
                </a:ext>
              </a:extLst>
            </p:cNvPr>
            <p:cNvSpPr/>
            <p:nvPr/>
          </p:nvSpPr>
          <p:spPr>
            <a:xfrm>
              <a:off x="11994185" y="213379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7836" y="2137986"/>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6470" y="213506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7359" y="213659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7976" y="1652845"/>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5962" y="2134431"/>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7359" y="21395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7613" y="21377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7105" y="2135955"/>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a:p>
          </p:txBody>
        </p:sp>
        <p:sp>
          <p:nvSpPr>
            <p:cNvPr id="625" name="Freeform: Shape 624">
              <a:extLst>
                <a:ext uri="{FF2B5EF4-FFF2-40B4-BE49-F238E27FC236}">
                  <a16:creationId xmlns:a16="http://schemas.microsoft.com/office/drawing/2014/main" id="{CFAACC4C-16FD-4FE9-AFAF-4ECD6BA01BA3}"/>
                </a:ext>
              </a:extLst>
            </p:cNvPr>
            <p:cNvSpPr/>
            <p:nvPr/>
          </p:nvSpPr>
          <p:spPr>
            <a:xfrm>
              <a:off x="11112136" y="2825894"/>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a:p>
          </p:txBody>
        </p:sp>
        <p:sp>
          <p:nvSpPr>
            <p:cNvPr id="626" name="Freeform: Shape 625">
              <a:extLst>
                <a:ext uri="{FF2B5EF4-FFF2-40B4-BE49-F238E27FC236}">
                  <a16:creationId xmlns:a16="http://schemas.microsoft.com/office/drawing/2014/main" id="{983B2806-5AF7-4B7C-845D-37C299292607}"/>
                </a:ext>
              </a:extLst>
            </p:cNvPr>
            <p:cNvSpPr/>
            <p:nvPr/>
          </p:nvSpPr>
          <p:spPr>
            <a:xfrm>
              <a:off x="9832931" y="2603574"/>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a:p>
          </p:txBody>
        </p:sp>
        <p:sp>
          <p:nvSpPr>
            <p:cNvPr id="627" name="Freeform: Shape 626">
              <a:extLst>
                <a:ext uri="{FF2B5EF4-FFF2-40B4-BE49-F238E27FC236}">
                  <a16:creationId xmlns:a16="http://schemas.microsoft.com/office/drawing/2014/main" id="{69EF44AA-6FE1-43DC-8A6B-285AB8EFAF35}"/>
                </a:ext>
              </a:extLst>
            </p:cNvPr>
            <p:cNvSpPr/>
            <p:nvPr/>
          </p:nvSpPr>
          <p:spPr>
            <a:xfrm>
              <a:off x="11113914" y="2971398"/>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a:p>
          </p:txBody>
        </p:sp>
        <p:sp>
          <p:nvSpPr>
            <p:cNvPr id="628" name="Freeform: Shape 627">
              <a:extLst>
                <a:ext uri="{FF2B5EF4-FFF2-40B4-BE49-F238E27FC236}">
                  <a16:creationId xmlns:a16="http://schemas.microsoft.com/office/drawing/2014/main" id="{AA63E7BA-40A6-4277-B9A8-779C9D50D67B}"/>
                </a:ext>
              </a:extLst>
            </p:cNvPr>
            <p:cNvSpPr/>
            <p:nvPr/>
          </p:nvSpPr>
          <p:spPr>
            <a:xfrm>
              <a:off x="9829884" y="250162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29" name="Freeform: Shape 628">
              <a:extLst>
                <a:ext uri="{FF2B5EF4-FFF2-40B4-BE49-F238E27FC236}">
                  <a16:creationId xmlns:a16="http://schemas.microsoft.com/office/drawing/2014/main" id="{466FB710-8F73-466D-BA61-870BC92A5C9A}"/>
                </a:ext>
              </a:extLst>
            </p:cNvPr>
            <p:cNvSpPr/>
            <p:nvPr/>
          </p:nvSpPr>
          <p:spPr>
            <a:xfrm>
              <a:off x="9831153" y="250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30" name="Freeform: Shape 629">
              <a:extLst>
                <a:ext uri="{FF2B5EF4-FFF2-40B4-BE49-F238E27FC236}">
                  <a16:creationId xmlns:a16="http://schemas.microsoft.com/office/drawing/2014/main" id="{F3369068-6428-4A3A-AB08-1AD9F35580C5}"/>
                </a:ext>
              </a:extLst>
            </p:cNvPr>
            <p:cNvSpPr/>
            <p:nvPr/>
          </p:nvSpPr>
          <p:spPr>
            <a:xfrm>
              <a:off x="9831106" y="2505302"/>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a:p>
          </p:txBody>
        </p:sp>
        <p:sp>
          <p:nvSpPr>
            <p:cNvPr id="631" name="Freeform: Shape 630">
              <a:extLst>
                <a:ext uri="{FF2B5EF4-FFF2-40B4-BE49-F238E27FC236}">
                  <a16:creationId xmlns:a16="http://schemas.microsoft.com/office/drawing/2014/main" id="{5CCF168C-7F0C-41E2-BB50-3CAEBCCEF006}"/>
                </a:ext>
              </a:extLst>
            </p:cNvPr>
            <p:cNvSpPr/>
            <p:nvPr/>
          </p:nvSpPr>
          <p:spPr>
            <a:xfrm>
              <a:off x="11103502" y="2869063"/>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818796FA-2604-4AC4-9618-3B2EC95BE084}"/>
                </a:ext>
              </a:extLst>
            </p:cNvPr>
            <p:cNvSpPr/>
            <p:nvPr/>
          </p:nvSpPr>
          <p:spPr>
            <a:xfrm>
              <a:off x="9830861" y="2500223"/>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a:p>
          </p:txBody>
        </p:sp>
        <p:sp>
          <p:nvSpPr>
            <p:cNvPr id="633" name="Freeform: Shape 632">
              <a:extLst>
                <a:ext uri="{FF2B5EF4-FFF2-40B4-BE49-F238E27FC236}">
                  <a16:creationId xmlns:a16="http://schemas.microsoft.com/office/drawing/2014/main" id="{ACDE445B-CBAC-4AAF-88E3-3A80E815A33F}"/>
                </a:ext>
              </a:extLst>
            </p:cNvPr>
            <p:cNvSpPr/>
            <p:nvPr/>
          </p:nvSpPr>
          <p:spPr>
            <a:xfrm>
              <a:off x="9829719" y="2501239"/>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8835" y="2870840"/>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a:p>
          </p:txBody>
        </p:sp>
        <p:sp>
          <p:nvSpPr>
            <p:cNvPr id="635" name="Freeform: Shape 634">
              <a:extLst>
                <a:ext uri="{FF2B5EF4-FFF2-40B4-BE49-F238E27FC236}">
                  <a16:creationId xmlns:a16="http://schemas.microsoft.com/office/drawing/2014/main" id="{53C6B81E-7F4D-430A-BA35-384A9F3DA008}"/>
                </a:ext>
              </a:extLst>
            </p:cNvPr>
            <p:cNvSpPr/>
            <p:nvPr/>
          </p:nvSpPr>
          <p:spPr>
            <a:xfrm>
              <a:off x="9833185" y="2501493"/>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a:p>
          </p:txBody>
        </p:sp>
        <p:sp>
          <p:nvSpPr>
            <p:cNvPr id="636" name="Freeform: Shape 635">
              <a:extLst>
                <a:ext uri="{FF2B5EF4-FFF2-40B4-BE49-F238E27FC236}">
                  <a16:creationId xmlns:a16="http://schemas.microsoft.com/office/drawing/2014/main" id="{943BBFE7-0B84-446A-BE40-DD3671B31D11}"/>
                </a:ext>
              </a:extLst>
            </p:cNvPr>
            <p:cNvSpPr/>
            <p:nvPr/>
          </p:nvSpPr>
          <p:spPr>
            <a:xfrm>
              <a:off x="10025123" y="2340343"/>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9384" y="2724955"/>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a:p>
          </p:txBody>
        </p:sp>
        <p:sp>
          <p:nvSpPr>
            <p:cNvPr id="638" name="Freeform: Shape 637">
              <a:extLst>
                <a:ext uri="{FF2B5EF4-FFF2-40B4-BE49-F238E27FC236}">
                  <a16:creationId xmlns:a16="http://schemas.microsoft.com/office/drawing/2014/main" id="{5341BFD5-0C39-414D-A02F-11275A84E86F}"/>
                </a:ext>
              </a:extLst>
            </p:cNvPr>
            <p:cNvSpPr/>
            <p:nvPr/>
          </p:nvSpPr>
          <p:spPr>
            <a:xfrm>
              <a:off x="11104869" y="2721066"/>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7470" y="2340221"/>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9052" y="2743111"/>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8476" y="2840876"/>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a:p>
          </p:txBody>
        </p:sp>
        <p:sp>
          <p:nvSpPr>
            <p:cNvPr id="642" name="Freeform: Shape 641">
              <a:extLst>
                <a:ext uri="{FF2B5EF4-FFF2-40B4-BE49-F238E27FC236}">
                  <a16:creationId xmlns:a16="http://schemas.microsoft.com/office/drawing/2014/main" id="{935F2256-7B90-47EB-885D-9CFBA1B18BDD}"/>
                </a:ext>
              </a:extLst>
            </p:cNvPr>
            <p:cNvSpPr/>
            <p:nvPr/>
          </p:nvSpPr>
          <p:spPr>
            <a:xfrm>
              <a:off x="11285067" y="2740191"/>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a:p>
          </p:txBody>
        </p:sp>
        <p:sp>
          <p:nvSpPr>
            <p:cNvPr id="643" name="Freeform: Shape 642">
              <a:extLst>
                <a:ext uri="{FF2B5EF4-FFF2-40B4-BE49-F238E27FC236}">
                  <a16:creationId xmlns:a16="http://schemas.microsoft.com/office/drawing/2014/main" id="{8C7207F2-0C92-4CEA-B004-5B339852F28E}"/>
                </a:ext>
              </a:extLst>
            </p:cNvPr>
            <p:cNvSpPr/>
            <p:nvPr/>
          </p:nvSpPr>
          <p:spPr>
            <a:xfrm>
              <a:off x="9832709" y="2320830"/>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a:p>
          </p:txBody>
        </p:sp>
        <p:sp>
          <p:nvSpPr>
            <p:cNvPr id="644" name="Freeform: Shape 643">
              <a:extLst>
                <a:ext uri="{FF2B5EF4-FFF2-40B4-BE49-F238E27FC236}">
                  <a16:creationId xmlns:a16="http://schemas.microsoft.com/office/drawing/2014/main" id="{F212344B-9E7D-45ED-B90E-6848FB7EBA65}"/>
                </a:ext>
              </a:extLst>
            </p:cNvPr>
            <p:cNvSpPr/>
            <p:nvPr/>
          </p:nvSpPr>
          <p:spPr>
            <a:xfrm>
              <a:off x="10002687" y="2372748"/>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a:p>
          </p:txBody>
        </p:sp>
        <p:sp>
          <p:nvSpPr>
            <p:cNvPr id="645" name="Freeform: Shape 644">
              <a:extLst>
                <a:ext uri="{FF2B5EF4-FFF2-40B4-BE49-F238E27FC236}">
                  <a16:creationId xmlns:a16="http://schemas.microsoft.com/office/drawing/2014/main" id="{11FA837D-6E68-47F5-A307-EF2F983ED2CE}"/>
                </a:ext>
              </a:extLst>
            </p:cNvPr>
            <p:cNvSpPr/>
            <p:nvPr/>
          </p:nvSpPr>
          <p:spPr>
            <a:xfrm>
              <a:off x="11610614" y="2134414"/>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8074" y="2632904"/>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a:p>
          </p:txBody>
        </p:sp>
        <p:sp>
          <p:nvSpPr>
            <p:cNvPr id="647" name="Freeform: Shape 646">
              <a:extLst>
                <a:ext uri="{FF2B5EF4-FFF2-40B4-BE49-F238E27FC236}">
                  <a16:creationId xmlns:a16="http://schemas.microsoft.com/office/drawing/2014/main" id="{C9C1DC1E-5A93-4723-9452-FAE670995B0B}"/>
                </a:ext>
              </a:extLst>
            </p:cNvPr>
            <p:cNvSpPr/>
            <p:nvPr/>
          </p:nvSpPr>
          <p:spPr>
            <a:xfrm>
              <a:off x="9833010" y="2113154"/>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a:p>
          </p:txBody>
        </p:sp>
        <p:sp>
          <p:nvSpPr>
            <p:cNvPr id="661" name="Freeform: Shape 660">
              <a:extLst>
                <a:ext uri="{FF2B5EF4-FFF2-40B4-BE49-F238E27FC236}">
                  <a16:creationId xmlns:a16="http://schemas.microsoft.com/office/drawing/2014/main" id="{14D74880-161F-4FDF-A12D-1DE769BA6089}"/>
                </a:ext>
              </a:extLst>
            </p:cNvPr>
            <p:cNvSpPr/>
            <p:nvPr/>
          </p:nvSpPr>
          <p:spPr>
            <a:xfrm>
              <a:off x="9848167" y="355369"/>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6255" y="317787"/>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a:p>
          </p:txBody>
        </p:sp>
        <p:sp>
          <p:nvSpPr>
            <p:cNvPr id="666" name="Freeform: Shape 665">
              <a:extLst>
                <a:ext uri="{FF2B5EF4-FFF2-40B4-BE49-F238E27FC236}">
                  <a16:creationId xmlns:a16="http://schemas.microsoft.com/office/drawing/2014/main" id="{B1889F87-AE1E-4B38-BD29-9359CF5881A6}"/>
                </a:ext>
              </a:extLst>
            </p:cNvPr>
            <p:cNvSpPr/>
            <p:nvPr/>
          </p:nvSpPr>
          <p:spPr>
            <a:xfrm>
              <a:off x="9211168" y="515220"/>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a:p>
          </p:txBody>
        </p:sp>
        <p:sp>
          <p:nvSpPr>
            <p:cNvPr id="667" name="Freeform: Shape 666">
              <a:extLst>
                <a:ext uri="{FF2B5EF4-FFF2-40B4-BE49-F238E27FC236}">
                  <a16:creationId xmlns:a16="http://schemas.microsoft.com/office/drawing/2014/main" id="{035C74EC-84A5-40F4-B82A-725834FC0241}"/>
                </a:ext>
              </a:extLst>
            </p:cNvPr>
            <p:cNvSpPr/>
            <p:nvPr/>
          </p:nvSpPr>
          <p:spPr>
            <a:xfrm>
              <a:off x="9336337" y="413520"/>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a:p>
          </p:txBody>
        </p:sp>
        <p:sp>
          <p:nvSpPr>
            <p:cNvPr id="668" name="Freeform: Shape 667">
              <a:extLst>
                <a:ext uri="{FF2B5EF4-FFF2-40B4-BE49-F238E27FC236}">
                  <a16:creationId xmlns:a16="http://schemas.microsoft.com/office/drawing/2014/main" id="{57F60F63-9FB3-4059-9278-9ADF5468C486}"/>
                </a:ext>
              </a:extLst>
            </p:cNvPr>
            <p:cNvSpPr/>
            <p:nvPr/>
          </p:nvSpPr>
          <p:spPr>
            <a:xfrm>
              <a:off x="9847786" y="527155"/>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a:p>
          </p:txBody>
        </p:sp>
        <p:sp>
          <p:nvSpPr>
            <p:cNvPr id="671" name="Freeform: Shape 670">
              <a:extLst>
                <a:ext uri="{FF2B5EF4-FFF2-40B4-BE49-F238E27FC236}">
                  <a16:creationId xmlns:a16="http://schemas.microsoft.com/office/drawing/2014/main" id="{3E07789D-D840-4937-ACFC-D521ECE81736}"/>
                </a:ext>
              </a:extLst>
            </p:cNvPr>
            <p:cNvSpPr/>
            <p:nvPr/>
          </p:nvSpPr>
          <p:spPr>
            <a:xfrm>
              <a:off x="8949740" y="234750"/>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a:p>
          </p:txBody>
        </p:sp>
        <p:sp>
          <p:nvSpPr>
            <p:cNvPr id="672" name="Freeform: Shape 671">
              <a:extLst>
                <a:ext uri="{FF2B5EF4-FFF2-40B4-BE49-F238E27FC236}">
                  <a16:creationId xmlns:a16="http://schemas.microsoft.com/office/drawing/2014/main" id="{6AAB312E-4CB1-452D-BFC5-8C176D723F6F}"/>
                </a:ext>
              </a:extLst>
            </p:cNvPr>
            <p:cNvSpPr/>
            <p:nvPr/>
          </p:nvSpPr>
          <p:spPr>
            <a:xfrm>
              <a:off x="8948598" y="23322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a:p>
          </p:txBody>
        </p:sp>
        <p:sp>
          <p:nvSpPr>
            <p:cNvPr id="673" name="Freeform: Shape 672">
              <a:extLst>
                <a:ext uri="{FF2B5EF4-FFF2-40B4-BE49-F238E27FC236}">
                  <a16:creationId xmlns:a16="http://schemas.microsoft.com/office/drawing/2014/main" id="{6E47ADDE-C601-4FFE-8BE1-3A785F358604}"/>
                </a:ext>
              </a:extLst>
            </p:cNvPr>
            <p:cNvSpPr/>
            <p:nvPr/>
          </p:nvSpPr>
          <p:spPr>
            <a:xfrm>
              <a:off x="8946820" y="232211"/>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a:p>
          </p:txBody>
        </p:sp>
        <p:sp>
          <p:nvSpPr>
            <p:cNvPr id="674" name="Freeform: Shape 673">
              <a:extLst>
                <a:ext uri="{FF2B5EF4-FFF2-40B4-BE49-F238E27FC236}">
                  <a16:creationId xmlns:a16="http://schemas.microsoft.com/office/drawing/2014/main" id="{4D99BDBF-544E-4799-882E-F0560BECC1E7}"/>
                </a:ext>
              </a:extLst>
            </p:cNvPr>
            <p:cNvSpPr/>
            <p:nvPr/>
          </p:nvSpPr>
          <p:spPr>
            <a:xfrm>
              <a:off x="8939455" y="236782"/>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a:p>
          </p:txBody>
        </p:sp>
        <p:sp>
          <p:nvSpPr>
            <p:cNvPr id="675" name="Freeform: Shape 674">
              <a:extLst>
                <a:ext uri="{FF2B5EF4-FFF2-40B4-BE49-F238E27FC236}">
                  <a16:creationId xmlns:a16="http://schemas.microsoft.com/office/drawing/2014/main" id="{3BD441C6-EB70-4E7A-808D-0F1B70A3A3E2}"/>
                </a:ext>
              </a:extLst>
            </p:cNvPr>
            <p:cNvSpPr/>
            <p:nvPr/>
          </p:nvSpPr>
          <p:spPr>
            <a:xfrm>
              <a:off x="8938439" y="395992"/>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a:p>
          </p:txBody>
        </p:sp>
        <p:sp>
          <p:nvSpPr>
            <p:cNvPr id="693" name="Freeform: Shape 692">
              <a:extLst>
                <a:ext uri="{FF2B5EF4-FFF2-40B4-BE49-F238E27FC236}">
                  <a16:creationId xmlns:a16="http://schemas.microsoft.com/office/drawing/2014/main" id="{AAC41EFD-4C88-45E3-A223-4037D72DA6D0}"/>
                </a:ext>
              </a:extLst>
            </p:cNvPr>
            <p:cNvSpPr/>
            <p:nvPr/>
          </p:nvSpPr>
          <p:spPr>
            <a:xfrm>
              <a:off x="9146541" y="1273975"/>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a:p>
          </p:txBody>
        </p:sp>
        <p:sp>
          <p:nvSpPr>
            <p:cNvPr id="694" name="Freeform: Shape 693">
              <a:extLst>
                <a:ext uri="{FF2B5EF4-FFF2-40B4-BE49-F238E27FC236}">
                  <a16:creationId xmlns:a16="http://schemas.microsoft.com/office/drawing/2014/main" id="{35E1C776-0A05-4AE5-B209-CCA5D7422557}"/>
                </a:ext>
              </a:extLst>
            </p:cNvPr>
            <p:cNvSpPr/>
            <p:nvPr/>
          </p:nvSpPr>
          <p:spPr>
            <a:xfrm>
              <a:off x="9637563" y="1369061"/>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a:p>
          </p:txBody>
        </p:sp>
        <p:sp>
          <p:nvSpPr>
            <p:cNvPr id="701" name="Freeform: Shape 700">
              <a:extLst>
                <a:ext uri="{FF2B5EF4-FFF2-40B4-BE49-F238E27FC236}">
                  <a16:creationId xmlns:a16="http://schemas.microsoft.com/office/drawing/2014/main" id="{0F941348-6D8F-4783-A2F1-B930F3F930F9}"/>
                </a:ext>
              </a:extLst>
            </p:cNvPr>
            <p:cNvSpPr/>
            <p:nvPr/>
          </p:nvSpPr>
          <p:spPr>
            <a:xfrm>
              <a:off x="8747480" y="1997053"/>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a:p>
          </p:txBody>
        </p:sp>
        <p:sp>
          <p:nvSpPr>
            <p:cNvPr id="702" name="Freeform: Shape 701">
              <a:extLst>
                <a:ext uri="{FF2B5EF4-FFF2-40B4-BE49-F238E27FC236}">
                  <a16:creationId xmlns:a16="http://schemas.microsoft.com/office/drawing/2014/main" id="{80D40C5F-B081-4DE6-86FA-43B3EB016CCC}"/>
                </a:ext>
              </a:extLst>
            </p:cNvPr>
            <p:cNvSpPr/>
            <p:nvPr/>
          </p:nvSpPr>
          <p:spPr>
            <a:xfrm>
              <a:off x="8747734" y="1937124"/>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a:p>
          </p:txBody>
        </p:sp>
        <p:sp>
          <p:nvSpPr>
            <p:cNvPr id="703" name="Freeform: Shape 702">
              <a:extLst>
                <a:ext uri="{FF2B5EF4-FFF2-40B4-BE49-F238E27FC236}">
                  <a16:creationId xmlns:a16="http://schemas.microsoft.com/office/drawing/2014/main" id="{909B4451-0F04-435A-B998-7A1BC9B457A3}"/>
                </a:ext>
              </a:extLst>
            </p:cNvPr>
            <p:cNvSpPr/>
            <p:nvPr/>
          </p:nvSpPr>
          <p:spPr>
            <a:xfrm>
              <a:off x="8755097" y="1932681"/>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a:p>
          </p:txBody>
        </p:sp>
        <p:sp>
          <p:nvSpPr>
            <p:cNvPr id="704" name="Freeform: Shape 703">
              <a:extLst>
                <a:ext uri="{FF2B5EF4-FFF2-40B4-BE49-F238E27FC236}">
                  <a16:creationId xmlns:a16="http://schemas.microsoft.com/office/drawing/2014/main" id="{ABEE547E-08E0-41F3-AE96-F479A64E8954}"/>
                </a:ext>
              </a:extLst>
            </p:cNvPr>
            <p:cNvSpPr/>
            <p:nvPr/>
          </p:nvSpPr>
          <p:spPr>
            <a:xfrm>
              <a:off x="8757891" y="1935347"/>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a:p>
          </p:txBody>
        </p:sp>
        <p:sp>
          <p:nvSpPr>
            <p:cNvPr id="705" name="Freeform: Shape 704">
              <a:extLst>
                <a:ext uri="{FF2B5EF4-FFF2-40B4-BE49-F238E27FC236}">
                  <a16:creationId xmlns:a16="http://schemas.microsoft.com/office/drawing/2014/main" id="{54EEA97B-538B-4E20-B7A6-F750FF528304}"/>
                </a:ext>
              </a:extLst>
            </p:cNvPr>
            <p:cNvSpPr/>
            <p:nvPr/>
          </p:nvSpPr>
          <p:spPr>
            <a:xfrm>
              <a:off x="8756748" y="1933823"/>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a:p>
          </p:txBody>
        </p:sp>
        <p:sp>
          <p:nvSpPr>
            <p:cNvPr id="706" name="Freeform: Shape 705">
              <a:extLst>
                <a:ext uri="{FF2B5EF4-FFF2-40B4-BE49-F238E27FC236}">
                  <a16:creationId xmlns:a16="http://schemas.microsoft.com/office/drawing/2014/main" id="{B461FD70-C730-4772-9C0D-A3DBEE295955}"/>
                </a:ext>
              </a:extLst>
            </p:cNvPr>
            <p:cNvSpPr/>
            <p:nvPr/>
          </p:nvSpPr>
          <p:spPr>
            <a:xfrm>
              <a:off x="8583389" y="1882920"/>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a:p>
          </p:txBody>
        </p:sp>
        <p:sp>
          <p:nvSpPr>
            <p:cNvPr id="707" name="Freeform: Shape 706">
              <a:extLst>
                <a:ext uri="{FF2B5EF4-FFF2-40B4-BE49-F238E27FC236}">
                  <a16:creationId xmlns:a16="http://schemas.microsoft.com/office/drawing/2014/main" id="{2A12B2EA-5B29-4E71-BE05-43E95C9F6AE2}"/>
                </a:ext>
              </a:extLst>
            </p:cNvPr>
            <p:cNvSpPr/>
            <p:nvPr/>
          </p:nvSpPr>
          <p:spPr>
            <a:xfrm>
              <a:off x="8664443" y="1908303"/>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a:p>
          </p:txBody>
        </p:sp>
        <p:sp>
          <p:nvSpPr>
            <p:cNvPr id="708" name="Freeform: Shape 707">
              <a:extLst>
                <a:ext uri="{FF2B5EF4-FFF2-40B4-BE49-F238E27FC236}">
                  <a16:creationId xmlns:a16="http://schemas.microsoft.com/office/drawing/2014/main" id="{949618D4-43B2-4C4E-82D6-09D3C6FF7EB4}"/>
                </a:ext>
              </a:extLst>
            </p:cNvPr>
            <p:cNvSpPr/>
            <p:nvPr/>
          </p:nvSpPr>
          <p:spPr>
            <a:xfrm>
              <a:off x="4270785" y="33761"/>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a:p>
          </p:txBody>
        </p:sp>
        <p:sp>
          <p:nvSpPr>
            <p:cNvPr id="714" name="Freeform: Shape 713">
              <a:extLst>
                <a:ext uri="{FF2B5EF4-FFF2-40B4-BE49-F238E27FC236}">
                  <a16:creationId xmlns:a16="http://schemas.microsoft.com/office/drawing/2014/main" id="{2A9D05B7-39EA-4BC1-B9BF-34B3C71B4EDB}"/>
                </a:ext>
              </a:extLst>
            </p:cNvPr>
            <p:cNvSpPr/>
            <p:nvPr/>
          </p:nvSpPr>
          <p:spPr>
            <a:xfrm>
              <a:off x="4127359" y="152730"/>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a:p>
          </p:txBody>
        </p:sp>
        <p:sp>
          <p:nvSpPr>
            <p:cNvPr id="715" name="Freeform: Shape 714">
              <a:extLst>
                <a:ext uri="{FF2B5EF4-FFF2-40B4-BE49-F238E27FC236}">
                  <a16:creationId xmlns:a16="http://schemas.microsoft.com/office/drawing/2014/main" id="{183C82C2-1DF9-445F-8AAC-4001E0F304D4}"/>
                </a:ext>
              </a:extLst>
            </p:cNvPr>
            <p:cNvSpPr/>
            <p:nvPr/>
          </p:nvSpPr>
          <p:spPr>
            <a:xfrm>
              <a:off x="8660341" y="1814474"/>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a:p>
          </p:txBody>
        </p:sp>
        <p:sp>
          <p:nvSpPr>
            <p:cNvPr id="716" name="Freeform: Shape 715">
              <a:extLst>
                <a:ext uri="{FF2B5EF4-FFF2-40B4-BE49-F238E27FC236}">
                  <a16:creationId xmlns:a16="http://schemas.microsoft.com/office/drawing/2014/main" id="{1DFCC81D-0F06-4C36-B7F7-8B0DF020A3FF}"/>
                </a:ext>
              </a:extLst>
            </p:cNvPr>
            <p:cNvSpPr/>
            <p:nvPr/>
          </p:nvSpPr>
          <p:spPr>
            <a:xfrm>
              <a:off x="9064646" y="1248709"/>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a:p>
          </p:txBody>
        </p:sp>
        <p:sp>
          <p:nvSpPr>
            <p:cNvPr id="717" name="Freeform: Shape 716">
              <a:extLst>
                <a:ext uri="{FF2B5EF4-FFF2-40B4-BE49-F238E27FC236}">
                  <a16:creationId xmlns:a16="http://schemas.microsoft.com/office/drawing/2014/main" id="{77DB7119-EAA1-4164-A8E2-48DCB639408E}"/>
                </a:ext>
              </a:extLst>
            </p:cNvPr>
            <p:cNvSpPr/>
            <p:nvPr/>
          </p:nvSpPr>
          <p:spPr>
            <a:xfrm>
              <a:off x="7762587" y="1114886"/>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a:p>
          </p:txBody>
        </p:sp>
        <p:sp>
          <p:nvSpPr>
            <p:cNvPr id="718" name="Freeform: Shape 717">
              <a:extLst>
                <a:ext uri="{FF2B5EF4-FFF2-40B4-BE49-F238E27FC236}">
                  <a16:creationId xmlns:a16="http://schemas.microsoft.com/office/drawing/2014/main" id="{0A9BE9E3-A008-4D5A-AE7A-BD5F6105228E}"/>
                </a:ext>
              </a:extLst>
            </p:cNvPr>
            <p:cNvSpPr/>
            <p:nvPr/>
          </p:nvSpPr>
          <p:spPr>
            <a:xfrm>
              <a:off x="5828432" y="1114886"/>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a:p>
          </p:txBody>
        </p:sp>
        <p:sp>
          <p:nvSpPr>
            <p:cNvPr id="719" name="Freeform: Shape 718">
              <a:extLst>
                <a:ext uri="{FF2B5EF4-FFF2-40B4-BE49-F238E27FC236}">
                  <a16:creationId xmlns:a16="http://schemas.microsoft.com/office/drawing/2014/main" id="{7C4CBCDE-5C4B-48FF-B565-4594B564EA27}"/>
                </a:ext>
              </a:extLst>
            </p:cNvPr>
            <p:cNvSpPr/>
            <p:nvPr/>
          </p:nvSpPr>
          <p:spPr>
            <a:xfrm>
              <a:off x="5828804" y="1080097"/>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a:p>
          </p:txBody>
        </p:sp>
        <p:sp>
          <p:nvSpPr>
            <p:cNvPr id="720" name="Freeform: Shape 719">
              <a:extLst>
                <a:ext uri="{FF2B5EF4-FFF2-40B4-BE49-F238E27FC236}">
                  <a16:creationId xmlns:a16="http://schemas.microsoft.com/office/drawing/2014/main" id="{945CC8B0-9DA6-4453-8238-3C7B940C3745}"/>
                </a:ext>
              </a:extLst>
            </p:cNvPr>
            <p:cNvSpPr/>
            <p:nvPr/>
          </p:nvSpPr>
          <p:spPr>
            <a:xfrm>
              <a:off x="5828988" y="1082382"/>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a:p>
          </p:txBody>
        </p:sp>
        <p:sp>
          <p:nvSpPr>
            <p:cNvPr id="721" name="Freeform: Shape 720">
              <a:extLst>
                <a:ext uri="{FF2B5EF4-FFF2-40B4-BE49-F238E27FC236}">
                  <a16:creationId xmlns:a16="http://schemas.microsoft.com/office/drawing/2014/main" id="{9A994E7B-10AF-484C-ADFA-C14261C5A163}"/>
                </a:ext>
              </a:extLst>
            </p:cNvPr>
            <p:cNvSpPr/>
            <p:nvPr/>
          </p:nvSpPr>
          <p:spPr>
            <a:xfrm>
              <a:off x="5829368" y="1016613"/>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a:p>
          </p:txBody>
        </p:sp>
        <p:sp>
          <p:nvSpPr>
            <p:cNvPr id="722" name="Freeform: Shape 721">
              <a:extLst>
                <a:ext uri="{FF2B5EF4-FFF2-40B4-BE49-F238E27FC236}">
                  <a16:creationId xmlns:a16="http://schemas.microsoft.com/office/drawing/2014/main" id="{44B5B517-A8E4-480F-AB6E-72F4080C9C5B}"/>
                </a:ext>
              </a:extLst>
            </p:cNvPr>
            <p:cNvSpPr/>
            <p:nvPr/>
          </p:nvSpPr>
          <p:spPr>
            <a:xfrm>
              <a:off x="5859391" y="927610"/>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a:p>
          </p:txBody>
        </p:sp>
        <p:sp>
          <p:nvSpPr>
            <p:cNvPr id="723" name="Freeform: Shape 722">
              <a:extLst>
                <a:ext uri="{FF2B5EF4-FFF2-40B4-BE49-F238E27FC236}">
                  <a16:creationId xmlns:a16="http://schemas.microsoft.com/office/drawing/2014/main" id="{DEEC75BB-7248-482B-BBA2-540E689472A9}"/>
                </a:ext>
              </a:extLst>
            </p:cNvPr>
            <p:cNvSpPr/>
            <p:nvPr/>
          </p:nvSpPr>
          <p:spPr>
            <a:xfrm>
              <a:off x="8660976" y="1762926"/>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a:p>
          </p:txBody>
        </p:sp>
        <p:sp>
          <p:nvSpPr>
            <p:cNvPr id="724" name="Freeform: Shape 723">
              <a:extLst>
                <a:ext uri="{FF2B5EF4-FFF2-40B4-BE49-F238E27FC236}">
                  <a16:creationId xmlns:a16="http://schemas.microsoft.com/office/drawing/2014/main" id="{1492BD59-30C8-422F-A12B-B95C823D1B27}"/>
                </a:ext>
              </a:extLst>
            </p:cNvPr>
            <p:cNvSpPr/>
            <p:nvPr/>
          </p:nvSpPr>
          <p:spPr>
            <a:xfrm>
              <a:off x="8662284" y="1728391"/>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a:p>
          </p:txBody>
        </p:sp>
        <p:sp>
          <p:nvSpPr>
            <p:cNvPr id="725" name="Freeform: Shape 724">
              <a:extLst>
                <a:ext uri="{FF2B5EF4-FFF2-40B4-BE49-F238E27FC236}">
                  <a16:creationId xmlns:a16="http://schemas.microsoft.com/office/drawing/2014/main" id="{142A60C0-8D69-44A2-9609-0CFFCA9E6D93}"/>
                </a:ext>
              </a:extLst>
            </p:cNvPr>
            <p:cNvSpPr/>
            <p:nvPr/>
          </p:nvSpPr>
          <p:spPr>
            <a:xfrm>
              <a:off x="8703400" y="1554955"/>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a:p>
          </p:txBody>
        </p:sp>
        <p:sp>
          <p:nvSpPr>
            <p:cNvPr id="726" name="Freeform: Shape 725">
              <a:extLst>
                <a:ext uri="{FF2B5EF4-FFF2-40B4-BE49-F238E27FC236}">
                  <a16:creationId xmlns:a16="http://schemas.microsoft.com/office/drawing/2014/main" id="{1DE00E54-98AC-4A3F-B0E3-992AA7214A8D}"/>
                </a:ext>
              </a:extLst>
            </p:cNvPr>
            <p:cNvSpPr/>
            <p:nvPr/>
          </p:nvSpPr>
          <p:spPr>
            <a:xfrm>
              <a:off x="11305022" y="971413"/>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a:p>
          </p:txBody>
        </p:sp>
        <p:sp>
          <p:nvSpPr>
            <p:cNvPr id="727" name="Freeform: Shape 726">
              <a:extLst>
                <a:ext uri="{FF2B5EF4-FFF2-40B4-BE49-F238E27FC236}">
                  <a16:creationId xmlns:a16="http://schemas.microsoft.com/office/drawing/2014/main" id="{26AC623A-4A38-4F2C-B722-407D2A0CD891}"/>
                </a:ext>
              </a:extLst>
            </p:cNvPr>
            <p:cNvSpPr/>
            <p:nvPr/>
          </p:nvSpPr>
          <p:spPr>
            <a:xfrm>
              <a:off x="11515349" y="1184337"/>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6863" y="896376"/>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6407" y="643076"/>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a:p>
          </p:txBody>
        </p:sp>
        <p:sp>
          <p:nvSpPr>
            <p:cNvPr id="730" name="Freeform: Shape 729">
              <a:extLst>
                <a:ext uri="{FF2B5EF4-FFF2-40B4-BE49-F238E27FC236}">
                  <a16:creationId xmlns:a16="http://schemas.microsoft.com/office/drawing/2014/main" id="{EB7CFA7B-91F3-40C8-B98F-5911D71F4E4E}"/>
                </a:ext>
              </a:extLst>
            </p:cNvPr>
            <p:cNvSpPr/>
            <p:nvPr/>
          </p:nvSpPr>
          <p:spPr>
            <a:xfrm>
              <a:off x="10534210" y="1541601"/>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a:p>
          </p:txBody>
        </p:sp>
        <p:sp>
          <p:nvSpPr>
            <p:cNvPr id="731" name="Freeform: Shape 730">
              <a:extLst>
                <a:ext uri="{FF2B5EF4-FFF2-40B4-BE49-F238E27FC236}">
                  <a16:creationId xmlns:a16="http://schemas.microsoft.com/office/drawing/2014/main" id="{4E7BA0FF-AB2A-4D81-95FF-DF5070D04B7A}"/>
                </a:ext>
              </a:extLst>
            </p:cNvPr>
            <p:cNvSpPr/>
            <p:nvPr/>
          </p:nvSpPr>
          <p:spPr>
            <a:xfrm>
              <a:off x="9829245" y="2365541"/>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a:p>
          </p:txBody>
        </p:sp>
        <p:sp>
          <p:nvSpPr>
            <p:cNvPr id="732" name="Freeform: Shape 731">
              <a:extLst>
                <a:ext uri="{FF2B5EF4-FFF2-40B4-BE49-F238E27FC236}">
                  <a16:creationId xmlns:a16="http://schemas.microsoft.com/office/drawing/2014/main" id="{F9BF2A24-1BAC-43F3-9C92-344CCA2FF239}"/>
                </a:ext>
              </a:extLst>
            </p:cNvPr>
            <p:cNvSpPr/>
            <p:nvPr/>
          </p:nvSpPr>
          <p:spPr>
            <a:xfrm>
              <a:off x="11280321" y="2740059"/>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a:p>
          </p:txBody>
        </p:sp>
        <p:sp>
          <p:nvSpPr>
            <p:cNvPr id="735" name="Freeform: Shape 734">
              <a:extLst>
                <a:ext uri="{FF2B5EF4-FFF2-40B4-BE49-F238E27FC236}">
                  <a16:creationId xmlns:a16="http://schemas.microsoft.com/office/drawing/2014/main" id="{66D04349-AD2D-4631-B8BF-E311C86FFC7B}"/>
                </a:ext>
              </a:extLst>
            </p:cNvPr>
            <p:cNvSpPr/>
            <p:nvPr/>
          </p:nvSpPr>
          <p:spPr>
            <a:xfrm>
              <a:off x="9464449" y="412631"/>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a:p>
          </p:txBody>
        </p:sp>
        <p:sp>
          <p:nvSpPr>
            <p:cNvPr id="736" name="Freeform: Shape 735">
              <a:extLst>
                <a:ext uri="{FF2B5EF4-FFF2-40B4-BE49-F238E27FC236}">
                  <a16:creationId xmlns:a16="http://schemas.microsoft.com/office/drawing/2014/main" id="{BDA53237-8FFC-4DAD-BD59-6604DA1E09B8}"/>
                </a:ext>
              </a:extLst>
            </p:cNvPr>
            <p:cNvSpPr/>
            <p:nvPr/>
          </p:nvSpPr>
          <p:spPr>
            <a:xfrm>
              <a:off x="9725425" y="491227"/>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a:p>
          </p:txBody>
        </p:sp>
        <p:sp>
          <p:nvSpPr>
            <p:cNvPr id="787" name="Freeform 786">
              <a:extLst>
                <a:ext uri="{FF2B5EF4-FFF2-40B4-BE49-F238E27FC236}">
                  <a16:creationId xmlns:a16="http://schemas.microsoft.com/office/drawing/2014/main" id="{590AA2E1-0474-EB08-6589-3593E4C77CB1}"/>
                </a:ext>
              </a:extLst>
            </p:cNvPr>
            <p:cNvSpPr/>
            <p:nvPr/>
          </p:nvSpPr>
          <p:spPr>
            <a:xfrm>
              <a:off x="8100642" y="-12696"/>
              <a:ext cx="849448" cy="254177"/>
            </a:xfrm>
            <a:custGeom>
              <a:avLst/>
              <a:gdLst>
                <a:gd name="connsiteX0" fmla="*/ 0 w 849448"/>
                <a:gd name="connsiteY0" fmla="*/ 0 h 254177"/>
                <a:gd name="connsiteX1" fmla="*/ 34179 w 849448"/>
                <a:gd name="connsiteY1" fmla="*/ 0 h 254177"/>
                <a:gd name="connsiteX2" fmla="*/ 847575 w 849448"/>
                <a:gd name="connsiteY2" fmla="*/ 245922 h 254177"/>
                <a:gd name="connsiteX3" fmla="*/ 848591 w 849448"/>
                <a:gd name="connsiteY3" fmla="*/ 245922 h 254177"/>
                <a:gd name="connsiteX4" fmla="*/ 849352 w 849448"/>
                <a:gd name="connsiteY4" fmla="*/ 245922 h 254177"/>
                <a:gd name="connsiteX5" fmla="*/ 849352 w 849448"/>
                <a:gd name="connsiteY5" fmla="*/ 246684 h 254177"/>
                <a:gd name="connsiteX6" fmla="*/ 849352 w 849448"/>
                <a:gd name="connsiteY6" fmla="*/ 247446 h 254177"/>
                <a:gd name="connsiteX7" fmla="*/ 849352 w 849448"/>
                <a:gd name="connsiteY7" fmla="*/ 248335 h 254177"/>
                <a:gd name="connsiteX8" fmla="*/ 849352 w 849448"/>
                <a:gd name="connsiteY8" fmla="*/ 249097 h 254177"/>
                <a:gd name="connsiteX9" fmla="*/ 849352 w 849448"/>
                <a:gd name="connsiteY9" fmla="*/ 250747 h 254177"/>
                <a:gd name="connsiteX10" fmla="*/ 844273 w 849448"/>
                <a:gd name="connsiteY10" fmla="*/ 254175 h 254177"/>
                <a:gd name="connsiteX11" fmla="*/ 842623 w 849448"/>
                <a:gd name="connsiteY11" fmla="*/ 254175 h 254177"/>
                <a:gd name="connsiteX12" fmla="*/ 838814 w 849448"/>
                <a:gd name="connsiteY12" fmla="*/ 253033 h 254177"/>
                <a:gd name="connsiteX13" fmla="*/ 835385 w 849448"/>
                <a:gd name="connsiteY13" fmla="*/ 252398 h 2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9448" h="254177">
                  <a:moveTo>
                    <a:pt x="0" y="0"/>
                  </a:moveTo>
                  <a:lnTo>
                    <a:pt x="34179" y="0"/>
                  </a:lnTo>
                  <a:lnTo>
                    <a:pt x="847575" y="245922"/>
                  </a:lnTo>
                  <a:lnTo>
                    <a:pt x="848591" y="245922"/>
                  </a:lnTo>
                  <a:lnTo>
                    <a:pt x="849352" y="245922"/>
                  </a:lnTo>
                  <a:lnTo>
                    <a:pt x="849352" y="246684"/>
                  </a:lnTo>
                  <a:lnTo>
                    <a:pt x="849352" y="247446"/>
                  </a:lnTo>
                  <a:cubicBezTo>
                    <a:pt x="849403" y="247738"/>
                    <a:pt x="849403" y="248043"/>
                    <a:pt x="849352" y="248335"/>
                  </a:cubicBezTo>
                  <a:cubicBezTo>
                    <a:pt x="849352" y="249097"/>
                    <a:pt x="849352" y="249097"/>
                    <a:pt x="849352" y="249097"/>
                  </a:cubicBezTo>
                  <a:cubicBezTo>
                    <a:pt x="849480" y="249643"/>
                    <a:pt x="849480" y="250201"/>
                    <a:pt x="849352" y="250747"/>
                  </a:cubicBezTo>
                  <a:cubicBezTo>
                    <a:pt x="848577" y="252868"/>
                    <a:pt x="846534" y="254251"/>
                    <a:pt x="844273" y="254175"/>
                  </a:cubicBezTo>
                  <a:lnTo>
                    <a:pt x="842623" y="254175"/>
                  </a:lnTo>
                  <a:lnTo>
                    <a:pt x="838814" y="253033"/>
                  </a:lnTo>
                  <a:lnTo>
                    <a:pt x="835385" y="252398"/>
                  </a:lnTo>
                  <a:close/>
                </a:path>
              </a:pathLst>
            </a:custGeom>
            <a:solidFill>
              <a:srgbClr val="000000"/>
            </a:solidFill>
            <a:ln w="12690" cap="flat">
              <a:noFill/>
              <a:prstDash val="solid"/>
              <a:miter/>
            </a:ln>
          </p:spPr>
          <p:txBody>
            <a:bodyPr wrap="square" rtlCol="0" anchor="ctr">
              <a:noAutofit/>
            </a:bodyPr>
            <a:lstStyle/>
            <a:p>
              <a:endParaRPr lang="en-US"/>
            </a:p>
          </p:txBody>
        </p:sp>
        <p:sp>
          <p:nvSpPr>
            <p:cNvPr id="751" name="Freeform: Shape 750">
              <a:extLst>
                <a:ext uri="{FF2B5EF4-FFF2-40B4-BE49-F238E27FC236}">
                  <a16:creationId xmlns:a16="http://schemas.microsoft.com/office/drawing/2014/main" id="{FD054846-01C8-4BBA-B082-7E9B2A75BB9F}"/>
                </a:ext>
              </a:extLst>
            </p:cNvPr>
            <p:cNvSpPr/>
            <p:nvPr/>
          </p:nvSpPr>
          <p:spPr>
            <a:xfrm>
              <a:off x="4127359" y="49251"/>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a:p>
          </p:txBody>
        </p:sp>
        <p:sp>
          <p:nvSpPr>
            <p:cNvPr id="752" name="Freeform: Shape 751">
              <a:extLst>
                <a:ext uri="{FF2B5EF4-FFF2-40B4-BE49-F238E27FC236}">
                  <a16:creationId xmlns:a16="http://schemas.microsoft.com/office/drawing/2014/main" id="{C7847FD4-6269-47ED-89AF-C458AC0E5E88}"/>
                </a:ext>
              </a:extLst>
            </p:cNvPr>
            <p:cNvSpPr/>
            <p:nvPr/>
          </p:nvSpPr>
          <p:spPr>
            <a:xfrm>
              <a:off x="8661519" y="1759745"/>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a:p>
          </p:txBody>
        </p:sp>
        <p:sp>
          <p:nvSpPr>
            <p:cNvPr id="753" name="Freeform: Shape 752">
              <a:extLst>
                <a:ext uri="{FF2B5EF4-FFF2-40B4-BE49-F238E27FC236}">
                  <a16:creationId xmlns:a16="http://schemas.microsoft.com/office/drawing/2014/main" id="{64B7AEA1-440F-4EA8-8099-581A06416A77}"/>
                </a:ext>
              </a:extLst>
            </p:cNvPr>
            <p:cNvSpPr/>
            <p:nvPr/>
          </p:nvSpPr>
          <p:spPr>
            <a:xfrm>
              <a:off x="7576070" y="1096476"/>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a:p>
          </p:txBody>
        </p:sp>
        <p:sp>
          <p:nvSpPr>
            <p:cNvPr id="754" name="Freeform: Shape 753">
              <a:extLst>
                <a:ext uri="{FF2B5EF4-FFF2-40B4-BE49-F238E27FC236}">
                  <a16:creationId xmlns:a16="http://schemas.microsoft.com/office/drawing/2014/main" id="{0B0085C4-6E0D-4395-8AEA-621DC4AB11BD}"/>
                </a:ext>
              </a:extLst>
            </p:cNvPr>
            <p:cNvSpPr/>
            <p:nvPr/>
          </p:nvSpPr>
          <p:spPr>
            <a:xfrm>
              <a:off x="11303604" y="1202620"/>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6951" y="1679889"/>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a:p>
          </p:txBody>
        </p:sp>
        <p:sp>
          <p:nvSpPr>
            <p:cNvPr id="814" name="Freeform 813">
              <a:extLst>
                <a:ext uri="{FF2B5EF4-FFF2-40B4-BE49-F238E27FC236}">
                  <a16:creationId xmlns:a16="http://schemas.microsoft.com/office/drawing/2014/main" id="{EC028D00-36CF-FFB5-08EF-4C1A78592E51}"/>
                </a:ext>
              </a:extLst>
            </p:cNvPr>
            <p:cNvSpPr/>
            <p:nvPr userDrawn="1"/>
          </p:nvSpPr>
          <p:spPr>
            <a:xfrm>
              <a:off x="4127359" y="-12695"/>
              <a:ext cx="10792" cy="66581"/>
            </a:xfrm>
            <a:custGeom>
              <a:avLst/>
              <a:gdLst>
                <a:gd name="connsiteX0" fmla="*/ 0 w 10792"/>
                <a:gd name="connsiteY0" fmla="*/ 0 h 66581"/>
                <a:gd name="connsiteX1" fmla="*/ 10792 w 10792"/>
                <a:gd name="connsiteY1" fmla="*/ 0 h 66581"/>
                <a:gd name="connsiteX2" fmla="*/ 10792 w 10792"/>
                <a:gd name="connsiteY2" fmla="*/ 61947 h 66581"/>
                <a:gd name="connsiteX3" fmla="*/ 6221 w 10792"/>
                <a:gd name="connsiteY3" fmla="*/ 66518 h 66581"/>
                <a:gd name="connsiteX4" fmla="*/ 0 w 10792"/>
                <a:gd name="connsiteY4" fmla="*/ 61947 h 6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2" h="66581">
                  <a:moveTo>
                    <a:pt x="0" y="0"/>
                  </a:moveTo>
                  <a:lnTo>
                    <a:pt x="10792" y="0"/>
                  </a:lnTo>
                  <a:lnTo>
                    <a:pt x="10792" y="61947"/>
                  </a:lnTo>
                  <a:cubicBezTo>
                    <a:pt x="10424" y="64309"/>
                    <a:pt x="8583" y="66150"/>
                    <a:pt x="6221" y="66518"/>
                  </a:cubicBezTo>
                  <a:cubicBezTo>
                    <a:pt x="3251" y="66975"/>
                    <a:pt x="457" y="64931"/>
                    <a:pt x="0" y="61947"/>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764" name="Freeform: Shape 763">
              <a:extLst>
                <a:ext uri="{FF2B5EF4-FFF2-40B4-BE49-F238E27FC236}">
                  <a16:creationId xmlns:a16="http://schemas.microsoft.com/office/drawing/2014/main" id="{BAB207BB-8243-47FD-BE62-62478D7B6416}"/>
                </a:ext>
              </a:extLst>
            </p:cNvPr>
            <p:cNvSpPr/>
            <p:nvPr/>
          </p:nvSpPr>
          <p:spPr>
            <a:xfrm>
              <a:off x="5901841" y="924816"/>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a:p>
          </p:txBody>
        </p:sp>
        <p:sp>
          <p:nvSpPr>
            <p:cNvPr id="765" name="Freeform: Shape 764">
              <a:extLst>
                <a:ext uri="{FF2B5EF4-FFF2-40B4-BE49-F238E27FC236}">
                  <a16:creationId xmlns:a16="http://schemas.microsoft.com/office/drawing/2014/main" id="{08D4CF98-F3E0-42EE-8BD2-546342DC4119}"/>
                </a:ext>
              </a:extLst>
            </p:cNvPr>
            <p:cNvSpPr/>
            <p:nvPr/>
          </p:nvSpPr>
          <p:spPr>
            <a:xfrm>
              <a:off x="11303604" y="1019978"/>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a:p>
          </p:txBody>
        </p:sp>
        <p:sp>
          <p:nvSpPr>
            <p:cNvPr id="766" name="Freeform: Shape 765">
              <a:extLst>
                <a:ext uri="{FF2B5EF4-FFF2-40B4-BE49-F238E27FC236}">
                  <a16:creationId xmlns:a16="http://schemas.microsoft.com/office/drawing/2014/main" id="{8CA05530-47BE-49E0-AB90-D694BEAAB189}"/>
                </a:ext>
              </a:extLst>
            </p:cNvPr>
            <p:cNvSpPr/>
            <p:nvPr/>
          </p:nvSpPr>
          <p:spPr>
            <a:xfrm>
              <a:off x="11303604" y="1094507"/>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a:p>
          </p:txBody>
        </p:sp>
        <p:sp>
          <p:nvSpPr>
            <p:cNvPr id="767" name="Freeform: Shape 766">
              <a:extLst>
                <a:ext uri="{FF2B5EF4-FFF2-40B4-BE49-F238E27FC236}">
                  <a16:creationId xmlns:a16="http://schemas.microsoft.com/office/drawing/2014/main" id="{9BCBCFF9-1CA2-4448-807B-27D1448C457F}"/>
                </a:ext>
              </a:extLst>
            </p:cNvPr>
            <p:cNvSpPr/>
            <p:nvPr/>
          </p:nvSpPr>
          <p:spPr>
            <a:xfrm>
              <a:off x="10631850" y="1561985"/>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a:p>
          </p:txBody>
        </p:sp>
        <p:sp>
          <p:nvSpPr>
            <p:cNvPr id="768" name="Freeform: Shape 767">
              <a:extLst>
                <a:ext uri="{FF2B5EF4-FFF2-40B4-BE49-F238E27FC236}">
                  <a16:creationId xmlns:a16="http://schemas.microsoft.com/office/drawing/2014/main" id="{265774CC-696B-445B-AA4C-F38CFC9B63CE}"/>
                </a:ext>
              </a:extLst>
            </p:cNvPr>
            <p:cNvSpPr/>
            <p:nvPr/>
          </p:nvSpPr>
          <p:spPr>
            <a:xfrm>
              <a:off x="11050338" y="1649749"/>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a:p>
          </p:txBody>
        </p:sp>
        <p:sp>
          <p:nvSpPr>
            <p:cNvPr id="771" name="Freeform: Shape 770">
              <a:extLst>
                <a:ext uri="{FF2B5EF4-FFF2-40B4-BE49-F238E27FC236}">
                  <a16:creationId xmlns:a16="http://schemas.microsoft.com/office/drawing/2014/main" id="{B046EE65-8231-4BDE-B3A5-FAD8D3A14A81}"/>
                </a:ext>
              </a:extLst>
            </p:cNvPr>
            <p:cNvSpPr/>
            <p:nvPr/>
          </p:nvSpPr>
          <p:spPr>
            <a:xfrm>
              <a:off x="6075914" y="943178"/>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a:p>
          </p:txBody>
        </p:sp>
        <p:sp>
          <p:nvSpPr>
            <p:cNvPr id="772" name="Freeform: Shape 771">
              <a:extLst>
                <a:ext uri="{FF2B5EF4-FFF2-40B4-BE49-F238E27FC236}">
                  <a16:creationId xmlns:a16="http://schemas.microsoft.com/office/drawing/2014/main" id="{4C10230A-092E-4BDD-9BAF-E57D2664D0E6}"/>
                </a:ext>
              </a:extLst>
            </p:cNvPr>
            <p:cNvSpPr/>
            <p:nvPr/>
          </p:nvSpPr>
          <p:spPr>
            <a:xfrm>
              <a:off x="7049263" y="1042989"/>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a:p>
          </p:txBody>
        </p:sp>
      </p:gr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696"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651" r:id="rId13"/>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microsoft.com/office/2007/relationships/media" Target="../media/media2.mov"/><Relationship Id="rId7" Type="http://schemas.openxmlformats.org/officeDocument/2006/relationships/image" Target="../media/image16.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15.png"/><Relationship Id="rId5" Type="http://schemas.openxmlformats.org/officeDocument/2006/relationships/slideLayout" Target="../slideLayouts/slideLayout6.xml"/><Relationship Id="rId4" Type="http://schemas.openxmlformats.org/officeDocument/2006/relationships/video" Target="../media/media2.mov"/></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microsoft.com/office/2007/relationships/media" Target="../media/media4.mov"/><Relationship Id="rId7" Type="http://schemas.openxmlformats.org/officeDocument/2006/relationships/image" Target="../media/image19.png"/><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18.png"/><Relationship Id="rId5" Type="http://schemas.openxmlformats.org/officeDocument/2006/relationships/slideLayout" Target="../slideLayouts/slideLayout6.xml"/><Relationship Id="rId4" Type="http://schemas.openxmlformats.org/officeDocument/2006/relationships/video" Target="../media/media4.mov"/></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8" Type="http://schemas.openxmlformats.org/officeDocument/2006/relationships/image" Target="../media/image23.png"/><Relationship Id="rId3" Type="http://schemas.microsoft.com/office/2007/relationships/media" Target="../media/media6.mov"/><Relationship Id="rId7" Type="http://schemas.openxmlformats.org/officeDocument/2006/relationships/image" Target="../media/image22.png"/><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21.png"/><Relationship Id="rId5" Type="http://schemas.openxmlformats.org/officeDocument/2006/relationships/slideLayout" Target="../slideLayouts/slideLayout6.xml"/><Relationship Id="rId4" Type="http://schemas.openxmlformats.org/officeDocument/2006/relationships/video" Target="../media/media6.mov"/></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8" Type="http://schemas.openxmlformats.org/officeDocument/2006/relationships/hyperlink" Target="https://shiftdance.eu/balance/" TargetMode="External"/><Relationship Id="rId3" Type="http://schemas.openxmlformats.org/officeDocument/2006/relationships/hyperlink" Target="https://books.google.co.uk/books?hl=en&amp;lr=&amp;id=WxIxEAAAQBAJ&amp;oi=fnd&amp;pg=PR1&amp;dq=Haff" TargetMode="External"/><Relationship Id="rId7" Type="http://schemas.openxmlformats.org/officeDocument/2006/relationships/hyperlink" Target="https://www.bupa.co.uk/newsroom/ourviews/benefits-of-balance" TargetMode="External"/><Relationship Id="rId12" Type="http://schemas.openxmlformats.org/officeDocument/2006/relationships/hyperlink" Target="https://purephysiotherapy.co.uk/the-benefits-of-stretching/"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10.xml"/><Relationship Id="rId6" Type="http://schemas.openxmlformats.org/officeDocument/2006/relationships/hyperlink" Target="http://www.bupa.co.uk" TargetMode="External"/><Relationship Id="rId11" Type="http://schemas.openxmlformats.org/officeDocument/2006/relationships/hyperlink" Target="https://www.movedancewear.com/blog/why-flexibility-training-actually-matters-and-not-just-for-dancers-or-athletes/" TargetMode="External"/><Relationship Id="rId5" Type="http://schemas.openxmlformats.org/officeDocument/2006/relationships/hyperlink" Target="https://www.mayoclinic.org/healthy-lifestyle/fitness/in-depth/core-exercises/art-20044751" TargetMode="External"/><Relationship Id="rId10" Type="http://schemas.openxmlformats.org/officeDocument/2006/relationships/hyperlink" Target="https://www.skillsup.co.uk/dance/balance-extension/" TargetMode="External"/><Relationship Id="rId4" Type="http://schemas.openxmlformats.org/officeDocument/2006/relationships/hyperlink" Target="https://www.mayoclinic.org/diseases-conditions/dizziness/multimedia/inner-ear-and-balance/img-20006286" TargetMode="External"/><Relationship Id="rId9" Type="http://schemas.openxmlformats.org/officeDocument/2006/relationships/hyperlink" Target="http://www.skillsup.co.uk"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shiftdance.eu/balance/" TargetMode="External"/><Relationship Id="rId3" Type="http://schemas.openxmlformats.org/officeDocument/2006/relationships/hyperlink" Target="https://books.google.co.uk/books?hl=en&amp;lr=&amp;id=WxIxEAAAQBAJ&amp;oi=fnd&amp;pg=PR1&amp;dq=Haff" TargetMode="External"/><Relationship Id="rId7" Type="http://schemas.openxmlformats.org/officeDocument/2006/relationships/hyperlink" Target="https://www.bupa.co.uk/newsroom/ourviews/benefits-of-balance" TargetMode="External"/><Relationship Id="rId12" Type="http://schemas.openxmlformats.org/officeDocument/2006/relationships/hyperlink" Target="https://purephysiotherapy.co.uk/the-benefits-of-stretching/"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10.xml"/><Relationship Id="rId6" Type="http://schemas.openxmlformats.org/officeDocument/2006/relationships/hyperlink" Target="http://www.bupa.co.uk/" TargetMode="External"/><Relationship Id="rId11" Type="http://schemas.openxmlformats.org/officeDocument/2006/relationships/hyperlink" Target="https://www.movedancewear.com/blog/why-flexibility-training-actually-matters-and-not-just-for-dancers-or-athletes/" TargetMode="External"/><Relationship Id="rId5" Type="http://schemas.openxmlformats.org/officeDocument/2006/relationships/hyperlink" Target="https://www.mayoclinic.org/healthy-lifestyle/fitness/in-depth/core-exercises/art-20044751" TargetMode="External"/><Relationship Id="rId10" Type="http://schemas.openxmlformats.org/officeDocument/2006/relationships/hyperlink" Target="https://www.skillsup.co.uk/dance/balance-extension/" TargetMode="External"/><Relationship Id="rId4" Type="http://schemas.openxmlformats.org/officeDocument/2006/relationships/hyperlink" Target="https://www.mayoclinic.org/diseases-conditions/dizziness/multimedia/inner-ear-and-balance/img-20006286" TargetMode="External"/><Relationship Id="rId9" Type="http://schemas.openxmlformats.org/officeDocument/2006/relationships/hyperlink" Target="http://www.skillsup.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ctrTitle"/>
          </p:nvPr>
        </p:nvSpPr>
        <p:spPr>
          <a:xfrm>
            <a:off x="5857853" y="1437942"/>
            <a:ext cx="5221224" cy="3056343"/>
          </a:xfrm>
        </p:spPr>
        <p:txBody>
          <a:bodyPr/>
          <a:lstStyle/>
          <a:p>
            <a:r>
              <a:rPr lang="en-GB"/>
              <a:t>Fitness for dance </a:t>
            </a:r>
            <a:br>
              <a:rPr lang="en-GB"/>
            </a:br>
            <a:br>
              <a:rPr lang="en-GB"/>
            </a:br>
            <a:endParaRPr lang="en-US"/>
          </a:p>
        </p:txBody>
      </p:sp>
      <p:sp>
        <p:nvSpPr>
          <p:cNvPr id="2" name="TextBox 1">
            <a:extLst>
              <a:ext uri="{FF2B5EF4-FFF2-40B4-BE49-F238E27FC236}">
                <a16:creationId xmlns:a16="http://schemas.microsoft.com/office/drawing/2014/main" id="{C6EA4B21-F8C2-65D1-1BB1-F630FFC72568}"/>
              </a:ext>
            </a:extLst>
          </p:cNvPr>
          <p:cNvSpPr txBox="1"/>
          <p:nvPr/>
        </p:nvSpPr>
        <p:spPr>
          <a:xfrm>
            <a:off x="6328371" y="5536194"/>
            <a:ext cx="5969251" cy="1200329"/>
          </a:xfrm>
          <a:prstGeom prst="rect">
            <a:avLst/>
          </a:prstGeom>
          <a:noFill/>
        </p:spPr>
        <p:txBody>
          <a:bodyPr wrap="square" lIns="91440" tIns="45720" rIns="91440" bIns="45720" rtlCol="0" anchor="t">
            <a:spAutoFit/>
          </a:bodyPr>
          <a:lstStyle/>
          <a:p>
            <a:pPr algn="l"/>
            <a:r>
              <a:rPr lang="en-GB"/>
              <a:t>Lilly Staples 2500797</a:t>
            </a:r>
          </a:p>
          <a:p>
            <a:pPr algn="l"/>
            <a:r>
              <a:rPr lang="en-GB"/>
              <a:t>Mia Roberts 2500632</a:t>
            </a:r>
          </a:p>
          <a:p>
            <a:pPr algn="l"/>
            <a:r>
              <a:rPr lang="en-GB"/>
              <a:t>Evieanna Taylor 2502285</a:t>
            </a:r>
          </a:p>
          <a:p>
            <a:r>
              <a:rPr lang="en-GB"/>
              <a:t>Ryan Hughes 2500459</a:t>
            </a:r>
          </a:p>
        </p:txBody>
      </p:sp>
    </p:spTree>
    <p:extLst>
      <p:ext uri="{BB962C8B-B14F-4D97-AF65-F5344CB8AC3E}">
        <p14:creationId xmlns:p14="http://schemas.microsoft.com/office/powerpoint/2010/main" val="954410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504077" y="126057"/>
            <a:ext cx="8297380" cy="1326514"/>
          </a:xfrm>
        </p:spPr>
        <p:txBody>
          <a:bodyPr/>
          <a:lstStyle/>
          <a:p>
            <a:r>
              <a:rPr lang="en-GB"/>
              <a:t>Introduction </a:t>
            </a:r>
            <a:r>
              <a:rPr lang="en-US"/>
              <a:t> </a:t>
            </a:r>
          </a:p>
        </p:txBody>
      </p:sp>
      <p:sp>
        <p:nvSpPr>
          <p:cNvPr id="4" name="TextBox 3">
            <a:extLst>
              <a:ext uri="{FF2B5EF4-FFF2-40B4-BE49-F238E27FC236}">
                <a16:creationId xmlns:a16="http://schemas.microsoft.com/office/drawing/2014/main" id="{CF82BF3C-75FB-B697-C19C-ECC4A29C4DE6}"/>
              </a:ext>
            </a:extLst>
          </p:cNvPr>
          <p:cNvSpPr txBox="1"/>
          <p:nvPr/>
        </p:nvSpPr>
        <p:spPr>
          <a:xfrm>
            <a:off x="7794521" y="527282"/>
            <a:ext cx="3416620" cy="2031325"/>
          </a:xfrm>
          <a:prstGeom prst="rect">
            <a:avLst/>
          </a:prstGeom>
          <a:noFill/>
        </p:spPr>
        <p:txBody>
          <a:bodyPr wrap="square" rtlCol="0">
            <a:spAutoFit/>
          </a:bodyPr>
          <a:lstStyle/>
          <a:p>
            <a:r>
              <a:rPr lang="en-GB"/>
              <a:t>In today’s presentation we will be discussing elements of fitness training specifically linking them to dance and how we use them in practice. </a:t>
            </a:r>
          </a:p>
          <a:p>
            <a:r>
              <a:rPr lang="en-GB"/>
              <a:t>There are several elements to consider, these include:</a:t>
            </a:r>
            <a:endParaRPr lang="en-US"/>
          </a:p>
        </p:txBody>
      </p:sp>
      <p:sp>
        <p:nvSpPr>
          <p:cNvPr id="5" name="Oval 4">
            <a:extLst>
              <a:ext uri="{FF2B5EF4-FFF2-40B4-BE49-F238E27FC236}">
                <a16:creationId xmlns:a16="http://schemas.microsoft.com/office/drawing/2014/main" id="{536AD682-7493-EFED-EE2E-A08D9DBFB6CF}"/>
              </a:ext>
            </a:extLst>
          </p:cNvPr>
          <p:cNvSpPr/>
          <p:nvPr/>
        </p:nvSpPr>
        <p:spPr>
          <a:xfrm>
            <a:off x="3144737" y="2017681"/>
            <a:ext cx="4422121" cy="409911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a:t>Fitness</a:t>
            </a:r>
            <a:r>
              <a:rPr lang="en-GB"/>
              <a:t> </a:t>
            </a:r>
            <a:endParaRPr lang="en-US"/>
          </a:p>
        </p:txBody>
      </p:sp>
      <p:sp>
        <p:nvSpPr>
          <p:cNvPr id="6" name="Oval 5">
            <a:extLst>
              <a:ext uri="{FF2B5EF4-FFF2-40B4-BE49-F238E27FC236}">
                <a16:creationId xmlns:a16="http://schemas.microsoft.com/office/drawing/2014/main" id="{FE5B7D6B-4398-1A66-5544-A9CE437B40FF}"/>
              </a:ext>
            </a:extLst>
          </p:cNvPr>
          <p:cNvSpPr/>
          <p:nvPr/>
        </p:nvSpPr>
        <p:spPr>
          <a:xfrm>
            <a:off x="6257703" y="4798128"/>
            <a:ext cx="1828800" cy="1828800"/>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700"/>
              <a:t>Muscular endurance </a:t>
            </a:r>
            <a:endParaRPr lang="en-US" sz="1700"/>
          </a:p>
        </p:txBody>
      </p:sp>
      <p:sp>
        <p:nvSpPr>
          <p:cNvPr id="7" name="Oval 6">
            <a:extLst>
              <a:ext uri="{FF2B5EF4-FFF2-40B4-BE49-F238E27FC236}">
                <a16:creationId xmlns:a16="http://schemas.microsoft.com/office/drawing/2014/main" id="{4CE307C3-9BB2-A6C8-EF02-C0807E52AEF3}"/>
              </a:ext>
            </a:extLst>
          </p:cNvPr>
          <p:cNvSpPr/>
          <p:nvPr/>
        </p:nvSpPr>
        <p:spPr>
          <a:xfrm>
            <a:off x="2276699" y="4163875"/>
            <a:ext cx="1828800" cy="1828800"/>
          </a:xfrm>
          <a:prstGeom prst="ellipse">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Speed</a:t>
            </a:r>
            <a:endParaRPr lang="en-US"/>
          </a:p>
        </p:txBody>
      </p:sp>
      <p:sp>
        <p:nvSpPr>
          <p:cNvPr id="8" name="Oval 7">
            <a:extLst>
              <a:ext uri="{FF2B5EF4-FFF2-40B4-BE49-F238E27FC236}">
                <a16:creationId xmlns:a16="http://schemas.microsoft.com/office/drawing/2014/main" id="{A902B816-51CE-9996-357C-9AD1F02DA966}"/>
              </a:ext>
            </a:extLst>
          </p:cNvPr>
          <p:cNvSpPr/>
          <p:nvPr/>
        </p:nvSpPr>
        <p:spPr>
          <a:xfrm>
            <a:off x="4190178" y="5029200"/>
            <a:ext cx="1828800" cy="1828800"/>
          </a:xfrm>
          <a:prstGeom prst="ellips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Flexibility </a:t>
            </a:r>
            <a:endParaRPr lang="en-US"/>
          </a:p>
        </p:txBody>
      </p:sp>
      <p:sp>
        <p:nvSpPr>
          <p:cNvPr id="9" name="Oval 8">
            <a:extLst>
              <a:ext uri="{FF2B5EF4-FFF2-40B4-BE49-F238E27FC236}">
                <a16:creationId xmlns:a16="http://schemas.microsoft.com/office/drawing/2014/main" id="{8464F856-502F-1AC9-F7F1-E4395BE67ED8}"/>
              </a:ext>
            </a:extLst>
          </p:cNvPr>
          <p:cNvSpPr/>
          <p:nvPr/>
        </p:nvSpPr>
        <p:spPr>
          <a:xfrm>
            <a:off x="5817026" y="1270733"/>
            <a:ext cx="1828800" cy="18288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Strength</a:t>
            </a:r>
            <a:endParaRPr lang="en-US"/>
          </a:p>
        </p:txBody>
      </p:sp>
      <p:sp>
        <p:nvSpPr>
          <p:cNvPr id="10" name="Oval 9">
            <a:extLst>
              <a:ext uri="{FF2B5EF4-FFF2-40B4-BE49-F238E27FC236}">
                <a16:creationId xmlns:a16="http://schemas.microsoft.com/office/drawing/2014/main" id="{9CD4AC0A-679A-960F-8F3F-B9333DCB6B35}"/>
              </a:ext>
            </a:extLst>
          </p:cNvPr>
          <p:cNvSpPr/>
          <p:nvPr/>
        </p:nvSpPr>
        <p:spPr>
          <a:xfrm>
            <a:off x="6891183" y="2959832"/>
            <a:ext cx="1828800" cy="1828800"/>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Balance </a:t>
            </a:r>
            <a:endParaRPr lang="en-US"/>
          </a:p>
        </p:txBody>
      </p:sp>
      <p:sp>
        <p:nvSpPr>
          <p:cNvPr id="11" name="Oval 10">
            <a:extLst>
              <a:ext uri="{FF2B5EF4-FFF2-40B4-BE49-F238E27FC236}">
                <a16:creationId xmlns:a16="http://schemas.microsoft.com/office/drawing/2014/main" id="{C9FBAA0F-988F-664C-1B8C-DCC9DA224A0A}"/>
              </a:ext>
            </a:extLst>
          </p:cNvPr>
          <p:cNvSpPr/>
          <p:nvPr/>
        </p:nvSpPr>
        <p:spPr>
          <a:xfrm>
            <a:off x="2298410" y="2238439"/>
            <a:ext cx="1828800" cy="1828800"/>
          </a:xfrm>
          <a:prstGeom prst="ellipse">
            <a:avLst/>
          </a:prstGeom>
          <a:solidFill>
            <a:srgbClr val="F469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Agility</a:t>
            </a:r>
            <a:endParaRPr lang="en-US"/>
          </a:p>
        </p:txBody>
      </p:sp>
      <p:sp>
        <p:nvSpPr>
          <p:cNvPr id="14" name="Oval 13">
            <a:extLst>
              <a:ext uri="{FF2B5EF4-FFF2-40B4-BE49-F238E27FC236}">
                <a16:creationId xmlns:a16="http://schemas.microsoft.com/office/drawing/2014/main" id="{ED7E84D3-BB4B-77AB-59BE-0C02A30026C0}"/>
              </a:ext>
            </a:extLst>
          </p:cNvPr>
          <p:cNvSpPr/>
          <p:nvPr/>
        </p:nvSpPr>
        <p:spPr>
          <a:xfrm>
            <a:off x="3900872" y="1168576"/>
            <a:ext cx="1828800" cy="1828800"/>
          </a:xfrm>
          <a:prstGeom prst="ellipse">
            <a:avLst/>
          </a:prstGeom>
          <a:solidFill>
            <a:srgbClr val="8757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a:t>Cardiovascular endurance </a:t>
            </a:r>
            <a:endParaRPr lang="en-US" sz="1300"/>
          </a:p>
        </p:txBody>
      </p:sp>
    </p:spTree>
    <p:extLst>
      <p:ext uri="{BB962C8B-B14F-4D97-AF65-F5344CB8AC3E}">
        <p14:creationId xmlns:p14="http://schemas.microsoft.com/office/powerpoint/2010/main" val="5827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686E0-C1A7-4EBD-2596-63593BC42EAE}"/>
              </a:ext>
            </a:extLst>
          </p:cNvPr>
          <p:cNvSpPr>
            <a:spLocks noGrp="1"/>
          </p:cNvSpPr>
          <p:nvPr>
            <p:ph type="title"/>
          </p:nvPr>
        </p:nvSpPr>
        <p:spPr/>
        <p:txBody>
          <a:bodyPr/>
          <a:lstStyle/>
          <a:p>
            <a:r>
              <a:rPr lang="en-GB"/>
              <a:t>Introduction</a:t>
            </a:r>
            <a:endParaRPr lang="en-US"/>
          </a:p>
        </p:txBody>
      </p:sp>
      <p:sp>
        <p:nvSpPr>
          <p:cNvPr id="3" name="Text Placeholder 2">
            <a:extLst>
              <a:ext uri="{FF2B5EF4-FFF2-40B4-BE49-F238E27FC236}">
                <a16:creationId xmlns:a16="http://schemas.microsoft.com/office/drawing/2014/main" id="{F3ED595D-B854-A006-9917-CC6A4BB2F3C3}"/>
              </a:ext>
            </a:extLst>
          </p:cNvPr>
          <p:cNvSpPr>
            <a:spLocks noGrp="1"/>
          </p:cNvSpPr>
          <p:nvPr>
            <p:ph type="body" sz="quarter" idx="13"/>
          </p:nvPr>
        </p:nvSpPr>
        <p:spPr/>
        <p:txBody>
          <a:bodyPr/>
          <a:lstStyle/>
          <a:p>
            <a:r>
              <a:rPr lang="en-GB"/>
              <a:t>Why is fitness for dance so important? </a:t>
            </a:r>
          </a:p>
          <a:p>
            <a:pPr marL="0" indent="0">
              <a:buNone/>
            </a:pPr>
            <a:r>
              <a:rPr lang="en-GB"/>
              <a:t>Dance is a high energy and demanding sport that requires technique and stamina. To achieve this there are several elements of the body that need fitness training. This is where the fitness components chart comes in which can been seen on slide 2. </a:t>
            </a:r>
          </a:p>
          <a:p>
            <a:pPr marL="0" indent="0">
              <a:buNone/>
            </a:pPr>
            <a:endParaRPr lang="en-GB"/>
          </a:p>
          <a:p>
            <a:pPr marL="0" indent="0">
              <a:buNone/>
            </a:pPr>
            <a:r>
              <a:rPr lang="en-GB"/>
              <a:t>A study from </a:t>
            </a:r>
            <a:r>
              <a:rPr lang="en-GB" b="0" i="0" err="1">
                <a:solidFill>
                  <a:srgbClr val="000000"/>
                </a:solidFill>
                <a:effectLst/>
              </a:rPr>
              <a:t>Haff</a:t>
            </a:r>
            <a:r>
              <a:rPr lang="en-GB" b="0" i="0">
                <a:solidFill>
                  <a:srgbClr val="000000"/>
                </a:solidFill>
                <a:effectLst/>
              </a:rPr>
              <a:t>, G. G., &amp; Triplett, N. T. (2015) says that ‘physical exercise and sport performance involve effective, purposeful movements of the body’</a:t>
            </a:r>
            <a:endParaRPr lang="en-GB">
              <a:solidFill>
                <a:srgbClr val="000000"/>
              </a:solidFill>
              <a:effectLst/>
            </a:endParaRPr>
          </a:p>
          <a:p>
            <a:pPr marL="0" indent="0">
              <a:buNone/>
            </a:pPr>
            <a:endParaRPr lang="en-GB"/>
          </a:p>
        </p:txBody>
      </p:sp>
    </p:spTree>
    <p:extLst>
      <p:ext uri="{BB962C8B-B14F-4D97-AF65-F5344CB8AC3E}">
        <p14:creationId xmlns:p14="http://schemas.microsoft.com/office/powerpoint/2010/main" val="43706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504077" y="126057"/>
            <a:ext cx="8297380" cy="1326514"/>
          </a:xfrm>
        </p:spPr>
        <p:txBody>
          <a:bodyPr/>
          <a:lstStyle/>
          <a:p>
            <a:r>
              <a:rPr lang="en-GB"/>
              <a:t>Introduction </a:t>
            </a:r>
            <a:r>
              <a:rPr lang="en-US"/>
              <a:t> </a:t>
            </a:r>
          </a:p>
        </p:txBody>
      </p:sp>
      <p:sp>
        <p:nvSpPr>
          <p:cNvPr id="3" name="TextBox 2">
            <a:extLst>
              <a:ext uri="{FF2B5EF4-FFF2-40B4-BE49-F238E27FC236}">
                <a16:creationId xmlns:a16="http://schemas.microsoft.com/office/drawing/2014/main" id="{70B76B3B-E9A7-FF40-B31B-9FFBFBB5D6DD}"/>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2" name="TextBox 11">
            <a:extLst>
              <a:ext uri="{FF2B5EF4-FFF2-40B4-BE49-F238E27FC236}">
                <a16:creationId xmlns:a16="http://schemas.microsoft.com/office/drawing/2014/main" id="{4B972119-E604-1B0D-EAA9-A233C3D70E2E}"/>
              </a:ext>
            </a:extLst>
          </p:cNvPr>
          <p:cNvSpPr txBox="1"/>
          <p:nvPr/>
        </p:nvSpPr>
        <p:spPr>
          <a:xfrm>
            <a:off x="496780" y="1603971"/>
            <a:ext cx="8297380" cy="923330"/>
          </a:xfrm>
          <a:prstGeom prst="rect">
            <a:avLst/>
          </a:prstGeom>
          <a:noFill/>
        </p:spPr>
        <p:txBody>
          <a:bodyPr wrap="square" rtlCol="0">
            <a:spAutoFit/>
          </a:bodyPr>
          <a:lstStyle/>
          <a:p>
            <a:pPr algn="l"/>
            <a:r>
              <a:rPr lang="en-GB"/>
              <a:t>After consideration we have chosen the 3 components we believe are most suited to our specified training, these include:</a:t>
            </a:r>
          </a:p>
          <a:p>
            <a:pPr algn="l"/>
            <a:endParaRPr lang="en-US"/>
          </a:p>
        </p:txBody>
      </p:sp>
      <p:sp>
        <p:nvSpPr>
          <p:cNvPr id="13" name="Oval 12">
            <a:extLst>
              <a:ext uri="{FF2B5EF4-FFF2-40B4-BE49-F238E27FC236}">
                <a16:creationId xmlns:a16="http://schemas.microsoft.com/office/drawing/2014/main" id="{A1E0B721-3E09-BB0C-9ABE-8EA4DE65CE7E}"/>
              </a:ext>
            </a:extLst>
          </p:cNvPr>
          <p:cNvSpPr/>
          <p:nvPr/>
        </p:nvSpPr>
        <p:spPr>
          <a:xfrm>
            <a:off x="504077" y="2527301"/>
            <a:ext cx="1828800" cy="1828800"/>
          </a:xfrm>
          <a:prstGeom prst="ellipse">
            <a:avLst/>
          </a:prstGeom>
          <a:solidFill>
            <a:srgbClr val="8757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a:t>Cardiovascular endurance </a:t>
            </a:r>
            <a:endParaRPr lang="en-US" sz="1300"/>
          </a:p>
        </p:txBody>
      </p:sp>
      <p:sp>
        <p:nvSpPr>
          <p:cNvPr id="16" name="Oval 15">
            <a:extLst>
              <a:ext uri="{FF2B5EF4-FFF2-40B4-BE49-F238E27FC236}">
                <a16:creationId xmlns:a16="http://schemas.microsoft.com/office/drawing/2014/main" id="{7D8321CE-E454-312B-6987-B0FB2141BEEF}"/>
              </a:ext>
            </a:extLst>
          </p:cNvPr>
          <p:cNvSpPr/>
          <p:nvPr/>
        </p:nvSpPr>
        <p:spPr>
          <a:xfrm>
            <a:off x="2942872" y="4104239"/>
            <a:ext cx="1828800" cy="1828800"/>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Balance</a:t>
            </a:r>
            <a:endParaRPr lang="en-US"/>
          </a:p>
        </p:txBody>
      </p:sp>
      <p:sp>
        <p:nvSpPr>
          <p:cNvPr id="18" name="Oval 17">
            <a:extLst>
              <a:ext uri="{FF2B5EF4-FFF2-40B4-BE49-F238E27FC236}">
                <a16:creationId xmlns:a16="http://schemas.microsoft.com/office/drawing/2014/main" id="{C0E3D75F-7BDE-1025-E146-D6B016702A46}"/>
              </a:ext>
            </a:extLst>
          </p:cNvPr>
          <p:cNvSpPr/>
          <p:nvPr/>
        </p:nvSpPr>
        <p:spPr>
          <a:xfrm>
            <a:off x="5381667" y="2527301"/>
            <a:ext cx="1828800" cy="1828800"/>
          </a:xfrm>
          <a:prstGeom prst="ellips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Flexibility</a:t>
            </a:r>
            <a:endParaRPr lang="en-US"/>
          </a:p>
        </p:txBody>
      </p:sp>
    </p:spTree>
    <p:extLst>
      <p:ext uri="{BB962C8B-B14F-4D97-AF65-F5344CB8AC3E}">
        <p14:creationId xmlns:p14="http://schemas.microsoft.com/office/powerpoint/2010/main" val="2801456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8C87-3846-568E-1C6E-2E9212DB3D2A}"/>
              </a:ext>
            </a:extLst>
          </p:cNvPr>
          <p:cNvSpPr>
            <a:spLocks noGrp="1"/>
          </p:cNvSpPr>
          <p:nvPr>
            <p:ph type="title"/>
          </p:nvPr>
        </p:nvSpPr>
        <p:spPr/>
        <p:txBody>
          <a:bodyPr/>
          <a:lstStyle/>
          <a:p>
            <a:r>
              <a:rPr lang="en-GB"/>
              <a:t>Introduction </a:t>
            </a:r>
            <a:endParaRPr lang="en-US"/>
          </a:p>
        </p:txBody>
      </p:sp>
      <p:sp>
        <p:nvSpPr>
          <p:cNvPr id="5" name="TextBox 4">
            <a:extLst>
              <a:ext uri="{FF2B5EF4-FFF2-40B4-BE49-F238E27FC236}">
                <a16:creationId xmlns:a16="http://schemas.microsoft.com/office/drawing/2014/main" id="{050D93BD-8677-D3ED-22FA-01DDDB599317}"/>
              </a:ext>
            </a:extLst>
          </p:cNvPr>
          <p:cNvSpPr txBox="1"/>
          <p:nvPr/>
        </p:nvSpPr>
        <p:spPr>
          <a:xfrm>
            <a:off x="893064" y="1791501"/>
            <a:ext cx="7292778" cy="2031325"/>
          </a:xfrm>
          <a:prstGeom prst="rect">
            <a:avLst/>
          </a:prstGeom>
          <a:noFill/>
        </p:spPr>
        <p:txBody>
          <a:bodyPr wrap="square" rtlCol="0">
            <a:spAutoFit/>
          </a:bodyPr>
          <a:lstStyle/>
          <a:p>
            <a:pPr algn="l"/>
            <a:r>
              <a:rPr lang="en-GB"/>
              <a:t>In the next few slides we will be discussing the following:</a:t>
            </a:r>
          </a:p>
          <a:p>
            <a:pPr algn="l"/>
            <a:endParaRPr lang="en-GB"/>
          </a:p>
          <a:p>
            <a:pPr marL="342900" indent="-342900" algn="l">
              <a:buFont typeface="+mj-lt"/>
              <a:buAutoNum type="arabicPeriod"/>
            </a:pPr>
            <a:r>
              <a:rPr lang="en-GB"/>
              <a:t>Each of our chosen components </a:t>
            </a:r>
          </a:p>
          <a:p>
            <a:pPr marL="342900" indent="-342900" algn="l">
              <a:buFont typeface="+mj-lt"/>
              <a:buAutoNum type="arabicPeriod"/>
            </a:pPr>
            <a:r>
              <a:rPr lang="en-GB"/>
              <a:t>What they are </a:t>
            </a:r>
          </a:p>
          <a:p>
            <a:pPr marL="342900" indent="-342900" algn="l">
              <a:buFont typeface="+mj-lt"/>
              <a:buAutoNum type="arabicPeriod"/>
            </a:pPr>
            <a:r>
              <a:rPr lang="en-GB"/>
              <a:t>How we use them in every day life </a:t>
            </a:r>
          </a:p>
          <a:p>
            <a:pPr marL="342900" indent="-342900" algn="l">
              <a:buFont typeface="+mj-lt"/>
              <a:buAutoNum type="arabicPeriod"/>
            </a:pPr>
            <a:r>
              <a:rPr lang="en-GB"/>
              <a:t>How we use them in the dance world </a:t>
            </a:r>
          </a:p>
          <a:p>
            <a:pPr marL="342900" indent="-342900" algn="l">
              <a:buFont typeface="+mj-lt"/>
              <a:buAutoNum type="arabicPeriod"/>
            </a:pPr>
            <a:r>
              <a:rPr lang="en-GB"/>
              <a:t>Each will be backed up with visual aids </a:t>
            </a:r>
          </a:p>
        </p:txBody>
      </p:sp>
    </p:spTree>
    <p:extLst>
      <p:ext uri="{BB962C8B-B14F-4D97-AF65-F5344CB8AC3E}">
        <p14:creationId xmlns:p14="http://schemas.microsoft.com/office/powerpoint/2010/main" val="556610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br>
              <a:rPr lang="en-GB"/>
            </a:br>
            <a:br>
              <a:rPr lang="en-GB"/>
            </a:br>
            <a:r>
              <a:rPr lang="en-GB"/>
              <a:t>Cardiovascular endurance</a:t>
            </a:r>
            <a:endParaRPr lang="en-ZA"/>
          </a:p>
        </p:txBody>
      </p:sp>
      <p:pic>
        <p:nvPicPr>
          <p:cNvPr id="13" name="Picture Placeholder 12">
            <a:extLst>
              <a:ext uri="{FF2B5EF4-FFF2-40B4-BE49-F238E27FC236}">
                <a16:creationId xmlns:a16="http://schemas.microsoft.com/office/drawing/2014/main" id="{D6B3BD9A-635F-32F2-422E-D48DFE23460A}"/>
              </a:ext>
            </a:extLst>
          </p:cNvPr>
          <p:cNvPicPr>
            <a:picLocks noGrp="1" noChangeAspect="1"/>
          </p:cNvPicPr>
          <p:nvPr>
            <p:ph type="pic" sz="quarter" idx="10"/>
          </p:nvPr>
        </p:nvPicPr>
        <p:blipFill>
          <a:blip r:embed="rId2"/>
          <a:srcRect l="33191" r="33191"/>
          <a:stretch/>
        </p:blipFill>
        <p:spPr>
          <a:xfrm>
            <a:off x="0" y="1"/>
            <a:ext cx="4581525" cy="6858000"/>
          </a:xfrm>
          <a:prstGeom prst="rect">
            <a:avLst/>
          </a:prstGeom>
        </p:spPr>
      </p:pic>
    </p:spTree>
    <p:extLst>
      <p:ext uri="{BB962C8B-B14F-4D97-AF65-F5344CB8AC3E}">
        <p14:creationId xmlns:p14="http://schemas.microsoft.com/office/powerpoint/2010/main" val="2150851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GB"/>
              <a:t>Explain the component </a:t>
            </a:r>
            <a:br>
              <a:rPr lang="en-GB"/>
            </a:br>
            <a:endParaRPr lang="en-ZA"/>
          </a:p>
        </p:txBody>
      </p:sp>
      <p:sp>
        <p:nvSpPr>
          <p:cNvPr id="4" name="TextBox 3">
            <a:extLst>
              <a:ext uri="{FF2B5EF4-FFF2-40B4-BE49-F238E27FC236}">
                <a16:creationId xmlns:a16="http://schemas.microsoft.com/office/drawing/2014/main" id="{210F621F-09EB-8AAD-F527-241B62F4F05D}"/>
              </a:ext>
            </a:extLst>
          </p:cNvPr>
          <p:cNvSpPr txBox="1"/>
          <p:nvPr/>
        </p:nvSpPr>
        <p:spPr>
          <a:xfrm>
            <a:off x="437447" y="2026344"/>
            <a:ext cx="8870242" cy="3139321"/>
          </a:xfrm>
          <a:prstGeom prst="rect">
            <a:avLst/>
          </a:prstGeom>
          <a:noFill/>
        </p:spPr>
        <p:txBody>
          <a:bodyPr wrap="square" rtlCol="0">
            <a:spAutoFit/>
          </a:bodyPr>
          <a:lstStyle/>
          <a:p>
            <a:pPr algn="l"/>
            <a:r>
              <a:rPr lang="en-GB"/>
              <a:t>Aerobic fitness -The body’s ability to efficiently use oxygen to supply energy to the cardiorespiratory system.</a:t>
            </a:r>
          </a:p>
          <a:p>
            <a:pPr algn="l"/>
            <a:endParaRPr lang="en-GB"/>
          </a:p>
          <a:p>
            <a:pPr algn="l"/>
            <a:r>
              <a:rPr lang="en-GB"/>
              <a:t>Cardiovascular endurance is the ability of the heart, lungs and blood vessels to supply oxygen to muscles during  physical activity.</a:t>
            </a:r>
          </a:p>
          <a:p>
            <a:pPr algn="l"/>
            <a:endParaRPr lang="en-GB"/>
          </a:p>
          <a:p>
            <a:pPr algn="l"/>
            <a:r>
              <a:rPr lang="en-GB"/>
              <a:t>The capacity to maintain to high intensity exercises for extended periods of time without fatigue.</a:t>
            </a:r>
          </a:p>
          <a:p>
            <a:pPr algn="l"/>
            <a:endParaRPr lang="en-GB"/>
          </a:p>
          <a:p>
            <a:pPr algn="l"/>
            <a:r>
              <a:rPr lang="en-GB"/>
              <a:t>This component reflects on how well your body consumes and uses oxygen and it is measured by VO2 max.</a:t>
            </a:r>
            <a:endParaRPr lang="en-US"/>
          </a:p>
        </p:txBody>
      </p:sp>
      <p:pic>
        <p:nvPicPr>
          <p:cNvPr id="7" name="Picture 6">
            <a:extLst>
              <a:ext uri="{FF2B5EF4-FFF2-40B4-BE49-F238E27FC236}">
                <a16:creationId xmlns:a16="http://schemas.microsoft.com/office/drawing/2014/main" id="{216CC410-C4FE-F92C-8F45-768C1199AB0D}"/>
              </a:ext>
            </a:extLst>
          </p:cNvPr>
          <p:cNvPicPr>
            <a:picLocks noChangeAspect="1"/>
          </p:cNvPicPr>
          <p:nvPr/>
        </p:nvPicPr>
        <p:blipFill>
          <a:blip r:embed="rId3"/>
          <a:stretch>
            <a:fillRect/>
          </a:stretch>
        </p:blipFill>
        <p:spPr>
          <a:xfrm>
            <a:off x="7929436" y="206349"/>
            <a:ext cx="3077229" cy="1723249"/>
          </a:xfrm>
          <a:prstGeom prst="rect">
            <a:avLst/>
          </a:prstGeom>
        </p:spPr>
      </p:pic>
    </p:spTree>
    <p:extLst>
      <p:ext uri="{BB962C8B-B14F-4D97-AF65-F5344CB8AC3E}">
        <p14:creationId xmlns:p14="http://schemas.microsoft.com/office/powerpoint/2010/main" val="2099008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br>
              <a:rPr lang="en-GB"/>
            </a:br>
            <a:endParaRPr lang="en-ZA"/>
          </a:p>
        </p:txBody>
      </p:sp>
      <p:sp>
        <p:nvSpPr>
          <p:cNvPr id="4" name="TextBox 3">
            <a:extLst>
              <a:ext uri="{FF2B5EF4-FFF2-40B4-BE49-F238E27FC236}">
                <a16:creationId xmlns:a16="http://schemas.microsoft.com/office/drawing/2014/main" id="{E467E855-450E-FE61-7727-06CECB572FA9}"/>
              </a:ext>
            </a:extLst>
          </p:cNvPr>
          <p:cNvSpPr txBox="1"/>
          <p:nvPr/>
        </p:nvSpPr>
        <p:spPr>
          <a:xfrm>
            <a:off x="211668" y="1512711"/>
            <a:ext cx="11839222" cy="3693319"/>
          </a:xfrm>
          <a:prstGeom prst="rect">
            <a:avLst/>
          </a:prstGeom>
          <a:noFill/>
        </p:spPr>
        <p:txBody>
          <a:bodyPr wrap="square" rtlCol="0">
            <a:spAutoFit/>
          </a:bodyPr>
          <a:lstStyle/>
          <a:p>
            <a:pPr algn="l"/>
            <a:endParaRPr lang="en-GB"/>
          </a:p>
          <a:p>
            <a:pPr algn="l"/>
            <a:r>
              <a:rPr lang="en-GB"/>
              <a:t>Benefits:</a:t>
            </a:r>
          </a:p>
          <a:p>
            <a:pPr algn="l"/>
            <a:endParaRPr lang="en-GB"/>
          </a:p>
          <a:p>
            <a:pPr marL="285750" indent="-285750" algn="l">
              <a:buFont typeface="Wingdings" pitchFamily="2" charset="2"/>
              <a:buChar char="q"/>
            </a:pPr>
            <a:r>
              <a:rPr lang="en-GB"/>
              <a:t>Lowers the risk of health risks such as heart disease, diabetes, stroke and hypertension .</a:t>
            </a:r>
          </a:p>
          <a:p>
            <a:pPr marL="285750" indent="-285750" algn="l">
              <a:buFont typeface="Wingdings" pitchFamily="2" charset="2"/>
              <a:buChar char="q"/>
            </a:pPr>
            <a:endParaRPr lang="en-GB"/>
          </a:p>
          <a:p>
            <a:pPr marL="285750" indent="-285750" algn="l">
              <a:buFont typeface="Wingdings" pitchFamily="2" charset="2"/>
              <a:buChar char="q"/>
            </a:pPr>
            <a:r>
              <a:rPr lang="en-GB"/>
              <a:t>It improves overall fitness</a:t>
            </a:r>
          </a:p>
          <a:p>
            <a:pPr marL="285750" indent="-285750" algn="l">
              <a:buFont typeface="Wingdings" pitchFamily="2" charset="2"/>
              <a:buChar char="q"/>
            </a:pPr>
            <a:endParaRPr lang="en-GB"/>
          </a:p>
          <a:p>
            <a:pPr marL="285750" indent="-285750" algn="l">
              <a:buFont typeface="Wingdings" pitchFamily="2" charset="2"/>
              <a:buChar char="q"/>
            </a:pPr>
            <a:r>
              <a:rPr lang="en-GB"/>
              <a:t>Boosts immune system strength</a:t>
            </a:r>
          </a:p>
          <a:p>
            <a:pPr marL="285750" indent="-285750" algn="l">
              <a:buFont typeface="Wingdings" pitchFamily="2" charset="2"/>
              <a:buChar char="q"/>
            </a:pPr>
            <a:endParaRPr lang="en-GB"/>
          </a:p>
          <a:p>
            <a:pPr marL="285750" indent="-285750" algn="l">
              <a:buFont typeface="Wingdings" pitchFamily="2" charset="2"/>
              <a:buChar char="q"/>
            </a:pPr>
            <a:r>
              <a:rPr lang="en-GB"/>
              <a:t>Makes daily activities easier</a:t>
            </a:r>
          </a:p>
          <a:p>
            <a:pPr algn="l"/>
            <a:endParaRPr lang="en-GB"/>
          </a:p>
          <a:p>
            <a:pPr algn="l"/>
            <a:r>
              <a:rPr lang="en-GB"/>
              <a:t>Improved cardiovascular capacity ensures that a dancer’s technique doesn’t deteriorate due to exhaustion, which allows for a safer and more powerful movements.</a:t>
            </a:r>
          </a:p>
        </p:txBody>
      </p:sp>
    </p:spTree>
    <p:extLst>
      <p:ext uri="{BB962C8B-B14F-4D97-AF65-F5344CB8AC3E}">
        <p14:creationId xmlns:p14="http://schemas.microsoft.com/office/powerpoint/2010/main" val="1041471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96170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894CB-9257-3A52-BE6A-5FEE0338C9DE}"/>
              </a:ext>
            </a:extLst>
          </p:cNvPr>
          <p:cNvSpPr>
            <a:spLocks noGrp="1"/>
          </p:cNvSpPr>
          <p:nvPr>
            <p:ph type="title"/>
          </p:nvPr>
        </p:nvSpPr>
        <p:spPr/>
        <p:txBody>
          <a:bodyPr/>
          <a:lstStyle/>
          <a:p>
            <a:r>
              <a:rPr lang="en-GB"/>
              <a:t>Visual aids </a:t>
            </a:r>
            <a:endParaRPr lang="en-US"/>
          </a:p>
        </p:txBody>
      </p:sp>
      <p:pic>
        <p:nvPicPr>
          <p:cNvPr id="5" name="trim.108A27A5-EA76-4653-9B51-55520A20328D.MOV">
            <a:hlinkClick r:id="" action="ppaction://media"/>
            <a:extLst>
              <a:ext uri="{FF2B5EF4-FFF2-40B4-BE49-F238E27FC236}">
                <a16:creationId xmlns:a16="http://schemas.microsoft.com/office/drawing/2014/main" id="{2A9F55D4-3CDE-B814-0E2A-33D85137914F}"/>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667426" y="1611092"/>
            <a:ext cx="4887912" cy="2749550"/>
          </a:xfrm>
          <a:prstGeom prst="rect">
            <a:avLst/>
          </a:prstGeom>
        </p:spPr>
      </p:pic>
      <p:pic>
        <p:nvPicPr>
          <p:cNvPr id="6" name="trim.E092E5E5-8770-4470-B145-ECC235CFFD4E.MOV">
            <a:hlinkClick r:id="" action="ppaction://media"/>
            <a:extLst>
              <a:ext uri="{FF2B5EF4-FFF2-40B4-BE49-F238E27FC236}">
                <a16:creationId xmlns:a16="http://schemas.microsoft.com/office/drawing/2014/main" id="{E1238BEB-90C8-448B-AA73-723FAA0A368E}"/>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410325" y="2541588"/>
            <a:ext cx="4887913" cy="2749550"/>
          </a:xfrm>
          <a:prstGeom prst="rect">
            <a:avLst/>
          </a:prstGeom>
        </p:spPr>
      </p:pic>
      <p:sp>
        <p:nvSpPr>
          <p:cNvPr id="7" name="TextBox 6">
            <a:extLst>
              <a:ext uri="{FF2B5EF4-FFF2-40B4-BE49-F238E27FC236}">
                <a16:creationId xmlns:a16="http://schemas.microsoft.com/office/drawing/2014/main" id="{836A5C96-A6D7-FB8D-4D03-C5DF7C94141A}"/>
              </a:ext>
            </a:extLst>
          </p:cNvPr>
          <p:cNvSpPr txBox="1"/>
          <p:nvPr/>
        </p:nvSpPr>
        <p:spPr>
          <a:xfrm>
            <a:off x="667426" y="4572702"/>
            <a:ext cx="4120835" cy="369332"/>
          </a:xfrm>
          <a:prstGeom prst="rect">
            <a:avLst/>
          </a:prstGeom>
          <a:noFill/>
        </p:spPr>
        <p:txBody>
          <a:bodyPr wrap="square" rtlCol="0">
            <a:spAutoFit/>
          </a:bodyPr>
          <a:lstStyle/>
          <a:p>
            <a:pPr algn="l"/>
            <a:r>
              <a:rPr lang="en-GB"/>
              <a:t>Triple run (Jazz)</a:t>
            </a:r>
          </a:p>
        </p:txBody>
      </p:sp>
      <p:sp>
        <p:nvSpPr>
          <p:cNvPr id="8" name="TextBox 7">
            <a:extLst>
              <a:ext uri="{FF2B5EF4-FFF2-40B4-BE49-F238E27FC236}">
                <a16:creationId xmlns:a16="http://schemas.microsoft.com/office/drawing/2014/main" id="{C18D5A26-29B0-64AA-17BF-1212996DA4E9}"/>
              </a:ext>
            </a:extLst>
          </p:cNvPr>
          <p:cNvSpPr txBox="1"/>
          <p:nvPr/>
        </p:nvSpPr>
        <p:spPr>
          <a:xfrm>
            <a:off x="6410325" y="1938023"/>
            <a:ext cx="3919648" cy="369332"/>
          </a:xfrm>
          <a:prstGeom prst="rect">
            <a:avLst/>
          </a:prstGeom>
          <a:noFill/>
        </p:spPr>
        <p:txBody>
          <a:bodyPr wrap="square" rtlCol="0">
            <a:spAutoFit/>
          </a:bodyPr>
          <a:lstStyle/>
          <a:p>
            <a:pPr algn="l"/>
            <a:r>
              <a:rPr lang="en-GB"/>
              <a:t>Spring shuffles (Tap)</a:t>
            </a:r>
            <a:endParaRPr lang="en-US"/>
          </a:p>
        </p:txBody>
      </p:sp>
    </p:spTree>
    <p:extLst>
      <p:ext uri="{BB962C8B-B14F-4D97-AF65-F5344CB8AC3E}">
        <p14:creationId xmlns:p14="http://schemas.microsoft.com/office/powerpoint/2010/main" val="197907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r>
              <a:rPr lang="en-GB"/>
              <a:t>Balance</a:t>
            </a:r>
            <a:br>
              <a:rPr lang="en-GB"/>
            </a:br>
            <a:endParaRPr lang="en-ZA"/>
          </a:p>
        </p:txBody>
      </p:sp>
      <p:pic>
        <p:nvPicPr>
          <p:cNvPr id="13" name="Picture Placeholder 12">
            <a:extLst>
              <a:ext uri="{FF2B5EF4-FFF2-40B4-BE49-F238E27FC236}">
                <a16:creationId xmlns:a16="http://schemas.microsoft.com/office/drawing/2014/main" id="{AF37B5B8-0BE4-7CC3-15DE-301E3762683B}"/>
              </a:ext>
            </a:extLst>
          </p:cNvPr>
          <p:cNvPicPr>
            <a:picLocks noGrp="1" noChangeAspect="1"/>
          </p:cNvPicPr>
          <p:nvPr>
            <p:ph type="pic" sz="quarter" idx="10"/>
          </p:nvPr>
        </p:nvPicPr>
        <p:blipFill>
          <a:blip r:embed="rId2"/>
          <a:srcRect l="28649" r="28649"/>
          <a:stretch/>
        </p:blipFill>
        <p:spPr>
          <a:xfrm>
            <a:off x="0" y="0"/>
            <a:ext cx="4581525" cy="6858000"/>
          </a:xfrm>
          <a:prstGeom prst="rect">
            <a:avLst/>
          </a:prstGeom>
        </p:spPr>
      </p:pic>
    </p:spTree>
    <p:extLst>
      <p:ext uri="{BB962C8B-B14F-4D97-AF65-F5344CB8AC3E}">
        <p14:creationId xmlns:p14="http://schemas.microsoft.com/office/powerpoint/2010/main" val="3590816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3CA8C54-30A3-3553-626E-52909A83C86B}"/>
              </a:ext>
            </a:extLst>
          </p:cNvPr>
          <p:cNvSpPr>
            <a:spLocks noGrp="1"/>
          </p:cNvSpPr>
          <p:nvPr>
            <p:ph type="title"/>
          </p:nvPr>
        </p:nvSpPr>
        <p:spPr>
          <a:xfrm>
            <a:off x="893064" y="72518"/>
            <a:ext cx="10405174" cy="1326514"/>
          </a:xfrm>
        </p:spPr>
        <p:txBody>
          <a:bodyPr/>
          <a:lstStyle/>
          <a:p>
            <a:r>
              <a:rPr lang="en-GB"/>
              <a:t>Explain the component </a:t>
            </a:r>
            <a:endParaRPr lang="en-ZA"/>
          </a:p>
        </p:txBody>
      </p:sp>
      <p:sp>
        <p:nvSpPr>
          <p:cNvPr id="2" name="TextBox 1">
            <a:extLst>
              <a:ext uri="{FF2B5EF4-FFF2-40B4-BE49-F238E27FC236}">
                <a16:creationId xmlns:a16="http://schemas.microsoft.com/office/drawing/2014/main" id="{50EE616E-C179-49AB-8458-7CE0DA970BC9}"/>
              </a:ext>
            </a:extLst>
          </p:cNvPr>
          <p:cNvSpPr txBox="1"/>
          <p:nvPr/>
        </p:nvSpPr>
        <p:spPr>
          <a:xfrm>
            <a:off x="601493" y="1979758"/>
            <a:ext cx="10405174" cy="3693319"/>
          </a:xfrm>
          <a:prstGeom prst="rect">
            <a:avLst/>
          </a:prstGeom>
          <a:noFill/>
        </p:spPr>
        <p:txBody>
          <a:bodyPr wrap="square" lIns="91440" tIns="45720" rIns="91440" bIns="45720" rtlCol="0" anchor="t">
            <a:spAutoFit/>
          </a:bodyPr>
          <a:lstStyle/>
          <a:p>
            <a:r>
              <a:rPr lang="en-GB"/>
              <a:t>Balance means an even distribution of weight that enables someone to remain upright and steady. The ability to stay upright whether you’re moving around (dynamic) or standing still (static).</a:t>
            </a:r>
          </a:p>
          <a:p>
            <a:pPr algn="l"/>
            <a:endParaRPr lang="en-GB"/>
          </a:p>
          <a:p>
            <a:pPr algn="l"/>
            <a:r>
              <a:rPr lang="en-GB"/>
              <a:t>It is a critical component in overall movement and stability.</a:t>
            </a:r>
          </a:p>
          <a:p>
            <a:endParaRPr lang="en-GB"/>
          </a:p>
          <a:p>
            <a:r>
              <a:rPr lang="en-GB"/>
              <a:t>Balance is a skill related component which uses the core to stabilise the centre of gravity when different forces are put against each other.    </a:t>
            </a:r>
            <a:r>
              <a:rPr lang="en-GB" sz="2400"/>
              <a:t> </a:t>
            </a:r>
            <a:r>
              <a:rPr lang="en-GB" sz="1600">
                <a:latin typeface="Times New Roman"/>
                <a:cs typeface="Times New Roman"/>
              </a:rPr>
              <a:t>(SHIFT Dance, n.d.)</a:t>
            </a:r>
          </a:p>
          <a:p>
            <a:endParaRPr lang="en-GB" sz="1200">
              <a:latin typeface="Times New Roman"/>
              <a:cs typeface="Times New Roman"/>
            </a:endParaRPr>
          </a:p>
          <a:p>
            <a:r>
              <a:rPr lang="en-GB"/>
              <a:t>In order to maintain your balance, engaging your core is essential as it pulls the body upwards.  </a:t>
            </a:r>
            <a:r>
              <a:rPr lang="en-GB" sz="2400"/>
              <a:t> </a:t>
            </a:r>
            <a:r>
              <a:rPr lang="en-GB" sz="1600">
                <a:latin typeface="Times New Roman"/>
                <a:cs typeface="Times New Roman"/>
              </a:rPr>
              <a:t>(Mayo Clinic, 2022)</a:t>
            </a:r>
          </a:p>
          <a:p>
            <a:endParaRPr lang="en-GB" sz="1600">
              <a:latin typeface="Times New Roman"/>
              <a:cs typeface="Times New Roman"/>
            </a:endParaRPr>
          </a:p>
          <a:p>
            <a:endParaRPr lang="en-GB" sz="1600">
              <a:latin typeface="Avenir Next LT Pro Light"/>
              <a:cs typeface="Times New Roman"/>
            </a:endParaRPr>
          </a:p>
          <a:p>
            <a:endParaRPr lang="en-GB" sz="1600">
              <a:latin typeface="Avenir Next LT Pro Light"/>
              <a:cs typeface="Times New Roman"/>
            </a:endParaRPr>
          </a:p>
        </p:txBody>
      </p:sp>
    </p:spTree>
    <p:extLst>
      <p:ext uri="{BB962C8B-B14F-4D97-AF65-F5344CB8AC3E}">
        <p14:creationId xmlns:p14="http://schemas.microsoft.com/office/powerpoint/2010/main" val="812209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endParaRPr lang="en-ZA"/>
          </a:p>
        </p:txBody>
      </p:sp>
      <p:sp>
        <p:nvSpPr>
          <p:cNvPr id="5" name="TextBox 4">
            <a:extLst>
              <a:ext uri="{FF2B5EF4-FFF2-40B4-BE49-F238E27FC236}">
                <a16:creationId xmlns:a16="http://schemas.microsoft.com/office/drawing/2014/main" id="{EFF33A12-F15A-AB3C-9E6B-AB45D67F5D1B}"/>
              </a:ext>
            </a:extLst>
          </p:cNvPr>
          <p:cNvSpPr txBox="1"/>
          <p:nvPr/>
        </p:nvSpPr>
        <p:spPr>
          <a:xfrm>
            <a:off x="604762" y="1844524"/>
            <a:ext cx="8490856"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latin typeface="Avenir Next LT Pro Light"/>
                <a:ea typeface="Segoe UI"/>
                <a:cs typeface="Segoe UI"/>
              </a:rPr>
              <a:t>. </a:t>
            </a:r>
            <a:r>
              <a:rPr lang="en-GB" b="0" i="0" u="none" strike="noStrike" baseline="0">
                <a:solidFill>
                  <a:srgbClr val="000000"/>
                </a:solidFill>
                <a:latin typeface="Avenir Next LT Pro Light"/>
                <a:ea typeface="Segoe UI"/>
                <a:cs typeface="Segoe UI"/>
              </a:rPr>
              <a:t>In order to maintain your balance, engaging your core is essential as it pulls the body upwards. </a:t>
            </a:r>
            <a:r>
              <a:rPr lang="en-GB" sz="2000" b="0" i="0" u="none" strike="noStrike" baseline="0">
                <a:solidFill>
                  <a:srgbClr val="000000"/>
                </a:solidFill>
                <a:latin typeface="Avenir Next LT Pro Light"/>
                <a:ea typeface="Segoe UI"/>
                <a:cs typeface="Segoe UI"/>
              </a:rPr>
              <a:t> </a:t>
            </a:r>
            <a:r>
              <a:rPr lang="en-GB" sz="2800" b="0" i="0" u="none" strike="noStrike" baseline="0">
                <a:solidFill>
                  <a:srgbClr val="000000"/>
                </a:solidFill>
                <a:latin typeface="Avenir Next LT Pro Light"/>
                <a:ea typeface="Segoe UI"/>
                <a:cs typeface="Segoe UI"/>
              </a:rPr>
              <a:t> </a:t>
            </a:r>
            <a:r>
              <a:rPr lang="en-GB" b="0" i="0" u="none" strike="noStrike" baseline="0">
                <a:solidFill>
                  <a:srgbClr val="000000"/>
                </a:solidFill>
                <a:latin typeface="Times New Roman"/>
                <a:ea typeface="Segoe UI"/>
                <a:cs typeface="Segoe UI"/>
              </a:rPr>
              <a:t>(Mayo Clinic, 2022)</a:t>
            </a:r>
            <a:endParaRPr lang="en-GB"/>
          </a:p>
          <a:p>
            <a:endParaRPr lang="en-GB">
              <a:latin typeface="Times New Roman"/>
              <a:cs typeface="Segoe UI"/>
            </a:endParaRPr>
          </a:p>
          <a:p>
            <a:r>
              <a:rPr lang="en-GB">
                <a:latin typeface="Avenir Next LT Pro Light"/>
                <a:cs typeface="Segoe UI"/>
              </a:rPr>
              <a:t>. </a:t>
            </a:r>
            <a:r>
              <a:rPr lang="en-GB" sz="1600">
                <a:latin typeface="Avenir Next LT Pro Light"/>
                <a:cs typeface="Segoe UI"/>
              </a:rPr>
              <a:t>Balance is one of the most essential components for jazz and ballet as </a:t>
            </a:r>
            <a:r>
              <a:rPr lang="en-GB" sz="1400">
                <a:latin typeface="Times New Roman"/>
                <a:cs typeface="Times New Roman"/>
              </a:rPr>
              <a:t>(www.skillsup.co.uk, 2014) </a:t>
            </a:r>
            <a:r>
              <a:rPr lang="en-GB" sz="1600">
                <a:latin typeface="Avenir Next LT Pro Light"/>
                <a:cs typeface="Times New Roman"/>
              </a:rPr>
              <a:t>says that balance is essential for smoother and more complete moves within jazz and ballet. </a:t>
            </a:r>
          </a:p>
          <a:p>
            <a:endParaRPr lang="en-GB" sz="1600">
              <a:cs typeface="Times New Roman"/>
            </a:endParaRPr>
          </a:p>
          <a:p>
            <a:r>
              <a:rPr lang="en-GB">
                <a:cs typeface="Times New Roman"/>
              </a:rPr>
              <a:t>. Good balance helps prevent any serious injuries from falls </a:t>
            </a:r>
          </a:p>
          <a:p>
            <a:endParaRPr lang="en-GB">
              <a:cs typeface="Times New Roman"/>
            </a:endParaRPr>
          </a:p>
          <a:p>
            <a:r>
              <a:rPr lang="en-GB">
                <a:cs typeface="Times New Roman"/>
              </a:rPr>
              <a:t>. Balance exercises helps to slow the decline in muscle and bone strength that happens over time. </a:t>
            </a:r>
            <a:r>
              <a:rPr lang="en-GB">
                <a:latin typeface="Times New Roman"/>
                <a:cs typeface="Times New Roman"/>
              </a:rPr>
              <a:t>(Puri, 2023)</a:t>
            </a:r>
            <a:endParaRPr lang="en-GB">
              <a:cs typeface="Times New Roman"/>
            </a:endParaRPr>
          </a:p>
          <a:p>
            <a:pPr algn="ctr"/>
            <a:endParaRPr lang="en-GB"/>
          </a:p>
        </p:txBody>
      </p:sp>
    </p:spTree>
    <p:extLst>
      <p:ext uri="{BB962C8B-B14F-4D97-AF65-F5344CB8AC3E}">
        <p14:creationId xmlns:p14="http://schemas.microsoft.com/office/powerpoint/2010/main" val="3979299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11F8-50FF-8EA0-F257-A7611D65B962}"/>
              </a:ext>
            </a:extLst>
          </p:cNvPr>
          <p:cNvSpPr>
            <a:spLocks noGrp="1"/>
          </p:cNvSpPr>
          <p:nvPr>
            <p:ph type="title"/>
          </p:nvPr>
        </p:nvSpPr>
        <p:spPr/>
        <p:txBody>
          <a:bodyPr/>
          <a:lstStyle/>
          <a:p>
            <a:r>
              <a:rPr lang="en-GB"/>
              <a:t>Visual aids </a:t>
            </a:r>
          </a:p>
        </p:txBody>
      </p:sp>
      <p:pic>
        <p:nvPicPr>
          <p:cNvPr id="6" name="trim.3F2497F5-2CF5-4D4F-A224-8A267A02AA78.MOV">
            <a:hlinkClick r:id="" action="ppaction://media"/>
            <a:extLst>
              <a:ext uri="{FF2B5EF4-FFF2-40B4-BE49-F238E27FC236}">
                <a16:creationId xmlns:a16="http://schemas.microsoft.com/office/drawing/2014/main" id="{19C5AF16-4292-11DD-70A1-631888B37E5B}"/>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893064" y="1623667"/>
            <a:ext cx="4887912" cy="2749550"/>
          </a:xfrm>
          <a:prstGeom prst="rect">
            <a:avLst/>
          </a:prstGeom>
        </p:spPr>
      </p:pic>
      <p:pic>
        <p:nvPicPr>
          <p:cNvPr id="7" name="trim.8657C6D7-5520-49E2-8BB3-1C6615D17CD4.MOV">
            <a:hlinkClick r:id="" action="ppaction://media"/>
            <a:extLst>
              <a:ext uri="{FF2B5EF4-FFF2-40B4-BE49-F238E27FC236}">
                <a16:creationId xmlns:a16="http://schemas.microsoft.com/office/drawing/2014/main" id="{C7F0DC5E-5088-956F-5505-E155B486BEBC}"/>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510919" y="2998442"/>
            <a:ext cx="4887913" cy="2749550"/>
          </a:xfrm>
          <a:prstGeom prst="rect">
            <a:avLst/>
          </a:prstGeom>
        </p:spPr>
      </p:pic>
      <p:sp>
        <p:nvSpPr>
          <p:cNvPr id="8" name="TextBox 7">
            <a:extLst>
              <a:ext uri="{FF2B5EF4-FFF2-40B4-BE49-F238E27FC236}">
                <a16:creationId xmlns:a16="http://schemas.microsoft.com/office/drawing/2014/main" id="{E4FF3D8E-8D35-DCC0-35F6-7A48627B4E0D}"/>
              </a:ext>
            </a:extLst>
          </p:cNvPr>
          <p:cNvSpPr txBox="1"/>
          <p:nvPr/>
        </p:nvSpPr>
        <p:spPr>
          <a:xfrm>
            <a:off x="893064" y="4597852"/>
            <a:ext cx="3495352" cy="369332"/>
          </a:xfrm>
          <a:prstGeom prst="rect">
            <a:avLst/>
          </a:prstGeom>
          <a:noFill/>
        </p:spPr>
        <p:txBody>
          <a:bodyPr wrap="square" rtlCol="0">
            <a:spAutoFit/>
          </a:bodyPr>
          <a:lstStyle/>
          <a:p>
            <a:pPr algn="l"/>
            <a:r>
              <a:rPr lang="en-GB"/>
              <a:t>Arabesque (ballet)</a:t>
            </a:r>
            <a:endParaRPr lang="en-US"/>
          </a:p>
        </p:txBody>
      </p:sp>
      <p:sp>
        <p:nvSpPr>
          <p:cNvPr id="9" name="TextBox 8">
            <a:extLst>
              <a:ext uri="{FF2B5EF4-FFF2-40B4-BE49-F238E27FC236}">
                <a16:creationId xmlns:a16="http://schemas.microsoft.com/office/drawing/2014/main" id="{D4335F1B-7842-2003-0218-44761DB9C439}"/>
              </a:ext>
            </a:extLst>
          </p:cNvPr>
          <p:cNvSpPr txBox="1"/>
          <p:nvPr/>
        </p:nvSpPr>
        <p:spPr>
          <a:xfrm>
            <a:off x="6510919" y="2392628"/>
            <a:ext cx="5057398" cy="369332"/>
          </a:xfrm>
          <a:prstGeom prst="rect">
            <a:avLst/>
          </a:prstGeom>
          <a:noFill/>
        </p:spPr>
        <p:txBody>
          <a:bodyPr wrap="square" rtlCol="0">
            <a:spAutoFit/>
          </a:bodyPr>
          <a:lstStyle/>
          <a:p>
            <a:pPr algn="l"/>
            <a:r>
              <a:rPr lang="en-GB"/>
              <a:t>Pirouette preparation (jazz)</a:t>
            </a:r>
            <a:endParaRPr lang="en-US"/>
          </a:p>
        </p:txBody>
      </p:sp>
    </p:spTree>
    <p:extLst>
      <p:ext uri="{BB962C8B-B14F-4D97-AF65-F5344CB8AC3E}">
        <p14:creationId xmlns:p14="http://schemas.microsoft.com/office/powerpoint/2010/main" val="390367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020471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r>
              <a:rPr lang="en-GB"/>
              <a:t>Flexibility</a:t>
            </a:r>
            <a:endParaRPr lang="en-ZA"/>
          </a:p>
        </p:txBody>
      </p:sp>
      <p:pic>
        <p:nvPicPr>
          <p:cNvPr id="13" name="Picture Placeholder 12">
            <a:extLst>
              <a:ext uri="{FF2B5EF4-FFF2-40B4-BE49-F238E27FC236}">
                <a16:creationId xmlns:a16="http://schemas.microsoft.com/office/drawing/2014/main" id="{027E7F26-016F-03DB-5E4D-6555F348FD3C}"/>
              </a:ext>
            </a:extLst>
          </p:cNvPr>
          <p:cNvPicPr>
            <a:picLocks noGrp="1" noChangeAspect="1"/>
          </p:cNvPicPr>
          <p:nvPr>
            <p:ph type="pic" sz="quarter" idx="10"/>
          </p:nvPr>
        </p:nvPicPr>
        <p:blipFill>
          <a:blip r:embed="rId2"/>
          <a:srcRect l="20261" r="20261"/>
          <a:stretch/>
        </p:blipFill>
        <p:spPr>
          <a:xfrm>
            <a:off x="-15240" y="-15240"/>
            <a:ext cx="4581525" cy="6873240"/>
          </a:xfrm>
          <a:prstGeom prst="rect">
            <a:avLst/>
          </a:prstGeom>
        </p:spPr>
      </p:pic>
    </p:spTree>
    <p:extLst>
      <p:ext uri="{BB962C8B-B14F-4D97-AF65-F5344CB8AC3E}">
        <p14:creationId xmlns:p14="http://schemas.microsoft.com/office/powerpoint/2010/main" val="2092931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3CA8C54-30A3-3553-626E-52909A83C86B}"/>
              </a:ext>
            </a:extLst>
          </p:cNvPr>
          <p:cNvSpPr>
            <a:spLocks noGrp="1"/>
          </p:cNvSpPr>
          <p:nvPr>
            <p:ph type="title"/>
          </p:nvPr>
        </p:nvSpPr>
        <p:spPr>
          <a:xfrm>
            <a:off x="893064" y="72518"/>
            <a:ext cx="10405174" cy="1326514"/>
          </a:xfrm>
        </p:spPr>
        <p:txBody>
          <a:bodyPr/>
          <a:lstStyle/>
          <a:p>
            <a:r>
              <a:rPr lang="en-GB"/>
              <a:t>Explain the component </a:t>
            </a:r>
            <a:endParaRPr lang="en-ZA"/>
          </a:p>
        </p:txBody>
      </p:sp>
      <p:sp>
        <p:nvSpPr>
          <p:cNvPr id="2" name="TextBox 1">
            <a:extLst>
              <a:ext uri="{FF2B5EF4-FFF2-40B4-BE49-F238E27FC236}">
                <a16:creationId xmlns:a16="http://schemas.microsoft.com/office/drawing/2014/main" id="{90E1E76A-14FB-E19A-F978-3B63C3ADD003}"/>
              </a:ext>
            </a:extLst>
          </p:cNvPr>
          <p:cNvSpPr txBox="1"/>
          <p:nvPr/>
        </p:nvSpPr>
        <p:spPr>
          <a:xfrm>
            <a:off x="628650" y="1520190"/>
            <a:ext cx="1067027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Flexibility means the range of motion at a joint. Many factors can contribute to your flexibility, such as age, joint structure, and stretch tolerance.   </a:t>
            </a:r>
          </a:p>
          <a:p>
            <a:endParaRPr lang="en-GB">
              <a:cs typeface="Arial"/>
            </a:endParaRPr>
          </a:p>
          <a:p>
            <a:r>
              <a:rPr lang="en-GB">
                <a:cs typeface="Arial"/>
              </a:rPr>
              <a:t>Flexibility helps with many things in dance </a:t>
            </a:r>
          </a:p>
          <a:p>
            <a:pPr marL="285750" indent="-285750">
              <a:buFont typeface="Arial"/>
              <a:buChar char="•"/>
            </a:pPr>
            <a:r>
              <a:rPr lang="en-GB">
                <a:cs typeface="Arial"/>
              </a:rPr>
              <a:t>Splits</a:t>
            </a:r>
          </a:p>
          <a:p>
            <a:pPr marL="285750" indent="-285750">
              <a:buFont typeface="Arial"/>
              <a:buChar char="•"/>
            </a:pPr>
            <a:r>
              <a:rPr lang="en-GB">
                <a:cs typeface="Arial"/>
              </a:rPr>
              <a:t>Kicks </a:t>
            </a:r>
          </a:p>
          <a:p>
            <a:pPr marL="285750" indent="-285750">
              <a:buFont typeface="Arial"/>
              <a:buChar char="•"/>
            </a:pPr>
            <a:r>
              <a:rPr lang="en-GB">
                <a:cs typeface="Arial"/>
              </a:rPr>
              <a:t>Less tension in muscles </a:t>
            </a:r>
          </a:p>
          <a:p>
            <a:pPr marL="285750" indent="-285750">
              <a:buFont typeface="Arial"/>
              <a:buChar char="•"/>
            </a:pPr>
            <a:endParaRPr lang="en-GB">
              <a:cs typeface="Arial"/>
            </a:endParaRPr>
          </a:p>
          <a:p>
            <a:r>
              <a:rPr lang="en-GB">
                <a:cs typeface="Arial"/>
              </a:rPr>
              <a:t>Having a stretch routine can help with flexibility, as it can lead to more controlled movements, and can help prevent injury by allowing the joints to move more safely </a:t>
            </a:r>
            <a:endParaRPr lang="en-GB"/>
          </a:p>
          <a:p>
            <a:endParaRPr lang="en-GB">
              <a:cs typeface="Arial"/>
            </a:endParaRPr>
          </a:p>
          <a:p>
            <a:r>
              <a:rPr lang="en-GB">
                <a:ea typeface="Calibri"/>
                <a:cs typeface="Arial"/>
              </a:rPr>
              <a:t>What kind of stretches should be in your stretch routine?</a:t>
            </a:r>
          </a:p>
          <a:p>
            <a:r>
              <a:rPr lang="en-GB">
                <a:ea typeface="Calibri"/>
                <a:cs typeface="Arial"/>
              </a:rPr>
              <a:t> </a:t>
            </a:r>
          </a:p>
          <a:p>
            <a:r>
              <a:rPr lang="en-GB">
                <a:ea typeface="Calibri"/>
                <a:cs typeface="Arial"/>
              </a:rPr>
              <a:t>There are two different types of stretches- Static and PNF (proprioceptive Neuromuscular Facilitation) </a:t>
            </a:r>
          </a:p>
          <a:p>
            <a:endParaRPr lang="en-GB">
              <a:ea typeface="Calibri"/>
              <a:cs typeface="Arial"/>
            </a:endParaRPr>
          </a:p>
          <a:p>
            <a:r>
              <a:rPr lang="en-GB">
                <a:ea typeface="Calibri"/>
                <a:cs typeface="Arial"/>
              </a:rPr>
              <a:t>When building a stretch routine </a:t>
            </a:r>
          </a:p>
          <a:p>
            <a:pPr marL="285750" indent="-285750">
              <a:buFont typeface="Arial"/>
              <a:buChar char="•"/>
            </a:pPr>
            <a:r>
              <a:rPr lang="en-GB">
                <a:ea typeface="Calibri"/>
                <a:cs typeface="Arial"/>
              </a:rPr>
              <a:t>Hold for 15-30 seconds </a:t>
            </a:r>
          </a:p>
          <a:p>
            <a:pPr marL="285750" indent="-285750">
              <a:buFont typeface="Arial"/>
              <a:buChar char="•"/>
            </a:pPr>
            <a:r>
              <a:rPr lang="en-GB">
                <a:ea typeface="Calibri"/>
                <a:cs typeface="Arial"/>
              </a:rPr>
              <a:t>2xweek for 5 weeks </a:t>
            </a:r>
          </a:p>
          <a:p>
            <a:br>
              <a:rPr lang="en-US"/>
            </a:br>
            <a:endParaRPr lang="en-US"/>
          </a:p>
        </p:txBody>
      </p:sp>
    </p:spTree>
    <p:extLst>
      <p:ext uri="{BB962C8B-B14F-4D97-AF65-F5344CB8AC3E}">
        <p14:creationId xmlns:p14="http://schemas.microsoft.com/office/powerpoint/2010/main" val="1841832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endParaRPr lang="en-ZA"/>
          </a:p>
        </p:txBody>
      </p:sp>
      <p:sp>
        <p:nvSpPr>
          <p:cNvPr id="4" name="TextBox 3">
            <a:extLst>
              <a:ext uri="{FF2B5EF4-FFF2-40B4-BE49-F238E27FC236}">
                <a16:creationId xmlns:a16="http://schemas.microsoft.com/office/drawing/2014/main" id="{9CDB7C40-E1F9-F13D-7E21-5BEA287D9411}"/>
              </a:ext>
            </a:extLst>
          </p:cNvPr>
          <p:cNvSpPr txBox="1"/>
          <p:nvPr/>
        </p:nvSpPr>
        <p:spPr>
          <a:xfrm>
            <a:off x="846214" y="1821656"/>
            <a:ext cx="1054748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Flexibility in dance is so important, as (Move Dance, 2025) states, </a:t>
            </a:r>
            <a:r>
              <a:rPr lang="en-GB">
                <a:solidFill>
                  <a:srgbClr val="000000"/>
                </a:solidFill>
                <a:ea typeface="+mn-lt"/>
                <a:cs typeface="+mn-lt"/>
              </a:rPr>
              <a:t>"If you're a dancer, flexibility isn’t just helpful, it’s non-negotiable.</a:t>
            </a:r>
            <a:r>
              <a:rPr lang="en-GB">
                <a:solidFill>
                  <a:srgbClr val="000000"/>
                </a:solidFill>
              </a:rPr>
              <a:t> {…}. </a:t>
            </a:r>
            <a:r>
              <a:rPr lang="en-GB">
                <a:solidFill>
                  <a:srgbClr val="000000"/>
                </a:solidFill>
                <a:ea typeface="+mn-lt"/>
                <a:cs typeface="+mn-lt"/>
              </a:rPr>
              <a:t>But it’s not all about aesthetics. Keeping your muscles long and joints happy means you’re far less likely to deal with injuries, especially in high-impact areas like your hips, spine, and ankles." This shows that not only is it good for us but also keeps your body and joints healthy.  </a:t>
            </a:r>
            <a:endParaRPr lang="en-GB" sz="1600">
              <a:solidFill>
                <a:srgbClr val="000000"/>
              </a:solidFill>
              <a:latin typeface="Times New Roman"/>
              <a:ea typeface="+mn-lt"/>
              <a:cs typeface="Times New Roman"/>
            </a:endParaRPr>
          </a:p>
          <a:p>
            <a:endParaRPr lang="en-GB">
              <a:solidFill>
                <a:srgbClr val="000000"/>
              </a:solidFill>
            </a:endParaRPr>
          </a:p>
          <a:p>
            <a:endParaRPr lang="en-GB">
              <a:solidFill>
                <a:srgbClr val="000000"/>
              </a:solidFill>
            </a:endParaRPr>
          </a:p>
          <a:p>
            <a:pPr lvl="0" eaLnBrk="0" fontAlgn="base" hangingPunct="0">
              <a:spcBef>
                <a:spcPct val="0"/>
              </a:spcBef>
              <a:spcAft>
                <a:spcPct val="0"/>
              </a:spcAft>
            </a:pPr>
            <a:r>
              <a:rPr lang="en-GB">
                <a:solidFill>
                  <a:srgbClr val="000000"/>
                </a:solidFill>
              </a:rPr>
              <a:t>On a musical theatre course, we do a lot of dance and need to keep our bodies healthy, so  way, so stretching regularly not only increases our flexibility but also helps with relieve tension from our bodies as Pure Physiotherapy explains that </a:t>
            </a:r>
            <a:r>
              <a:rPr lang="en-US" altLang="en-US">
                <a:solidFill>
                  <a:srgbClr val="0A0A0A"/>
                </a:solidFill>
              </a:rPr>
              <a:t>Incorporating regular stretching into your routine can significantly benefit how your body feels and functions. Research shows that stretching helps maintain joint mobility, improve muscular coordination, and relieve built-up tension from daily activities or intense training. " </a:t>
            </a:r>
            <a:r>
              <a:rPr lang="en-GB" sz="1600">
                <a:solidFill>
                  <a:srgbClr val="000000"/>
                </a:solidFill>
                <a:latin typeface="Times New Roman"/>
                <a:cs typeface="Times New Roman"/>
              </a:rPr>
              <a:t>(</a:t>
            </a:r>
            <a:r>
              <a:rPr lang="en-GB" sz="1600" err="1">
                <a:solidFill>
                  <a:srgbClr val="000000"/>
                </a:solidFill>
                <a:latin typeface="Times New Roman"/>
                <a:cs typeface="Times New Roman"/>
              </a:rPr>
              <a:t>Tilsley</a:t>
            </a:r>
            <a:r>
              <a:rPr lang="en-GB" sz="1600">
                <a:solidFill>
                  <a:srgbClr val="000000"/>
                </a:solidFill>
                <a:latin typeface="Times New Roman"/>
                <a:cs typeface="Times New Roman"/>
              </a:rPr>
              <a:t>, 2025)</a:t>
            </a:r>
            <a:endParaRPr lang="en-GB" sz="1600"/>
          </a:p>
        </p:txBody>
      </p:sp>
    </p:spTree>
    <p:extLst>
      <p:ext uri="{BB962C8B-B14F-4D97-AF65-F5344CB8AC3E}">
        <p14:creationId xmlns:p14="http://schemas.microsoft.com/office/powerpoint/2010/main" val="3012103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043390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74CA8-ECEB-9667-57BD-87C6F8F84C16}"/>
              </a:ext>
            </a:extLst>
          </p:cNvPr>
          <p:cNvSpPr>
            <a:spLocks noGrp="1"/>
          </p:cNvSpPr>
          <p:nvPr>
            <p:ph type="title"/>
          </p:nvPr>
        </p:nvSpPr>
        <p:spPr>
          <a:xfrm>
            <a:off x="695508" y="-280260"/>
            <a:ext cx="10405174" cy="1326514"/>
          </a:xfrm>
        </p:spPr>
        <p:txBody>
          <a:bodyPr/>
          <a:lstStyle/>
          <a:p>
            <a:r>
              <a:rPr lang="en-GB"/>
              <a:t>Visual aids </a:t>
            </a:r>
            <a:endParaRPr lang="en-US"/>
          </a:p>
        </p:txBody>
      </p:sp>
      <p:pic>
        <p:nvPicPr>
          <p:cNvPr id="6" name="trim.ACED53B7-42D8-4E20-BB6C-D9D658F22BD9.MOV">
            <a:hlinkClick r:id="" action="ppaction://media"/>
            <a:extLst>
              <a:ext uri="{FF2B5EF4-FFF2-40B4-BE49-F238E27FC236}">
                <a16:creationId xmlns:a16="http://schemas.microsoft.com/office/drawing/2014/main" id="{96604534-44EE-DF73-3630-72E52B10EF99}"/>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604555" y="1443317"/>
            <a:ext cx="4887912" cy="2749550"/>
          </a:xfrm>
          <a:prstGeom prst="rect">
            <a:avLst/>
          </a:prstGeom>
        </p:spPr>
      </p:pic>
      <p:pic>
        <p:nvPicPr>
          <p:cNvPr id="7" name="trim.883E58E7-E1E3-4756-8604-2531B1B209A7.MOV">
            <a:hlinkClick r:id="" action="ppaction://media"/>
            <a:extLst>
              <a:ext uri="{FF2B5EF4-FFF2-40B4-BE49-F238E27FC236}">
                <a16:creationId xmlns:a16="http://schemas.microsoft.com/office/drawing/2014/main" id="{89B12C6D-0167-172E-F98D-213D5D0939DC}"/>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523493" y="1443317"/>
            <a:ext cx="4887913" cy="2749550"/>
          </a:xfrm>
          <a:prstGeom prst="rect">
            <a:avLst/>
          </a:prstGeom>
        </p:spPr>
      </p:pic>
      <p:pic>
        <p:nvPicPr>
          <p:cNvPr id="8" name="Picture 7">
            <a:extLst>
              <a:ext uri="{FF2B5EF4-FFF2-40B4-BE49-F238E27FC236}">
                <a16:creationId xmlns:a16="http://schemas.microsoft.com/office/drawing/2014/main" id="{52FC5395-257B-F9DE-8B24-A721B74CCCCD}"/>
              </a:ext>
            </a:extLst>
          </p:cNvPr>
          <p:cNvPicPr>
            <a:picLocks noChangeAspect="1"/>
          </p:cNvPicPr>
          <p:nvPr/>
        </p:nvPicPr>
        <p:blipFill>
          <a:blip r:embed="rId8"/>
          <a:srcRect b="45001"/>
          <a:stretch>
            <a:fillRect/>
          </a:stretch>
        </p:blipFill>
        <p:spPr>
          <a:xfrm>
            <a:off x="3320701" y="4370166"/>
            <a:ext cx="5549900" cy="2274482"/>
          </a:xfrm>
          <a:prstGeom prst="rect">
            <a:avLst/>
          </a:prstGeom>
        </p:spPr>
      </p:pic>
      <p:sp>
        <p:nvSpPr>
          <p:cNvPr id="9" name="TextBox 8">
            <a:extLst>
              <a:ext uri="{FF2B5EF4-FFF2-40B4-BE49-F238E27FC236}">
                <a16:creationId xmlns:a16="http://schemas.microsoft.com/office/drawing/2014/main" id="{4B739CDB-F274-70E5-89EE-CDA5E6B66EA7}"/>
              </a:ext>
            </a:extLst>
          </p:cNvPr>
          <p:cNvSpPr txBox="1"/>
          <p:nvPr/>
        </p:nvSpPr>
        <p:spPr>
          <a:xfrm>
            <a:off x="499226" y="4370166"/>
            <a:ext cx="2252441" cy="369332"/>
          </a:xfrm>
          <a:prstGeom prst="rect">
            <a:avLst/>
          </a:prstGeom>
          <a:noFill/>
        </p:spPr>
        <p:txBody>
          <a:bodyPr wrap="square" rtlCol="0">
            <a:spAutoFit/>
          </a:bodyPr>
          <a:lstStyle/>
          <a:p>
            <a:pPr algn="l"/>
            <a:r>
              <a:rPr lang="en-GB"/>
              <a:t>PNF stretching</a:t>
            </a:r>
          </a:p>
        </p:txBody>
      </p:sp>
      <p:sp>
        <p:nvSpPr>
          <p:cNvPr id="3" name="TextBox 2">
            <a:extLst>
              <a:ext uri="{FF2B5EF4-FFF2-40B4-BE49-F238E27FC236}">
                <a16:creationId xmlns:a16="http://schemas.microsoft.com/office/drawing/2014/main" id="{593AAAEE-539E-0A6F-D998-0451DFE78A0E}"/>
              </a:ext>
            </a:extLst>
          </p:cNvPr>
          <p:cNvSpPr txBox="1"/>
          <p:nvPr/>
        </p:nvSpPr>
        <p:spPr>
          <a:xfrm>
            <a:off x="6523493" y="1038887"/>
            <a:ext cx="3045177" cy="369332"/>
          </a:xfrm>
          <a:prstGeom prst="rect">
            <a:avLst/>
          </a:prstGeom>
          <a:noFill/>
        </p:spPr>
        <p:txBody>
          <a:bodyPr wrap="square" rtlCol="0">
            <a:spAutoFit/>
          </a:bodyPr>
          <a:lstStyle/>
          <a:p>
            <a:pPr algn="l"/>
            <a:r>
              <a:rPr lang="en-GB"/>
              <a:t>Metatarsal stretches</a:t>
            </a:r>
            <a:endParaRPr lang="en-US"/>
          </a:p>
        </p:txBody>
      </p:sp>
      <p:sp>
        <p:nvSpPr>
          <p:cNvPr id="4" name="TextBox 3">
            <a:extLst>
              <a:ext uri="{FF2B5EF4-FFF2-40B4-BE49-F238E27FC236}">
                <a16:creationId xmlns:a16="http://schemas.microsoft.com/office/drawing/2014/main" id="{0A10E06E-7CE2-BC17-D14B-B084D2B3614A}"/>
              </a:ext>
            </a:extLst>
          </p:cNvPr>
          <p:cNvSpPr txBox="1"/>
          <p:nvPr/>
        </p:nvSpPr>
        <p:spPr>
          <a:xfrm>
            <a:off x="9042164" y="5230018"/>
            <a:ext cx="1893947" cy="369332"/>
          </a:xfrm>
          <a:prstGeom prst="rect">
            <a:avLst/>
          </a:prstGeom>
          <a:noFill/>
        </p:spPr>
        <p:txBody>
          <a:bodyPr wrap="square" rtlCol="0">
            <a:spAutoFit/>
          </a:bodyPr>
          <a:lstStyle/>
          <a:p>
            <a:pPr algn="l"/>
            <a:r>
              <a:rPr lang="en-GB"/>
              <a:t>Split stretches</a:t>
            </a:r>
            <a:endParaRPr lang="en-US"/>
          </a:p>
        </p:txBody>
      </p:sp>
    </p:spTree>
    <p:extLst>
      <p:ext uri="{BB962C8B-B14F-4D97-AF65-F5344CB8AC3E}">
        <p14:creationId xmlns:p14="http://schemas.microsoft.com/office/powerpoint/2010/main" val="207261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186A1-11A8-21B1-B6A0-AA1A1DAA5A9A}"/>
              </a:ext>
            </a:extLst>
          </p:cNvPr>
          <p:cNvSpPr>
            <a:spLocks noGrp="1"/>
          </p:cNvSpPr>
          <p:nvPr>
            <p:ph type="title"/>
          </p:nvPr>
        </p:nvSpPr>
        <p:spPr>
          <a:xfrm>
            <a:off x="893064" y="72518"/>
            <a:ext cx="10405174" cy="1326514"/>
          </a:xfrm>
        </p:spPr>
        <p:txBody>
          <a:bodyPr/>
          <a:lstStyle/>
          <a:p>
            <a:r>
              <a:rPr lang="en-GB"/>
              <a:t>Conclusion</a:t>
            </a:r>
            <a:endParaRPr lang="en-ZA"/>
          </a:p>
        </p:txBody>
      </p:sp>
      <p:sp>
        <p:nvSpPr>
          <p:cNvPr id="3" name="TextBox 2">
            <a:extLst>
              <a:ext uri="{FF2B5EF4-FFF2-40B4-BE49-F238E27FC236}">
                <a16:creationId xmlns:a16="http://schemas.microsoft.com/office/drawing/2014/main" id="{3FE50856-C77E-D2EF-231B-EE712C05D737}"/>
              </a:ext>
            </a:extLst>
          </p:cNvPr>
          <p:cNvSpPr txBox="1"/>
          <p:nvPr/>
        </p:nvSpPr>
        <p:spPr>
          <a:xfrm>
            <a:off x="893064" y="2022192"/>
            <a:ext cx="7010400" cy="4247317"/>
          </a:xfrm>
          <a:prstGeom prst="rect">
            <a:avLst/>
          </a:prstGeom>
          <a:noFill/>
        </p:spPr>
        <p:txBody>
          <a:bodyPr wrap="square" rtlCol="0">
            <a:spAutoFit/>
          </a:bodyPr>
          <a:lstStyle/>
          <a:p>
            <a:pPr marL="285750" indent="-285750" algn="l">
              <a:buFont typeface="Arial" panose="020B0604020202020204" pitchFamily="34" charset="0"/>
              <a:buChar char="•"/>
            </a:pPr>
            <a:r>
              <a:rPr lang="en-GB"/>
              <a:t>Fitness for dance is incredibly important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It allows you to be safe during the high intensity sport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Cardiovascular endurance makes everyday tasks accessible</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Balance helps reduce the risk of serious injuries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If you are a dancer flexibility is a non negotiable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The components we have discussed are essential for the line of work we want to pursue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endParaRPr lang="en-US"/>
          </a:p>
        </p:txBody>
      </p:sp>
    </p:spTree>
    <p:extLst>
      <p:ext uri="{BB962C8B-B14F-4D97-AF65-F5344CB8AC3E}">
        <p14:creationId xmlns:p14="http://schemas.microsoft.com/office/powerpoint/2010/main" val="1684465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911352" y="505016"/>
            <a:ext cx="5775656" cy="3284932"/>
          </a:xfrm>
        </p:spPr>
        <p:txBody>
          <a:bodyPr/>
          <a:lstStyle/>
          <a:p>
            <a:r>
              <a:rPr lang="en-US"/>
              <a:t>Thank you </a:t>
            </a:r>
          </a:p>
        </p:txBody>
      </p:sp>
    </p:spTree>
    <p:extLst>
      <p:ext uri="{BB962C8B-B14F-4D97-AF65-F5344CB8AC3E}">
        <p14:creationId xmlns:p14="http://schemas.microsoft.com/office/powerpoint/2010/main" val="3493061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2EBA3-17C7-F38A-F951-F26F6248F839}"/>
              </a:ext>
            </a:extLst>
          </p:cNvPr>
          <p:cNvSpPr>
            <a:spLocks noGrp="1"/>
          </p:cNvSpPr>
          <p:nvPr>
            <p:ph type="title"/>
          </p:nvPr>
        </p:nvSpPr>
        <p:spPr>
          <a:xfrm>
            <a:off x="-1984" y="-290339"/>
            <a:ext cx="10405174" cy="1326514"/>
          </a:xfrm>
        </p:spPr>
        <p:txBody>
          <a:bodyPr/>
          <a:lstStyle/>
          <a:p>
            <a:r>
              <a:rPr lang="en-GB"/>
              <a:t>Reference list </a:t>
            </a:r>
            <a:br>
              <a:rPr lang="en-GB"/>
            </a:br>
            <a:endParaRPr lang="en-US"/>
          </a:p>
        </p:txBody>
      </p:sp>
      <p:sp>
        <p:nvSpPr>
          <p:cNvPr id="3" name="TextBox 2">
            <a:extLst>
              <a:ext uri="{FF2B5EF4-FFF2-40B4-BE49-F238E27FC236}">
                <a16:creationId xmlns:a16="http://schemas.microsoft.com/office/drawing/2014/main" id="{BC07B558-ADEC-5852-E01C-92AC9D57B7F4}"/>
              </a:ext>
            </a:extLst>
          </p:cNvPr>
          <p:cNvSpPr txBox="1"/>
          <p:nvPr/>
        </p:nvSpPr>
        <p:spPr>
          <a:xfrm>
            <a:off x="-92982" y="370937"/>
            <a:ext cx="12135001" cy="7140416"/>
          </a:xfrm>
          <a:prstGeom prst="rect">
            <a:avLst/>
          </a:prstGeom>
          <a:noFill/>
        </p:spPr>
        <p:txBody>
          <a:bodyPr wrap="square" lIns="91440" tIns="45720" rIns="91440" bIns="45720" rtlCol="0" anchor="t">
            <a:spAutoFit/>
          </a:bodyPr>
          <a:lstStyle/>
          <a:p>
            <a:endParaRPr lang="en-GB">
              <a:latin typeface="Times New Roman"/>
              <a:cs typeface="Times New Roman"/>
            </a:endParaRPr>
          </a:p>
          <a:p>
            <a:r>
              <a:rPr lang="en-GB" sz="1600">
                <a:latin typeface="Times New Roman"/>
                <a:cs typeface="Times New Roman"/>
              </a:rPr>
              <a:t>BBC (2019). </a:t>
            </a:r>
            <a:r>
              <a:rPr lang="en-GB" sz="1600" i="1">
                <a:latin typeface="Times New Roman"/>
                <a:cs typeface="Times New Roman"/>
              </a:rPr>
              <a:t>Health, fitness and exercise - OCR - Revision 2 - GCSE Physical Education - BBC Bitesize</a:t>
            </a:r>
            <a:r>
              <a:rPr lang="en-GB" sz="1600">
                <a:latin typeface="Times New Roman"/>
                <a:cs typeface="Times New Roman"/>
              </a:rPr>
              <a:t>. [online] BBC Bitesize. Available at: </a:t>
            </a:r>
            <a:r>
              <a:rPr lang="en-GB" sz="1600">
                <a:latin typeface="Times New Roman"/>
                <a:cs typeface="Times New Roman"/>
                <a:hlinkClick r:id="rId2"/>
              </a:rPr>
              <a:t>https://www.bbc.co.uk/bitesize/guides/z8j87hv/revision/2</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rPr>
              <a:t>Google Books. (2021). </a:t>
            </a:r>
            <a:r>
              <a:rPr lang="en-GB" sz="1600" i="1">
                <a:latin typeface="Times New Roman"/>
                <a:cs typeface="Times New Roman"/>
              </a:rPr>
              <a:t>Essentials of Strength Training and Conditioning</a:t>
            </a:r>
            <a:r>
              <a:rPr lang="en-GB" sz="1600">
                <a:latin typeface="Times New Roman"/>
                <a:cs typeface="Times New Roman"/>
              </a:rPr>
              <a:t>. [online] Available at: </a:t>
            </a:r>
            <a:r>
              <a:rPr lang="en-GB" sz="1600">
                <a:latin typeface="Times New Roman"/>
                <a:cs typeface="Times New Roman"/>
                <a:hlinkClick r:id="rId3"/>
              </a:rPr>
              <a:t>https://books.google.co.uk/books?hl=en&amp;lr=&amp;id=WxIxEAAAQBAJ&amp;oi=fnd&amp;pg=PR1&amp;dq=Haff</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Mayo Clinic (n.d.). </a:t>
            </a:r>
            <a:r>
              <a:rPr lang="en-GB" sz="1600" i="1">
                <a:latin typeface="Times New Roman"/>
                <a:cs typeface="Times New Roman"/>
              </a:rPr>
              <a:t>Inner ear and balance</a:t>
            </a:r>
            <a:r>
              <a:rPr lang="en-GB" sz="1600">
                <a:latin typeface="Times New Roman"/>
                <a:cs typeface="Times New Roman"/>
              </a:rPr>
              <a:t>. [online] Mayo Clinic. Available at: </a:t>
            </a:r>
            <a:r>
              <a:rPr lang="en-GB" sz="1600">
                <a:latin typeface="Times New Roman"/>
                <a:cs typeface="Times New Roman"/>
                <a:hlinkClick r:id="rId4"/>
              </a:rPr>
              <a:t>https://www.mayoclinic.org/diseases-conditions/dizziness/multimedia/inner-ear-and-balance/img-20006286</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Mayo Clinic (2022). </a:t>
            </a:r>
            <a:r>
              <a:rPr lang="en-GB" sz="1600" i="1">
                <a:latin typeface="Times New Roman"/>
                <a:cs typeface="Times New Roman"/>
              </a:rPr>
              <a:t>Why your core muscles matter</a:t>
            </a:r>
            <a:r>
              <a:rPr lang="en-GB" sz="1600">
                <a:latin typeface="Times New Roman"/>
                <a:cs typeface="Times New Roman"/>
              </a:rPr>
              <a:t>. [online] Mayo Clinic. Available at: </a:t>
            </a:r>
            <a:r>
              <a:rPr lang="en-GB" sz="1600">
                <a:latin typeface="Times New Roman"/>
                <a:cs typeface="Times New Roman"/>
                <a:hlinkClick r:id="rId5"/>
              </a:rPr>
              <a:t>https://www.mayoclinic.org/healthy-lifestyle/fitness/in-depth/core-exercises/art-20044751</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Puri, N. (2023). </a:t>
            </a:r>
            <a:r>
              <a:rPr lang="en-GB" sz="1600" i="1">
                <a:latin typeface="Times New Roman"/>
                <a:cs typeface="Times New Roman"/>
              </a:rPr>
              <a:t>Benefits of balance: why is it important?</a:t>
            </a:r>
            <a:r>
              <a:rPr lang="en-GB" sz="1600">
                <a:latin typeface="Times New Roman"/>
                <a:cs typeface="Times New Roman"/>
              </a:rPr>
              <a:t> [online] </a:t>
            </a:r>
            <a:r>
              <a:rPr lang="en-GB" sz="1600">
                <a:latin typeface="Times New Roman"/>
                <a:cs typeface="Times New Roman"/>
                <a:hlinkClick r:id="rId6"/>
              </a:rPr>
              <a:t>www.bupa.co.uk</a:t>
            </a:r>
            <a:r>
              <a:rPr lang="en-GB" sz="1600">
                <a:latin typeface="Times New Roman"/>
                <a:cs typeface="Times New Roman"/>
              </a:rPr>
              <a:t>. Available at: </a:t>
            </a:r>
            <a:r>
              <a:rPr lang="en-GB" sz="1600">
                <a:latin typeface="Times New Roman"/>
                <a:cs typeface="Times New Roman"/>
                <a:hlinkClick r:id="rId7"/>
              </a:rPr>
              <a:t>https://www.bupa.co.uk/newsroom/ourviews/benefits-of-balance</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rPr>
              <a:t>SHIFT Dance. (n.d.). </a:t>
            </a:r>
            <a:r>
              <a:rPr lang="en-GB" sz="1600" i="1">
                <a:latin typeface="Times New Roman"/>
                <a:cs typeface="Times New Roman"/>
              </a:rPr>
              <a:t>Balance</a:t>
            </a:r>
            <a:r>
              <a:rPr lang="en-GB" sz="1600">
                <a:latin typeface="Times New Roman"/>
                <a:cs typeface="Times New Roman"/>
              </a:rPr>
              <a:t>. [online] Available at: </a:t>
            </a:r>
            <a:r>
              <a:rPr lang="en-GB" sz="1600">
                <a:latin typeface="Times New Roman"/>
                <a:cs typeface="Times New Roman"/>
                <a:hlinkClick r:id="rId8"/>
              </a:rPr>
              <a:t>https://shiftdance.eu/balance/</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hlinkClick r:id="rId9"/>
              </a:rPr>
              <a:t>www.skillsup.co.uk</a:t>
            </a:r>
            <a:r>
              <a:rPr lang="en-GB" sz="1600">
                <a:latin typeface="Times New Roman"/>
                <a:cs typeface="Times New Roman"/>
              </a:rPr>
              <a:t>. (2014). </a:t>
            </a:r>
            <a:r>
              <a:rPr lang="en-GB" sz="1600" i="1">
                <a:latin typeface="Times New Roman"/>
                <a:cs typeface="Times New Roman"/>
              </a:rPr>
              <a:t>Balance &amp; Extension</a:t>
            </a:r>
            <a:r>
              <a:rPr lang="en-GB" sz="1600">
                <a:latin typeface="Times New Roman"/>
                <a:cs typeface="Times New Roman"/>
              </a:rPr>
              <a:t>. [online] Available at: </a:t>
            </a:r>
            <a:r>
              <a:rPr lang="en-GB" sz="1600">
                <a:latin typeface="Times New Roman"/>
                <a:cs typeface="Times New Roman"/>
                <a:hlinkClick r:id="rId10"/>
              </a:rPr>
              <a:t>https://www.skillsup.co.uk/dance/balance-extension/</a:t>
            </a:r>
            <a:r>
              <a:rPr lang="en-GB" sz="1600">
                <a:latin typeface="Times New Roman"/>
                <a:cs typeface="Times New Roman"/>
              </a:rPr>
              <a:t>.</a:t>
            </a:r>
            <a:endParaRPr lang="en-GB" sz="1600"/>
          </a:p>
          <a:p>
            <a:r>
              <a:rPr lang="en-GB" sz="1600">
                <a:latin typeface="Times New Roman"/>
                <a:cs typeface="Times New Roman"/>
              </a:rPr>
              <a:t>(Accessed 9 Feb 2026)</a:t>
            </a:r>
            <a:endParaRPr lang="en-GB"/>
          </a:p>
          <a:p>
            <a:endParaRPr lang="en-GB" sz="1600">
              <a:latin typeface="Times New Roman"/>
              <a:cs typeface="Times New Roman"/>
            </a:endParaRPr>
          </a:p>
          <a:p>
            <a:r>
              <a:rPr lang="en-GB" sz="1600">
                <a:latin typeface="Times New Roman"/>
                <a:ea typeface="+mn-lt"/>
                <a:cs typeface="Times New Roman"/>
              </a:rPr>
              <a:t>Move Dance. (2025). </a:t>
            </a:r>
            <a:r>
              <a:rPr lang="en-GB" sz="1600" i="1">
                <a:latin typeface="Times New Roman"/>
                <a:ea typeface="+mn-lt"/>
                <a:cs typeface="Times New Roman"/>
              </a:rPr>
              <a:t>Why Flexibility Training Actually Matters - and Not Just for Dancers or Athletes</a:t>
            </a:r>
            <a:r>
              <a:rPr lang="en-GB" sz="1600">
                <a:latin typeface="Times New Roman"/>
                <a:ea typeface="+mn-lt"/>
                <a:cs typeface="Times New Roman"/>
              </a:rPr>
              <a:t>. [online] Available at: </a:t>
            </a:r>
            <a:r>
              <a:rPr lang="en-GB" sz="1600">
                <a:latin typeface="Times New Roman"/>
                <a:ea typeface="+mn-lt"/>
                <a:cs typeface="Times New Roman"/>
                <a:hlinkClick r:id="rId11"/>
              </a:rPr>
              <a:t>https://www.movedancewear.com/blog/why-flexibility-training-actually-matters-and-not-just-for-dancers-or-athletes/</a:t>
            </a:r>
            <a:r>
              <a:rPr lang="en-GB" sz="1600">
                <a:latin typeface="Times New Roman"/>
                <a:ea typeface="+mn-lt"/>
                <a:cs typeface="Times New Roman"/>
              </a:rPr>
              <a:t>. (Accessed 9 Feb 2026)</a:t>
            </a:r>
            <a:endParaRPr lang="en-GB" sz="1600"/>
          </a:p>
          <a:p>
            <a:endParaRPr lang="en-GB">
              <a:latin typeface="Times New Roman"/>
              <a:ea typeface="+mn-lt"/>
              <a:cs typeface="Times New Roman"/>
            </a:endParaRPr>
          </a:p>
          <a:p>
            <a:r>
              <a:rPr lang="en-GB" sz="1600" err="1">
                <a:latin typeface="Times New Roman"/>
                <a:cs typeface="Times New Roman"/>
              </a:rPr>
              <a:t>Tilsley</a:t>
            </a:r>
            <a:r>
              <a:rPr lang="en-GB" sz="1600">
                <a:latin typeface="Times New Roman"/>
                <a:cs typeface="Times New Roman"/>
              </a:rPr>
              <a:t>, R. (2025). </a:t>
            </a:r>
            <a:r>
              <a:rPr lang="en-GB" sz="1600" i="1">
                <a:latin typeface="Times New Roman"/>
                <a:cs typeface="Times New Roman"/>
              </a:rPr>
              <a:t>The benefits of stretching - Pure Physiotherapy</a:t>
            </a:r>
            <a:r>
              <a:rPr lang="en-GB" sz="1600">
                <a:latin typeface="Times New Roman"/>
                <a:cs typeface="Times New Roman"/>
              </a:rPr>
              <a:t>. [online] Pure Physiotherapy. Available at: </a:t>
            </a:r>
            <a:r>
              <a:rPr lang="en-GB" sz="1600">
                <a:latin typeface="Times New Roman"/>
                <a:cs typeface="Times New Roman"/>
                <a:hlinkClick r:id="rId12"/>
              </a:rPr>
              <a:t>https://purephysiotherapy.co.uk/the-benefits-of-stretching/</a:t>
            </a:r>
            <a:r>
              <a:rPr lang="en-GB" sz="1600">
                <a:latin typeface="Times New Roman"/>
                <a:cs typeface="Times New Roman"/>
              </a:rPr>
              <a:t>. (Accessed 9 Feb 2026)</a:t>
            </a:r>
            <a:endParaRPr lang="en-GB" sz="1600"/>
          </a:p>
          <a:p>
            <a:endParaRPr lang="en-GB"/>
          </a:p>
          <a:p>
            <a:endParaRPr lang="en-GB">
              <a:ea typeface="+mn-lt"/>
              <a:cs typeface="Times New Roman"/>
            </a:endParaRPr>
          </a:p>
          <a:p>
            <a:endParaRPr lang="en-GB">
              <a:latin typeface="Times New Roman"/>
              <a:cs typeface="Times New Roman"/>
            </a:endParaRPr>
          </a:p>
        </p:txBody>
      </p:sp>
    </p:spTree>
    <p:extLst>
      <p:ext uri="{BB962C8B-B14F-4D97-AF65-F5344CB8AC3E}">
        <p14:creationId xmlns:p14="http://schemas.microsoft.com/office/powerpoint/2010/main" val="38414490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3ED47-8B92-C9D4-7769-900CA2861044}"/>
              </a:ext>
            </a:extLst>
          </p:cNvPr>
          <p:cNvSpPr>
            <a:spLocks noGrp="1"/>
          </p:cNvSpPr>
          <p:nvPr>
            <p:ph type="title"/>
          </p:nvPr>
        </p:nvSpPr>
        <p:spPr>
          <a:xfrm>
            <a:off x="-1984" y="-798340"/>
            <a:ext cx="10405174" cy="1326514"/>
          </a:xfrm>
        </p:spPr>
        <p:txBody>
          <a:bodyPr/>
          <a:lstStyle/>
          <a:p>
            <a:r>
              <a:rPr lang="en-GB"/>
              <a:t>Bibliography </a:t>
            </a:r>
            <a:endParaRPr lang="en-US"/>
          </a:p>
        </p:txBody>
      </p:sp>
      <p:sp>
        <p:nvSpPr>
          <p:cNvPr id="5" name="TextBox 4">
            <a:extLst>
              <a:ext uri="{FF2B5EF4-FFF2-40B4-BE49-F238E27FC236}">
                <a16:creationId xmlns:a16="http://schemas.microsoft.com/office/drawing/2014/main" id="{E72446AF-19DB-C28B-9C4E-530A71C8E98F}"/>
              </a:ext>
            </a:extLst>
          </p:cNvPr>
          <p:cNvSpPr txBox="1"/>
          <p:nvPr/>
        </p:nvSpPr>
        <p:spPr>
          <a:xfrm>
            <a:off x="-1984" y="528174"/>
            <a:ext cx="12095238" cy="38318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900" b="0" i="0" u="none" strike="noStrike" baseline="0">
                <a:solidFill>
                  <a:srgbClr val="000000"/>
                </a:solidFill>
                <a:latin typeface="Times New Roman"/>
                <a:ea typeface="Segoe UI"/>
                <a:cs typeface="Segoe UI"/>
              </a:rPr>
              <a:t>BBC (2019). </a:t>
            </a:r>
            <a:r>
              <a:rPr lang="en-GB" sz="900" b="0" i="1" u="none" strike="noStrike" baseline="0">
                <a:solidFill>
                  <a:srgbClr val="000000"/>
                </a:solidFill>
                <a:latin typeface="Times New Roman"/>
                <a:ea typeface="Segoe UI"/>
                <a:cs typeface="Segoe UI"/>
              </a:rPr>
              <a:t>Health, fitness and exercise - OCR - Revision 2 - GCSE Physical Education - BBC Bitesize</a:t>
            </a:r>
            <a:r>
              <a:rPr lang="en-GB" sz="900" b="0" i="0" u="none" strike="noStrike" baseline="0">
                <a:solidFill>
                  <a:srgbClr val="000000"/>
                </a:solidFill>
                <a:latin typeface="Times New Roman"/>
                <a:ea typeface="Segoe UI"/>
                <a:cs typeface="Segoe UI"/>
              </a:rPr>
              <a:t>. [online] BBC Bitesize. Available at: </a:t>
            </a:r>
            <a:r>
              <a:rPr lang="en-GB" sz="900" b="0" i="0" u="sng" strike="noStrike" baseline="0">
                <a:solidFill>
                  <a:srgbClr val="0563C1"/>
                </a:solidFill>
                <a:latin typeface="Times New Roman"/>
                <a:ea typeface="Segoe UI"/>
                <a:cs typeface="Segoe UI"/>
                <a:hlinkClick r:id="rId2"/>
              </a:rPr>
              <a:t>https://</a:t>
            </a:r>
            <a:r>
              <a:rPr lang="en-GB" sz="900" b="0" i="0" u="sng" strike="noStrike" baseline="0" err="1">
                <a:solidFill>
                  <a:srgbClr val="0563C1"/>
                </a:solidFill>
                <a:latin typeface="Times New Roman"/>
                <a:ea typeface="Segoe UI"/>
                <a:cs typeface="Segoe UI"/>
                <a:hlinkClick r:id="rId2"/>
              </a:rPr>
              <a:t>www.bbc.co.uk</a:t>
            </a:r>
            <a:r>
              <a:rPr lang="en-GB" sz="900" b="0" i="0" u="sng" strike="noStrike" baseline="0">
                <a:solidFill>
                  <a:srgbClr val="0563C1"/>
                </a:solidFill>
                <a:latin typeface="Times New Roman"/>
                <a:ea typeface="Segoe UI"/>
                <a:cs typeface="Segoe UI"/>
                <a:hlinkClick r:id="rId2"/>
              </a:rPr>
              <a:t>/bitesize/guides/</a:t>
            </a:r>
            <a:r>
              <a:rPr lang="en-GB" sz="900" b="0" i="0" u="sng" strike="noStrike" baseline="0" err="1">
                <a:solidFill>
                  <a:srgbClr val="0563C1"/>
                </a:solidFill>
                <a:latin typeface="Times New Roman"/>
                <a:ea typeface="Segoe UI"/>
                <a:cs typeface="Segoe UI"/>
                <a:hlinkClick r:id="rId2"/>
              </a:rPr>
              <a:t>z8j87hv</a:t>
            </a:r>
            <a:r>
              <a:rPr lang="en-GB" sz="900" b="0" i="0" u="sng" strike="noStrike" baseline="0">
                <a:solidFill>
                  <a:srgbClr val="0563C1"/>
                </a:solidFill>
                <a:latin typeface="Times New Roman"/>
                <a:ea typeface="Segoe UI"/>
                <a:cs typeface="Segoe UI"/>
                <a:hlinkClick r:id="rId2"/>
              </a:rPr>
              <a:t>/revision/2</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Google Books. (2021). </a:t>
            </a:r>
            <a:r>
              <a:rPr lang="en-GB" sz="900" b="0" i="1" u="none" strike="noStrike" baseline="0">
                <a:solidFill>
                  <a:srgbClr val="000000"/>
                </a:solidFill>
                <a:latin typeface="Times New Roman"/>
                <a:ea typeface="Segoe UI"/>
                <a:cs typeface="Segoe UI"/>
              </a:rPr>
              <a:t>Essentials of Strength Training and Conditioning</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3"/>
              </a:rPr>
              <a:t>https://books.google.co.uk/books?hl=en&amp;</a:t>
            </a:r>
            <a:r>
              <a:rPr lang="en-GB" sz="900" b="0" i="0" u="sng" strike="noStrike" baseline="0" err="1">
                <a:solidFill>
                  <a:srgbClr val="0563C1"/>
                </a:solidFill>
                <a:latin typeface="Times New Roman"/>
                <a:ea typeface="Segoe UI"/>
                <a:cs typeface="Segoe UI"/>
                <a:hlinkClick r:id="rId3"/>
              </a:rPr>
              <a:t>lr</a:t>
            </a:r>
            <a:r>
              <a:rPr lang="en-GB" sz="900" b="0" i="0" u="sng" strike="noStrike" baseline="0">
                <a:solidFill>
                  <a:srgbClr val="0563C1"/>
                </a:solidFill>
                <a:latin typeface="Times New Roman"/>
                <a:ea typeface="Segoe UI"/>
                <a:cs typeface="Segoe UI"/>
                <a:hlinkClick r:id="rId3"/>
              </a:rPr>
              <a:t>=&amp;id=</a:t>
            </a:r>
            <a:r>
              <a:rPr lang="en-GB" sz="900" b="0" i="0" u="sng" strike="noStrike" baseline="0" err="1">
                <a:solidFill>
                  <a:srgbClr val="0563C1"/>
                </a:solidFill>
                <a:latin typeface="Times New Roman"/>
                <a:ea typeface="Segoe UI"/>
                <a:cs typeface="Segoe UI"/>
                <a:hlinkClick r:id="rId3"/>
              </a:rPr>
              <a:t>WxIxEAAAQBAJ</a:t>
            </a:r>
            <a:r>
              <a:rPr lang="en-GB" sz="900" b="0" i="0" u="sng" strike="noStrike" baseline="0">
                <a:solidFill>
                  <a:srgbClr val="0563C1"/>
                </a:solidFill>
                <a:latin typeface="Times New Roman"/>
                <a:ea typeface="Segoe UI"/>
                <a:cs typeface="Segoe UI"/>
                <a:hlinkClick r:id="rId3"/>
              </a:rPr>
              <a:t>&amp;</a:t>
            </a:r>
            <a:r>
              <a:rPr lang="en-GB" sz="900" b="0" i="0" u="sng" strike="noStrike" baseline="0" err="1">
                <a:solidFill>
                  <a:srgbClr val="0563C1"/>
                </a:solidFill>
                <a:latin typeface="Times New Roman"/>
                <a:ea typeface="Segoe UI"/>
                <a:cs typeface="Segoe UI"/>
                <a:hlinkClick r:id="rId3"/>
              </a:rPr>
              <a:t>oi</a:t>
            </a:r>
            <a:r>
              <a:rPr lang="en-GB" sz="900" b="0" i="0" u="sng" strike="noStrike" baseline="0">
                <a:solidFill>
                  <a:srgbClr val="0563C1"/>
                </a:solidFill>
                <a:latin typeface="Times New Roman"/>
                <a:ea typeface="Segoe UI"/>
                <a:cs typeface="Segoe UI"/>
                <a:hlinkClick r:id="rId3"/>
              </a:rPr>
              <a:t>=fnd&amp;pg=PR1&amp;</a:t>
            </a:r>
            <a:r>
              <a:rPr lang="en-GB" sz="900" b="0" i="0" u="sng" strike="noStrike" baseline="0" err="1">
                <a:solidFill>
                  <a:srgbClr val="0563C1"/>
                </a:solidFill>
                <a:latin typeface="Times New Roman"/>
                <a:ea typeface="Segoe UI"/>
                <a:cs typeface="Segoe UI"/>
                <a:hlinkClick r:id="rId3"/>
              </a:rPr>
              <a:t>dq</a:t>
            </a:r>
            <a:r>
              <a:rPr lang="en-GB" sz="900" b="0" i="0" u="sng" strike="noStrike" baseline="0">
                <a:solidFill>
                  <a:srgbClr val="0563C1"/>
                </a:solidFill>
                <a:latin typeface="Times New Roman"/>
                <a:ea typeface="Segoe UI"/>
                <a:cs typeface="Segoe UI"/>
                <a:hlinkClick r:id="rId3"/>
              </a:rPr>
              <a:t>=Haff</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Mayo Clinic (n.d.). </a:t>
            </a:r>
            <a:r>
              <a:rPr lang="en-GB" sz="900" b="0" i="1" u="none" strike="noStrike" baseline="0">
                <a:solidFill>
                  <a:srgbClr val="000000"/>
                </a:solidFill>
                <a:latin typeface="Times New Roman"/>
                <a:ea typeface="Segoe UI"/>
                <a:cs typeface="Segoe UI"/>
              </a:rPr>
              <a:t>Inner ear and balance</a:t>
            </a:r>
            <a:r>
              <a:rPr lang="en-GB" sz="900" b="0" i="0" u="none" strike="noStrike" baseline="0">
                <a:solidFill>
                  <a:srgbClr val="000000"/>
                </a:solidFill>
                <a:latin typeface="Times New Roman"/>
                <a:ea typeface="Segoe UI"/>
                <a:cs typeface="Segoe UI"/>
              </a:rPr>
              <a:t>. [online] Mayo Clinic. Available at: </a:t>
            </a:r>
            <a:r>
              <a:rPr lang="en-GB" sz="900" b="0" i="0" u="sng" strike="noStrike" baseline="0">
                <a:solidFill>
                  <a:srgbClr val="0563C1"/>
                </a:solidFill>
                <a:latin typeface="Times New Roman"/>
                <a:ea typeface="Segoe UI"/>
                <a:cs typeface="Segoe UI"/>
                <a:hlinkClick r:id="rId4"/>
              </a:rPr>
              <a:t>https://</a:t>
            </a:r>
            <a:r>
              <a:rPr lang="en-GB" sz="900" b="0" i="0" u="sng" strike="noStrike" baseline="0" err="1">
                <a:solidFill>
                  <a:srgbClr val="0563C1"/>
                </a:solidFill>
                <a:latin typeface="Times New Roman"/>
                <a:ea typeface="Segoe UI"/>
                <a:cs typeface="Segoe UI"/>
                <a:hlinkClick r:id="rId4"/>
              </a:rPr>
              <a:t>www.mayoclinic.org</a:t>
            </a:r>
            <a:r>
              <a:rPr lang="en-GB" sz="900" b="0" i="0" u="sng" strike="noStrike" baseline="0">
                <a:solidFill>
                  <a:srgbClr val="0563C1"/>
                </a:solidFill>
                <a:latin typeface="Times New Roman"/>
                <a:ea typeface="Segoe UI"/>
                <a:cs typeface="Segoe UI"/>
                <a:hlinkClick r:id="rId4"/>
              </a:rPr>
              <a:t>/diseases-conditions/dizziness/multimedia/inner-ear-and-balance/img-20006286</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Mayo Clinic (2022). </a:t>
            </a:r>
            <a:r>
              <a:rPr lang="en-GB" sz="900" b="0" i="1" u="none" strike="noStrike" baseline="0">
                <a:solidFill>
                  <a:srgbClr val="000000"/>
                </a:solidFill>
                <a:latin typeface="Times New Roman"/>
                <a:ea typeface="Segoe UI"/>
                <a:cs typeface="Segoe UI"/>
              </a:rPr>
              <a:t>Why your core muscles matter</a:t>
            </a:r>
            <a:r>
              <a:rPr lang="en-GB" sz="900" b="0" i="0" u="none" strike="noStrike" baseline="0">
                <a:solidFill>
                  <a:srgbClr val="000000"/>
                </a:solidFill>
                <a:latin typeface="Times New Roman"/>
                <a:ea typeface="Segoe UI"/>
                <a:cs typeface="Segoe UI"/>
              </a:rPr>
              <a:t>. [online] Mayo Clinic. Available at: </a:t>
            </a:r>
            <a:r>
              <a:rPr lang="en-GB" sz="900" b="0" i="0" u="sng" strike="noStrike" baseline="0">
                <a:solidFill>
                  <a:srgbClr val="0563C1"/>
                </a:solidFill>
                <a:latin typeface="Times New Roman"/>
                <a:ea typeface="Segoe UI"/>
                <a:cs typeface="Segoe UI"/>
                <a:hlinkClick r:id="rId5"/>
              </a:rPr>
              <a:t>https://</a:t>
            </a:r>
            <a:r>
              <a:rPr lang="en-GB" sz="900" b="0" i="0" u="sng" strike="noStrike" baseline="0" err="1">
                <a:solidFill>
                  <a:srgbClr val="0563C1"/>
                </a:solidFill>
                <a:latin typeface="Times New Roman"/>
                <a:ea typeface="Segoe UI"/>
                <a:cs typeface="Segoe UI"/>
                <a:hlinkClick r:id="rId5"/>
              </a:rPr>
              <a:t>www.mayoclinic.org</a:t>
            </a:r>
            <a:r>
              <a:rPr lang="en-GB" sz="900" b="0" i="0" u="sng" strike="noStrike" baseline="0">
                <a:solidFill>
                  <a:srgbClr val="0563C1"/>
                </a:solidFill>
                <a:latin typeface="Times New Roman"/>
                <a:ea typeface="Segoe UI"/>
                <a:cs typeface="Segoe UI"/>
                <a:hlinkClick r:id="rId5"/>
              </a:rPr>
              <a:t>/healthy-lifestyle/fitness/in-depth/core-exercises/art-20044751</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Puri, N. (2023). </a:t>
            </a:r>
            <a:r>
              <a:rPr lang="en-GB" sz="900" b="0" i="1" u="none" strike="noStrike" baseline="0">
                <a:solidFill>
                  <a:srgbClr val="000000"/>
                </a:solidFill>
                <a:latin typeface="Times New Roman"/>
                <a:ea typeface="Segoe UI"/>
                <a:cs typeface="Segoe UI"/>
              </a:rPr>
              <a:t>Benefits of balance: why is it important?</a:t>
            </a:r>
            <a:r>
              <a:rPr lang="en-GB" sz="900" b="0" i="0" u="none" strike="noStrike" baseline="0">
                <a:solidFill>
                  <a:srgbClr val="000000"/>
                </a:solidFill>
                <a:latin typeface="Times New Roman"/>
                <a:ea typeface="Segoe UI"/>
                <a:cs typeface="Segoe UI"/>
              </a:rPr>
              <a:t> [online] </a:t>
            </a:r>
            <a:r>
              <a:rPr lang="en-GB" sz="900" b="0" i="0" u="sng" strike="noStrike" baseline="0" err="1">
                <a:solidFill>
                  <a:srgbClr val="0563C1"/>
                </a:solidFill>
                <a:latin typeface="Times New Roman"/>
                <a:ea typeface="Segoe UI"/>
                <a:cs typeface="Segoe UI"/>
                <a:hlinkClick r:id="rId6"/>
              </a:rPr>
              <a:t>www.bupa.co.uk</a:t>
            </a:r>
            <a:r>
              <a:rPr lang="en-GB" sz="900" b="0" i="0" u="none" strike="noStrike" baseline="0">
                <a:solidFill>
                  <a:srgbClr val="000000"/>
                </a:solidFill>
                <a:latin typeface="Times New Roman"/>
                <a:ea typeface="Segoe UI"/>
                <a:cs typeface="Segoe UI"/>
              </a:rPr>
              <a:t>. Available at: </a:t>
            </a:r>
            <a:r>
              <a:rPr lang="en-GB" sz="900" b="0" i="0" u="sng" strike="noStrike" baseline="0">
                <a:solidFill>
                  <a:srgbClr val="0563C1"/>
                </a:solidFill>
                <a:latin typeface="Times New Roman"/>
                <a:ea typeface="Segoe UI"/>
                <a:cs typeface="Segoe UI"/>
                <a:hlinkClick r:id="rId7"/>
              </a:rPr>
              <a:t>https://</a:t>
            </a:r>
            <a:r>
              <a:rPr lang="en-GB" sz="900" b="0" i="0" u="sng" strike="noStrike" baseline="0" err="1">
                <a:solidFill>
                  <a:srgbClr val="0563C1"/>
                </a:solidFill>
                <a:latin typeface="Times New Roman"/>
                <a:ea typeface="Segoe UI"/>
                <a:cs typeface="Segoe UI"/>
                <a:hlinkClick r:id="rId7"/>
              </a:rPr>
              <a:t>www.bupa.co.uk</a:t>
            </a:r>
            <a:r>
              <a:rPr lang="en-GB" sz="900" b="0" i="0" u="sng" strike="noStrike" baseline="0">
                <a:solidFill>
                  <a:srgbClr val="0563C1"/>
                </a:solidFill>
                <a:latin typeface="Times New Roman"/>
                <a:ea typeface="Segoe UI"/>
                <a:cs typeface="Segoe UI"/>
                <a:hlinkClick r:id="rId7"/>
              </a:rPr>
              <a:t>/newsroom/</a:t>
            </a:r>
            <a:r>
              <a:rPr lang="en-GB" sz="900" b="0" i="0" u="sng" strike="noStrike" baseline="0" err="1">
                <a:solidFill>
                  <a:srgbClr val="0563C1"/>
                </a:solidFill>
                <a:latin typeface="Times New Roman"/>
                <a:ea typeface="Segoe UI"/>
                <a:cs typeface="Segoe UI"/>
                <a:hlinkClick r:id="rId7"/>
              </a:rPr>
              <a:t>ourviews</a:t>
            </a:r>
            <a:r>
              <a:rPr lang="en-GB" sz="900" b="0" i="0" u="sng" strike="noStrike" baseline="0">
                <a:solidFill>
                  <a:srgbClr val="0563C1"/>
                </a:solidFill>
                <a:latin typeface="Times New Roman"/>
                <a:ea typeface="Segoe UI"/>
                <a:cs typeface="Segoe UI"/>
                <a:hlinkClick r:id="rId7"/>
              </a:rPr>
              <a:t>/benefits-of-balance</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SHIFT Dance. (n.d.). </a:t>
            </a:r>
            <a:r>
              <a:rPr lang="en-GB" sz="900" b="0" i="1" u="none" strike="noStrike" baseline="0">
                <a:solidFill>
                  <a:srgbClr val="000000"/>
                </a:solidFill>
                <a:latin typeface="Times New Roman"/>
                <a:ea typeface="Segoe UI"/>
                <a:cs typeface="Segoe UI"/>
              </a:rPr>
              <a:t>Balance</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8"/>
              </a:rPr>
              <a:t>https://</a:t>
            </a:r>
            <a:r>
              <a:rPr lang="en-GB" sz="900" b="0" i="0" u="sng" strike="noStrike" baseline="0" err="1">
                <a:solidFill>
                  <a:srgbClr val="0563C1"/>
                </a:solidFill>
                <a:latin typeface="Times New Roman"/>
                <a:ea typeface="Segoe UI"/>
                <a:cs typeface="Segoe UI"/>
                <a:hlinkClick r:id="rId8"/>
              </a:rPr>
              <a:t>shiftdance.eu</a:t>
            </a:r>
            <a:r>
              <a:rPr lang="en-GB" sz="900" b="0" i="0" u="sng" strike="noStrike" baseline="0">
                <a:solidFill>
                  <a:srgbClr val="0563C1"/>
                </a:solidFill>
                <a:latin typeface="Times New Roman"/>
                <a:ea typeface="Segoe UI"/>
                <a:cs typeface="Segoe UI"/>
                <a:hlinkClick r:id="rId8"/>
              </a:rPr>
              <a:t>/balance/</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sng" strike="noStrike" baseline="0" err="1">
                <a:solidFill>
                  <a:srgbClr val="0563C1"/>
                </a:solidFill>
                <a:latin typeface="Times New Roman"/>
                <a:ea typeface="Segoe UI"/>
                <a:cs typeface="Segoe UI"/>
                <a:hlinkClick r:id="rId9"/>
              </a:rPr>
              <a:t>www.skillsup.co.uk</a:t>
            </a:r>
            <a:r>
              <a:rPr lang="en-GB" sz="900" b="0" i="0" u="none" strike="noStrike" baseline="0">
                <a:solidFill>
                  <a:srgbClr val="000000"/>
                </a:solidFill>
                <a:latin typeface="Times New Roman"/>
                <a:ea typeface="Segoe UI"/>
                <a:cs typeface="Segoe UI"/>
              </a:rPr>
              <a:t>. (2014). </a:t>
            </a:r>
            <a:r>
              <a:rPr lang="en-GB" sz="900" b="0" i="1" u="none" strike="noStrike" baseline="0">
                <a:solidFill>
                  <a:srgbClr val="000000"/>
                </a:solidFill>
                <a:latin typeface="Times New Roman"/>
                <a:ea typeface="Segoe UI"/>
                <a:cs typeface="Segoe UI"/>
              </a:rPr>
              <a:t>Balance &amp; Extension</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10"/>
              </a:rPr>
              <a:t>https://</a:t>
            </a:r>
            <a:r>
              <a:rPr lang="en-GB" sz="900" b="0" i="0" u="sng" strike="noStrike" baseline="0" err="1">
                <a:solidFill>
                  <a:srgbClr val="0563C1"/>
                </a:solidFill>
                <a:latin typeface="Times New Roman"/>
                <a:ea typeface="Segoe UI"/>
                <a:cs typeface="Segoe UI"/>
                <a:hlinkClick r:id="rId10"/>
              </a:rPr>
              <a:t>www.skillsup.co.uk</a:t>
            </a:r>
            <a:r>
              <a:rPr lang="en-GB" sz="900" b="0" i="0" u="sng" strike="noStrike" baseline="0">
                <a:solidFill>
                  <a:srgbClr val="0563C1"/>
                </a:solidFill>
                <a:latin typeface="Times New Roman"/>
                <a:ea typeface="Segoe UI"/>
                <a:cs typeface="Segoe UI"/>
                <a:hlinkClick r:id="rId10"/>
              </a:rPr>
              <a:t>/dance/balance-extension/</a:t>
            </a:r>
            <a:r>
              <a:rPr lang="en-GB" sz="900" b="0" i="0" u="none" strike="noStrike" baseline="0">
                <a:solidFill>
                  <a:srgbClr val="000000"/>
                </a:solidFill>
                <a:latin typeface="Times New Roman"/>
                <a:ea typeface="Segoe UI"/>
                <a:cs typeface="Segoe UI"/>
              </a:rPr>
              <a:t>.</a:t>
            </a:r>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(Accessed 9 Feb 2026)</a:t>
            </a:r>
          </a:p>
          <a:p>
            <a:endParaRPr lang="en-GB" sz="900">
              <a:latin typeface="Times New Roman"/>
              <a:cs typeface="Segoe UI"/>
            </a:endParaRPr>
          </a:p>
          <a:p>
            <a:r>
              <a:rPr lang="en-GB" sz="900">
                <a:latin typeface="Times New Roman"/>
                <a:cs typeface="Times New Roman"/>
              </a:rPr>
              <a:t>Move Dance. (2025). </a:t>
            </a:r>
            <a:r>
              <a:rPr lang="en-GB" sz="900" i="1">
                <a:latin typeface="Times New Roman"/>
                <a:cs typeface="Times New Roman"/>
              </a:rPr>
              <a:t>Why Flexibility Training Actually Matters - and Not Just for Dancers or Athletes</a:t>
            </a:r>
            <a:r>
              <a:rPr lang="en-GB" sz="900">
                <a:latin typeface="Times New Roman"/>
                <a:cs typeface="Times New Roman"/>
              </a:rPr>
              <a:t>. [online] Available at: </a:t>
            </a:r>
            <a:r>
              <a:rPr lang="en-GB" sz="900">
                <a:latin typeface="Times New Roman"/>
                <a:cs typeface="Times New Roman"/>
                <a:hlinkClick r:id="rId11"/>
              </a:rPr>
              <a:t>https://</a:t>
            </a:r>
            <a:r>
              <a:rPr lang="en-GB" sz="900" err="1">
                <a:latin typeface="Times New Roman"/>
                <a:cs typeface="Times New Roman"/>
                <a:hlinkClick r:id="rId11"/>
              </a:rPr>
              <a:t>www.movedancewear.com</a:t>
            </a:r>
            <a:r>
              <a:rPr lang="en-GB" sz="900">
                <a:latin typeface="Times New Roman"/>
                <a:cs typeface="Times New Roman"/>
                <a:hlinkClick r:id="rId11"/>
              </a:rPr>
              <a:t>/blog/why-flexibility-training-actually-matters-and-not-just-for-dancers-or-athletes/</a:t>
            </a:r>
            <a:r>
              <a:rPr lang="en-GB" sz="900">
                <a:latin typeface="Times New Roman"/>
                <a:cs typeface="Times New Roman"/>
              </a:rPr>
              <a:t>.  (Accessed 9 Feb 2026)</a:t>
            </a:r>
            <a:endParaRPr lang="en-GB" sz="900"/>
          </a:p>
          <a:p>
            <a:endParaRPr lang="en-GB" sz="900">
              <a:latin typeface="Times New Roman"/>
              <a:cs typeface="Times New Roman"/>
            </a:endParaRPr>
          </a:p>
          <a:p>
            <a:r>
              <a:rPr lang="en-GB" sz="900" err="1">
                <a:latin typeface="Times New Roman"/>
                <a:cs typeface="Times New Roman"/>
              </a:rPr>
              <a:t>Tilsley</a:t>
            </a:r>
            <a:r>
              <a:rPr lang="en-GB" sz="900">
                <a:latin typeface="Times New Roman"/>
                <a:cs typeface="Times New Roman"/>
              </a:rPr>
              <a:t>, R. (2025). </a:t>
            </a:r>
            <a:r>
              <a:rPr lang="en-GB" sz="900" i="1">
                <a:latin typeface="Times New Roman"/>
                <a:cs typeface="Times New Roman"/>
              </a:rPr>
              <a:t>The benefits of stretching - Pure Physiotherapy</a:t>
            </a:r>
            <a:r>
              <a:rPr lang="en-GB" sz="900">
                <a:latin typeface="Times New Roman"/>
                <a:cs typeface="Times New Roman"/>
              </a:rPr>
              <a:t>. [online] Pure Physiotherapy. Available at: </a:t>
            </a:r>
            <a:r>
              <a:rPr lang="en-GB" sz="900">
                <a:latin typeface="Times New Roman"/>
                <a:cs typeface="Times New Roman"/>
                <a:hlinkClick r:id="rId12"/>
              </a:rPr>
              <a:t>https://</a:t>
            </a:r>
            <a:r>
              <a:rPr lang="en-GB" sz="900" err="1">
                <a:latin typeface="Times New Roman"/>
                <a:cs typeface="Times New Roman"/>
                <a:hlinkClick r:id="rId12"/>
              </a:rPr>
              <a:t>purephysiotherapy.co.uk</a:t>
            </a:r>
            <a:r>
              <a:rPr lang="en-GB" sz="900">
                <a:latin typeface="Times New Roman"/>
                <a:cs typeface="Times New Roman"/>
                <a:hlinkClick r:id="rId12"/>
              </a:rPr>
              <a:t>/the-benefits-of-stretching/</a:t>
            </a:r>
            <a:r>
              <a:rPr lang="en-GB" sz="900">
                <a:latin typeface="Times New Roman"/>
                <a:cs typeface="Times New Roman"/>
              </a:rPr>
              <a:t>. (Accessed 9 Feb 2026)</a:t>
            </a:r>
          </a:p>
          <a:p>
            <a:endParaRPr lang="en-GB" sz="900">
              <a:latin typeface="Times New Roman"/>
              <a:cs typeface="Times New Roman"/>
            </a:endParaRPr>
          </a:p>
          <a:p>
            <a:r>
              <a:rPr lang="en-GB" sz="900" b="0" i="0" u="none" strike="noStrike">
                <a:solidFill>
                  <a:srgbClr val="000000"/>
                </a:solidFill>
                <a:effectLst/>
                <a:latin typeface="Times New Roman" panose="02020603050405020304" pitchFamily="18" charset="0"/>
              </a:rPr>
              <a:t>Mayes, I.M. (2025). </a:t>
            </a:r>
            <a:r>
              <a:rPr lang="en-GB" sz="900" b="0" i="1" u="none" strike="noStrike">
                <a:solidFill>
                  <a:srgbClr val="000000"/>
                </a:solidFill>
                <a:effectLst/>
                <a:latin typeface="Times New Roman" panose="02020603050405020304" pitchFamily="18" charset="0"/>
              </a:rPr>
              <a:t>The Science of Stretching: Unlocking Flexibility for Ballet | Ballet with Isabella</a:t>
            </a:r>
            <a:r>
              <a:rPr lang="en-GB" sz="900" b="0" i="0" u="none" strike="noStrike">
                <a:solidFill>
                  <a:srgbClr val="000000"/>
                </a:solidFill>
                <a:effectLst/>
                <a:latin typeface="Times New Roman" panose="02020603050405020304" pitchFamily="18" charset="0"/>
              </a:rPr>
              <a:t>. [online] Ballet with Isabella. Available at: https://</a:t>
            </a:r>
            <a:r>
              <a:rPr lang="en-GB" sz="900" b="0" i="0" u="none" strike="noStrike" err="1">
                <a:solidFill>
                  <a:srgbClr val="000000"/>
                </a:solidFill>
                <a:effectLst/>
                <a:latin typeface="Times New Roman" panose="02020603050405020304" pitchFamily="18" charset="0"/>
              </a:rPr>
              <a:t>balletwithisabella.com</a:t>
            </a:r>
            <a:r>
              <a:rPr lang="en-GB" sz="900" b="0" i="0" u="none" strike="noStrike">
                <a:solidFill>
                  <a:srgbClr val="000000"/>
                </a:solidFill>
                <a:effectLst/>
                <a:latin typeface="Times New Roman" panose="02020603050405020304" pitchFamily="18" charset="0"/>
              </a:rPr>
              <a:t>/posts/the-science-of-stretching-unlocking-flexibility-for-ballet.</a:t>
            </a:r>
          </a:p>
          <a:p>
            <a:endParaRPr lang="en-GB"/>
          </a:p>
          <a:p>
            <a:r>
              <a:rPr lang="en-GB" sz="900"/>
              <a:t> </a:t>
            </a:r>
            <a:r>
              <a:rPr lang="en-GB" sz="900" b="0" i="0" u="none" strike="noStrike" err="1">
                <a:solidFill>
                  <a:srgbClr val="000000"/>
                </a:solidFill>
                <a:effectLst/>
                <a:latin typeface="Times New Roman" panose="02020603050405020304" pitchFamily="18" charset="0"/>
              </a:rPr>
              <a:t>Shopify</a:t>
            </a:r>
            <a:r>
              <a:rPr lang="en-GB" sz="900" b="0" i="0" u="none" strike="noStrike">
                <a:solidFill>
                  <a:srgbClr val="000000"/>
                </a:solidFill>
                <a:effectLst/>
                <a:latin typeface="Times New Roman" panose="02020603050405020304" pitchFamily="18" charset="0"/>
              </a:rPr>
              <a:t> API (2025). </a:t>
            </a:r>
            <a:r>
              <a:rPr lang="en-GB" sz="900" b="0" i="1" u="none" strike="noStrike">
                <a:solidFill>
                  <a:srgbClr val="000000"/>
                </a:solidFill>
                <a:effectLst/>
                <a:latin typeface="Times New Roman" panose="02020603050405020304" pitchFamily="18" charset="0"/>
              </a:rPr>
              <a:t>Stretch Your Limits Together: Practice Reader’s Guide to Partner Exercises</a:t>
            </a:r>
            <a:r>
              <a:rPr lang="en-GB" sz="900" b="0" i="0" u="none" strike="noStrike">
                <a:solidFill>
                  <a:srgbClr val="000000"/>
                </a:solidFill>
                <a:effectLst/>
                <a:latin typeface="Times New Roman" panose="02020603050405020304" pitchFamily="18" charset="0"/>
              </a:rPr>
              <a:t>. [online] ActivePosture.co.uk. Available at: https://</a:t>
            </a:r>
            <a:r>
              <a:rPr lang="en-GB" sz="900" b="0" i="0" u="none" strike="noStrike" err="1">
                <a:solidFill>
                  <a:srgbClr val="000000"/>
                </a:solidFill>
                <a:effectLst/>
                <a:latin typeface="Times New Roman" panose="02020603050405020304" pitchFamily="18" charset="0"/>
              </a:rPr>
              <a:t>www.activeposture.co.uk</a:t>
            </a:r>
            <a:r>
              <a:rPr lang="en-GB" sz="900" b="0" i="0" u="none" strike="noStrike">
                <a:solidFill>
                  <a:srgbClr val="000000"/>
                </a:solidFill>
                <a:effectLst/>
                <a:latin typeface="Times New Roman" panose="02020603050405020304" pitchFamily="18" charset="0"/>
              </a:rPr>
              <a:t>/blogs/exercises/stretch-your-limits-together-practice-readers-guide-to-partner-exercises?</a:t>
            </a:r>
            <a:r>
              <a:rPr lang="en-GB" sz="900" b="0" i="0" u="none" strike="noStrike" err="1">
                <a:solidFill>
                  <a:srgbClr val="000000"/>
                </a:solidFill>
                <a:effectLst/>
                <a:latin typeface="Times New Roman" panose="02020603050405020304" pitchFamily="18" charset="0"/>
              </a:rPr>
              <a:t>srsltid</a:t>
            </a:r>
            <a:r>
              <a:rPr lang="en-GB" sz="900" b="0" i="0" u="none" strike="noStrike">
                <a:solidFill>
                  <a:srgbClr val="000000"/>
                </a:solidFill>
                <a:effectLst/>
                <a:latin typeface="Times New Roman" panose="02020603050405020304" pitchFamily="18" charset="0"/>
              </a:rPr>
              <a:t>=AfmBOop8ezlj5rvTyeOK9fqhImQAUR1juxyj2V-</a:t>
            </a:r>
            <a:r>
              <a:rPr lang="en-GB" sz="900" b="0" i="0" u="none" strike="noStrike" err="1">
                <a:solidFill>
                  <a:srgbClr val="000000"/>
                </a:solidFill>
                <a:effectLst/>
                <a:latin typeface="Times New Roman" panose="02020603050405020304" pitchFamily="18" charset="0"/>
              </a:rPr>
              <a:t>HWaeg_0MUhe_6SSB3</a:t>
            </a:r>
            <a:r>
              <a:rPr lang="en-GB" sz="900" b="0" i="0" u="none" strike="noStrike">
                <a:solidFill>
                  <a:srgbClr val="000000"/>
                </a:solidFill>
                <a:effectLst/>
                <a:latin typeface="Times New Roman" panose="02020603050405020304" pitchFamily="18" charset="0"/>
              </a:rPr>
              <a:t> (Accessed 9 Feb. 2026).</a:t>
            </a:r>
          </a:p>
          <a:p>
            <a:endParaRPr lang="en-GB"/>
          </a:p>
        </p:txBody>
      </p:sp>
    </p:spTree>
    <p:extLst>
      <p:ext uri="{BB962C8B-B14F-4D97-AF65-F5344CB8AC3E}">
        <p14:creationId xmlns:p14="http://schemas.microsoft.com/office/powerpoint/2010/main" val="4067454972"/>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8_Win32_SL_V4" id="{806921AB-1FF9-416C-A3A7-D14200787132}" vid="{8436FA26-ADF6-4DA9-8A70-95C197E774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5040CA-20CC-43C6-BC0C-8D8696B6AF89}">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BFBA14A9-9290-4E1F-A1C4-0305BFA570E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CC02FA78-7B40-45E2-B806-470B0FC280F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24</Slides>
  <Notes>7</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Custom</vt:lpstr>
      <vt:lpstr>Fitness for dance   </vt:lpstr>
      <vt:lpstr>Introduction  </vt:lpstr>
      <vt:lpstr>Introduction</vt:lpstr>
      <vt:lpstr>Introduction  </vt:lpstr>
      <vt:lpstr>Introduction </vt:lpstr>
      <vt:lpstr>  Cardiovascular endurance</vt:lpstr>
      <vt:lpstr>Explain the component  </vt:lpstr>
      <vt:lpstr>Further evaluate  </vt:lpstr>
      <vt:lpstr> visual aids/examples </vt:lpstr>
      <vt:lpstr>Visual aids </vt:lpstr>
      <vt:lpstr>Balance </vt:lpstr>
      <vt:lpstr>Explain the component </vt:lpstr>
      <vt:lpstr>Further evaluate </vt:lpstr>
      <vt:lpstr>Visual aids </vt:lpstr>
      <vt:lpstr> visual aids/examples </vt:lpstr>
      <vt:lpstr>Flexibility</vt:lpstr>
      <vt:lpstr>Explain the component </vt:lpstr>
      <vt:lpstr>Further evaluate </vt:lpstr>
      <vt:lpstr> visual aids/examples </vt:lpstr>
      <vt:lpstr>Visual aids </vt:lpstr>
      <vt:lpstr>Conclusion</vt:lpstr>
      <vt:lpstr>Thank you </vt:lpstr>
      <vt:lpstr>Reference list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Fitness for dance   </dc:title>
  <dc:creator>Lilly Staples (2500797)</dc:creator>
  <cp:lastModifiedBy>Ethan Andrews-Hardiman (2500875)</cp:lastModifiedBy>
  <cp:revision>2</cp:revision>
  <dcterms:created xsi:type="dcterms:W3CDTF">2026-02-04T14:50:41Z</dcterms:created>
  <dcterms:modified xsi:type="dcterms:W3CDTF">2026-02-11T11:46:21Z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