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6" r:id="rId1"/>
    <p:sldMasterId id="2147483667" r:id="rId2"/>
  </p:sldMasterIdLst>
  <p:notesMasterIdLst>
    <p:notesMasterId r:id="rId19"/>
  </p:notesMasterIdLst>
  <p:sldIdLst>
    <p:sldId id="256" r:id="rId3"/>
    <p:sldId id="258" r:id="rId4"/>
    <p:sldId id="261" r:id="rId5"/>
    <p:sldId id="259" r:id="rId6"/>
    <p:sldId id="260" r:id="rId7"/>
    <p:sldId id="296" r:id="rId8"/>
    <p:sldId id="297" r:id="rId9"/>
    <p:sldId id="293" r:id="rId10"/>
    <p:sldId id="295" r:id="rId11"/>
    <p:sldId id="298" r:id="rId12"/>
    <p:sldId id="300" r:id="rId13"/>
    <p:sldId id="299" r:id="rId14"/>
    <p:sldId id="271" r:id="rId15"/>
    <p:sldId id="302" r:id="rId16"/>
    <p:sldId id="304" r:id="rId17"/>
    <p:sldId id="305" r:id="rId18"/>
  </p:sldIdLst>
  <p:sldSz cx="9144000" cy="5143500" type="screen16x9"/>
  <p:notesSz cx="6858000" cy="9144000"/>
  <p:embeddedFontLst>
    <p:embeddedFont>
      <p:font typeface="Arvo" panose="020B0604020202020204" charset="0"/>
      <p:regular r:id="rId20"/>
      <p:bold r:id="rId21"/>
      <p:italic r:id="rId22"/>
      <p:boldItalic r:id="rId23"/>
    </p:embeddedFont>
    <p:embeddedFont>
      <p:font typeface="Barlow Semi Condensed" panose="00000506000000000000" pitchFamily="2" charset="0"/>
      <p:regular r:id="rId24"/>
      <p:bold r:id="rId25"/>
      <p:italic r:id="rId26"/>
      <p:boldItalic r:id="rId27"/>
    </p:embeddedFont>
    <p:embeddedFont>
      <p:font typeface="Barlow Semi Condensed SemiBold" panose="00000706000000000000" pitchFamily="2" charset="0"/>
      <p:regular r:id="rId28"/>
      <p:bold r:id="rId29"/>
      <p:italic r:id="rId30"/>
      <p:boldItalic r:id="rId31"/>
    </p:embeddedFont>
    <p:embeddedFont>
      <p:font typeface="Proxima Nova" panose="020B0604020202020204" charset="0"/>
      <p:regular r:id="rId32"/>
      <p:bold r:id="rId33"/>
      <p:italic r:id="rId34"/>
      <p:boldItalic r:id="rId35"/>
    </p:embeddedFont>
    <p:embeddedFont>
      <p:font typeface="Proxima Nova Semibold" panose="020B0604020202020204" charset="0"/>
      <p:regular r:id="rId36"/>
      <p:bold r:id="rId37"/>
      <p:boldItalic r:id="rId38"/>
    </p:embeddedFont>
    <p:embeddedFont>
      <p:font typeface="Saira Condensed" panose="020B0604020202020204" charset="0"/>
      <p:regular r:id="rId39"/>
      <p:bold r:id="rId4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7294"/>
    <a:srgbClr val="268BB7"/>
    <a:srgbClr val="268DB8"/>
    <a:srgbClr val="2DA5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BE7B89A-D005-4FC0-960C-EA25C40C30C7}">
  <a:tblStyle styleId="{2BE7B89A-D005-4FC0-960C-EA25C40C30C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font" Target="fonts/font7.fntdata"/><Relationship Id="rId39" Type="http://schemas.openxmlformats.org/officeDocument/2006/relationships/font" Target="fonts/font20.fntdata"/><Relationship Id="rId21" Type="http://schemas.openxmlformats.org/officeDocument/2006/relationships/font" Target="fonts/font2.fntdata"/><Relationship Id="rId34" Type="http://schemas.openxmlformats.org/officeDocument/2006/relationships/font" Target="fonts/font15.fntdata"/><Relationship Id="rId42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font" Target="fonts/font1.fntdata"/><Relationship Id="rId29" Type="http://schemas.openxmlformats.org/officeDocument/2006/relationships/font" Target="fonts/font10.fntdata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5.fntdata"/><Relationship Id="rId32" Type="http://schemas.openxmlformats.org/officeDocument/2006/relationships/font" Target="fonts/font13.fntdata"/><Relationship Id="rId37" Type="http://schemas.openxmlformats.org/officeDocument/2006/relationships/font" Target="fonts/font18.fntdata"/><Relationship Id="rId40" Type="http://schemas.openxmlformats.org/officeDocument/2006/relationships/font" Target="fonts/font21.fntdata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36" Type="http://schemas.openxmlformats.org/officeDocument/2006/relationships/font" Target="fonts/font17.fntdata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31" Type="http://schemas.openxmlformats.org/officeDocument/2006/relationships/font" Target="fonts/font12.fntdata"/><Relationship Id="rId4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font" Target="fonts/font11.fntdata"/><Relationship Id="rId35" Type="http://schemas.openxmlformats.org/officeDocument/2006/relationships/font" Target="fonts/font16.fntdata"/><Relationship Id="rId43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font" Target="fonts/font6.fntdata"/><Relationship Id="rId33" Type="http://schemas.openxmlformats.org/officeDocument/2006/relationships/font" Target="fonts/font14.fntdata"/><Relationship Id="rId38" Type="http://schemas.openxmlformats.org/officeDocument/2006/relationships/font" Target="fonts/font19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19" name="Google Shape;119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5465e7bc0b_1_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46" name="Google Shape;146;g5465e7bc0b_1_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57207a613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45" name="Google Shape;245;g57207a613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514ea94862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55" name="Google Shape;155;g514ea94862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564156046e_0_2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04" name="Google Shape;204;g564156046e_0_2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Google Shape;767;g59cbc0aaaa_3_3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68" name="Google Shape;768;g59cbc0aaaa_3_3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pening slide">
  <p:cSld name="CUSTOM_7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4608125" y="312300"/>
            <a:ext cx="4072800" cy="45189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4697175" y="1861275"/>
            <a:ext cx="3616800" cy="17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800"/>
              <a:buNone/>
              <a:defRPr sz="5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5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5361325" y="3223725"/>
            <a:ext cx="2952600" cy="717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2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ext ">
  <p:cSld name="CUSTOM_15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4"/>
          <p:cNvSpPr/>
          <p:nvPr/>
        </p:nvSpPr>
        <p:spPr>
          <a:xfrm>
            <a:off x="3773300" y="1442475"/>
            <a:ext cx="5370600" cy="2258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ctrTitle"/>
          </p:nvPr>
        </p:nvSpPr>
        <p:spPr>
          <a:xfrm>
            <a:off x="4517975" y="1728524"/>
            <a:ext cx="3867300" cy="67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subTitle" idx="1"/>
          </p:nvPr>
        </p:nvSpPr>
        <p:spPr>
          <a:xfrm>
            <a:off x="4517975" y="2400825"/>
            <a:ext cx="3867300" cy="148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columns">
  <p:cSld name="CUSTOM_18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"/>
          <p:cNvSpPr/>
          <p:nvPr/>
        </p:nvSpPr>
        <p:spPr>
          <a:xfrm>
            <a:off x="4572000" y="0"/>
            <a:ext cx="4572000" cy="2571900"/>
          </a:xfrm>
          <a:prstGeom prst="rect">
            <a:avLst/>
          </a:prstGeom>
          <a:solidFill>
            <a:schemeClr val="dk2">
              <a:alpha val="5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3F3F3"/>
              </a:solidFill>
            </a:endParaRPr>
          </a:p>
        </p:txBody>
      </p:sp>
      <p:sp>
        <p:nvSpPr>
          <p:cNvPr id="36" name="Google Shape;36;p5"/>
          <p:cNvSpPr/>
          <p:nvPr/>
        </p:nvSpPr>
        <p:spPr>
          <a:xfrm>
            <a:off x="0" y="2571624"/>
            <a:ext cx="4572000" cy="2571900"/>
          </a:xfrm>
          <a:prstGeom prst="rect">
            <a:avLst/>
          </a:prstGeom>
          <a:solidFill>
            <a:schemeClr val="dk2">
              <a:alpha val="55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3F3F3"/>
              </a:solidFill>
            </a:endParaRPr>
          </a:p>
        </p:txBody>
      </p:sp>
      <p:sp>
        <p:nvSpPr>
          <p:cNvPr id="37" name="Google Shape;37;p5"/>
          <p:cNvSpPr/>
          <p:nvPr/>
        </p:nvSpPr>
        <p:spPr>
          <a:xfrm>
            <a:off x="0" y="0"/>
            <a:ext cx="4572000" cy="25719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3F3F3"/>
              </a:solidFill>
            </a:endParaRPr>
          </a:p>
        </p:txBody>
      </p:sp>
      <p:sp>
        <p:nvSpPr>
          <p:cNvPr id="38" name="Google Shape;38;p5"/>
          <p:cNvSpPr/>
          <p:nvPr/>
        </p:nvSpPr>
        <p:spPr>
          <a:xfrm>
            <a:off x="4572000" y="2571601"/>
            <a:ext cx="4572000" cy="25719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3F3F3"/>
              </a:solidFill>
            </a:endParaRPr>
          </a:p>
        </p:txBody>
      </p:sp>
      <p:sp>
        <p:nvSpPr>
          <p:cNvPr id="39" name="Google Shape;39;p5"/>
          <p:cNvSpPr txBox="1">
            <a:spLocks noGrp="1"/>
          </p:cNvSpPr>
          <p:nvPr>
            <p:ph type="subTitle" idx="1"/>
          </p:nvPr>
        </p:nvSpPr>
        <p:spPr>
          <a:xfrm>
            <a:off x="5500713" y="1545475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subTitle" idx="2"/>
          </p:nvPr>
        </p:nvSpPr>
        <p:spPr>
          <a:xfrm>
            <a:off x="1049325" y="1545475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subTitle" idx="3"/>
          </p:nvPr>
        </p:nvSpPr>
        <p:spPr>
          <a:xfrm>
            <a:off x="5500713" y="3983700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ubTitle" idx="4"/>
          </p:nvPr>
        </p:nvSpPr>
        <p:spPr>
          <a:xfrm>
            <a:off x="1049325" y="3983700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3" name="Google Shape;43;p5"/>
          <p:cNvSpPr txBox="1">
            <a:spLocks noGrp="1"/>
          </p:cNvSpPr>
          <p:nvPr>
            <p:ph type="subTitle" idx="5"/>
          </p:nvPr>
        </p:nvSpPr>
        <p:spPr>
          <a:xfrm>
            <a:off x="1049325" y="3383369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>
            <a:endParaRPr/>
          </a:p>
        </p:txBody>
      </p:sp>
      <p:sp>
        <p:nvSpPr>
          <p:cNvPr id="44" name="Google Shape;44;p5"/>
          <p:cNvSpPr txBox="1">
            <a:spLocks noGrp="1"/>
          </p:cNvSpPr>
          <p:nvPr>
            <p:ph type="subTitle" idx="6"/>
          </p:nvPr>
        </p:nvSpPr>
        <p:spPr>
          <a:xfrm>
            <a:off x="1049325" y="945130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subTitle" idx="7"/>
          </p:nvPr>
        </p:nvSpPr>
        <p:spPr>
          <a:xfrm>
            <a:off x="5500725" y="3383369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subTitle" idx="8"/>
          </p:nvPr>
        </p:nvSpPr>
        <p:spPr>
          <a:xfrm>
            <a:off x="5500725" y="945130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Barlow Semi Condensed SemiBold"/>
              <a:buNone/>
              <a:defRPr sz="18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columns">
  <p:cSld name="CUSTOM_18_1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6"/>
          <p:cNvSpPr/>
          <p:nvPr/>
        </p:nvSpPr>
        <p:spPr>
          <a:xfrm>
            <a:off x="0" y="0"/>
            <a:ext cx="3048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6"/>
          <p:cNvSpPr/>
          <p:nvPr/>
        </p:nvSpPr>
        <p:spPr>
          <a:xfrm>
            <a:off x="3048000" y="0"/>
            <a:ext cx="3048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6"/>
          <p:cNvSpPr/>
          <p:nvPr/>
        </p:nvSpPr>
        <p:spPr>
          <a:xfrm>
            <a:off x="6096000" y="0"/>
            <a:ext cx="3048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6"/>
          <p:cNvSpPr txBox="1">
            <a:spLocks noGrp="1"/>
          </p:cNvSpPr>
          <p:nvPr>
            <p:ph type="ctrTitle"/>
          </p:nvPr>
        </p:nvSpPr>
        <p:spPr>
          <a:xfrm>
            <a:off x="837950" y="2568725"/>
            <a:ext cx="13722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52" name="Google Shape;52;p6"/>
          <p:cNvSpPr txBox="1">
            <a:spLocks noGrp="1"/>
          </p:cNvSpPr>
          <p:nvPr>
            <p:ph type="subTitle" idx="1"/>
          </p:nvPr>
        </p:nvSpPr>
        <p:spPr>
          <a:xfrm>
            <a:off x="427075" y="3079375"/>
            <a:ext cx="2193900" cy="3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6"/>
          <p:cNvSpPr txBox="1">
            <a:spLocks noGrp="1"/>
          </p:cNvSpPr>
          <p:nvPr>
            <p:ph type="ctrTitle" idx="2"/>
          </p:nvPr>
        </p:nvSpPr>
        <p:spPr>
          <a:xfrm>
            <a:off x="3885925" y="2568725"/>
            <a:ext cx="13722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4" name="Google Shape;54;p6"/>
          <p:cNvSpPr txBox="1">
            <a:spLocks noGrp="1"/>
          </p:cNvSpPr>
          <p:nvPr>
            <p:ph type="subTitle" idx="3"/>
          </p:nvPr>
        </p:nvSpPr>
        <p:spPr>
          <a:xfrm>
            <a:off x="3475025" y="3079375"/>
            <a:ext cx="2193900" cy="3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5" name="Google Shape;55;p6"/>
          <p:cNvSpPr txBox="1">
            <a:spLocks noGrp="1"/>
          </p:cNvSpPr>
          <p:nvPr>
            <p:ph type="ctrTitle" idx="4"/>
          </p:nvPr>
        </p:nvSpPr>
        <p:spPr>
          <a:xfrm>
            <a:off x="7043250" y="2568725"/>
            <a:ext cx="13722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56" name="Google Shape;56;p6"/>
          <p:cNvSpPr txBox="1">
            <a:spLocks noGrp="1"/>
          </p:cNvSpPr>
          <p:nvPr>
            <p:ph type="subTitle" idx="5"/>
          </p:nvPr>
        </p:nvSpPr>
        <p:spPr>
          <a:xfrm>
            <a:off x="6632350" y="3079375"/>
            <a:ext cx="2193900" cy="3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6"/>
          <p:cNvSpPr txBox="1">
            <a:spLocks noGrp="1"/>
          </p:cNvSpPr>
          <p:nvPr>
            <p:ph type="ctrTitle" idx="6"/>
          </p:nvPr>
        </p:nvSpPr>
        <p:spPr>
          <a:xfrm>
            <a:off x="3146800" y="426850"/>
            <a:ext cx="2850300" cy="304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>
            <a:endParaRPr/>
          </a:p>
        </p:txBody>
      </p:sp>
      <p:cxnSp>
        <p:nvCxnSpPr>
          <p:cNvPr id="58" name="Google Shape;58;p6"/>
          <p:cNvCxnSpPr/>
          <p:nvPr/>
        </p:nvCxnSpPr>
        <p:spPr>
          <a:xfrm>
            <a:off x="3236925" y="770375"/>
            <a:ext cx="26394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blank slide">
  <p:cSld name="CUSTOM_6_1_1_1_1_2_1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7"/>
          <p:cNvSpPr txBox="1">
            <a:spLocks noGrp="1"/>
          </p:cNvSpPr>
          <p:nvPr>
            <p:ph type="ctrTitle"/>
          </p:nvPr>
        </p:nvSpPr>
        <p:spPr>
          <a:xfrm>
            <a:off x="3146800" y="426850"/>
            <a:ext cx="2850300" cy="304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>
            <a:endParaRPr/>
          </a:p>
        </p:txBody>
      </p:sp>
      <p:cxnSp>
        <p:nvCxnSpPr>
          <p:cNvPr id="61" name="Google Shape;61;p7"/>
          <p:cNvCxnSpPr/>
          <p:nvPr/>
        </p:nvCxnSpPr>
        <p:spPr>
          <a:xfrm>
            <a:off x="3236925" y="770375"/>
            <a:ext cx="26394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 " type="blank">
  <p:cSld name="BLANK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 2">
  <p:cSld name="BLANK_1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9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algn="r">
              <a:buNone/>
              <a:defRPr sz="13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Barlow Semi Condensed SemiBold"/>
              <a:buNone/>
              <a:defRPr sz="2800">
                <a:solidFill>
                  <a:schemeClr val="dk2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●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1pPr>
            <a:lvl2pPr marL="914400" lvl="1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○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■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●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○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■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●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Saira Condensed"/>
              <a:buChar char="○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200"/>
              <a:buFont typeface="Saira Condensed"/>
              <a:buChar char="■"/>
              <a:defRPr sz="1200">
                <a:solidFill>
                  <a:schemeClr val="dk2"/>
                </a:solidFill>
                <a:latin typeface="Saira Condensed"/>
                <a:ea typeface="Saira Condensed"/>
                <a:cs typeface="Saira Condensed"/>
                <a:sym typeface="Saira Condensed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62" r:id="rId6"/>
    <p:sldLayoutId id="2147483663" r:id="rId7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noFill/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8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9pPr>
          </a:lstStyle>
          <a:p>
            <a:endParaRPr/>
          </a:p>
        </p:txBody>
      </p:sp>
      <p:sp>
        <p:nvSpPr>
          <p:cNvPr id="109" name="Google Shape;109;p18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●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○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■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●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○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■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●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○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200"/>
              <a:buFont typeface="Proxima Nova"/>
              <a:buChar char="■"/>
              <a:defRPr sz="12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  <p:sp>
        <p:nvSpPr>
          <p:cNvPr id="110" name="Google Shape;110;p18"/>
          <p:cNvSpPr txBox="1">
            <a:spLocks noGrp="1"/>
          </p:cNvSpPr>
          <p:nvPr>
            <p:ph type="sldNum" idx="12"/>
          </p:nvPr>
        </p:nvSpPr>
        <p:spPr>
          <a:xfrm>
            <a:off x="85486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1pPr>
            <a:lvl2pPr lvl="1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2pPr>
            <a:lvl3pPr lvl="2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3pPr>
            <a:lvl4pPr lvl="3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4pPr>
            <a:lvl5pPr lvl="4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5pPr>
            <a:lvl6pPr lvl="5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6pPr>
            <a:lvl7pPr lvl="6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7pPr>
            <a:lvl8pPr lvl="7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8pPr>
            <a:lvl9pPr lvl="8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4" r:id="rId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pplytosupply.digitalmarketplace.service.gov.uk/g-cloud/services/816175912139941" TargetMode="External"/><Relationship Id="rId3" Type="http://schemas.openxmlformats.org/officeDocument/2006/relationships/hyperlink" Target="https://journals.sagepub.com/doi/full/10.1177/09697330241237354" TargetMode="External"/><Relationship Id="rId7" Type="http://schemas.openxmlformats.org/officeDocument/2006/relationships/hyperlink" Target="https://www.combined.nhs.uk/news/latest-updates/combined-healthcare-launches-oxevision-on-wards" TargetMode="External"/><Relationship Id="rId2" Type="http://schemas.openxmlformats.org/officeDocument/2006/relationships/hyperlink" Target="https://www.bbc.co.uk/news/articles/c1m39lxr1e0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nwl.nhs.uk/news/investigating-impact-implementing-oxevision-central-and-north-west-london-nhs-foundation-trust" TargetMode="External"/><Relationship Id="rId5" Type="http://schemas.openxmlformats.org/officeDocument/2006/relationships/hyperlink" Target="https://www.cnwl.nhs.uk/news/it-makes-me-feel-safe-impact-oxevision-according-cnwl-patients" TargetMode="External"/><Relationship Id="rId4" Type="http://schemas.openxmlformats.org/officeDocument/2006/relationships/hyperlink" Target="https://journals.plos.org/digitalhealth/article?id=10.1371/journal.pdig.0000559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think.org/news-and-stories/media-centre/2023/11/our-position-on-oxevision-the-new-monitoring-system-in-mental-health-units/" TargetMode="External"/><Relationship Id="rId3" Type="http://schemas.openxmlformats.org/officeDocument/2006/relationships/hyperlink" Target="https://doi.org/10.1016/j.physio.2021.12.255" TargetMode="External"/><Relationship Id="rId7" Type="http://schemas.openxmlformats.org/officeDocument/2006/relationships/hyperlink" Target="https://results2021.ref.ac.uk/impact/39dfae7c-f02b-4102-b468-29b36ede49e6" TargetMode="External"/><Relationship Id="rId2" Type="http://schemas.openxmlformats.org/officeDocument/2006/relationships/hyperlink" Target="https://emhicglobal.com/expert-opinions/an-interview-with-laura-cozens-head-of-patient-safety-and-quality-oxehealth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long-term-plan/" TargetMode="External"/><Relationship Id="rId5" Type="http://schemas.openxmlformats.org/officeDocument/2006/relationships/hyperlink" Target="https://www.nsun.org.uk/surveillance-is-not-safety/" TargetMode="External"/><Relationship Id="rId4" Type="http://schemas.openxmlformats.org/officeDocument/2006/relationships/hyperlink" Target="https://www.liohealth.com/news-and-views/nothing-changes-if-nothing-changes-how-an-innovative-vision-based-patient-monitoring-system-helps-us-to-protect-our-most-vulnerable-patients-from-harm" TargetMode="External"/><Relationship Id="rId9" Type="http://schemas.openxmlformats.org/officeDocument/2006/relationships/hyperlink" Target="https://novaramedia.com/2026/01/15/nhs-trust-spent-millions-on-controversial-spy-camera-tech-despite-damning-internal-report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inews.co.uk/news/nhs-psychiatric-wards-are-video-monitoring-children-and-adults-24-hours-a-day-sparking-privacy-fears-2553448" TargetMode="External"/><Relationship Id="rId2" Type="http://schemas.openxmlformats.org/officeDocument/2006/relationships/hyperlink" Target="https://www.combined.nhs.uk/news/latest-updates/combined-healthcare-launches-oxevision-on-wards/?utm_source=chatgpt.co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octor writing on tablet with pen">
            <a:extLst>
              <a:ext uri="{FF2B5EF4-FFF2-40B4-BE49-F238E27FC236}">
                <a16:creationId xmlns:a16="http://schemas.microsoft.com/office/drawing/2014/main" id="{0FFFAE4E-072A-F251-A2F2-D872AB708E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23400"/>
            <a:ext cx="4572000" cy="3638848"/>
          </a:xfrm>
          <a:prstGeom prst="rect">
            <a:avLst/>
          </a:prstGeom>
        </p:spPr>
      </p:pic>
      <p:sp>
        <p:nvSpPr>
          <p:cNvPr id="123" name="Google Shape;123;p22"/>
          <p:cNvSpPr/>
          <p:nvPr/>
        </p:nvSpPr>
        <p:spPr>
          <a:xfrm>
            <a:off x="4572000" y="312299"/>
            <a:ext cx="4072800" cy="4518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22"/>
          <p:cNvSpPr txBox="1">
            <a:spLocks noGrp="1"/>
          </p:cNvSpPr>
          <p:nvPr>
            <p:ph type="subTitle" idx="1"/>
          </p:nvPr>
        </p:nvSpPr>
        <p:spPr>
          <a:xfrm>
            <a:off x="4373880" y="3372849"/>
            <a:ext cx="4072800" cy="169282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l"/>
            <a:r>
              <a:rPr lang="en-GB" sz="1000" b="1" dirty="0">
                <a:solidFill>
                  <a:schemeClr val="bg1"/>
                </a:solidFill>
              </a:rPr>
              <a:t>Student Name: </a:t>
            </a:r>
            <a:r>
              <a:rPr lang="en-GB" sz="1000" dirty="0">
                <a:solidFill>
                  <a:schemeClr val="bg1"/>
                </a:solidFill>
              </a:rPr>
              <a:t>Tracey Louise Hodson</a:t>
            </a:r>
          </a:p>
          <a:p>
            <a:pPr algn="l"/>
            <a:r>
              <a:rPr lang="en-GB" sz="1000" b="1" dirty="0">
                <a:solidFill>
                  <a:schemeClr val="bg1"/>
                </a:solidFill>
              </a:rPr>
              <a:t>Student Number: </a:t>
            </a:r>
            <a:r>
              <a:rPr lang="en-GB" sz="1000" dirty="0">
                <a:solidFill>
                  <a:schemeClr val="bg1"/>
                </a:solidFill>
              </a:rPr>
              <a:t>2322814</a:t>
            </a:r>
          </a:p>
          <a:p>
            <a:pPr algn="l"/>
            <a:r>
              <a:rPr lang="en-GB" sz="1000" b="1" dirty="0">
                <a:solidFill>
                  <a:schemeClr val="bg1"/>
                </a:solidFill>
              </a:rPr>
              <a:t>Module: </a:t>
            </a:r>
            <a:r>
              <a:rPr lang="en-GB" sz="1000" dirty="0">
                <a:solidFill>
                  <a:schemeClr val="bg1"/>
                </a:solidFill>
              </a:rPr>
              <a:t>Digital Transformation in the Health and Care Professions</a:t>
            </a:r>
          </a:p>
          <a:p>
            <a:pPr algn="l"/>
            <a:r>
              <a:rPr lang="en-GB" sz="1000" b="1" dirty="0">
                <a:solidFill>
                  <a:schemeClr val="bg1"/>
                </a:solidFill>
              </a:rPr>
              <a:t>Module Code: </a:t>
            </a:r>
            <a:r>
              <a:rPr lang="en-GB" sz="1000" dirty="0">
                <a:solidFill>
                  <a:schemeClr val="bg1"/>
                </a:solidFill>
              </a:rPr>
              <a:t>BMHP6026</a:t>
            </a:r>
          </a:p>
          <a:p>
            <a:pPr algn="l"/>
            <a:r>
              <a:rPr lang="en-GB" sz="1000" b="1" dirty="0">
                <a:solidFill>
                  <a:schemeClr val="bg1"/>
                </a:solidFill>
              </a:rPr>
              <a:t>Assignment Title: </a:t>
            </a:r>
            <a:r>
              <a:rPr lang="en-GB" sz="1000" dirty="0">
                <a:solidFill>
                  <a:schemeClr val="bg1"/>
                </a:solidFill>
              </a:rPr>
              <a:t>Viva Voce Presentation</a:t>
            </a:r>
          </a:p>
          <a:p>
            <a:pPr algn="l"/>
            <a:r>
              <a:rPr lang="en-GB" sz="1000" b="1" dirty="0">
                <a:solidFill>
                  <a:schemeClr val="bg1"/>
                </a:solidFill>
              </a:rPr>
              <a:t>Lecturer Name: </a:t>
            </a:r>
            <a:r>
              <a:rPr lang="en-GB" sz="1000" dirty="0">
                <a:solidFill>
                  <a:schemeClr val="bg1"/>
                </a:solidFill>
              </a:rPr>
              <a:t> Zakiyyah Ahmed</a:t>
            </a:r>
            <a:endParaRPr lang="en-GB" sz="1000" b="1" dirty="0">
              <a:solidFill>
                <a:schemeClr val="bg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5" name="Google Shape;125;p22"/>
          <p:cNvSpPr txBox="1">
            <a:spLocks noGrp="1"/>
          </p:cNvSpPr>
          <p:nvPr>
            <p:ph type="ctrTitle"/>
          </p:nvPr>
        </p:nvSpPr>
        <p:spPr>
          <a:xfrm>
            <a:off x="4572000" y="344724"/>
            <a:ext cx="4149000" cy="272613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l"/>
            <a:r>
              <a:rPr lang="en-GB" sz="3600" b="1" dirty="0">
                <a:solidFill>
                  <a:schemeClr val="bg1"/>
                </a:solidFill>
              </a:rPr>
              <a:t>Evaluating Oxevision in Healthcare: </a:t>
            </a: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A </a:t>
            </a:r>
            <a:r>
              <a:rPr lang="en-GB" sz="4800" b="1" dirty="0">
                <a:solidFill>
                  <a:schemeClr val="bg1"/>
                </a:solidFill>
              </a:rPr>
              <a:t>SWOT</a:t>
            </a:r>
            <a:r>
              <a:rPr lang="en-GB" sz="3600" b="1" dirty="0">
                <a:solidFill>
                  <a:schemeClr val="bg1"/>
                </a:solidFill>
              </a:rPr>
              <a:t> Analysis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4"/>
          <p:cNvSpPr/>
          <p:nvPr/>
        </p:nvSpPr>
        <p:spPr>
          <a:xfrm>
            <a:off x="3672470" y="449301"/>
            <a:ext cx="5471530" cy="42448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24"/>
          <p:cNvSpPr txBox="1">
            <a:spLocks noGrp="1"/>
          </p:cNvSpPr>
          <p:nvPr>
            <p:ph type="ctrTitle"/>
          </p:nvPr>
        </p:nvSpPr>
        <p:spPr>
          <a:xfrm>
            <a:off x="5202359" y="490654"/>
            <a:ext cx="3867300" cy="67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INTRODUCTION</a:t>
            </a:r>
            <a:endParaRPr sz="2800" dirty="0"/>
          </a:p>
        </p:txBody>
      </p:sp>
      <p:pic>
        <p:nvPicPr>
          <p:cNvPr id="1028" name="Picture 4" descr="Oxevision logo">
            <a:extLst>
              <a:ext uri="{FF2B5EF4-FFF2-40B4-BE49-F238E27FC236}">
                <a16:creationId xmlns:a16="http://schemas.microsoft.com/office/drawing/2014/main" id="{795BC2DB-2BE1-C302-1368-288EEA093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33505"/>
            <a:ext cx="4401015" cy="267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2" name="Google Shape;152;p24"/>
          <p:cNvSpPr txBox="1">
            <a:spLocks noGrp="1"/>
          </p:cNvSpPr>
          <p:nvPr>
            <p:ph type="subTitle" idx="1"/>
          </p:nvPr>
        </p:nvSpPr>
        <p:spPr>
          <a:xfrm>
            <a:off x="4486507" y="1294077"/>
            <a:ext cx="4572001" cy="170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l">
              <a:lnSpc>
                <a:spcPct val="150000"/>
              </a:lnSpc>
            </a:pPr>
            <a:r>
              <a:rPr lang="en-GB" sz="1400" dirty="0">
                <a:solidFill>
                  <a:schemeClr val="bg1"/>
                </a:solidFill>
              </a:rPr>
              <a:t>• Digital technologies are increasingly used across health and social care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• The NHS Long Term Plan highlights digital innovation as key to improving care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• Oxevision is a contactless patient monitoring system used across healthcare settings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• The technology has been widely implemented in mental health inpatient services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• This presentation evaluates Oxevision using a SWOT analysis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569E3E-AC9E-AD79-5872-A62AEF387E65}"/>
              </a:ext>
            </a:extLst>
          </p:cNvPr>
          <p:cNvSpPr txBox="1"/>
          <p:nvPr/>
        </p:nvSpPr>
        <p:spPr>
          <a:xfrm>
            <a:off x="-85492" y="3854678"/>
            <a:ext cx="338997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North Staffordshire Combined Healthcare NHS Trust (2023)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2" name="Google Shape;252;p27"/>
          <p:cNvGrpSpPr/>
          <p:nvPr/>
        </p:nvGrpSpPr>
        <p:grpSpPr>
          <a:xfrm>
            <a:off x="5852484" y="2299307"/>
            <a:ext cx="293656" cy="288181"/>
            <a:chOff x="1070525" y="238125"/>
            <a:chExt cx="5339200" cy="5239650"/>
          </a:xfrm>
        </p:grpSpPr>
        <p:sp>
          <p:nvSpPr>
            <p:cNvPr id="253" name="Google Shape;253;p27"/>
            <p:cNvSpPr/>
            <p:nvPr/>
          </p:nvSpPr>
          <p:spPr>
            <a:xfrm>
              <a:off x="1070525" y="499875"/>
              <a:ext cx="5085950" cy="4977900"/>
            </a:xfrm>
            <a:custGeom>
              <a:avLst/>
              <a:gdLst/>
              <a:ahLst/>
              <a:cxnLst/>
              <a:rect l="l" t="t" r="r" b="b"/>
              <a:pathLst>
                <a:path w="203438" h="199116" extrusionOk="0">
                  <a:moveTo>
                    <a:pt x="133227" y="1"/>
                  </a:moveTo>
                  <a:cubicBezTo>
                    <a:pt x="132327" y="1"/>
                    <a:pt x="131428" y="341"/>
                    <a:pt x="130747" y="1022"/>
                  </a:cubicBezTo>
                  <a:lnTo>
                    <a:pt x="18759" y="113045"/>
                  </a:lnTo>
                  <a:cubicBezTo>
                    <a:pt x="4332" y="127472"/>
                    <a:pt x="1" y="149129"/>
                    <a:pt x="7825" y="167992"/>
                  </a:cubicBezTo>
                  <a:cubicBezTo>
                    <a:pt x="15615" y="186819"/>
                    <a:pt x="34023" y="199115"/>
                    <a:pt x="54423" y="199115"/>
                  </a:cubicBezTo>
                  <a:cubicBezTo>
                    <a:pt x="54467" y="199115"/>
                    <a:pt x="54510" y="199115"/>
                    <a:pt x="54554" y="199115"/>
                  </a:cubicBezTo>
                  <a:cubicBezTo>
                    <a:pt x="67885" y="199115"/>
                    <a:pt x="80652" y="193809"/>
                    <a:pt x="90052" y="184339"/>
                  </a:cubicBezTo>
                  <a:lnTo>
                    <a:pt x="202075" y="72351"/>
                  </a:lnTo>
                  <a:cubicBezTo>
                    <a:pt x="203437" y="70989"/>
                    <a:pt x="203437" y="68753"/>
                    <a:pt x="202075" y="67391"/>
                  </a:cubicBezTo>
                  <a:lnTo>
                    <a:pt x="191596" y="56912"/>
                  </a:lnTo>
                  <a:lnTo>
                    <a:pt x="186636" y="61872"/>
                  </a:lnTo>
                  <a:lnTo>
                    <a:pt x="194670" y="69871"/>
                  </a:lnTo>
                  <a:lnTo>
                    <a:pt x="85127" y="179414"/>
                  </a:lnTo>
                  <a:cubicBezTo>
                    <a:pt x="76639" y="187885"/>
                    <a:pt x="65522" y="192120"/>
                    <a:pt x="54405" y="192120"/>
                  </a:cubicBezTo>
                  <a:cubicBezTo>
                    <a:pt x="43289" y="192120"/>
                    <a:pt x="32172" y="187885"/>
                    <a:pt x="23684" y="179414"/>
                  </a:cubicBezTo>
                  <a:cubicBezTo>
                    <a:pt x="6743" y="162438"/>
                    <a:pt x="6743" y="134947"/>
                    <a:pt x="23684" y="117971"/>
                  </a:cubicBezTo>
                  <a:lnTo>
                    <a:pt x="133227" y="8428"/>
                  </a:lnTo>
                  <a:lnTo>
                    <a:pt x="141226" y="16462"/>
                  </a:lnTo>
                  <a:lnTo>
                    <a:pt x="146186" y="11501"/>
                  </a:lnTo>
                  <a:lnTo>
                    <a:pt x="135707" y="1022"/>
                  </a:lnTo>
                  <a:cubicBezTo>
                    <a:pt x="135026" y="341"/>
                    <a:pt x="134126" y="1"/>
                    <a:pt x="13322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27"/>
            <p:cNvSpPr/>
            <p:nvPr/>
          </p:nvSpPr>
          <p:spPr>
            <a:xfrm>
              <a:off x="1806700" y="263425"/>
              <a:ext cx="4577700" cy="4577725"/>
            </a:xfrm>
            <a:custGeom>
              <a:avLst/>
              <a:gdLst/>
              <a:ahLst/>
              <a:cxnLst/>
              <a:rect l="l" t="t" r="r" b="b"/>
              <a:pathLst>
                <a:path w="183108" h="183109" extrusionOk="0">
                  <a:moveTo>
                    <a:pt x="160682" y="36399"/>
                  </a:moveTo>
                  <a:lnTo>
                    <a:pt x="160682" y="36399"/>
                  </a:lnTo>
                  <a:lnTo>
                    <a:pt x="160682" y="36399"/>
                  </a:lnTo>
                  <a:close/>
                  <a:moveTo>
                    <a:pt x="132423" y="36085"/>
                  </a:moveTo>
                  <a:lnTo>
                    <a:pt x="147024" y="50686"/>
                  </a:lnTo>
                  <a:cubicBezTo>
                    <a:pt x="144194" y="51140"/>
                    <a:pt x="141330" y="51384"/>
                    <a:pt x="138466" y="51384"/>
                  </a:cubicBezTo>
                  <a:lnTo>
                    <a:pt x="131724" y="51384"/>
                  </a:lnTo>
                  <a:lnTo>
                    <a:pt x="131724" y="44643"/>
                  </a:lnTo>
                  <a:cubicBezTo>
                    <a:pt x="131724" y="41778"/>
                    <a:pt x="131969" y="38914"/>
                    <a:pt x="132423" y="36085"/>
                  </a:cubicBezTo>
                  <a:close/>
                  <a:moveTo>
                    <a:pt x="124738" y="58370"/>
                  </a:moveTo>
                  <a:lnTo>
                    <a:pt x="124738" y="65112"/>
                  </a:lnTo>
                  <a:cubicBezTo>
                    <a:pt x="124738" y="68989"/>
                    <a:pt x="124319" y="72867"/>
                    <a:pt x="123515" y="76674"/>
                  </a:cubicBezTo>
                  <a:lnTo>
                    <a:pt x="106434" y="59593"/>
                  </a:lnTo>
                  <a:cubicBezTo>
                    <a:pt x="110242" y="58790"/>
                    <a:pt x="114119" y="58370"/>
                    <a:pt x="117996" y="58370"/>
                  </a:cubicBezTo>
                  <a:close/>
                  <a:moveTo>
                    <a:pt x="98785" y="61794"/>
                  </a:moveTo>
                  <a:lnTo>
                    <a:pt x="121315" y="84324"/>
                  </a:lnTo>
                  <a:cubicBezTo>
                    <a:pt x="119778" y="88551"/>
                    <a:pt x="117752" y="92603"/>
                    <a:pt x="115237" y="96340"/>
                  </a:cubicBezTo>
                  <a:lnTo>
                    <a:pt x="99274" y="80342"/>
                  </a:lnTo>
                  <a:lnTo>
                    <a:pt x="94313" y="85302"/>
                  </a:lnTo>
                  <a:lnTo>
                    <a:pt x="110940" y="101894"/>
                  </a:lnTo>
                  <a:cubicBezTo>
                    <a:pt x="110067" y="102872"/>
                    <a:pt x="109229" y="103885"/>
                    <a:pt x="108286" y="104793"/>
                  </a:cubicBezTo>
                  <a:cubicBezTo>
                    <a:pt x="101160" y="111919"/>
                    <a:pt x="92252" y="116984"/>
                    <a:pt x="82472" y="119464"/>
                  </a:cubicBezTo>
                  <a:lnTo>
                    <a:pt x="63644" y="100637"/>
                  </a:lnTo>
                  <a:cubicBezTo>
                    <a:pt x="64762" y="96096"/>
                    <a:pt x="66474" y="91729"/>
                    <a:pt x="68709" y="87642"/>
                  </a:cubicBezTo>
                  <a:lnTo>
                    <a:pt x="87327" y="106261"/>
                  </a:lnTo>
                  <a:lnTo>
                    <a:pt x="92287" y="101300"/>
                  </a:lnTo>
                  <a:lnTo>
                    <a:pt x="72586" y="81599"/>
                  </a:lnTo>
                  <a:cubicBezTo>
                    <a:pt x="74298" y="79189"/>
                    <a:pt x="76219" y="76919"/>
                    <a:pt x="78315" y="74823"/>
                  </a:cubicBezTo>
                  <a:cubicBezTo>
                    <a:pt x="84079" y="69024"/>
                    <a:pt x="91065" y="64588"/>
                    <a:pt x="98785" y="61794"/>
                  </a:cubicBezTo>
                  <a:close/>
                  <a:moveTo>
                    <a:pt x="62142" y="108985"/>
                  </a:moveTo>
                  <a:lnTo>
                    <a:pt x="74123" y="120966"/>
                  </a:lnTo>
                  <a:cubicBezTo>
                    <a:pt x="72307" y="121141"/>
                    <a:pt x="70456" y="121246"/>
                    <a:pt x="68604" y="121246"/>
                  </a:cubicBezTo>
                  <a:lnTo>
                    <a:pt x="61863" y="121246"/>
                  </a:lnTo>
                  <a:lnTo>
                    <a:pt x="61863" y="114504"/>
                  </a:lnTo>
                  <a:cubicBezTo>
                    <a:pt x="61863" y="112653"/>
                    <a:pt x="61968" y="110802"/>
                    <a:pt x="62142" y="108985"/>
                  </a:cubicBezTo>
                  <a:close/>
                  <a:moveTo>
                    <a:pt x="54877" y="128232"/>
                  </a:moveTo>
                  <a:lnTo>
                    <a:pt x="54877" y="130048"/>
                  </a:lnTo>
                  <a:cubicBezTo>
                    <a:pt x="54842" y="135358"/>
                    <a:pt x="54213" y="140667"/>
                    <a:pt x="52955" y="145837"/>
                  </a:cubicBezTo>
                  <a:lnTo>
                    <a:pt x="37272" y="130153"/>
                  </a:lnTo>
                  <a:cubicBezTo>
                    <a:pt x="42441" y="128896"/>
                    <a:pt x="47751" y="128267"/>
                    <a:pt x="53095" y="128232"/>
                  </a:cubicBezTo>
                  <a:close/>
                  <a:moveTo>
                    <a:pt x="143216" y="1"/>
                  </a:moveTo>
                  <a:cubicBezTo>
                    <a:pt x="131340" y="11808"/>
                    <a:pt x="124703" y="27911"/>
                    <a:pt x="124738" y="44643"/>
                  </a:cubicBezTo>
                  <a:lnTo>
                    <a:pt x="124738" y="51384"/>
                  </a:lnTo>
                  <a:lnTo>
                    <a:pt x="117996" y="51384"/>
                  </a:lnTo>
                  <a:cubicBezTo>
                    <a:pt x="83136" y="51384"/>
                    <a:pt x="54877" y="79643"/>
                    <a:pt x="54877" y="114504"/>
                  </a:cubicBezTo>
                  <a:lnTo>
                    <a:pt x="54877" y="121246"/>
                  </a:lnTo>
                  <a:lnTo>
                    <a:pt x="53095" y="121246"/>
                  </a:lnTo>
                  <a:cubicBezTo>
                    <a:pt x="53008" y="121246"/>
                    <a:pt x="52921" y="121245"/>
                    <a:pt x="52834" y="121245"/>
                  </a:cubicBezTo>
                  <a:cubicBezTo>
                    <a:pt x="32983" y="121245"/>
                    <a:pt x="13981" y="129167"/>
                    <a:pt x="0" y="143217"/>
                  </a:cubicBezTo>
                  <a:lnTo>
                    <a:pt x="4961" y="148178"/>
                  </a:lnTo>
                  <a:cubicBezTo>
                    <a:pt x="11947" y="141191"/>
                    <a:pt x="20400" y="135812"/>
                    <a:pt x="29692" y="132424"/>
                  </a:cubicBezTo>
                  <a:lnTo>
                    <a:pt x="50685" y="153417"/>
                  </a:lnTo>
                  <a:cubicBezTo>
                    <a:pt x="48869" y="158482"/>
                    <a:pt x="46458" y="163303"/>
                    <a:pt x="43489" y="167774"/>
                  </a:cubicBezTo>
                  <a:lnTo>
                    <a:pt x="25919" y="150204"/>
                  </a:lnTo>
                  <a:lnTo>
                    <a:pt x="20959" y="155164"/>
                  </a:lnTo>
                  <a:lnTo>
                    <a:pt x="39228" y="173433"/>
                  </a:lnTo>
                  <a:cubicBezTo>
                    <a:pt x="37900" y="175039"/>
                    <a:pt x="36468" y="176646"/>
                    <a:pt x="34931" y="178148"/>
                  </a:cubicBezTo>
                  <a:lnTo>
                    <a:pt x="39891" y="183108"/>
                  </a:lnTo>
                  <a:cubicBezTo>
                    <a:pt x="54003" y="169066"/>
                    <a:pt x="61933" y="149959"/>
                    <a:pt x="61863" y="130048"/>
                  </a:cubicBezTo>
                  <a:lnTo>
                    <a:pt x="61863" y="128232"/>
                  </a:lnTo>
                  <a:lnTo>
                    <a:pt x="68604" y="128232"/>
                  </a:lnTo>
                  <a:cubicBezTo>
                    <a:pt x="103465" y="128232"/>
                    <a:pt x="131724" y="99973"/>
                    <a:pt x="131724" y="65112"/>
                  </a:cubicBezTo>
                  <a:lnTo>
                    <a:pt x="131724" y="58370"/>
                  </a:lnTo>
                  <a:lnTo>
                    <a:pt x="138466" y="58370"/>
                  </a:lnTo>
                  <a:cubicBezTo>
                    <a:pt x="138510" y="58370"/>
                    <a:pt x="138553" y="58371"/>
                    <a:pt x="138597" y="58371"/>
                  </a:cubicBezTo>
                  <a:cubicBezTo>
                    <a:pt x="155282" y="58371"/>
                    <a:pt x="171332" y="51737"/>
                    <a:pt x="183107" y="39892"/>
                  </a:cubicBezTo>
                  <a:lnTo>
                    <a:pt x="178147" y="34932"/>
                  </a:lnTo>
                  <a:cubicBezTo>
                    <a:pt x="171720" y="41394"/>
                    <a:pt x="163825" y="46180"/>
                    <a:pt x="155093" y="48869"/>
                  </a:cubicBezTo>
                  <a:lnTo>
                    <a:pt x="134239" y="28016"/>
                  </a:lnTo>
                  <a:cubicBezTo>
                    <a:pt x="135601" y="23649"/>
                    <a:pt x="137488" y="19457"/>
                    <a:pt x="139898" y="15580"/>
                  </a:cubicBezTo>
                  <a:lnTo>
                    <a:pt x="160682" y="36399"/>
                  </a:lnTo>
                  <a:lnTo>
                    <a:pt x="165642" y="31439"/>
                  </a:lnTo>
                  <a:lnTo>
                    <a:pt x="143915" y="9747"/>
                  </a:lnTo>
                  <a:cubicBezTo>
                    <a:pt x="145242" y="8070"/>
                    <a:pt x="146674" y="6463"/>
                    <a:pt x="148177" y="4961"/>
                  </a:cubicBezTo>
                  <a:lnTo>
                    <a:pt x="14321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27"/>
            <p:cNvSpPr/>
            <p:nvPr/>
          </p:nvSpPr>
          <p:spPr>
            <a:xfrm>
              <a:off x="3178600" y="23812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27"/>
            <p:cNvSpPr/>
            <p:nvPr/>
          </p:nvSpPr>
          <p:spPr>
            <a:xfrm>
              <a:off x="3353250" y="41277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27"/>
            <p:cNvSpPr/>
            <p:nvPr/>
          </p:nvSpPr>
          <p:spPr>
            <a:xfrm>
              <a:off x="5711075" y="346922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27"/>
            <p:cNvSpPr/>
            <p:nvPr/>
          </p:nvSpPr>
          <p:spPr>
            <a:xfrm>
              <a:off x="3003950" y="41277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0" y="0"/>
                  </a:moveTo>
                  <a:lnTo>
                    <a:pt x="0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27"/>
            <p:cNvSpPr/>
            <p:nvPr/>
          </p:nvSpPr>
          <p:spPr>
            <a:xfrm>
              <a:off x="2305325" y="587425"/>
              <a:ext cx="174700" cy="174675"/>
            </a:xfrm>
            <a:custGeom>
              <a:avLst/>
              <a:gdLst/>
              <a:ahLst/>
              <a:cxnLst/>
              <a:rect l="l" t="t" r="r" b="b"/>
              <a:pathLst>
                <a:path w="6988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27"/>
            <p:cNvSpPr/>
            <p:nvPr/>
          </p:nvSpPr>
          <p:spPr>
            <a:xfrm>
              <a:off x="2480000" y="1286025"/>
              <a:ext cx="174675" cy="174700"/>
            </a:xfrm>
            <a:custGeom>
              <a:avLst/>
              <a:gdLst/>
              <a:ahLst/>
              <a:cxnLst/>
              <a:rect l="l" t="t" r="r" b="b"/>
              <a:pathLst>
                <a:path w="6987" h="6988" extrusionOk="0">
                  <a:moveTo>
                    <a:pt x="0" y="1"/>
                  </a:moveTo>
                  <a:lnTo>
                    <a:pt x="0" y="6987"/>
                  </a:lnTo>
                  <a:lnTo>
                    <a:pt x="6986" y="6987"/>
                  </a:lnTo>
                  <a:lnTo>
                    <a:pt x="698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27"/>
            <p:cNvSpPr/>
            <p:nvPr/>
          </p:nvSpPr>
          <p:spPr>
            <a:xfrm>
              <a:off x="3178600" y="58742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27"/>
            <p:cNvSpPr/>
            <p:nvPr/>
          </p:nvSpPr>
          <p:spPr>
            <a:xfrm>
              <a:off x="5885725" y="364387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27"/>
            <p:cNvSpPr/>
            <p:nvPr/>
          </p:nvSpPr>
          <p:spPr>
            <a:xfrm>
              <a:off x="5711075" y="381852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1" y="0"/>
                  </a:moveTo>
                  <a:lnTo>
                    <a:pt x="1" y="6987"/>
                  </a:lnTo>
                  <a:lnTo>
                    <a:pt x="6987" y="6987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27"/>
            <p:cNvSpPr/>
            <p:nvPr/>
          </p:nvSpPr>
          <p:spPr>
            <a:xfrm>
              <a:off x="5536425" y="364387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0" y="0"/>
                  </a:moveTo>
                  <a:lnTo>
                    <a:pt x="0" y="6986"/>
                  </a:lnTo>
                  <a:lnTo>
                    <a:pt x="6987" y="6986"/>
                  </a:lnTo>
                  <a:lnTo>
                    <a:pt x="698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27"/>
            <p:cNvSpPr/>
            <p:nvPr/>
          </p:nvSpPr>
          <p:spPr>
            <a:xfrm>
              <a:off x="6235050" y="2857925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0" y="0"/>
                  </a:moveTo>
                  <a:lnTo>
                    <a:pt x="0" y="6987"/>
                  </a:lnTo>
                  <a:lnTo>
                    <a:pt x="6986" y="6987"/>
                  </a:lnTo>
                  <a:lnTo>
                    <a:pt x="698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27"/>
            <p:cNvSpPr/>
            <p:nvPr/>
          </p:nvSpPr>
          <p:spPr>
            <a:xfrm>
              <a:off x="5012475" y="4080500"/>
              <a:ext cx="174675" cy="174675"/>
            </a:xfrm>
            <a:custGeom>
              <a:avLst/>
              <a:gdLst/>
              <a:ahLst/>
              <a:cxnLst/>
              <a:rect l="l" t="t" r="r" b="b"/>
              <a:pathLst>
                <a:path w="6987" h="6987" extrusionOk="0">
                  <a:moveTo>
                    <a:pt x="0" y="1"/>
                  </a:moveTo>
                  <a:lnTo>
                    <a:pt x="0" y="6987"/>
                  </a:lnTo>
                  <a:lnTo>
                    <a:pt x="6986" y="6987"/>
                  </a:lnTo>
                  <a:lnTo>
                    <a:pt x="698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FBD835E5-E0FC-FB7A-5C38-3F5E72D314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OXEVISION?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597224-F40F-71C8-E1BF-4E87DD713F98}"/>
              </a:ext>
            </a:extLst>
          </p:cNvPr>
          <p:cNvSpPr txBox="1"/>
          <p:nvPr/>
        </p:nvSpPr>
        <p:spPr>
          <a:xfrm>
            <a:off x="1843668" y="1309793"/>
            <a:ext cx="7300332" cy="33176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675815-FA75-B703-CBD0-BDA8B86BBBCF}"/>
              </a:ext>
            </a:extLst>
          </p:cNvPr>
          <p:cNvSpPr txBox="1"/>
          <p:nvPr/>
        </p:nvSpPr>
        <p:spPr>
          <a:xfrm>
            <a:off x="3314700" y="1629121"/>
            <a:ext cx="5829300" cy="262636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Oxevision is a contactless patient monitoring system developed by Oxehealth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Uses infrared camera technology to monitor patient movement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Measures breathing rate and pulse without physical contact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Sends alerts to staff if unusual activity or risk is detected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Originally developed for acute healthcare monitoring before use in mental health services</a:t>
            </a:r>
          </a:p>
        </p:txBody>
      </p:sp>
      <p:pic>
        <p:nvPicPr>
          <p:cNvPr id="2050" name="Picture 2" descr="NHS psychiatric wards are video monitoring children and adults 24 hours ...">
            <a:extLst>
              <a:ext uri="{FF2B5EF4-FFF2-40B4-BE49-F238E27FC236}">
                <a16:creationId xmlns:a16="http://schemas.microsoft.com/office/drawing/2014/main" id="{E674A26E-7E58-F995-F6F4-5A1770E067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" y="1629120"/>
            <a:ext cx="3312612" cy="262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A81A1D-41BC-CE9F-1A60-8318F7B9ED46}"/>
              </a:ext>
            </a:extLst>
          </p:cNvPr>
          <p:cNvSpPr txBox="1"/>
          <p:nvPr/>
        </p:nvSpPr>
        <p:spPr>
          <a:xfrm>
            <a:off x="-40289" y="4226016"/>
            <a:ext cx="963168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iNews (2023)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5CF393-B4E6-4F75-25CE-7072C164F991}"/>
              </a:ext>
            </a:extLst>
          </p:cNvPr>
          <p:cNvSpPr txBox="1"/>
          <p:nvPr/>
        </p:nvSpPr>
        <p:spPr>
          <a:xfrm>
            <a:off x="1338146" y="426850"/>
            <a:ext cx="62149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rlow Semi Condensed" panose="00000506000000000000" pitchFamily="2" charset="0"/>
              </a:rPr>
              <a:t>WHAT IS OXEVISION?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5"/>
          <p:cNvSpPr txBox="1">
            <a:spLocks noGrp="1"/>
          </p:cNvSpPr>
          <p:nvPr>
            <p:ph type="ctrTitle" idx="4294967295"/>
          </p:nvPr>
        </p:nvSpPr>
        <p:spPr>
          <a:xfrm>
            <a:off x="1651475" y="1034825"/>
            <a:ext cx="13722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SATURN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162" name="Google Shape;162;p25"/>
          <p:cNvSpPr txBox="1">
            <a:spLocks noGrp="1"/>
          </p:cNvSpPr>
          <p:nvPr>
            <p:ph type="subTitle" idx="3"/>
          </p:nvPr>
        </p:nvSpPr>
        <p:spPr>
          <a:xfrm>
            <a:off x="4686660" y="2680492"/>
            <a:ext cx="4342847" cy="239702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l"/>
            <a:r>
              <a:rPr lang="en-GB" dirty="0"/>
              <a:t>• Healthcare services must monitor patients at risk of harm</a:t>
            </a:r>
          </a:p>
          <a:p>
            <a:pPr marL="152400" indent="0" algn="l"/>
            <a:br>
              <a:rPr lang="en-GB" dirty="0"/>
            </a:br>
            <a:r>
              <a:rPr lang="en-GB" dirty="0"/>
              <a:t>• In inpatient care, observation is essential for safety</a:t>
            </a:r>
          </a:p>
          <a:p>
            <a:pPr marL="152400" indent="0" algn="l"/>
            <a:br>
              <a:rPr lang="en-GB" dirty="0"/>
            </a:br>
            <a:r>
              <a:rPr lang="en-GB" dirty="0"/>
              <a:t>• Traditional observations include 15-minute checks and one-to-</a:t>
            </a:r>
          </a:p>
          <a:p>
            <a:pPr marL="152400" indent="0" algn="l"/>
            <a:r>
              <a:rPr lang="en-GB" dirty="0"/>
              <a:t>   one supervision                </a:t>
            </a:r>
          </a:p>
          <a:p>
            <a:pPr marL="152400" indent="0" algn="l"/>
            <a:br>
              <a:rPr lang="en-GB" dirty="0"/>
            </a:br>
            <a:r>
              <a:rPr lang="en-GB" dirty="0"/>
              <a:t>• These approaches require significant staff resources</a:t>
            </a:r>
          </a:p>
          <a:p>
            <a:pPr marL="152400" indent="0" algn="l"/>
            <a:br>
              <a:rPr lang="en-GB" dirty="0"/>
            </a:br>
            <a:r>
              <a:rPr lang="en-GB" dirty="0"/>
              <a:t>• Workforce shortages increase pressure on healthcare staff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00" dirty="0"/>
          </a:p>
        </p:txBody>
      </p:sp>
      <p:sp>
        <p:nvSpPr>
          <p:cNvPr id="199" name="Google Shape;199;p25"/>
          <p:cNvSpPr txBox="1">
            <a:spLocks noGrp="1"/>
          </p:cNvSpPr>
          <p:nvPr>
            <p:ph type="subTitle" idx="6"/>
          </p:nvPr>
        </p:nvSpPr>
        <p:spPr>
          <a:xfrm>
            <a:off x="1049325" y="945130"/>
            <a:ext cx="2576400" cy="67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PROBLEMS IN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HEALTHCARE SERVICES</a:t>
            </a:r>
            <a:endParaRPr dirty="0"/>
          </a:p>
        </p:txBody>
      </p:sp>
      <p:pic>
        <p:nvPicPr>
          <p:cNvPr id="13" name="Picture 12" descr="Question mark boxes">
            <a:extLst>
              <a:ext uri="{FF2B5EF4-FFF2-40B4-BE49-F238E27FC236}">
                <a16:creationId xmlns:a16="http://schemas.microsoft.com/office/drawing/2014/main" id="{43FE5538-6D9D-9051-F803-27E667132BE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0" y="2593132"/>
            <a:ext cx="4571831" cy="2571750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pic>
        <p:nvPicPr>
          <p:cNvPr id="15" name="Picture 14" descr="Hand holding piece of white puzzle on blue background">
            <a:extLst>
              <a:ext uri="{FF2B5EF4-FFF2-40B4-BE49-F238E27FC236}">
                <a16:creationId xmlns:a16="http://schemas.microsoft.com/office/drawing/2014/main" id="{CBBD3544-6320-0A83-6CE8-669C7EED82B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572169" y="-9111"/>
            <a:ext cx="4571831" cy="257175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6"/>
          <p:cNvSpPr txBox="1">
            <a:spLocks noGrp="1"/>
          </p:cNvSpPr>
          <p:nvPr>
            <p:ph type="ctrTitle" idx="6"/>
          </p:nvPr>
        </p:nvSpPr>
        <p:spPr>
          <a:xfrm>
            <a:off x="3146800" y="426850"/>
            <a:ext cx="2850300" cy="304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/>
              <a:t>SWOT ANALYSIS FRAMEWORK</a:t>
            </a:r>
            <a:endParaRPr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B86E90-55E2-A9E3-1B6E-93383770192F}"/>
              </a:ext>
            </a:extLst>
          </p:cNvPr>
          <p:cNvSpPr txBox="1"/>
          <p:nvPr/>
        </p:nvSpPr>
        <p:spPr>
          <a:xfrm>
            <a:off x="3094522" y="1449128"/>
            <a:ext cx="2979611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SWOT analysis evaluates innovations          through four perspectives:</a:t>
            </a: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 </a:t>
            </a:r>
            <a: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  <a:t>Strengths</a:t>
            </a:r>
            <a:b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  <a:t> Weaknesses</a:t>
            </a:r>
            <a:b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  <a:t> Opportunities</a:t>
            </a:r>
            <a:b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b="1" dirty="0">
                <a:solidFill>
                  <a:schemeClr val="bg1"/>
                </a:solidFill>
                <a:latin typeface="Saira Condensed" panose="020B0604020202020204" charset="0"/>
              </a:rPr>
              <a:t> Threats</a:t>
            </a:r>
          </a:p>
          <a:p>
            <a:pPr>
              <a:buNone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This framework allows critical evaluation of digital innovations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Helps identify both benefits and risks in healthcare implementation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3A9C57D-0E28-15E1-F5EC-417B5E81805C}"/>
              </a:ext>
            </a:extLst>
          </p:cNvPr>
          <p:cNvSpPr txBox="1"/>
          <p:nvPr/>
        </p:nvSpPr>
        <p:spPr>
          <a:xfrm>
            <a:off x="323088" y="676656"/>
            <a:ext cx="23896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solidFill>
                  <a:schemeClr val="bg2"/>
                </a:solidFill>
                <a:latin typeface="Saira Condensed" panose="020B0604020202020204" charset="0"/>
              </a:rPr>
              <a:t>S</a:t>
            </a:r>
          </a:p>
          <a:p>
            <a:pPr algn="ctr"/>
            <a:endParaRPr lang="en-GB" sz="8000" b="1" dirty="0">
              <a:solidFill>
                <a:schemeClr val="bg2"/>
              </a:solidFill>
              <a:latin typeface="Saira Condensed" panose="020B0604020202020204" charset="0"/>
            </a:endParaRPr>
          </a:p>
          <a:p>
            <a:pPr algn="ctr"/>
            <a:r>
              <a:rPr lang="en-GB" sz="8000" b="1" dirty="0">
                <a:solidFill>
                  <a:schemeClr val="bg2"/>
                </a:solidFill>
                <a:latin typeface="Saira Condensed" panose="020B0604020202020204" charset="0"/>
              </a:rPr>
              <a:t>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C4C545F-5CFC-92BE-E8C8-5702C765406E}"/>
              </a:ext>
            </a:extLst>
          </p:cNvPr>
          <p:cNvSpPr txBox="1"/>
          <p:nvPr/>
        </p:nvSpPr>
        <p:spPr>
          <a:xfrm>
            <a:off x="6431180" y="578950"/>
            <a:ext cx="23896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solidFill>
                  <a:schemeClr val="bg2"/>
                </a:solidFill>
                <a:latin typeface="Saira Condensed" panose="020B0604020202020204" charset="0"/>
              </a:rPr>
              <a:t>O</a:t>
            </a:r>
          </a:p>
          <a:p>
            <a:pPr algn="ctr"/>
            <a:endParaRPr lang="en-GB" sz="8000" b="1" dirty="0">
              <a:solidFill>
                <a:schemeClr val="bg2"/>
              </a:solidFill>
              <a:latin typeface="Saira Condensed" panose="020B0604020202020204" charset="0"/>
            </a:endParaRPr>
          </a:p>
          <a:p>
            <a:pPr algn="ctr"/>
            <a:r>
              <a:rPr lang="en-GB" sz="8000" b="1" dirty="0">
                <a:solidFill>
                  <a:schemeClr val="bg2"/>
                </a:solidFill>
                <a:latin typeface="Saira Condensed" panose="020B0604020202020204" charset="0"/>
              </a:rPr>
              <a:t>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DD33D97-A1F3-203C-5BB5-74CEBDBC2629}"/>
              </a:ext>
            </a:extLst>
          </p:cNvPr>
          <p:cNvSpPr txBox="1"/>
          <p:nvPr/>
        </p:nvSpPr>
        <p:spPr>
          <a:xfrm>
            <a:off x="429768" y="1054608"/>
            <a:ext cx="2176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Barlow Semi Condensed" panose="00000506000000000000" pitchFamily="2" charset="0"/>
              </a:rPr>
              <a:t>STRENGTHS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C78DE5E-0DE0-B090-7E3B-F276364A248F}"/>
              </a:ext>
            </a:extLst>
          </p:cNvPr>
          <p:cNvSpPr txBox="1"/>
          <p:nvPr/>
        </p:nvSpPr>
        <p:spPr>
          <a:xfrm>
            <a:off x="429768" y="3523488"/>
            <a:ext cx="2176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Barlow Semi Condensed" panose="00000506000000000000" pitchFamily="2" charset="0"/>
              </a:rPr>
              <a:t>WEAKNESSES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879C84-2292-76A9-4BA0-E9358C176ACA}"/>
              </a:ext>
            </a:extLst>
          </p:cNvPr>
          <p:cNvSpPr txBox="1"/>
          <p:nvPr/>
        </p:nvSpPr>
        <p:spPr>
          <a:xfrm>
            <a:off x="6537860" y="969264"/>
            <a:ext cx="2176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Barlow Semi Condensed" panose="00000506000000000000" pitchFamily="2" charset="0"/>
              </a:rPr>
              <a:t>OPPORTUNITIES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CEAFCF-4DAC-C5FB-0CD2-6791B152CFC5}"/>
              </a:ext>
            </a:extLst>
          </p:cNvPr>
          <p:cNvSpPr txBox="1"/>
          <p:nvPr/>
        </p:nvSpPr>
        <p:spPr>
          <a:xfrm>
            <a:off x="6537860" y="3438144"/>
            <a:ext cx="2176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5">
                    <a:lumMod val="50000"/>
                  </a:schemeClr>
                </a:solidFill>
                <a:latin typeface="Barlow Semi Condensed" panose="00000506000000000000" pitchFamily="2" charset="0"/>
              </a:rPr>
              <a:t>THREATS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72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40FF216-4134-2873-F7F7-19AFB08B522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 smtClean="0"/>
              <a:t>6</a:t>
            </a:fld>
            <a:endParaRPr lang="es"/>
          </a:p>
        </p:txBody>
      </p:sp>
      <p:sp>
        <p:nvSpPr>
          <p:cNvPr id="3" name="AutoShape 2" descr="With Our Powers Combined…Build Up Employee Strengths for a Stronger ...">
            <a:extLst>
              <a:ext uri="{FF2B5EF4-FFF2-40B4-BE49-F238E27FC236}">
                <a16:creationId xmlns:a16="http://schemas.microsoft.com/office/drawing/2014/main" id="{27773BA6-308D-34B0-3C70-0B621CB8F3E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C84978-72E2-4499-B1C7-E7FFD2E91DDC}"/>
              </a:ext>
            </a:extLst>
          </p:cNvPr>
          <p:cNvSpPr txBox="1"/>
          <p:nvPr/>
        </p:nvSpPr>
        <p:spPr>
          <a:xfrm>
            <a:off x="4572000" y="494099"/>
            <a:ext cx="441960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Continuous patient monitoring    improves safety</a:t>
            </a:r>
          </a:p>
          <a:p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Real-time alerts allow earlier staff intervention</a:t>
            </a:r>
          </a:p>
          <a:p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Reduces night-time disturbance from frequent observation checks</a:t>
            </a:r>
          </a:p>
          <a:p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cs typeface="Arial"/>
                <a:sym typeface="Arial"/>
              </a:rPr>
              <a:t>• Provides objective physiological data for clinical decision-making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b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cs typeface="Arial"/>
                <a:sym typeface="Arial"/>
              </a:rPr>
            </a:b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cs typeface="Arial"/>
                <a:sym typeface="Arial"/>
              </a:rPr>
              <a:t>• May allow staff more time for therapeutic engagement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aira Condensed" panose="020B0604020202020204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cs typeface="Arial"/>
                <a:sym typeface="Arial"/>
              </a:rPr>
              <a:t>• Supports documentation of incidents and risk events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Enhances organisational learning and governance</a:t>
            </a:r>
          </a:p>
          <a:p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Can support infection control by reducing unnecessary physical contact</a:t>
            </a:r>
          </a:p>
          <a:p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Some patients report improved sleep and a greater sense of safety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Saira Condensed" panose="020B0604020202020204" charset="0"/>
              <a:cs typeface="Arial"/>
              <a:sym typeface="Arial"/>
            </a:endParaRPr>
          </a:p>
          <a:p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</p:txBody>
      </p:sp>
      <p:pic>
        <p:nvPicPr>
          <p:cNvPr id="4100" name="Picture 4" descr="STRENGTH word cloud stock illustration. Illustration of creative ...">
            <a:extLst>
              <a:ext uri="{FF2B5EF4-FFF2-40B4-BE49-F238E27FC236}">
                <a16:creationId xmlns:a16="http://schemas.microsoft.com/office/drawing/2014/main" id="{8F02D834-FFD7-2E10-6D98-A50BC3FE68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19600" cy="5143500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accent5">
                <a:lumMod val="75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496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8D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ealthcare Stock Photos, Pictures &amp; Royalty-Free Images - iStock">
            <a:extLst>
              <a:ext uri="{FF2B5EF4-FFF2-40B4-BE49-F238E27FC236}">
                <a16:creationId xmlns:a16="http://schemas.microsoft.com/office/drawing/2014/main" id="{2FD273E8-0234-4805-17C4-00CCB7D0A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"/>
            <a:ext cx="4572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C5A708-F4B3-FFCA-CCBD-B40732562BB6}"/>
              </a:ext>
            </a:extLst>
          </p:cNvPr>
          <p:cNvSpPr txBox="1"/>
          <p:nvPr/>
        </p:nvSpPr>
        <p:spPr>
          <a:xfrm>
            <a:off x="745067" y="220133"/>
            <a:ext cx="30564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Barlow Semi Condensed" panose="00000506000000000000" pitchFamily="2" charset="0"/>
              </a:rPr>
              <a:t>WEAKNESSES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E3E24DB-FD23-E0E5-F6BC-56CE7ED20120}"/>
              </a:ext>
            </a:extLst>
          </p:cNvPr>
          <p:cNvCxnSpPr/>
          <p:nvPr/>
        </p:nvCxnSpPr>
        <p:spPr>
          <a:xfrm>
            <a:off x="1600200" y="558687"/>
            <a:ext cx="131233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60A34B7-18FE-5AE1-5954-FABEF3366BC2}"/>
              </a:ext>
            </a:extLst>
          </p:cNvPr>
          <p:cNvSpPr txBox="1"/>
          <p:nvPr/>
        </p:nvSpPr>
        <p:spPr>
          <a:xfrm>
            <a:off x="270933" y="1659467"/>
            <a:ext cx="40047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• Risk of alarm fatigue for staff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• Potential over-reliance on digital monitoring systems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• Requires staff training and digital skills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• Implementation costs for healthcare organisations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Saira Condensed" panose="020B0604020202020204" charset="0"/>
                <a:ea typeface="+mn-ea"/>
                <a:cs typeface="+mn-cs"/>
              </a:rPr>
              <a:t>• Evidence of long-term effectiveness remains limited</a:t>
            </a:r>
          </a:p>
        </p:txBody>
      </p:sp>
    </p:spTree>
    <p:extLst>
      <p:ext uri="{BB962C8B-B14F-4D97-AF65-F5344CB8AC3E}">
        <p14:creationId xmlns:p14="http://schemas.microsoft.com/office/powerpoint/2010/main" val="545115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ng ladder glowing among shorter dull ladders">
            <a:extLst>
              <a:ext uri="{FF2B5EF4-FFF2-40B4-BE49-F238E27FC236}">
                <a16:creationId xmlns:a16="http://schemas.microsoft.com/office/drawing/2014/main" id="{03A7BFC5-315A-53D8-5B5E-2598268258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859867" cy="5143500"/>
          </a:xfrm>
          <a:prstGeom prst="rect">
            <a:avLst/>
          </a:prstGeom>
        </p:spPr>
      </p:pic>
      <p:sp>
        <p:nvSpPr>
          <p:cNvPr id="4" name="Google Shape;501;p30">
            <a:extLst>
              <a:ext uri="{FF2B5EF4-FFF2-40B4-BE49-F238E27FC236}">
                <a16:creationId xmlns:a16="http://schemas.microsoft.com/office/drawing/2014/main" id="{E14BF144-0695-7AB9-0A37-99C857196E54}"/>
              </a:ext>
            </a:extLst>
          </p:cNvPr>
          <p:cNvSpPr/>
          <p:nvPr/>
        </p:nvSpPr>
        <p:spPr>
          <a:xfrm>
            <a:off x="4947027" y="1670454"/>
            <a:ext cx="4069974" cy="2313111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None/>
            </a:pPr>
            <a: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  <a:t>• Potential expansion across wider healthcare settings</a:t>
            </a:r>
          </a:p>
          <a:p>
            <a:pPr>
              <a:buNone/>
            </a:pPr>
            <a:b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</a:br>
            <a: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  <a:t>• Can support data-driven approaches to patient care</a:t>
            </a:r>
          </a:p>
          <a:p>
            <a:pPr>
              <a:buNone/>
            </a:pPr>
            <a:b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</a:br>
            <a: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  <a:t>• May improve patient monitoring in high-risk environments</a:t>
            </a:r>
          </a:p>
          <a:p>
            <a:pPr>
              <a:buNone/>
            </a:pPr>
            <a:b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</a:br>
            <a: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  <a:t>• Supports development of digital healthcare infrastructure</a:t>
            </a:r>
          </a:p>
          <a:p>
            <a:pPr>
              <a:buNone/>
            </a:pPr>
            <a:b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</a:br>
            <a:r>
              <a:rPr lang="en-GB" dirty="0">
                <a:solidFill>
                  <a:srgbClr val="268DB8"/>
                </a:solidFill>
                <a:latin typeface="Barlow Semi Condensed" panose="00000506000000000000" pitchFamily="2" charset="0"/>
              </a:rPr>
              <a:t>• Opportunity to improve patient safety and quality of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6F6C3C-EB45-956A-388F-9D9E1229CB4E}"/>
              </a:ext>
            </a:extLst>
          </p:cNvPr>
          <p:cNvSpPr txBox="1"/>
          <p:nvPr/>
        </p:nvSpPr>
        <p:spPr>
          <a:xfrm>
            <a:off x="5768586" y="178597"/>
            <a:ext cx="242685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268DB8"/>
                </a:solidFill>
                <a:latin typeface="Barlow Semi Condensed" panose="00000506000000000000" pitchFamily="2" charset="0"/>
              </a:rPr>
              <a:t>OPPORTUNITIES</a:t>
            </a:r>
          </a:p>
          <a:p>
            <a:pPr algn="ctr"/>
            <a:r>
              <a:rPr lang="en-GB" dirty="0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3F8B3E2-E79B-2B4D-1215-E80911800235}"/>
              </a:ext>
            </a:extLst>
          </p:cNvPr>
          <p:cNvCxnSpPr>
            <a:cxnSpLocks/>
          </p:cNvCxnSpPr>
          <p:nvPr/>
        </p:nvCxnSpPr>
        <p:spPr>
          <a:xfrm>
            <a:off x="5806777" y="599417"/>
            <a:ext cx="2318236" cy="0"/>
          </a:xfrm>
          <a:prstGeom prst="line">
            <a:avLst/>
          </a:prstGeom>
          <a:ln>
            <a:solidFill>
              <a:srgbClr val="268DB8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1962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remium Vector | Cyber security symbols concept">
            <a:extLst>
              <a:ext uri="{FF2B5EF4-FFF2-40B4-BE49-F238E27FC236}">
                <a16:creationId xmlns:a16="http://schemas.microsoft.com/office/drawing/2014/main" id="{E528D292-D5DC-9ABD-B347-FF2D7A862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Hexagon 2">
            <a:extLst>
              <a:ext uri="{FF2B5EF4-FFF2-40B4-BE49-F238E27FC236}">
                <a16:creationId xmlns:a16="http://schemas.microsoft.com/office/drawing/2014/main" id="{F54F47B8-E9ED-442C-101C-3F81D187B47C}"/>
              </a:ext>
            </a:extLst>
          </p:cNvPr>
          <p:cNvSpPr/>
          <p:nvPr/>
        </p:nvSpPr>
        <p:spPr>
          <a:xfrm>
            <a:off x="270162" y="498763"/>
            <a:ext cx="1641765" cy="1177637"/>
          </a:xfrm>
          <a:prstGeom prst="hexagon">
            <a:avLst/>
          </a:prstGeom>
          <a:solidFill>
            <a:srgbClr val="268DB8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latin typeface="Saira Condensed" panose="020B0604020202020204" charset="0"/>
            </a:endParaRPr>
          </a:p>
          <a:p>
            <a:pPr algn="ctr"/>
            <a:r>
              <a:rPr lang="en-GB" sz="1200" dirty="0">
                <a:latin typeface="Saira Condensed" panose="020B0604020202020204" charset="0"/>
              </a:rPr>
              <a:t> Concerns regarding patient privacy and dignity</a:t>
            </a:r>
            <a:br>
              <a:rPr lang="en-GB" dirty="0"/>
            </a:br>
            <a:endParaRPr lang="en-GB" dirty="0"/>
          </a:p>
        </p:txBody>
      </p:sp>
      <p:sp>
        <p:nvSpPr>
          <p:cNvPr id="4" name="Hexagon 3">
            <a:extLst>
              <a:ext uri="{FF2B5EF4-FFF2-40B4-BE49-F238E27FC236}">
                <a16:creationId xmlns:a16="http://schemas.microsoft.com/office/drawing/2014/main" id="{54817595-B5ED-9433-5ECC-5E40128F50D5}"/>
              </a:ext>
            </a:extLst>
          </p:cNvPr>
          <p:cNvSpPr/>
          <p:nvPr/>
        </p:nvSpPr>
        <p:spPr>
          <a:xfrm>
            <a:off x="429490" y="3505200"/>
            <a:ext cx="1586346" cy="1177636"/>
          </a:xfrm>
          <a:prstGeom prst="hexagon">
            <a:avLst/>
          </a:prstGeom>
          <a:solidFill>
            <a:srgbClr val="268B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latin typeface="Saira Condensed" panose="020B0604020202020204" charset="0"/>
              </a:rPr>
              <a:t>Concerns regarding informed consent</a:t>
            </a:r>
          </a:p>
        </p:txBody>
      </p:sp>
      <p:sp>
        <p:nvSpPr>
          <p:cNvPr id="5" name="Hexagon 4">
            <a:extLst>
              <a:ext uri="{FF2B5EF4-FFF2-40B4-BE49-F238E27FC236}">
                <a16:creationId xmlns:a16="http://schemas.microsoft.com/office/drawing/2014/main" id="{5C2C7A84-3CB0-16B8-EC2B-FFF786AC7136}"/>
              </a:ext>
            </a:extLst>
          </p:cNvPr>
          <p:cNvSpPr/>
          <p:nvPr/>
        </p:nvSpPr>
        <p:spPr>
          <a:xfrm>
            <a:off x="3778827" y="2223655"/>
            <a:ext cx="1586346" cy="1177636"/>
          </a:xfrm>
          <a:prstGeom prst="hexagon">
            <a:avLst/>
          </a:prstGeom>
          <a:solidFill>
            <a:srgbClr val="268B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latin typeface="Saira Condensed" panose="020B0604020202020204" charset="0"/>
              </a:rPr>
              <a:t>Ethical concerns about surveillance in mental health settings</a:t>
            </a:r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850ED343-A949-C08C-468F-1518D6219319}"/>
              </a:ext>
            </a:extLst>
          </p:cNvPr>
          <p:cNvSpPr/>
          <p:nvPr/>
        </p:nvSpPr>
        <p:spPr>
          <a:xfrm>
            <a:off x="7128164" y="3505200"/>
            <a:ext cx="1586346" cy="1177636"/>
          </a:xfrm>
          <a:prstGeom prst="hexagon">
            <a:avLst/>
          </a:prstGeom>
          <a:solidFill>
            <a:srgbClr val="1F729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latin typeface="Barlow Semi Condensed" panose="00000506000000000000" pitchFamily="2" charset="0"/>
              </a:rPr>
              <a:t>Potential legal challenges relating to data protection and human rights</a:t>
            </a:r>
          </a:p>
        </p:txBody>
      </p:sp>
      <p:sp>
        <p:nvSpPr>
          <p:cNvPr id="7" name="Hexagon 6">
            <a:extLst>
              <a:ext uri="{FF2B5EF4-FFF2-40B4-BE49-F238E27FC236}">
                <a16:creationId xmlns:a16="http://schemas.microsoft.com/office/drawing/2014/main" id="{506013B2-F7A1-6EA7-C25B-E6BE1C5191C2}"/>
              </a:ext>
            </a:extLst>
          </p:cNvPr>
          <p:cNvSpPr/>
          <p:nvPr/>
        </p:nvSpPr>
        <p:spPr>
          <a:xfrm>
            <a:off x="7148945" y="498763"/>
            <a:ext cx="1586346" cy="1177636"/>
          </a:xfrm>
          <a:prstGeom prst="hexagon">
            <a:avLst/>
          </a:prstGeom>
          <a:solidFill>
            <a:srgbClr val="268B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latin typeface="Barlow Semi Condensed" panose="00000506000000000000" pitchFamily="2" charset="0"/>
              </a:rPr>
              <a:t>Risk of patients feeling monitored or distressed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03A06B-7277-4985-51BB-2341DD28F939}"/>
              </a:ext>
            </a:extLst>
          </p:cNvPr>
          <p:cNvSpPr txBox="1"/>
          <p:nvPr/>
        </p:nvSpPr>
        <p:spPr>
          <a:xfrm>
            <a:off x="2680855" y="360218"/>
            <a:ext cx="3484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Barlow Semi Condensed" panose="00000506000000000000" pitchFamily="2" charset="0"/>
              </a:rPr>
              <a:t>THREATS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7D835FB-522E-753E-F54A-130634A9FA3C}"/>
              </a:ext>
            </a:extLst>
          </p:cNvPr>
          <p:cNvCxnSpPr>
            <a:cxnSpLocks/>
          </p:cNvCxnSpPr>
          <p:nvPr/>
        </p:nvCxnSpPr>
        <p:spPr>
          <a:xfrm>
            <a:off x="3553691" y="821883"/>
            <a:ext cx="181148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649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7,300+ Healthcare Ethics Stock Photos, Pictures &amp; Royalty-Free Images ...">
            <a:extLst>
              <a:ext uri="{FF2B5EF4-FFF2-40B4-BE49-F238E27FC236}">
                <a16:creationId xmlns:a16="http://schemas.microsoft.com/office/drawing/2014/main" id="{5C726FBB-C6C4-74DF-37EF-9F94BF3ABA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809" y="0"/>
            <a:ext cx="395543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D7108C-652B-C073-DE49-6C51D3CA8F09}"/>
              </a:ext>
            </a:extLst>
          </p:cNvPr>
          <p:cNvSpPr txBox="1"/>
          <p:nvPr/>
        </p:nvSpPr>
        <p:spPr>
          <a:xfrm>
            <a:off x="4698380" y="130398"/>
            <a:ext cx="43043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1600" b="1" dirty="0">
                <a:solidFill>
                  <a:srgbClr val="268DB8"/>
                </a:solidFill>
                <a:latin typeface="Barlow Semi Condensed" panose="00000506000000000000" pitchFamily="2" charset="0"/>
              </a:rPr>
              <a:t>Legal and Ethical Considerations</a:t>
            </a:r>
            <a:endParaRPr lang="en-GB" sz="1600" dirty="0">
              <a:solidFill>
                <a:srgbClr val="268DB8"/>
              </a:solidFill>
              <a:latin typeface="Barlow Semi Condensed" panose="00000506000000000000" pitchFamily="2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15B8FC8-A9A0-B1D6-D149-8FDDDDC9BCCA}"/>
              </a:ext>
            </a:extLst>
          </p:cNvPr>
          <p:cNvCxnSpPr/>
          <p:nvPr/>
        </p:nvCxnSpPr>
        <p:spPr>
          <a:xfrm>
            <a:off x="5296828" y="542693"/>
            <a:ext cx="3107473" cy="0"/>
          </a:xfrm>
          <a:prstGeom prst="line">
            <a:avLst/>
          </a:prstGeom>
          <a:ln>
            <a:solidFill>
              <a:srgbClr val="1F729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1F71882-9F89-6FD0-A632-7DB89AE2190D}"/>
              </a:ext>
            </a:extLst>
          </p:cNvPr>
          <p:cNvSpPr txBox="1"/>
          <p:nvPr/>
        </p:nvSpPr>
        <p:spPr>
          <a:xfrm>
            <a:off x="4319239" y="1448365"/>
            <a:ext cx="4624503" cy="2246769"/>
          </a:xfrm>
          <a:prstGeom prst="rect">
            <a:avLst/>
          </a:prstGeom>
          <a:solidFill>
            <a:srgbClr val="1F7294"/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Human Rights Act 1998 – protection of privacy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Mental Capacity Act 2005 – importance of informed consent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Mental Health Act 1983 – treatment in detained settings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Data Protection Act 2018 and GDPR – management of personal data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Governance frameworks are essential when implementing surveillance technologies</a:t>
            </a:r>
          </a:p>
        </p:txBody>
      </p:sp>
    </p:spTree>
    <p:extLst>
      <p:ext uri="{BB962C8B-B14F-4D97-AF65-F5344CB8AC3E}">
        <p14:creationId xmlns:p14="http://schemas.microsoft.com/office/powerpoint/2010/main" val="1813137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coloured book">
            <a:extLst>
              <a:ext uri="{FF2B5EF4-FFF2-40B4-BE49-F238E27FC236}">
                <a16:creationId xmlns:a16="http://schemas.microsoft.com/office/drawing/2014/main" id="{9F2CDB85-DF07-4314-57F4-D74DAF3477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2000"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solidFill>
            <a:srgbClr val="1F7294"/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2B6259-922A-E7EF-B6C7-FD21E2AA4563}"/>
              </a:ext>
            </a:extLst>
          </p:cNvPr>
          <p:cNvSpPr txBox="1"/>
          <p:nvPr/>
        </p:nvSpPr>
        <p:spPr>
          <a:xfrm>
            <a:off x="2066692" y="633316"/>
            <a:ext cx="6096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Oxevision has potential to improve patient safety and monitoring</a:t>
            </a:r>
          </a:p>
          <a:p>
            <a:pPr>
              <a:buNone/>
            </a:pPr>
            <a:endParaRPr lang="en-GB" dirty="0">
              <a:solidFill>
                <a:schemeClr val="bg1"/>
              </a:solidFill>
              <a:latin typeface="Saira Condensed" panose="020B0604020202020204" charset="0"/>
            </a:endParaRPr>
          </a:p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Provides valuable data to support staff decision making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Evidence suggests reduced night-time disturbance for some patients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Ethical concerns remain regarding privacy and consent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The impact on staff and patients is complex and requires careful evaluation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55E03D-3C69-D2FD-1542-19AAB3300B7A}"/>
              </a:ext>
            </a:extLst>
          </p:cNvPr>
          <p:cNvSpPr txBox="1"/>
          <p:nvPr/>
        </p:nvSpPr>
        <p:spPr>
          <a:xfrm>
            <a:off x="3734172" y="147381"/>
            <a:ext cx="131026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solidFill>
                  <a:schemeClr val="bg1"/>
                </a:solidFill>
                <a:latin typeface="Barlow Semi Condensed" panose="00000506000000000000" pitchFamily="2" charset="0"/>
              </a:rPr>
              <a:t>Key Findings</a:t>
            </a:r>
            <a:endParaRPr lang="en-GB" sz="1600" dirty="0">
              <a:solidFill>
                <a:schemeClr val="bg1"/>
              </a:solidFill>
              <a:latin typeface="Barlow Semi Condensed" panose="00000506000000000000" pitchFamily="2" charset="0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BC54532-FA54-F0D9-48D1-8577424735C7}"/>
              </a:ext>
            </a:extLst>
          </p:cNvPr>
          <p:cNvCxnSpPr/>
          <p:nvPr/>
        </p:nvCxnSpPr>
        <p:spPr>
          <a:xfrm>
            <a:off x="3665034" y="485935"/>
            <a:ext cx="131584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191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A1D7CE-945F-D553-033A-EEFE55CFBD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4BE865-C855-592B-8E4E-027C253D66FF}"/>
              </a:ext>
            </a:extLst>
          </p:cNvPr>
          <p:cNvSpPr txBox="1"/>
          <p:nvPr/>
        </p:nvSpPr>
        <p:spPr>
          <a:xfrm>
            <a:off x="446049" y="1177312"/>
            <a:ext cx="4125951" cy="3108543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endParaRPr lang="en-GB" dirty="0">
              <a:solidFill>
                <a:srgbClr val="002060"/>
              </a:solidFill>
              <a:latin typeface="Saira Condensed" panose="020B0604020202020204" charset="0"/>
            </a:endParaRPr>
          </a:p>
          <a:p>
            <a:pPr>
              <a:buNone/>
            </a:pPr>
            <a: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  <a:t>• Ensure clear and transparent patient consent processes</a:t>
            </a:r>
          </a:p>
          <a:p>
            <a:pPr>
              <a:buNone/>
            </a:pPr>
            <a:b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  <a:t>• Provide training for staff using digital monitoring technologies</a:t>
            </a:r>
          </a:p>
          <a:p>
            <a:pPr>
              <a:buNone/>
            </a:pPr>
            <a:b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  <a:t>• Maintain person-centred care alongside technological monitoring</a:t>
            </a:r>
          </a:p>
          <a:p>
            <a:pPr>
              <a:buNone/>
            </a:pPr>
            <a:b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  <a:t>• Implement strong governance and ethical oversight</a:t>
            </a:r>
          </a:p>
          <a:p>
            <a:pPr>
              <a:buNone/>
            </a:pPr>
            <a:b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rgbClr val="002060"/>
                </a:solidFill>
                <a:latin typeface="Saira Condensed" panose="020B0604020202020204" charset="0"/>
              </a:rPr>
              <a:t>• Continue research into patient experience and safety outcomes</a:t>
            </a:r>
          </a:p>
          <a:p>
            <a:pPr>
              <a:buNone/>
            </a:pPr>
            <a:endParaRPr lang="en-GB" dirty="0">
              <a:solidFill>
                <a:srgbClr val="002060"/>
              </a:solidFill>
              <a:latin typeface="Saira Condense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761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8BB7"/>
        </a:solidFill>
        <a:effectLst/>
      </p:bgPr>
    </p:bg>
    <p:spTree>
      <p:nvGrpSpPr>
        <p:cNvPr id="1" name="Shape 7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p37"/>
          <p:cNvSpPr/>
          <p:nvPr/>
        </p:nvSpPr>
        <p:spPr>
          <a:xfrm>
            <a:off x="669299" y="955350"/>
            <a:ext cx="3233400" cy="3232800"/>
          </a:xfrm>
          <a:prstGeom prst="ellipse">
            <a:avLst/>
          </a:prstGeom>
          <a:solidFill>
            <a:schemeClr val="lt1">
              <a:alpha val="30379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3F3F3"/>
              </a:solidFill>
            </a:endParaRPr>
          </a:p>
        </p:txBody>
      </p:sp>
      <p:sp>
        <p:nvSpPr>
          <p:cNvPr id="775" name="Google Shape;775;p37"/>
          <p:cNvSpPr txBox="1"/>
          <p:nvPr/>
        </p:nvSpPr>
        <p:spPr>
          <a:xfrm>
            <a:off x="868959" y="1960151"/>
            <a:ext cx="2834100" cy="103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7200">
                <a:solidFill>
                  <a:schemeClr val="lt1"/>
                </a:solidFill>
                <a:latin typeface="Barlow Semi Condensed SemiBold"/>
                <a:ea typeface="Barlow Semi Condensed SemiBold"/>
                <a:cs typeface="Barlow Semi Condensed SemiBold"/>
                <a:sym typeface="Barlow Semi Condensed SemiBold"/>
              </a:rPr>
              <a:t>45%</a:t>
            </a:r>
            <a:endParaRPr sz="7200">
              <a:solidFill>
                <a:schemeClr val="lt1"/>
              </a:solidFill>
              <a:latin typeface="Barlow Semi Condensed SemiBold"/>
              <a:ea typeface="Barlow Semi Condensed SemiBold"/>
              <a:cs typeface="Barlow Semi Condensed SemiBold"/>
              <a:sym typeface="Barlow Semi Condensed SemiBold"/>
            </a:endParaRPr>
          </a:p>
        </p:txBody>
      </p:sp>
      <p:sp>
        <p:nvSpPr>
          <p:cNvPr id="776" name="Google Shape;776;p37"/>
          <p:cNvSpPr txBox="1"/>
          <p:nvPr/>
        </p:nvSpPr>
        <p:spPr>
          <a:xfrm>
            <a:off x="1475103" y="2847393"/>
            <a:ext cx="1621800" cy="38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>
                <a:solidFill>
                  <a:schemeClr val="lt1"/>
                </a:solidFill>
                <a:latin typeface="Saira Condensed"/>
                <a:ea typeface="Saira Condensed"/>
                <a:cs typeface="Saira Condensed"/>
                <a:sym typeface="Saira Condensed"/>
              </a:rPr>
              <a:t>GENETIC HERITABILITY</a:t>
            </a:r>
            <a:endParaRPr>
              <a:solidFill>
                <a:schemeClr val="lt1"/>
              </a:solidFill>
              <a:latin typeface="Saira Condensed"/>
              <a:ea typeface="Saira Condensed"/>
              <a:cs typeface="Saira Condensed"/>
              <a:sym typeface="Saira Condensed"/>
            </a:endParaRPr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C01D7402-671F-D122-505E-836286C100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4572000" cy="5143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6B10FB-0A70-6740-B59B-C49DE42695A8}"/>
              </a:ext>
            </a:extLst>
          </p:cNvPr>
          <p:cNvSpPr txBox="1"/>
          <p:nvPr/>
        </p:nvSpPr>
        <p:spPr>
          <a:xfrm>
            <a:off x="4854498" y="215590"/>
            <a:ext cx="39921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Barlow Semi Condensed" panose="00000506000000000000" pitchFamily="2" charset="0"/>
              </a:rPr>
              <a:t>CONCLUSION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B344177-A222-76AC-4547-140C640AE74F}"/>
              </a:ext>
            </a:extLst>
          </p:cNvPr>
          <p:cNvCxnSpPr/>
          <p:nvPr/>
        </p:nvCxnSpPr>
        <p:spPr>
          <a:xfrm>
            <a:off x="6237249" y="554144"/>
            <a:ext cx="124150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C5DE515-6C22-435A-8911-1ED4D747C2CD}"/>
              </a:ext>
            </a:extLst>
          </p:cNvPr>
          <p:cNvSpPr txBox="1"/>
          <p:nvPr/>
        </p:nvSpPr>
        <p:spPr>
          <a:xfrm>
            <a:off x="4642624" y="1329736"/>
            <a:ext cx="457200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Oxevision demonstrates the growing role of digital innovation in healthcare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The system can improve patient monitoring and support staff decision-making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However, concerns remain regarding privacy, consent and surveillance</a:t>
            </a:r>
          </a:p>
          <a:p>
            <a:pPr>
              <a:buNone/>
            </a:pPr>
            <a:b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</a:br>
            <a:r>
              <a:rPr lang="en-GB" dirty="0">
                <a:solidFill>
                  <a:schemeClr val="bg1"/>
                </a:solidFill>
                <a:latin typeface="Saira Condensed" panose="020B0604020202020204" charset="0"/>
              </a:rPr>
              <a:t>• Digital technologies should support, not replace, person-centred care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719BAF-9082-626F-4CE2-7CD5206A7FFF}"/>
              </a:ext>
            </a:extLst>
          </p:cNvPr>
          <p:cNvSpPr txBox="1"/>
          <p:nvPr/>
        </p:nvSpPr>
        <p:spPr>
          <a:xfrm>
            <a:off x="2423532" y="208156"/>
            <a:ext cx="41631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5">
                    <a:lumMod val="75000"/>
                  </a:schemeClr>
                </a:solidFill>
                <a:latin typeface="Barlow Semi Condensed" panose="00000506000000000000" pitchFamily="2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AF8040-DBC2-719E-281E-AF6E0BFD4BC2}"/>
              </a:ext>
            </a:extLst>
          </p:cNvPr>
          <p:cNvSpPr txBox="1"/>
          <p:nvPr/>
        </p:nvSpPr>
        <p:spPr>
          <a:xfrm>
            <a:off x="219307" y="546710"/>
            <a:ext cx="8705385" cy="4480201"/>
          </a:xfrm>
          <a:prstGeom prst="rect">
            <a:avLst/>
          </a:prstGeom>
          <a:solidFill>
            <a:schemeClr val="lt1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 News (2024) NHS mental health monitoring system Oxevision privacy concerns. </a:t>
            </a:r>
            <a:r>
              <a:rPr lang="en-GB" sz="10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 News</a:t>
            </a: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https://www.bbc.co.uk/news/articles/c1m39lxr1e0o</a:t>
            </a:r>
            <a:r>
              <a:rPr lang="en-GB" sz="10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27 February 2026).</a:t>
            </a:r>
            <a:endParaRPr lang="en-GB" sz="10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Brown, R., Thompson, J. and Williams, S. (2024) Surveillance technologies in mental health care: ethical tensions and implications for nursing practice. </a:t>
            </a:r>
            <a:r>
              <a:rPr lang="en-GB" sz="10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Nursing Ethics</a:t>
            </a: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https://journals.sagepub.com/doi/full/10.1177/09697330241237354</a:t>
            </a:r>
            <a:r>
              <a:rPr lang="en-GB" sz="1000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27 February 2026).</a:t>
            </a:r>
            <a:endParaRPr lang="en-GB" sz="10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Buckley, C., Malcolm, R. and Hanlon, J. (2024) Economic impact of a vision-based patient monitoring system across five NHS mental health trusts. </a:t>
            </a:r>
            <a:r>
              <a:rPr lang="en-GB" sz="10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PLOS Digital Health</a:t>
            </a: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3(9). Available at</a:t>
            </a:r>
            <a:r>
              <a:rPr lang="en-GB" sz="1000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0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https://journals.plos.org/digitalhealth/article?id=10.1371/journal.pdig.0000559</a:t>
            </a: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27 February 2026).</a:t>
            </a:r>
            <a:endParaRPr lang="en-GB" sz="10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Central and North West London NHS Foundation Trust (2023) ‘It makes me feel safe’ – The impact of Oxevision according to CNWL patients. Available at: </a:t>
            </a:r>
            <a:r>
              <a:rPr lang="en-GB" sz="10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https://www.cnwl.nhs.uk/news/it-makes-me-feel-safe-impact-oxevision-according-cnwl-patients</a:t>
            </a:r>
            <a:r>
              <a:rPr lang="en-GB" sz="1000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27 February 2026).</a:t>
            </a:r>
            <a:endParaRPr lang="en-GB" sz="10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Central and North West London NHS Foundation Trust (2023) Investigating impact of implementing Oxevision. Available at: </a:t>
            </a:r>
            <a:r>
              <a:rPr lang="en-GB" sz="10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https://www.cnwl.nhs.uk/news/investigating-impact-implementing-oxevision-central-and-north-west-london-nhs-foundation-trust</a:t>
            </a:r>
            <a:r>
              <a:rPr lang="en-GB" sz="1000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27 February 2026).</a:t>
            </a:r>
            <a:endParaRPr lang="en-GB" sz="10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North Staffordshire Combined Healthcare NHS Trust (2023) Combined Healthcare launches Oxevision on wards. Available at: </a:t>
            </a:r>
            <a:r>
              <a:rPr lang="en-GB" sz="1000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https://www.combined.nhs.uk/news/latest-updates/combined-healthcare-launches-oxevision-on-wards</a:t>
            </a:r>
            <a:r>
              <a:rPr lang="en-GB" sz="1000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27 February 2026).</a:t>
            </a:r>
            <a:endParaRPr lang="en-GB" sz="10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Data Protection Act 2018. (2018) London: The Stationery Office.</a:t>
            </a:r>
            <a:endParaRPr lang="en-GB" sz="10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Marketplace (2024) Oxevision – digital patient monitoring system. Available at: </a:t>
            </a:r>
            <a:r>
              <a:rPr lang="en-GB" sz="1000" u="sng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https://www.applytosupply.digitalmarketplace.service.gov.uk/g-cloud/services/816175912139941</a:t>
            </a:r>
            <a:r>
              <a:rPr lang="en-GB" sz="1000" kern="10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1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27 February 2026).</a:t>
            </a:r>
            <a:endParaRPr lang="en-GB" sz="10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220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4D8A11-C861-D017-AB7E-CD8342E6D7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142865-C42F-624E-4AE5-C57051722BF9}"/>
              </a:ext>
            </a:extLst>
          </p:cNvPr>
          <p:cNvSpPr txBox="1"/>
          <p:nvPr/>
        </p:nvSpPr>
        <p:spPr>
          <a:xfrm>
            <a:off x="193288" y="49649"/>
            <a:ext cx="8720252" cy="504420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EMHIC Global (2023) An interview with Laura Cozens, Head of Patient Safety and Quality, Oxehealth.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https://emhicglobal.com/expert-opinions/an-interview-with-laura-cozens-head-of-patient-safety-and-quality-oxehealth/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27 February 2026).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Human Rights Act 1998. (1998) London: The Stationery Office.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Lewis, A., Gandhi, V., Venugopal, B., Bowen, J., Polkey, M. and Gibson, O. (2021) Non-contact patient monitoring and management system (Oxevision) in patient management. 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Physiotherapy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114, p. e33.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https://doi.org/10.1016/j.physio.2021.12.255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LIO Health (2023) Nothing changes if nothing changes: How an innovative vision-based patient monitoring system helps protect vulnerable patients from harm.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https://www.liohealth.com/news-and-views/nothing-changes-if-nothing-changes-how-an-innovative-vision-based-patient-monitoring-system-helps-us-to-protect-our-most-vulnerable-patients-from-harm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27 February 2026).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Mariette, S. (2024) Surveillance is not ‘safety’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National Survivor User Network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https://www.nsun.org.uk/surveillance-is-not-safety/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27 February 2026).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Capacity Act 2005. (2005) London: The Stationery Office.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Act 1983. (1983) London: The Stationery Office. (as amended 2007).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(2019) 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NHS Long Term Plan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https://www.england.nhs.uk/long-term-plan/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27 February 2026).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Research Excellence Framework (2021) Impact case study: Non-contact patient monitoring in mental health settings.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https://results2021.ref.ac.uk/impact/39dfae7c-f02b-4102-b468-29b36ede49e6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27 February 2026).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Rethink Mental Illness (2023) Our position on Oxevision – the new monitoring system in mental health units.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https://www.rethink.org/news-and-stories/media-centre/2023/11/our-position-on-oxevision-the-new-monitoring-system-in-mental-health-units/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 (Accessed: 27 February 2026).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Williamson, H. (2026) NHS Trust spent millions on controversial ‘spy camera’ tech despite damning internal report. 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Novara Media.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https://novaramedia.com/2026/01/15/nhs-trust-spent-millions-on-controversial-spy-camera-tech-despite-damning-internal-report/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27 February 2026).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971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F183E5-EC78-4992-98F4-D98C9DD48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394707-0B8C-14C0-2C9A-4C0C001D0988}"/>
              </a:ext>
            </a:extLst>
          </p:cNvPr>
          <p:cNvSpPr txBox="1"/>
          <p:nvPr/>
        </p:nvSpPr>
        <p:spPr>
          <a:xfrm>
            <a:off x="211874" y="198332"/>
            <a:ext cx="8720252" cy="7848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900" dirty="0"/>
              <a:t>North Staffordshire Combined Healthcare NHS Trust (2023) </a:t>
            </a:r>
            <a:r>
              <a:rPr lang="en-GB" sz="900" i="1" dirty="0"/>
              <a:t>Oxevision system image</a:t>
            </a:r>
            <a:r>
              <a:rPr lang="en-GB" sz="900" dirty="0"/>
              <a:t>. Available at: </a:t>
            </a:r>
            <a:r>
              <a:rPr lang="en-GB" sz="900" u="sng" dirty="0">
                <a:hlinkClick r:id="rId2"/>
              </a:rPr>
              <a:t>https://www.combined.nhs.uk/news/latest-updates/combined-healthcare-launches-oxevision-on-wards/</a:t>
            </a:r>
            <a:r>
              <a:rPr lang="en-GB" sz="900" dirty="0"/>
              <a:t> (Accessed: 27 February 2026).  </a:t>
            </a:r>
          </a:p>
          <a:p>
            <a:endParaRPr lang="en-GB" sz="900" dirty="0"/>
          </a:p>
          <a:p>
            <a:r>
              <a:rPr lang="en-GB" sz="900" i="1" dirty="0"/>
              <a:t>iNews</a:t>
            </a:r>
            <a:r>
              <a:rPr lang="en-GB" sz="900" dirty="0"/>
              <a:t> (2023) </a:t>
            </a:r>
            <a:r>
              <a:rPr lang="en-GB" sz="900" i="1" dirty="0"/>
              <a:t>Image showing Oxevision monitoring system in use</a:t>
            </a:r>
            <a:r>
              <a:rPr lang="en-GB" sz="900" dirty="0"/>
              <a:t>. Available at: </a:t>
            </a:r>
            <a:r>
              <a:rPr lang="en-GB" sz="900" u="sng" dirty="0">
                <a:hlinkClick r:id="rId3"/>
              </a:rPr>
              <a:t>https://inews.co.uk/news/nhs-psychiatric-wards-are-video-monitoring-children-and-adults-24-hours-a-day-sparking-privacy-fears-2553448</a:t>
            </a:r>
            <a:r>
              <a:rPr lang="en-GB" sz="900" dirty="0"/>
              <a:t> (Accessed: 27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2246858524"/>
      </p:ext>
    </p:extLst>
  </p:cSld>
  <p:clrMapOvr>
    <a:masterClrMapping/>
  </p:clrMapOvr>
</p:sld>
</file>

<file path=ppt/theme/theme1.xml><?xml version="1.0" encoding="utf-8"?>
<a:theme xmlns:a="http://schemas.openxmlformats.org/drawingml/2006/main" name="Blue Medical Breakthough by SlidesGo">
  <a:themeElements>
    <a:clrScheme name="Simple Light">
      <a:dk1>
        <a:srgbClr val="000000"/>
      </a:dk1>
      <a:lt1>
        <a:srgbClr val="FFFFFF"/>
      </a:lt1>
      <a:dk2>
        <a:srgbClr val="4990FF"/>
      </a:dk2>
      <a:lt2>
        <a:srgbClr val="EEEEEE"/>
      </a:lt2>
      <a:accent1>
        <a:srgbClr val="4990FF"/>
      </a:accent1>
      <a:accent2>
        <a:srgbClr val="4990FF"/>
      </a:accent2>
      <a:accent3>
        <a:srgbClr val="4990FF"/>
      </a:accent3>
      <a:accent4>
        <a:srgbClr val="659EF8"/>
      </a:accent4>
      <a:accent5>
        <a:srgbClr val="407AD3"/>
      </a:accent5>
      <a:accent6>
        <a:srgbClr val="85B3FA"/>
      </a:accent6>
      <a:hlink>
        <a:srgbClr val="467FD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1532</Words>
  <Application>Microsoft Office PowerPoint</Application>
  <PresentationFormat>On-screen Show (16:9)</PresentationFormat>
  <Paragraphs>125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Arial</vt:lpstr>
      <vt:lpstr>Barlow Semi Condensed SemiBold</vt:lpstr>
      <vt:lpstr>Proxima Nova</vt:lpstr>
      <vt:lpstr>Arvo</vt:lpstr>
      <vt:lpstr>Aptos</vt:lpstr>
      <vt:lpstr>Saira Condensed</vt:lpstr>
      <vt:lpstr>Proxima Nova Semibold</vt:lpstr>
      <vt:lpstr>Barlow Semi Condensed</vt:lpstr>
      <vt:lpstr>Blue Medical Breakthough by SlidesGo</vt:lpstr>
      <vt:lpstr>SlidesGo Final Pages</vt:lpstr>
      <vt:lpstr>Evaluating Oxevision in Healthcare:  A SWOT Analysis</vt:lpstr>
      <vt:lpstr>INTRODUCTION</vt:lpstr>
      <vt:lpstr>WHAT IS OXEVISION?</vt:lpstr>
      <vt:lpstr>SATURN</vt:lpstr>
      <vt:lpstr>SWOT ANALYSIS FRAMEWORK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alan mckenna</dc:creator>
  <cp:lastModifiedBy>Isabelle Hodson-McKenna</cp:lastModifiedBy>
  <cp:revision>22</cp:revision>
  <dcterms:modified xsi:type="dcterms:W3CDTF">2026-03-06T14:55:20Z</dcterms:modified>
</cp:coreProperties>
</file>