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8815" autoAdjust="0"/>
  </p:normalViewPr>
  <p:slideViewPr>
    <p:cSldViewPr snapToGrid="0">
      <p:cViewPr varScale="1">
        <p:scale>
          <a:sx n="80" d="100"/>
          <a:sy n="80" d="100"/>
        </p:scale>
        <p:origin x="17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45E47339-EB08-4491-8EF7-E381105E53E1}" type="datetimeFigureOut">
              <a:rPr lang="en-GB" smtClean="0"/>
              <a:t>19/02/2018</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E8E3AE14-B2D5-4E68-BC8A-A5BD6B463DAE}" type="slidenum">
              <a:rPr lang="en-GB" smtClean="0"/>
              <a:t>‹#›</a:t>
            </a:fld>
            <a:endParaRPr lang="en-GB"/>
          </a:p>
        </p:txBody>
      </p:sp>
    </p:spTree>
    <p:extLst>
      <p:ext uri="{BB962C8B-B14F-4D97-AF65-F5344CB8AC3E}">
        <p14:creationId xmlns:p14="http://schemas.microsoft.com/office/powerpoint/2010/main" val="528991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1</a:t>
            </a:fld>
            <a:endParaRPr lang="en-GB"/>
          </a:p>
        </p:txBody>
      </p:sp>
    </p:spTree>
    <p:extLst>
      <p:ext uri="{BB962C8B-B14F-4D97-AF65-F5344CB8AC3E}">
        <p14:creationId xmlns:p14="http://schemas.microsoft.com/office/powerpoint/2010/main" val="1877454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2</a:t>
            </a:fld>
            <a:endParaRPr lang="en-GB"/>
          </a:p>
        </p:txBody>
      </p:sp>
    </p:spTree>
    <p:extLst>
      <p:ext uri="{BB962C8B-B14F-4D97-AF65-F5344CB8AC3E}">
        <p14:creationId xmlns:p14="http://schemas.microsoft.com/office/powerpoint/2010/main" val="3406344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it has been established</a:t>
            </a:r>
            <a:r>
              <a:rPr lang="en-GB" baseline="0" dirty="0" smtClean="0"/>
              <a:t> that a valid contract has been made, it is important to establish exactly what the parties are contractually obliged to do. </a:t>
            </a:r>
          </a:p>
          <a:p>
            <a:r>
              <a:rPr lang="en-GB" baseline="0" dirty="0" smtClean="0"/>
              <a:t>We are now concerned with the terms (sometimes called clauses) of a contract.</a:t>
            </a:r>
          </a:p>
          <a:p>
            <a:r>
              <a:rPr lang="en-GB" baseline="0" dirty="0" smtClean="0"/>
              <a:t>In particular we will consider how a statement can be identified as a term of the contract and the nature and effect of particular types of terms. </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3</a:t>
            </a:fld>
            <a:endParaRPr lang="en-GB"/>
          </a:p>
        </p:txBody>
      </p:sp>
    </p:spTree>
    <p:extLst>
      <p:ext uri="{BB962C8B-B14F-4D97-AF65-F5344CB8AC3E}">
        <p14:creationId xmlns:p14="http://schemas.microsoft.com/office/powerpoint/2010/main" val="3140389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parties are negotiating the terms of a contract,</a:t>
            </a:r>
            <a:r>
              <a:rPr lang="en-GB" baseline="0" dirty="0" smtClean="0"/>
              <a:t> they are likely to make a number of statements. However, not every statement made in the course of the negotiations will be a contractual term. More specifically, statements are divided into three categories:</a:t>
            </a:r>
          </a:p>
          <a:p>
            <a:endParaRPr lang="en-GB" baseline="0" dirty="0" smtClean="0"/>
          </a:p>
          <a:p>
            <a:r>
              <a:rPr lang="en-GB" baseline="0" dirty="0" smtClean="0"/>
              <a:t> - Mere puffs: extravagant claims that are being made for the thing being sold, such as ‘the taste is incredible’.</a:t>
            </a:r>
          </a:p>
          <a:p>
            <a:endParaRPr lang="en-GB" baseline="0" dirty="0" smtClean="0"/>
          </a:p>
          <a:p>
            <a:r>
              <a:rPr lang="en-GB" baseline="0" dirty="0" smtClean="0"/>
              <a:t> - Representations: which are, in general terms, pre-contractual statements intended to persuade the other party to enter into the contract;</a:t>
            </a:r>
          </a:p>
          <a:p>
            <a:endParaRPr lang="en-GB" baseline="0" dirty="0" smtClean="0"/>
          </a:p>
          <a:p>
            <a:r>
              <a:rPr lang="en-GB" baseline="0" dirty="0" smtClean="0"/>
              <a:t> - Terms: which are statements incorporated into the contract</a:t>
            </a:r>
          </a:p>
          <a:p>
            <a:endParaRPr lang="en-GB" baseline="0" dirty="0" smtClean="0"/>
          </a:p>
          <a:p>
            <a:r>
              <a:rPr lang="en-GB" b="1" baseline="0" dirty="0" smtClean="0"/>
              <a:t>Mere puffs </a:t>
            </a:r>
            <a:r>
              <a:rPr lang="en-GB" b="0" baseline="0" dirty="0" smtClean="0"/>
              <a:t>have traditionally had no legal effect. An example of a mere puff can be seen in </a:t>
            </a:r>
            <a:r>
              <a:rPr lang="en-GB" b="1" i="1" baseline="0" dirty="0" smtClean="0"/>
              <a:t>Mead v Babington [2007]</a:t>
            </a:r>
            <a:r>
              <a:rPr lang="en-GB" b="0" i="0" baseline="0" dirty="0" smtClean="0"/>
              <a:t> in the form of a statement made by the defendant estate agent to the claimants that  “</a:t>
            </a:r>
            <a:r>
              <a:rPr lang="en-GB" b="0" i="0" baseline="0" dirty="0" err="1" smtClean="0"/>
              <a:t>Babingtons</a:t>
            </a:r>
            <a:r>
              <a:rPr lang="en-GB" b="0" i="0" baseline="0" dirty="0" smtClean="0"/>
              <a:t> are working with some of Spain’s most reliable developers and estate agents all known to ourselves”.</a:t>
            </a:r>
          </a:p>
          <a:p>
            <a:endParaRPr lang="en-GB" b="0" i="0" baseline="0" dirty="0" smtClean="0"/>
          </a:p>
          <a:p>
            <a:r>
              <a:rPr lang="en-GB" b="1" i="0" baseline="0" dirty="0" smtClean="0"/>
              <a:t>Representations </a:t>
            </a:r>
            <a:r>
              <a:rPr lang="en-GB" b="0" i="0" baseline="0" dirty="0" smtClean="0"/>
              <a:t>are more complicated. If a representation is untrue, it is a </a:t>
            </a:r>
            <a:r>
              <a:rPr lang="en-GB" b="1" i="0" baseline="0" dirty="0" smtClean="0"/>
              <a:t>misrepresentation</a:t>
            </a:r>
            <a:r>
              <a:rPr lang="en-GB" b="0" i="0" baseline="0" dirty="0" smtClean="0"/>
              <a:t> and it may attract legal remedies. We will discuss misrepresentation in detail on 19/3/18..</a:t>
            </a:r>
          </a:p>
          <a:p>
            <a:endParaRPr lang="en-GB" b="0" i="0" baseline="0" dirty="0" smtClean="0"/>
          </a:p>
          <a:p>
            <a:r>
              <a:rPr lang="en-GB" b="1" i="0" baseline="0" dirty="0" smtClean="0"/>
              <a:t>Terms</a:t>
            </a:r>
            <a:r>
              <a:rPr lang="en-GB" b="0" i="0" baseline="0" dirty="0" smtClean="0"/>
              <a:t> of a contract may be </a:t>
            </a:r>
            <a:r>
              <a:rPr lang="en-GB" b="1" i="0" baseline="0" dirty="0" smtClean="0"/>
              <a:t>express </a:t>
            </a:r>
            <a:r>
              <a:rPr lang="en-GB" b="0" i="0" baseline="0" dirty="0" smtClean="0"/>
              <a:t>or </a:t>
            </a:r>
            <a:r>
              <a:rPr lang="en-GB" b="1" i="0" baseline="0" dirty="0" smtClean="0"/>
              <a:t>implied</a:t>
            </a:r>
            <a:r>
              <a:rPr lang="en-GB" b="0" i="0" baseline="0" dirty="0" smtClean="0"/>
              <a:t>.</a:t>
            </a:r>
          </a:p>
          <a:p>
            <a:r>
              <a:rPr lang="en-GB" b="0" i="0" baseline="0" dirty="0" smtClean="0"/>
              <a:t>EXPRESS TERM: An express term Is a term that has been clearly and distinctly discussed, stated and agreed by the parties;</a:t>
            </a:r>
          </a:p>
          <a:p>
            <a:r>
              <a:rPr lang="en-GB" b="0" i="0" baseline="0" dirty="0" smtClean="0"/>
              <a:t>In contrast . . </a:t>
            </a:r>
          </a:p>
          <a:p>
            <a:r>
              <a:rPr lang="en-GB" b="0" i="0" baseline="0" dirty="0" smtClean="0"/>
              <a:t>IMPLIED TERM: Is one that has not been openly considered by the parties, but is read into the contract by the courts, by statute or by custom.</a:t>
            </a:r>
          </a:p>
          <a:p>
            <a:endParaRPr lang="en-GB" b="0" i="0" baseline="0" dirty="0" smtClean="0"/>
          </a:p>
          <a:p>
            <a:endParaRPr lang="en-GB" b="1" baseline="0" dirty="0" smtClean="0"/>
          </a:p>
          <a:p>
            <a:endParaRPr lang="en-GB" baseline="0" dirty="0" smtClean="0"/>
          </a:p>
        </p:txBody>
      </p:sp>
      <p:sp>
        <p:nvSpPr>
          <p:cNvPr id="4" name="Slide Number Placeholder 3"/>
          <p:cNvSpPr>
            <a:spLocks noGrp="1"/>
          </p:cNvSpPr>
          <p:nvPr>
            <p:ph type="sldNum" sz="quarter" idx="10"/>
          </p:nvPr>
        </p:nvSpPr>
        <p:spPr/>
        <p:txBody>
          <a:bodyPr/>
          <a:lstStyle/>
          <a:p>
            <a:fld id="{E8E3AE14-B2D5-4E68-BC8A-A5BD6B463DAE}" type="slidenum">
              <a:rPr lang="en-GB" smtClean="0"/>
              <a:t>4</a:t>
            </a:fld>
            <a:endParaRPr lang="en-GB"/>
          </a:p>
        </p:txBody>
      </p:sp>
    </p:spTree>
    <p:extLst>
      <p:ext uri="{BB962C8B-B14F-4D97-AF65-F5344CB8AC3E}">
        <p14:creationId xmlns:p14="http://schemas.microsoft.com/office/powerpoint/2010/main" val="2461712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5</a:t>
            </a:fld>
            <a:endParaRPr lang="en-GB"/>
          </a:p>
        </p:txBody>
      </p:sp>
    </p:spTree>
    <p:extLst>
      <p:ext uri="{BB962C8B-B14F-4D97-AF65-F5344CB8AC3E}">
        <p14:creationId xmlns:p14="http://schemas.microsoft.com/office/powerpoint/2010/main" val="1172740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a particular statement amounts to a term then of a contract and it is not complied</a:t>
            </a:r>
            <a:r>
              <a:rPr lang="en-GB" baseline="0" dirty="0" smtClean="0"/>
              <a:t> with, the injured party may bring a claim for breach of contract.</a:t>
            </a:r>
          </a:p>
          <a:p>
            <a:r>
              <a:rPr lang="en-GB" baseline="0" dirty="0" smtClean="0"/>
              <a:t>If the statement was only a representation, then the appropriate action is misrepresentation instead.</a:t>
            </a:r>
          </a:p>
          <a:p>
            <a:r>
              <a:rPr lang="en-GB" baseline="0" dirty="0" smtClean="0"/>
              <a:t>As we will see in later lectures, the remedies that are available for these two actions differ.</a:t>
            </a:r>
          </a:p>
        </p:txBody>
      </p:sp>
      <p:sp>
        <p:nvSpPr>
          <p:cNvPr id="4" name="Slide Number Placeholder 3"/>
          <p:cNvSpPr>
            <a:spLocks noGrp="1"/>
          </p:cNvSpPr>
          <p:nvPr>
            <p:ph type="sldNum" sz="quarter" idx="10"/>
          </p:nvPr>
        </p:nvSpPr>
        <p:spPr/>
        <p:txBody>
          <a:bodyPr/>
          <a:lstStyle/>
          <a:p>
            <a:fld id="{E8E3AE14-B2D5-4E68-BC8A-A5BD6B463DAE}" type="slidenum">
              <a:rPr lang="en-GB" smtClean="0"/>
              <a:t>6</a:t>
            </a:fld>
            <a:endParaRPr lang="en-GB"/>
          </a:p>
        </p:txBody>
      </p:sp>
    </p:spTree>
    <p:extLst>
      <p:ext uri="{BB962C8B-B14F-4D97-AF65-F5344CB8AC3E}">
        <p14:creationId xmlns:p14="http://schemas.microsoft.com/office/powerpoint/2010/main" val="3418186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Bannerman v White [1861]</a:t>
            </a:r>
          </a:p>
          <a:p>
            <a:r>
              <a:rPr lang="en-GB" dirty="0" smtClean="0"/>
              <a:t>During</a:t>
            </a:r>
            <a:r>
              <a:rPr lang="en-GB" baseline="0" dirty="0" smtClean="0"/>
              <a:t> negotiations for the purchase of hops, the buyer enquired as to whether sulphur had been used in their production, and added that, if it had, he would not even bother to ask the price.</a:t>
            </a:r>
          </a:p>
          <a:p>
            <a:r>
              <a:rPr lang="en-GB" baseline="0" dirty="0" smtClean="0"/>
              <a:t>As a result of the sellers confirmation that no sulphur had been used, the contract was agreed, but the buyer later tried to end the contract when it became clear that sulphur HAD been used.</a:t>
            </a:r>
          </a:p>
          <a:p>
            <a:r>
              <a:rPr lang="en-GB" baseline="0" dirty="0" smtClean="0"/>
              <a:t>The court held that there would not have been a contract without the false statement having been made, the assertion that sulphur had not been used was so important to make it a term of the contract.</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7</a:t>
            </a:fld>
            <a:endParaRPr lang="en-GB"/>
          </a:p>
        </p:txBody>
      </p:sp>
    </p:spTree>
    <p:extLst>
      <p:ext uri="{BB962C8B-B14F-4D97-AF65-F5344CB8AC3E}">
        <p14:creationId xmlns:p14="http://schemas.microsoft.com/office/powerpoint/2010/main" val="2039427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Birch v Paramount Estates</a:t>
            </a:r>
            <a:r>
              <a:rPr lang="en-GB" baseline="0" dirty="0" smtClean="0"/>
              <a:t> ltd [1956] – although the final written contract made no mention of the statement , the Court of Appeal found that it was still a term of the contract.</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8</a:t>
            </a:fld>
            <a:endParaRPr lang="en-GB"/>
          </a:p>
        </p:txBody>
      </p:sp>
    </p:spTree>
    <p:extLst>
      <p:ext uri="{BB962C8B-B14F-4D97-AF65-F5344CB8AC3E}">
        <p14:creationId xmlns:p14="http://schemas.microsoft.com/office/powerpoint/2010/main" val="3026044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Routledge</a:t>
            </a:r>
            <a:r>
              <a:rPr lang="en-GB" baseline="0" dirty="0" smtClean="0"/>
              <a:t> v McKay [1954] a statement was made on 23 October that a motorbike being offered for sale was a 1942 model. </a:t>
            </a:r>
          </a:p>
          <a:p>
            <a:r>
              <a:rPr lang="en-GB" baseline="0" dirty="0" smtClean="0"/>
              <a:t>The written contract for sale was entered into on 30 October, but no mention was made of the vehicles age. </a:t>
            </a:r>
          </a:p>
          <a:p>
            <a:r>
              <a:rPr lang="en-GB" baseline="0" dirty="0" smtClean="0"/>
              <a:t>When it transpired that the motorbike was actually a 1930 model, and an action for breach of contract was brought against the sellers, the CoA held that the action should fail.</a:t>
            </a:r>
          </a:p>
          <a:p>
            <a:r>
              <a:rPr lang="en-GB" baseline="0" dirty="0" smtClean="0"/>
              <a:t>The statement was not a term of the contract because of the length of time between the making of the statement and the contract date.</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9</a:t>
            </a:fld>
            <a:endParaRPr lang="en-GB"/>
          </a:p>
        </p:txBody>
      </p:sp>
    </p:spTree>
    <p:extLst>
      <p:ext uri="{BB962C8B-B14F-4D97-AF65-F5344CB8AC3E}">
        <p14:creationId xmlns:p14="http://schemas.microsoft.com/office/powerpoint/2010/main" val="1404736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Oscar Chess Ltd v</a:t>
            </a:r>
            <a:r>
              <a:rPr lang="en-GB" baseline="0" dirty="0" smtClean="0"/>
              <a:t> Williams [1957]</a:t>
            </a:r>
          </a:p>
          <a:p>
            <a:r>
              <a:rPr lang="en-GB" dirty="0" smtClean="0"/>
              <a:t>A car dealer purchase</a:t>
            </a:r>
            <a:r>
              <a:rPr lang="en-GB" baseline="0" dirty="0" smtClean="0"/>
              <a:t>d a Morris from a private seller.</a:t>
            </a:r>
          </a:p>
          <a:p>
            <a:r>
              <a:rPr lang="en-GB" baseline="0" dirty="0" smtClean="0"/>
              <a:t>The seller had described the vehicle as being a 1948 model, and this was also stated in the registration documents.</a:t>
            </a:r>
          </a:p>
          <a:p>
            <a:r>
              <a:rPr lang="en-GB" baseline="0" dirty="0" smtClean="0"/>
              <a:t>Unknown the seller, these documents had been unlawfully amended by the third party, and the car was a 1939 model of much lower value.</a:t>
            </a:r>
          </a:p>
          <a:p>
            <a:r>
              <a:rPr lang="en-GB" baseline="0" dirty="0" smtClean="0"/>
              <a:t>The Court of Appeal held that the statement was a mere representation and the car dealer could not succeed in his action for breach.</a:t>
            </a:r>
          </a:p>
          <a:p>
            <a:r>
              <a:rPr lang="en-GB" baseline="0" dirty="0" smtClean="0"/>
              <a:t>Owing to the sellers lack of knowledge and the buyers superior position in terms of knowledge, the buyer could not take the seller’s promise to be a contractual term.</a:t>
            </a:r>
          </a:p>
          <a:p>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rgbClr val="FF0000"/>
                </a:solidFill>
              </a:rPr>
              <a:t>Dick Bentley Productions Ltd v Harold Smith (Motors) Ltd [1965]</a:t>
            </a:r>
          </a:p>
          <a:p>
            <a:r>
              <a:rPr lang="en-GB" baseline="0" dirty="0" smtClean="0"/>
              <a:t>Involved similar facts, but this time the parties’ positions were reserved: the seller was a specialist car dealer, and the buyer was not. </a:t>
            </a:r>
          </a:p>
          <a:p>
            <a:r>
              <a:rPr lang="en-GB" baseline="0" dirty="0" smtClean="0"/>
              <a:t>Here, the seller’s statement would be viewed as a term, as his specialist knowledge and skills implied that the statement made in relation to the car’s mileage was accurate.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10</a:t>
            </a:fld>
            <a:endParaRPr lang="en-GB"/>
          </a:p>
        </p:txBody>
      </p:sp>
    </p:spTree>
    <p:extLst>
      <p:ext uri="{BB962C8B-B14F-4D97-AF65-F5344CB8AC3E}">
        <p14:creationId xmlns:p14="http://schemas.microsoft.com/office/powerpoint/2010/main" val="26480012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11</a:t>
            </a:fld>
            <a:endParaRPr lang="en-GB"/>
          </a:p>
        </p:txBody>
      </p:sp>
    </p:spTree>
    <p:extLst>
      <p:ext uri="{BB962C8B-B14F-4D97-AF65-F5344CB8AC3E}">
        <p14:creationId xmlns:p14="http://schemas.microsoft.com/office/powerpoint/2010/main" val="3454633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12</a:t>
            </a:fld>
            <a:endParaRPr lang="en-GB"/>
          </a:p>
        </p:txBody>
      </p:sp>
    </p:spTree>
    <p:extLst>
      <p:ext uri="{BB962C8B-B14F-4D97-AF65-F5344CB8AC3E}">
        <p14:creationId xmlns:p14="http://schemas.microsoft.com/office/powerpoint/2010/main" val="1331046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Determined by considering what the parties said or wrote when they made the contract.</a:t>
            </a:r>
          </a:p>
          <a:p>
            <a:r>
              <a:rPr lang="en-GB" dirty="0" smtClean="0"/>
              <a:t>To establish whether the term is an ‘express’ one, the court will usually look at whether the claimant has had NOTICE of it.</a:t>
            </a:r>
          </a:p>
          <a:p>
            <a:r>
              <a:rPr lang="en-GB" dirty="0" smtClean="0"/>
              <a:t>It is convenient to consider issue of notice in</a:t>
            </a:r>
            <a:r>
              <a:rPr lang="en-GB" baseline="0" dirty="0" smtClean="0"/>
              <a:t> two separate situations: </a:t>
            </a:r>
          </a:p>
          <a:p>
            <a:pPr marL="171450" indent="-171450">
              <a:buFontTx/>
              <a:buChar char="-"/>
            </a:pPr>
            <a:r>
              <a:rPr lang="en-GB" baseline="0" dirty="0" smtClean="0"/>
              <a:t>The first is where a written document, containing contractual terms, has been signed;</a:t>
            </a:r>
          </a:p>
          <a:p>
            <a:pPr marL="171450" indent="-171450">
              <a:buFontTx/>
              <a:buChar char="-"/>
            </a:pPr>
            <a:r>
              <a:rPr lang="en-GB" baseline="0" dirty="0" smtClean="0"/>
              <a:t>The second is where one of the parties attempts to incorporate written terms into an oral contract.</a:t>
            </a:r>
          </a:p>
          <a:p>
            <a:pPr marL="171450" indent="-171450">
              <a:buFontTx/>
              <a:buChar char="-"/>
            </a:pPr>
            <a:endParaRPr lang="en-GB" baseline="0" dirty="0" smtClean="0"/>
          </a:p>
          <a:p>
            <a:pPr marL="0" indent="0">
              <a:buFontTx/>
              <a:buNone/>
            </a:pPr>
            <a:r>
              <a:rPr lang="en-GB" baseline="0" dirty="0" smtClean="0"/>
              <a:t>It should be noted that most of the cases concerning notice relate to a specific type of contractual term, known as an EXCLUSION CLAUSE. This term attempts to restrict or exclude a parties liability in the event of breach of contract, but it can only be valid if it is a term of the contract. </a:t>
            </a:r>
            <a:endParaRPr lang="en-GB" dirty="0" smtClean="0"/>
          </a:p>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13</a:t>
            </a:fld>
            <a:endParaRPr lang="en-GB"/>
          </a:p>
        </p:txBody>
      </p:sp>
    </p:spTree>
    <p:extLst>
      <p:ext uri="{BB962C8B-B14F-4D97-AF65-F5344CB8AC3E}">
        <p14:creationId xmlns:p14="http://schemas.microsoft.com/office/powerpoint/2010/main" val="2089748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L’Estrange</a:t>
            </a:r>
            <a:r>
              <a:rPr lang="en-GB" dirty="0" smtClean="0"/>
              <a:t> v F </a:t>
            </a:r>
            <a:r>
              <a:rPr lang="en-GB" dirty="0" err="1" smtClean="0"/>
              <a:t>Graucob</a:t>
            </a:r>
            <a:r>
              <a:rPr lang="en-GB" dirty="0" smtClean="0"/>
              <a:t> Ltd [1934]</a:t>
            </a:r>
          </a:p>
          <a:p>
            <a:pPr marL="0" indent="0">
              <a:buNone/>
            </a:pPr>
            <a:r>
              <a:rPr lang="en-GB" dirty="0" smtClean="0"/>
              <a:t>Where a party signs a written document containing contractual terms, the written details usually become part of the contract (regardless of whether they have been read by the signatories).</a:t>
            </a:r>
          </a:p>
          <a:p>
            <a:r>
              <a:rPr lang="en-GB" dirty="0" smtClean="0"/>
              <a:t>This therefore</a:t>
            </a:r>
            <a:r>
              <a:rPr lang="en-GB" baseline="0" dirty="0" smtClean="0"/>
              <a:t> shows the importance of “always reading the small print” before signing anything, as you are likely to be bound by any terms contained in that document.</a:t>
            </a:r>
          </a:p>
          <a:p>
            <a:endParaRPr lang="en-GB" baseline="0" dirty="0" smtClean="0"/>
          </a:p>
          <a:p>
            <a:r>
              <a:rPr lang="en-GB" baseline="0" dirty="0" smtClean="0"/>
              <a:t>Curtis v Chemical Cleaning and Dyeing Company Ltd [1951]</a:t>
            </a:r>
          </a:p>
          <a:p>
            <a:r>
              <a:rPr lang="en-GB" baseline="0" dirty="0" smtClean="0"/>
              <a:t>The claimant had taken her wedding dress to the cleaning company for it to be cleaned.</a:t>
            </a:r>
          </a:p>
          <a:p>
            <a:r>
              <a:rPr lang="en-GB" baseline="0" dirty="0" smtClean="0"/>
              <a:t>She was asked to sign the receipt and, when she asked why, she was informed that it exempted the defendant company from liability for any damage to the beads and sequins on the dress.</a:t>
            </a:r>
          </a:p>
          <a:p>
            <a:r>
              <a:rPr lang="en-GB" baseline="0" dirty="0" smtClean="0"/>
              <a:t>She then signed the document without reading it; the dress was badly stained when it was subsequently returned.</a:t>
            </a:r>
          </a:p>
          <a:p>
            <a:r>
              <a:rPr lang="en-GB" baseline="0" dirty="0" smtClean="0"/>
              <a:t>It was held that the defendant company could not rely on upon the exclusion clause which actually stated that they would be exempt from “any damage, howsoever arising” as they had induced the claimant to sign the receipt by misrepresenting its contents. </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14</a:t>
            </a:fld>
            <a:endParaRPr lang="en-GB"/>
          </a:p>
        </p:txBody>
      </p:sp>
    </p:spTree>
    <p:extLst>
      <p:ext uri="{BB962C8B-B14F-4D97-AF65-F5344CB8AC3E}">
        <p14:creationId xmlns:p14="http://schemas.microsoft.com/office/powerpoint/2010/main" val="18862101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15</a:t>
            </a:fld>
            <a:endParaRPr lang="en-GB"/>
          </a:p>
        </p:txBody>
      </p:sp>
    </p:spTree>
    <p:extLst>
      <p:ext uri="{BB962C8B-B14F-4D97-AF65-F5344CB8AC3E}">
        <p14:creationId xmlns:p14="http://schemas.microsoft.com/office/powerpoint/2010/main" val="28473119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party</a:t>
            </a:r>
            <a:r>
              <a:rPr lang="en-GB" baseline="0" dirty="0" smtClean="0"/>
              <a:t> might be able to incorporate written terms into an oral contract by giving the other party ACTUAL NOTICE of these terms. This means that the claimant actually knew about the term and this could be by reading or being told of the term. </a:t>
            </a:r>
          </a:p>
          <a:p>
            <a:endParaRPr lang="en-GB" baseline="0" dirty="0" smtClean="0"/>
          </a:p>
          <a:p>
            <a:r>
              <a:rPr lang="en-GB" baseline="0" dirty="0" smtClean="0"/>
              <a:t>Importantly, the term must be brought to his attention at the time of making the contract. </a:t>
            </a:r>
          </a:p>
          <a:p>
            <a:r>
              <a:rPr lang="en-GB" baseline="0" dirty="0" smtClean="0"/>
              <a:t>In </a:t>
            </a:r>
            <a:r>
              <a:rPr lang="en-GB" baseline="0" dirty="0" err="1" smtClean="0"/>
              <a:t>Olley</a:t>
            </a:r>
            <a:r>
              <a:rPr lang="en-GB" baseline="0" dirty="0" smtClean="0"/>
              <a:t> v Marlborough Court Hotel [1949] a couple booked into a hotel and paid in advance at the desk.</a:t>
            </a:r>
          </a:p>
          <a:p>
            <a:r>
              <a:rPr lang="en-GB" baseline="0" dirty="0" smtClean="0"/>
              <a:t>When they went to their room, there was a sign on the wall that said the manager would not be held responsible for any items that are lost or stolen, unless the items had been handed in for safe custody.</a:t>
            </a:r>
          </a:p>
          <a:p>
            <a:r>
              <a:rPr lang="en-GB" baseline="0" dirty="0" smtClean="0"/>
              <a:t>The wife left her furs in the hotel room and they were stolen as a result of the negligence of an employee of the hotel. </a:t>
            </a:r>
          </a:p>
          <a:p>
            <a:r>
              <a:rPr lang="en-GB" baseline="0" dirty="0" smtClean="0"/>
              <a:t>It was held that the hotel could not escape liability for this loss because the term on the hotel room wall was communicated too late for this to be made as a part of the contract (contract was made at the reception desk). – This also an example of past consideration. </a:t>
            </a:r>
          </a:p>
          <a:p>
            <a:endParaRPr lang="en-GB" baseline="0" dirty="0" smtClean="0"/>
          </a:p>
          <a:p>
            <a:r>
              <a:rPr lang="en-GB" baseline="0" dirty="0" smtClean="0"/>
              <a:t>Even if the claimant did not actually know about the term before or at the time of making the contract, it could still be considered to be a term of the contract if REASONABLE NOTICE is given.</a:t>
            </a:r>
          </a:p>
          <a:p>
            <a:r>
              <a:rPr lang="en-GB" baseline="0" dirty="0" smtClean="0"/>
              <a:t>Parker v South Eastern Railway Company [1877] – The Claimant left  his bag in a left-luggage office and was handed a ticket.</a:t>
            </a:r>
          </a:p>
          <a:p>
            <a:r>
              <a:rPr lang="en-GB" baseline="0" dirty="0" smtClean="0"/>
              <a:t>On the front of the ticket was a number, the date, and the words “see back”.</a:t>
            </a:r>
          </a:p>
          <a:p>
            <a:r>
              <a:rPr lang="en-GB" baseline="0" dirty="0" smtClean="0"/>
              <a:t>On the back was a clause stating that the company would not be responsible for any package exceeding the value of £10.</a:t>
            </a:r>
          </a:p>
          <a:p>
            <a:r>
              <a:rPr lang="en-GB" baseline="0" dirty="0" smtClean="0"/>
              <a:t>The bag was lost and Parker claimed £24 for the value of the bag and its contents.</a:t>
            </a:r>
          </a:p>
          <a:p>
            <a:r>
              <a:rPr lang="en-GB" baseline="0" dirty="0" smtClean="0"/>
              <a:t>The company relied on the clause.</a:t>
            </a:r>
          </a:p>
          <a:p>
            <a:r>
              <a:rPr lang="en-GB" baseline="0" dirty="0" smtClean="0"/>
              <a:t>The Court of Appeal held that the test was not whether the claimant had actually read the clause, but whether the D had taken REASONABLE STEPS to bring the notice to the claimants attention.</a:t>
            </a:r>
          </a:p>
          <a:p>
            <a:endParaRPr lang="en-GB" baseline="0" dirty="0" smtClean="0"/>
          </a:p>
          <a:p>
            <a:r>
              <a:rPr lang="en-GB" baseline="0" dirty="0" smtClean="0"/>
              <a:t>This means that if a notice is clearly and obviously displayed, the fact that a specific person cannot read it – for example because he is blind or illiterate- will not prevent the notice from being incorporated as a valid term.</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16</a:t>
            </a:fld>
            <a:endParaRPr lang="en-GB"/>
          </a:p>
        </p:txBody>
      </p:sp>
    </p:spTree>
    <p:extLst>
      <p:ext uri="{BB962C8B-B14F-4D97-AF65-F5344CB8AC3E}">
        <p14:creationId xmlns:p14="http://schemas.microsoft.com/office/powerpoint/2010/main" val="4136417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 The type of document</a:t>
            </a:r>
            <a:r>
              <a:rPr lang="en-GB" baseline="0" dirty="0" smtClean="0"/>
              <a:t> in which the clause is contained: the document must be one that is expected to contain contractual terms.</a:t>
            </a:r>
          </a:p>
          <a:p>
            <a:r>
              <a:rPr lang="en-GB" baseline="0" dirty="0" smtClean="0"/>
              <a:t>If one party hands the other a receipt or piece of paper that does not appear to be part of the contract, he will not be entitled to claim that it is binding on the other.</a:t>
            </a:r>
          </a:p>
          <a:p>
            <a:r>
              <a:rPr lang="en-GB" baseline="0" dirty="0" smtClean="0"/>
              <a:t>In </a:t>
            </a:r>
            <a:r>
              <a:rPr lang="en-GB" baseline="0" dirty="0" err="1" smtClean="0"/>
              <a:t>Chapelton</a:t>
            </a:r>
            <a:r>
              <a:rPr lang="en-GB" baseline="0" dirty="0" smtClean="0"/>
              <a:t> v Barry Urban District Council [1940]</a:t>
            </a:r>
          </a:p>
          <a:p>
            <a:r>
              <a:rPr lang="en-GB" baseline="0" dirty="0" smtClean="0"/>
              <a:t>The Claimant hired a deck chair from the D and was handed a ticket, which he did not read.</a:t>
            </a:r>
          </a:p>
          <a:p>
            <a:r>
              <a:rPr lang="en-GB" baseline="0" dirty="0" smtClean="0"/>
              <a:t>On the back of the ticket, it stated that the council would not be liable for any damage arising from the use of the deckchair.</a:t>
            </a:r>
          </a:p>
          <a:p>
            <a:r>
              <a:rPr lang="en-GB" baseline="0" dirty="0" smtClean="0"/>
              <a:t>The deckchair collapsed and the claimant was injured.</a:t>
            </a:r>
          </a:p>
          <a:p>
            <a:r>
              <a:rPr lang="en-GB" baseline="0" dirty="0" smtClean="0"/>
              <a:t>The court held that the deckchair ticket could not be expected to contain contractual terms and so the claimant could claim damages.</a:t>
            </a:r>
          </a:p>
          <a:p>
            <a:endParaRPr lang="en-GB" baseline="0" dirty="0" smtClean="0"/>
          </a:p>
          <a:p>
            <a:r>
              <a:rPr lang="en-GB" baseline="0" dirty="0" smtClean="0"/>
              <a:t>3) The type of clause:</a:t>
            </a:r>
          </a:p>
          <a:p>
            <a:r>
              <a:rPr lang="en-GB" baseline="0" dirty="0" err="1" smtClean="0"/>
              <a:t>Interfoto</a:t>
            </a:r>
            <a:r>
              <a:rPr lang="en-GB" baseline="0" dirty="0" smtClean="0"/>
              <a:t> Picture Library Ltd v Stiletto Visual Programmes ltd [1988]</a:t>
            </a:r>
          </a:p>
          <a:p>
            <a:r>
              <a:rPr lang="en-GB" baseline="0" dirty="0" smtClean="0"/>
              <a:t>The defendants were advertising agents, who asked the claimants if they could borrow some photographs from their library for a presentation.</a:t>
            </a:r>
          </a:p>
          <a:p>
            <a:r>
              <a:rPr lang="en-GB" baseline="0" dirty="0" smtClean="0"/>
              <a:t>The claimants send the photos with a delivery note stating that they were to be returned in 14 days.</a:t>
            </a:r>
          </a:p>
          <a:p>
            <a:r>
              <a:rPr lang="en-GB" baseline="0" dirty="0" smtClean="0"/>
              <a:t>On the statement in small print was a statement saying that after 14 days, a £5 plus VAT fee would be charged each day per each photo.</a:t>
            </a:r>
          </a:p>
          <a:p>
            <a:r>
              <a:rPr lang="en-GB" baseline="0" dirty="0" smtClean="0"/>
              <a:t>The defendants forgot about the photos and were presented with a bill of £3,783.50.</a:t>
            </a:r>
          </a:p>
          <a:p>
            <a:r>
              <a:rPr lang="en-GB" baseline="0" dirty="0" smtClean="0"/>
              <a:t>The Court of Appeal held that the statement was not a binding term because it was so unusual that it should have been brought to the D’s attention in a more explicit and obvious way.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17</a:t>
            </a:fld>
            <a:endParaRPr lang="en-GB"/>
          </a:p>
        </p:txBody>
      </p:sp>
    </p:spTree>
    <p:extLst>
      <p:ext uri="{BB962C8B-B14F-4D97-AF65-F5344CB8AC3E}">
        <p14:creationId xmlns:p14="http://schemas.microsoft.com/office/powerpoint/2010/main" val="3560457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 </a:t>
            </a:r>
            <a:r>
              <a:rPr lang="en-GB" dirty="0" err="1" smtClean="0"/>
              <a:t>Spurling</a:t>
            </a:r>
            <a:r>
              <a:rPr lang="en-GB" dirty="0" smtClean="0"/>
              <a:t> v Bradshaw [1956] a businessman who had</a:t>
            </a:r>
            <a:r>
              <a:rPr lang="en-GB" baseline="0" dirty="0" smtClean="0"/>
              <a:t> previously dealt with the defendant warehouse receive a document containing contractual terms; although he did not read this, the terms were held to have been incorporated into the present contract as a result of their previous dealings.</a:t>
            </a:r>
          </a:p>
          <a:p>
            <a:endParaRPr lang="en-GB" baseline="0" dirty="0" smtClean="0"/>
          </a:p>
          <a:p>
            <a:r>
              <a:rPr lang="en-GB" baseline="0" dirty="0" smtClean="0"/>
              <a:t>A more recent example is the </a:t>
            </a:r>
            <a:r>
              <a:rPr lang="en-GB" baseline="0" dirty="0" err="1" smtClean="0"/>
              <a:t>Habas</a:t>
            </a:r>
            <a:r>
              <a:rPr lang="en-GB" baseline="0" dirty="0" smtClean="0"/>
              <a:t> Sinai case: Where a relationship of 14 previous contracts between parties was sufficient to ensure that identical terms were incorporated into the current agreement.</a:t>
            </a:r>
          </a:p>
          <a:p>
            <a:endParaRPr lang="en-GB" baseline="0" dirty="0" smtClean="0"/>
          </a:p>
          <a:p>
            <a:r>
              <a:rPr lang="en-GB" baseline="0" dirty="0" smtClean="0"/>
              <a:t>So how regular a connection must there be between the parties to suffice?</a:t>
            </a:r>
          </a:p>
          <a:p>
            <a:r>
              <a:rPr lang="en-GB" baseline="0" dirty="0" smtClean="0"/>
              <a:t>Guidance has come from the Transformers &amp; Rectifiers Ltd v Needs Ltd [2015], where the judge stated that “it does not have to be extensive. Three or four occasions over a relatively sort period may suffice.” Importantly, that course of dealing would need to be “consistent and unequivocal” in order for terms to be incorporated in this way.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18</a:t>
            </a:fld>
            <a:endParaRPr lang="en-GB"/>
          </a:p>
        </p:txBody>
      </p:sp>
    </p:spTree>
    <p:extLst>
      <p:ext uri="{BB962C8B-B14F-4D97-AF65-F5344CB8AC3E}">
        <p14:creationId xmlns:p14="http://schemas.microsoft.com/office/powerpoint/2010/main" val="4069081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British Crane Hire Corp ltd v Ipswich Plant Hire [1975]</a:t>
            </a:r>
          </a:p>
          <a:p>
            <a:r>
              <a:rPr lang="en-GB" dirty="0" smtClean="0"/>
              <a:t>A term</a:t>
            </a:r>
            <a:r>
              <a:rPr lang="en-GB" baseline="0" dirty="0" smtClean="0"/>
              <a:t> was incorporated as the parties were in the same trade and such clauses were common in </a:t>
            </a:r>
            <a:r>
              <a:rPr lang="en-GB" baseline="0" smtClean="0"/>
              <a:t>that industry.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19</a:t>
            </a:fld>
            <a:endParaRPr lang="en-GB"/>
          </a:p>
        </p:txBody>
      </p:sp>
    </p:spTree>
    <p:extLst>
      <p:ext uri="{BB962C8B-B14F-4D97-AF65-F5344CB8AC3E}">
        <p14:creationId xmlns:p14="http://schemas.microsoft.com/office/powerpoint/2010/main" val="1510566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2/19/2018</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2/19/2018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600" dirty="0" smtClean="0"/>
              <a:t>The contents of a contract	</a:t>
            </a:r>
            <a:r>
              <a:rPr lang="en-GB" dirty="0" smtClean="0"/>
              <a:t>	</a:t>
            </a:r>
            <a:endParaRPr lang="en-GB" dirty="0"/>
          </a:p>
        </p:txBody>
      </p:sp>
      <p:sp>
        <p:nvSpPr>
          <p:cNvPr id="3" name="Subtitle 2"/>
          <p:cNvSpPr>
            <a:spLocks noGrp="1"/>
          </p:cNvSpPr>
          <p:nvPr>
            <p:ph type="subTitle" idx="1"/>
          </p:nvPr>
        </p:nvSpPr>
        <p:spPr/>
        <p:txBody>
          <a:bodyPr/>
          <a:lstStyle/>
          <a:p>
            <a:r>
              <a:rPr lang="en-GB" dirty="0" smtClean="0"/>
              <a:t>Laura Knight</a:t>
            </a:r>
            <a:endParaRPr lang="en-GB" dirty="0"/>
          </a:p>
        </p:txBody>
      </p:sp>
    </p:spTree>
    <p:extLst>
      <p:ext uri="{BB962C8B-B14F-4D97-AF65-F5344CB8AC3E}">
        <p14:creationId xmlns:p14="http://schemas.microsoft.com/office/powerpoint/2010/main" val="30348895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objectives</a:t>
            </a:r>
            <a:endParaRPr lang="en-GB" dirty="0"/>
          </a:p>
        </p:txBody>
      </p:sp>
      <p:sp>
        <p:nvSpPr>
          <p:cNvPr id="3" name="Content Placeholder 2"/>
          <p:cNvSpPr>
            <a:spLocks noGrp="1"/>
          </p:cNvSpPr>
          <p:nvPr>
            <p:ph idx="1"/>
          </p:nvPr>
        </p:nvSpPr>
        <p:spPr>
          <a:xfrm>
            <a:off x="677334" y="1425146"/>
            <a:ext cx="9990666" cy="5165124"/>
          </a:xfrm>
        </p:spPr>
        <p:txBody>
          <a:bodyPr>
            <a:normAutofit/>
          </a:bodyPr>
          <a:lstStyle/>
          <a:p>
            <a:pPr marL="0" indent="0">
              <a:buNone/>
            </a:pPr>
            <a:r>
              <a:rPr lang="en-GB" sz="2000" b="1" dirty="0" smtClean="0"/>
              <a:t>By the end of this session you should be able to:</a:t>
            </a:r>
          </a:p>
          <a:p>
            <a:pPr marL="0" indent="0">
              <a:buNone/>
            </a:pPr>
            <a:endParaRPr lang="en-GB" sz="2000" dirty="0" smtClean="0"/>
          </a:p>
          <a:p>
            <a:r>
              <a:rPr lang="en-GB" sz="2000" dirty="0" smtClean="0"/>
              <a:t>Understand how terms are incorporated into a contract</a:t>
            </a:r>
          </a:p>
          <a:p>
            <a:r>
              <a:rPr lang="en-GB" sz="2000" dirty="0" smtClean="0"/>
              <a:t>Understand the classification of different provisions of a contract, and the implication of categorisation.</a:t>
            </a:r>
          </a:p>
          <a:p>
            <a:pPr marL="0" indent="0">
              <a:buNone/>
            </a:pPr>
            <a:endParaRPr lang="en-GB" sz="2000" dirty="0"/>
          </a:p>
          <a:p>
            <a:pPr marL="0" indent="0">
              <a:buNone/>
            </a:pPr>
            <a:r>
              <a:rPr lang="en-GB" sz="2000" u="sng" dirty="0" smtClean="0"/>
              <a:t>We will be considering:</a:t>
            </a:r>
          </a:p>
          <a:p>
            <a:pPr marL="0" indent="0">
              <a:buNone/>
            </a:pPr>
            <a:r>
              <a:rPr lang="en-GB" sz="2000" dirty="0" smtClean="0"/>
              <a:t>The nature of a </a:t>
            </a:r>
            <a:r>
              <a:rPr lang="en-GB" sz="2000" b="1" dirty="0" smtClean="0"/>
              <a:t>contractual term</a:t>
            </a:r>
            <a:r>
              <a:rPr lang="en-GB" sz="2000" dirty="0" smtClean="0"/>
              <a:t>, and how it differs from mere puffs and representations;</a:t>
            </a:r>
          </a:p>
          <a:p>
            <a:pPr marL="0" indent="0">
              <a:buNone/>
            </a:pPr>
            <a:r>
              <a:rPr lang="en-GB" sz="2000" dirty="0" smtClean="0"/>
              <a:t>The incorporation of </a:t>
            </a:r>
            <a:r>
              <a:rPr lang="en-GB" sz="2000" b="1" dirty="0" smtClean="0"/>
              <a:t>express </a:t>
            </a:r>
            <a:r>
              <a:rPr lang="en-GB" sz="2000" dirty="0" smtClean="0"/>
              <a:t>terms into contracts;</a:t>
            </a:r>
          </a:p>
          <a:p>
            <a:pPr marL="0" indent="0">
              <a:buNone/>
            </a:pPr>
            <a:r>
              <a:rPr lang="en-GB" sz="2000" dirty="0" smtClean="0"/>
              <a:t>The ways in which terms may be </a:t>
            </a:r>
            <a:r>
              <a:rPr lang="en-GB" sz="2000" b="1" dirty="0" smtClean="0"/>
              <a:t>implied </a:t>
            </a:r>
            <a:r>
              <a:rPr lang="en-GB" sz="2000" dirty="0" smtClean="0"/>
              <a:t>into contracts;</a:t>
            </a:r>
          </a:p>
          <a:p>
            <a:pPr marL="0" indent="0">
              <a:buNone/>
            </a:pPr>
            <a:r>
              <a:rPr lang="en-GB" sz="2000" dirty="0" smtClean="0"/>
              <a:t>The relative </a:t>
            </a:r>
            <a:r>
              <a:rPr lang="en-GB" sz="2000" b="1" dirty="0" smtClean="0"/>
              <a:t>importance</a:t>
            </a:r>
            <a:r>
              <a:rPr lang="en-GB" sz="2000" dirty="0" smtClean="0"/>
              <a:t> of different types of term.</a:t>
            </a:r>
          </a:p>
          <a:p>
            <a:pPr marL="0" indent="0">
              <a:buNone/>
            </a:pPr>
            <a:endParaRPr lang="en-GB" dirty="0"/>
          </a:p>
        </p:txBody>
      </p:sp>
    </p:spTree>
    <p:extLst>
      <p:ext uri="{BB962C8B-B14F-4D97-AF65-F5344CB8AC3E}">
        <p14:creationId xmlns:p14="http://schemas.microsoft.com/office/powerpoint/2010/main" val="26375342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984069"/>
            <a:ext cx="8725362" cy="5057293"/>
          </a:xfrm>
        </p:spPr>
        <p:txBody>
          <a:bodyPr>
            <a:noAutofit/>
          </a:bodyPr>
          <a:lstStyle/>
          <a:p>
            <a:pPr marL="0" indent="0" algn="ctr">
              <a:buNone/>
            </a:pPr>
            <a:r>
              <a:rPr lang="en-GB" sz="2800" u="sng" dirty="0" smtClean="0"/>
              <a:t>“X FACTOR exclusive: Secrets of the winner’s £1 million contract”</a:t>
            </a:r>
          </a:p>
          <a:p>
            <a:pPr marL="0" indent="0">
              <a:buNone/>
            </a:pPr>
            <a:r>
              <a:rPr lang="en-GB" sz="2800" dirty="0" smtClean="0"/>
              <a:t>In December 2008, a copy of the 80-page contract signed by all X-factor finalists was leaked to the press and it was found to contain some pretty interesting clauses, including that the contract could be enforced anywhere “in the world and solar system”.</a:t>
            </a:r>
          </a:p>
          <a:p>
            <a:pPr marL="0" indent="0">
              <a:buNone/>
            </a:pPr>
            <a:endParaRPr lang="en-GB" sz="2000" dirty="0"/>
          </a:p>
          <a:p>
            <a:pPr marL="0" indent="0">
              <a:buNone/>
            </a:pPr>
            <a:r>
              <a:rPr lang="en-GB" sz="2000" dirty="0" smtClean="0"/>
              <a:t>But what would happen if any of these clauses were not complied with?</a:t>
            </a:r>
          </a:p>
          <a:p>
            <a:pPr marL="0" indent="0">
              <a:buNone/>
            </a:pPr>
            <a:endParaRPr lang="en-GB" sz="2000" dirty="0"/>
          </a:p>
          <a:p>
            <a:pPr marL="0" indent="0">
              <a:buNone/>
            </a:pPr>
            <a:r>
              <a:rPr lang="en-GB" sz="2000" dirty="0" smtClean="0"/>
              <a:t>Mirror online (December 2008)</a:t>
            </a:r>
          </a:p>
        </p:txBody>
      </p:sp>
      <p:pic>
        <p:nvPicPr>
          <p:cNvPr id="4" name="Picture 3"/>
          <p:cNvPicPr>
            <a:picLocks noChangeAspect="1"/>
          </p:cNvPicPr>
          <p:nvPr/>
        </p:nvPicPr>
        <p:blipFill>
          <a:blip r:embed="rId3"/>
          <a:stretch>
            <a:fillRect/>
          </a:stretch>
        </p:blipFill>
        <p:spPr>
          <a:xfrm>
            <a:off x="9122092" y="251460"/>
            <a:ext cx="2847975" cy="1600200"/>
          </a:xfrm>
          <a:prstGeom prst="rect">
            <a:avLst/>
          </a:prstGeom>
        </p:spPr>
      </p:pic>
    </p:spTree>
    <p:extLst>
      <p:ext uri="{BB962C8B-B14F-4D97-AF65-F5344CB8AC3E}">
        <p14:creationId xmlns:p14="http://schemas.microsoft.com/office/powerpoint/2010/main" val="12751695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terminology</a:t>
            </a:r>
            <a:endParaRPr lang="en-GB" dirty="0"/>
          </a:p>
        </p:txBody>
      </p:sp>
      <p:sp>
        <p:nvSpPr>
          <p:cNvPr id="3" name="Content Placeholder 2"/>
          <p:cNvSpPr>
            <a:spLocks noGrp="1"/>
          </p:cNvSpPr>
          <p:nvPr>
            <p:ph idx="1"/>
          </p:nvPr>
        </p:nvSpPr>
        <p:spPr>
          <a:xfrm>
            <a:off x="677334" y="1715421"/>
            <a:ext cx="8596668" cy="3880773"/>
          </a:xfrm>
        </p:spPr>
        <p:txBody>
          <a:bodyPr>
            <a:noAutofit/>
          </a:bodyPr>
          <a:lstStyle/>
          <a:p>
            <a:pPr marL="0" indent="0">
              <a:buNone/>
            </a:pPr>
            <a:r>
              <a:rPr lang="en-GB" sz="2800" dirty="0" smtClean="0">
                <a:solidFill>
                  <a:srgbClr val="00B050"/>
                </a:solidFill>
              </a:rPr>
              <a:t>MERE PUFFS: extravagant claims made for the thing being sold “This tastes sensational!”</a:t>
            </a:r>
          </a:p>
          <a:p>
            <a:pPr marL="0" indent="0">
              <a:buNone/>
            </a:pPr>
            <a:endParaRPr lang="en-GB" sz="2800" dirty="0"/>
          </a:p>
          <a:p>
            <a:pPr marL="0" indent="0">
              <a:buNone/>
            </a:pPr>
            <a:r>
              <a:rPr lang="en-GB" sz="2800" dirty="0" smtClean="0">
                <a:solidFill>
                  <a:srgbClr val="00B0F0"/>
                </a:solidFill>
              </a:rPr>
              <a:t>REPRESENTATIONS: pre-contractual statements intended to persuade the other party to enter into the contract.</a:t>
            </a:r>
          </a:p>
          <a:p>
            <a:pPr marL="0" indent="0">
              <a:buNone/>
            </a:pPr>
            <a:endParaRPr lang="en-GB" sz="2800" dirty="0">
              <a:solidFill>
                <a:srgbClr val="7030A0"/>
              </a:solidFill>
            </a:endParaRPr>
          </a:p>
          <a:p>
            <a:pPr marL="0" indent="0">
              <a:buNone/>
            </a:pPr>
            <a:r>
              <a:rPr lang="en-GB" sz="2800" dirty="0" smtClean="0">
                <a:solidFill>
                  <a:srgbClr val="7030A0"/>
                </a:solidFill>
              </a:rPr>
              <a:t>TERMS- Express or Implied statements incorporated into the contract</a:t>
            </a:r>
            <a:endParaRPr lang="en-GB" sz="2800" dirty="0">
              <a:solidFill>
                <a:srgbClr val="7030A0"/>
              </a:solidFill>
            </a:endParaRPr>
          </a:p>
        </p:txBody>
      </p:sp>
    </p:spTree>
    <p:extLst>
      <p:ext uri="{BB962C8B-B14F-4D97-AF65-F5344CB8AC3E}">
        <p14:creationId xmlns:p14="http://schemas.microsoft.com/office/powerpoint/2010/main" val="181439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2326105"/>
          </a:xfrm>
        </p:spPr>
        <p:txBody>
          <a:bodyPr>
            <a:normAutofit fontScale="90000"/>
          </a:bodyPr>
          <a:lstStyle/>
          <a:p>
            <a:r>
              <a:rPr lang="en-GB" dirty="0" smtClean="0">
                <a:solidFill>
                  <a:srgbClr val="92D050"/>
                </a:solidFill>
              </a:rPr>
              <a:t>EXPRESS TERM: </a:t>
            </a:r>
            <a:r>
              <a:rPr lang="en-GB" dirty="0" smtClean="0"/>
              <a:t>A term that has been clearly 							 and distinctly discussed</a:t>
            </a:r>
            <a:br>
              <a:rPr lang="en-GB" dirty="0" smtClean="0"/>
            </a:br>
            <a:r>
              <a:rPr lang="en-GB" dirty="0" smtClean="0">
                <a:solidFill>
                  <a:srgbClr val="92D050"/>
                </a:solidFill>
              </a:rPr>
              <a:t>IMPLIED TERM: </a:t>
            </a:r>
            <a:r>
              <a:rPr lang="en-GB" dirty="0" smtClean="0"/>
              <a:t>A term that has not been                       						openly considered by the        						parties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908029794"/>
              </p:ext>
            </p:extLst>
          </p:nvPr>
        </p:nvGraphicFramePr>
        <p:xfrm>
          <a:off x="1564104" y="3342551"/>
          <a:ext cx="5217696" cy="2613081"/>
        </p:xfrm>
        <a:graphic>
          <a:graphicData uri="http://schemas.openxmlformats.org/drawingml/2006/table">
            <a:tbl>
              <a:tblPr firstRow="1" bandRow="1">
                <a:tableStyleId>{5C22544A-7EE6-4342-B048-85BDC9FD1C3A}</a:tableStyleId>
              </a:tblPr>
              <a:tblGrid>
                <a:gridCol w="2608848"/>
                <a:gridCol w="2608848"/>
              </a:tblGrid>
              <a:tr h="367456">
                <a:tc>
                  <a:txBody>
                    <a:bodyPr/>
                    <a:lstStyle/>
                    <a:p>
                      <a:r>
                        <a:rPr lang="en-GB" dirty="0" smtClean="0"/>
                        <a:t>EXPRESS</a:t>
                      </a:r>
                      <a:r>
                        <a:rPr lang="en-GB" baseline="0" dirty="0" smtClean="0"/>
                        <a:t> TERM</a:t>
                      </a:r>
                      <a:endParaRPr lang="en-GB" dirty="0"/>
                    </a:p>
                  </a:txBody>
                  <a:tcPr/>
                </a:tc>
                <a:tc>
                  <a:txBody>
                    <a:bodyPr/>
                    <a:lstStyle/>
                    <a:p>
                      <a:r>
                        <a:rPr lang="en-GB" dirty="0" smtClean="0"/>
                        <a:t>IMPLIED TERM</a:t>
                      </a:r>
                      <a:endParaRPr lang="en-GB" dirty="0"/>
                    </a:p>
                  </a:txBody>
                  <a:tcPr/>
                </a:tc>
              </a:tr>
              <a:tr h="367456">
                <a:tc>
                  <a:txBody>
                    <a:bodyPr/>
                    <a:lstStyle/>
                    <a:p>
                      <a:endParaRPr lang="en-GB" dirty="0"/>
                    </a:p>
                  </a:txBody>
                  <a:tcPr/>
                </a:tc>
                <a:tc>
                  <a:txBody>
                    <a:bodyPr/>
                    <a:lstStyle/>
                    <a:p>
                      <a:endParaRPr lang="en-GB"/>
                    </a:p>
                  </a:txBody>
                  <a:tcPr/>
                </a:tc>
              </a:tr>
              <a:tr h="367456">
                <a:tc>
                  <a:txBody>
                    <a:bodyPr/>
                    <a:lstStyle/>
                    <a:p>
                      <a:endParaRPr lang="en-GB"/>
                    </a:p>
                  </a:txBody>
                  <a:tcPr/>
                </a:tc>
                <a:tc>
                  <a:txBody>
                    <a:bodyPr/>
                    <a:lstStyle/>
                    <a:p>
                      <a:endParaRPr lang="en-GB"/>
                    </a:p>
                  </a:txBody>
                  <a:tcPr/>
                </a:tc>
              </a:tr>
              <a:tr h="367456">
                <a:tc>
                  <a:txBody>
                    <a:bodyPr/>
                    <a:lstStyle/>
                    <a:p>
                      <a:endParaRPr lang="en-GB"/>
                    </a:p>
                  </a:txBody>
                  <a:tcPr/>
                </a:tc>
                <a:tc>
                  <a:txBody>
                    <a:bodyPr/>
                    <a:lstStyle/>
                    <a:p>
                      <a:endParaRPr lang="en-GB"/>
                    </a:p>
                  </a:txBody>
                  <a:tcPr/>
                </a:tc>
              </a:tr>
              <a:tr h="367456">
                <a:tc>
                  <a:txBody>
                    <a:bodyPr/>
                    <a:lstStyle/>
                    <a:p>
                      <a:endParaRPr lang="en-GB"/>
                    </a:p>
                  </a:txBody>
                  <a:tcPr/>
                </a:tc>
                <a:tc>
                  <a:txBody>
                    <a:bodyPr/>
                    <a:lstStyle/>
                    <a:p>
                      <a:endParaRPr lang="en-GB"/>
                    </a:p>
                  </a:txBody>
                  <a:tcPr/>
                </a:tc>
              </a:tr>
              <a:tr h="775801">
                <a:tc>
                  <a:txBody>
                    <a:bodyPr/>
                    <a:lstStyle/>
                    <a:p>
                      <a:endParaRPr lang="en-GB"/>
                    </a:p>
                  </a:txBody>
                  <a:tcPr/>
                </a:tc>
                <a:tc>
                  <a:txBody>
                    <a:bodyPr/>
                    <a:lstStyle/>
                    <a:p>
                      <a:endParaRPr lang="en-GB" dirty="0"/>
                    </a:p>
                  </a:txBody>
                  <a:tcPr/>
                </a:tc>
              </a:tr>
            </a:tbl>
          </a:graphicData>
        </a:graphic>
      </p:graphicFrame>
      <p:sp>
        <p:nvSpPr>
          <p:cNvPr id="5" name="TextBox 4"/>
          <p:cNvSpPr txBox="1"/>
          <p:nvPr/>
        </p:nvSpPr>
        <p:spPr>
          <a:xfrm>
            <a:off x="7796464" y="3705724"/>
            <a:ext cx="1780674" cy="369332"/>
          </a:xfrm>
          <a:prstGeom prst="rect">
            <a:avLst/>
          </a:prstGeom>
          <a:solidFill>
            <a:srgbClr val="FFFF00"/>
          </a:solidFill>
        </p:spPr>
        <p:txBody>
          <a:bodyPr wrap="square" rtlCol="0">
            <a:spAutoFit/>
          </a:bodyPr>
          <a:lstStyle/>
          <a:p>
            <a:r>
              <a:rPr lang="en-GB" dirty="0" smtClean="0"/>
              <a:t>Task sheet</a:t>
            </a:r>
            <a:endParaRPr lang="en-GB" dirty="0"/>
          </a:p>
        </p:txBody>
      </p:sp>
      <p:pic>
        <p:nvPicPr>
          <p:cNvPr id="6" name="Picture 5"/>
          <p:cNvPicPr>
            <a:picLocks noChangeAspect="1"/>
          </p:cNvPicPr>
          <p:nvPr/>
        </p:nvPicPr>
        <p:blipFill>
          <a:blip r:embed="rId3"/>
          <a:stretch>
            <a:fillRect/>
          </a:stretch>
        </p:blipFill>
        <p:spPr>
          <a:xfrm>
            <a:off x="7837230" y="4649091"/>
            <a:ext cx="2873543" cy="1919527"/>
          </a:xfrm>
          <a:prstGeom prst="rect">
            <a:avLst/>
          </a:prstGeom>
        </p:spPr>
      </p:pic>
    </p:spTree>
    <p:extLst>
      <p:ext uri="{BB962C8B-B14F-4D97-AF65-F5344CB8AC3E}">
        <p14:creationId xmlns:p14="http://schemas.microsoft.com/office/powerpoint/2010/main" val="551515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77334" y="3296653"/>
            <a:ext cx="8596668" cy="335138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Distinguishing between representations and terms</a:t>
            </a:r>
            <a:endParaRPr lang="en-GB" dirty="0"/>
          </a:p>
        </p:txBody>
      </p:sp>
      <p:sp>
        <p:nvSpPr>
          <p:cNvPr id="3" name="Content Placeholder 2"/>
          <p:cNvSpPr>
            <a:spLocks noGrp="1"/>
          </p:cNvSpPr>
          <p:nvPr>
            <p:ph idx="1"/>
          </p:nvPr>
        </p:nvSpPr>
        <p:spPr>
          <a:xfrm>
            <a:off x="677334" y="2160589"/>
            <a:ext cx="8596668" cy="4300369"/>
          </a:xfrm>
        </p:spPr>
        <p:txBody>
          <a:bodyPr>
            <a:normAutofit fontScale="92500" lnSpcReduction="10000"/>
          </a:bodyPr>
          <a:lstStyle/>
          <a:p>
            <a:pPr marL="0" indent="0">
              <a:buNone/>
            </a:pPr>
            <a:r>
              <a:rPr lang="en-GB" dirty="0" smtClean="0"/>
              <a:t>Term					Breach of contract</a:t>
            </a:r>
          </a:p>
          <a:p>
            <a:pPr marL="0" indent="0">
              <a:buNone/>
            </a:pPr>
            <a:r>
              <a:rPr lang="en-GB" dirty="0" smtClean="0"/>
              <a:t>A representation				   Misrepresentation</a:t>
            </a:r>
          </a:p>
          <a:p>
            <a:pPr marL="0" indent="0">
              <a:buNone/>
            </a:pPr>
            <a:endParaRPr lang="en-GB" sz="2600" dirty="0"/>
          </a:p>
          <a:p>
            <a:pPr marL="0" indent="0">
              <a:buNone/>
            </a:pPr>
            <a:r>
              <a:rPr lang="en-GB" sz="2600" dirty="0" smtClean="0"/>
              <a:t>When trying to decide whether a statement is a term or a representation, the court will consider four things:</a:t>
            </a:r>
          </a:p>
          <a:p>
            <a:pPr>
              <a:buAutoNum type="arabicPeriod"/>
            </a:pPr>
            <a:r>
              <a:rPr lang="en-GB" sz="2600" dirty="0" smtClean="0">
                <a:solidFill>
                  <a:srgbClr val="0070C0"/>
                </a:solidFill>
              </a:rPr>
              <a:t>The importance attached to the statement;</a:t>
            </a:r>
          </a:p>
          <a:p>
            <a:pPr>
              <a:buAutoNum type="arabicPeriod"/>
            </a:pPr>
            <a:r>
              <a:rPr lang="en-GB" sz="2600" dirty="0" smtClean="0">
                <a:solidFill>
                  <a:srgbClr val="0070C0"/>
                </a:solidFill>
              </a:rPr>
              <a:t>Whether the statement has been reduced to WRITING;</a:t>
            </a:r>
          </a:p>
          <a:p>
            <a:pPr>
              <a:buAutoNum type="arabicPeriod"/>
            </a:pPr>
            <a:r>
              <a:rPr lang="en-GB" sz="2600" dirty="0" smtClean="0">
                <a:solidFill>
                  <a:srgbClr val="0070C0"/>
                </a:solidFill>
              </a:rPr>
              <a:t>The timing of the statement; and</a:t>
            </a:r>
          </a:p>
          <a:p>
            <a:pPr>
              <a:buAutoNum type="arabicPeriod"/>
            </a:pPr>
            <a:r>
              <a:rPr lang="en-GB" sz="2600" dirty="0" smtClean="0">
                <a:solidFill>
                  <a:srgbClr val="0070C0"/>
                </a:solidFill>
              </a:rPr>
              <a:t>Whether the parties involved in the negotiations had any SPECIAL KNOWLEDGE OR SKILLS</a:t>
            </a:r>
            <a:endParaRPr lang="en-GB" sz="2600" dirty="0">
              <a:solidFill>
                <a:srgbClr val="0070C0"/>
              </a:solidFill>
            </a:endParaRPr>
          </a:p>
        </p:txBody>
      </p:sp>
      <p:cxnSp>
        <p:nvCxnSpPr>
          <p:cNvPr id="5" name="Straight Arrow Connector 4"/>
          <p:cNvCxnSpPr/>
          <p:nvPr/>
        </p:nvCxnSpPr>
        <p:spPr>
          <a:xfrm flipV="1">
            <a:off x="1467853" y="2334126"/>
            <a:ext cx="173254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2478505" y="2710573"/>
            <a:ext cx="1443790" cy="12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52298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IMPORTANCE OF STATEMENT </a:t>
            </a:r>
            <a:endParaRPr lang="en-GB" dirty="0"/>
          </a:p>
        </p:txBody>
      </p:sp>
      <p:sp>
        <p:nvSpPr>
          <p:cNvPr id="3" name="Content Placeholder 2"/>
          <p:cNvSpPr>
            <a:spLocks noGrp="1"/>
          </p:cNvSpPr>
          <p:nvPr>
            <p:ph idx="1"/>
          </p:nvPr>
        </p:nvSpPr>
        <p:spPr/>
        <p:txBody>
          <a:bodyPr>
            <a:normAutofit/>
          </a:bodyPr>
          <a:lstStyle/>
          <a:p>
            <a:r>
              <a:rPr lang="en-GB" sz="2400" dirty="0" smtClean="0"/>
              <a:t>If it can be shown that the person to whom the statement was made would not have entered into the contract had the statement not been made, then it is more likely that the statement will be considered a term.</a:t>
            </a:r>
          </a:p>
          <a:p>
            <a:endParaRPr lang="en-GB" sz="2400" dirty="0"/>
          </a:p>
          <a:p>
            <a:r>
              <a:rPr lang="en-GB" sz="2400" dirty="0" smtClean="0">
                <a:solidFill>
                  <a:schemeClr val="accent1"/>
                </a:solidFill>
              </a:rPr>
              <a:t>Bannerman v White [1861] </a:t>
            </a:r>
            <a:r>
              <a:rPr lang="en-GB" sz="2400" dirty="0" smtClean="0"/>
              <a:t>– There would have been no contract without the false statement being made. </a:t>
            </a:r>
            <a:endParaRPr lang="en-GB" sz="2400" dirty="0"/>
          </a:p>
        </p:txBody>
      </p:sp>
      <p:pic>
        <p:nvPicPr>
          <p:cNvPr id="4" name="Picture 3"/>
          <p:cNvPicPr>
            <a:picLocks noChangeAspect="1"/>
          </p:cNvPicPr>
          <p:nvPr/>
        </p:nvPicPr>
        <p:blipFill>
          <a:blip r:embed="rId3"/>
          <a:stretch>
            <a:fillRect/>
          </a:stretch>
        </p:blipFill>
        <p:spPr>
          <a:xfrm>
            <a:off x="8442909" y="4836695"/>
            <a:ext cx="3375630" cy="1849355"/>
          </a:xfrm>
          <a:prstGeom prst="rect">
            <a:avLst/>
          </a:prstGeom>
        </p:spPr>
      </p:pic>
    </p:spTree>
    <p:extLst>
      <p:ext uri="{BB962C8B-B14F-4D97-AF65-F5344CB8AC3E}">
        <p14:creationId xmlns:p14="http://schemas.microsoft.com/office/powerpoint/2010/main" val="1700932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Putting a statement in writing</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smtClean="0"/>
              <a:t>If a statement was made during contractual negotiations has not been included within any written contract = </a:t>
            </a:r>
            <a:r>
              <a:rPr lang="en-GB" sz="2000" dirty="0" smtClean="0">
                <a:solidFill>
                  <a:schemeClr val="accent1"/>
                </a:solidFill>
              </a:rPr>
              <a:t>Courts will usually assume this is merely a  representation.</a:t>
            </a:r>
          </a:p>
          <a:p>
            <a:pPr marL="0" indent="0">
              <a:buNone/>
            </a:pPr>
            <a:r>
              <a:rPr lang="en-GB" sz="2000" dirty="0" smtClean="0"/>
              <a:t>Say the contract is part written and part oral – they may alternatively consider that this oral statement was intended to be a </a:t>
            </a:r>
            <a:r>
              <a:rPr lang="en-GB" sz="2000" dirty="0" smtClean="0">
                <a:solidFill>
                  <a:schemeClr val="accent4">
                    <a:lumMod val="60000"/>
                    <a:lumOff val="40000"/>
                  </a:schemeClr>
                </a:solidFill>
              </a:rPr>
              <a:t>term of the contract.</a:t>
            </a:r>
            <a:endParaRPr lang="en-GB" sz="2000" dirty="0">
              <a:solidFill>
                <a:schemeClr val="accent4">
                  <a:lumMod val="60000"/>
                  <a:lumOff val="40000"/>
                </a:schemeClr>
              </a:solidFill>
            </a:endParaRPr>
          </a:p>
          <a:p>
            <a:pPr marL="0" indent="0">
              <a:buNone/>
            </a:pPr>
            <a:r>
              <a:rPr lang="en-GB" sz="2000" dirty="0" smtClean="0"/>
              <a:t>Example </a:t>
            </a:r>
            <a:r>
              <a:rPr lang="en-GB" sz="2000" i="1" dirty="0" smtClean="0">
                <a:solidFill>
                  <a:srgbClr val="FF0000"/>
                </a:solidFill>
              </a:rPr>
              <a:t>Birch v Paramount Estates Ltd [1956]- </a:t>
            </a:r>
            <a:r>
              <a:rPr lang="en-GB" sz="2000" dirty="0" smtClean="0"/>
              <a:t>a statement was made to potential house buyers that the house that they would purchase would “be as good as the show house”. </a:t>
            </a:r>
            <a:endParaRPr lang="en-GB" sz="2000" dirty="0"/>
          </a:p>
        </p:txBody>
      </p:sp>
      <p:pic>
        <p:nvPicPr>
          <p:cNvPr id="4" name="Picture 3"/>
          <p:cNvPicPr>
            <a:picLocks noChangeAspect="1"/>
          </p:cNvPicPr>
          <p:nvPr/>
        </p:nvPicPr>
        <p:blipFill>
          <a:blip r:embed="rId3"/>
          <a:stretch>
            <a:fillRect/>
          </a:stretch>
        </p:blipFill>
        <p:spPr>
          <a:xfrm>
            <a:off x="8980621" y="4680286"/>
            <a:ext cx="2936910" cy="1954380"/>
          </a:xfrm>
          <a:prstGeom prst="rect">
            <a:avLst/>
          </a:prstGeom>
        </p:spPr>
      </p:pic>
    </p:spTree>
    <p:extLst>
      <p:ext uri="{BB962C8B-B14F-4D97-AF65-F5344CB8AC3E}">
        <p14:creationId xmlns:p14="http://schemas.microsoft.com/office/powerpoint/2010/main" val="989409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013032" y="3826042"/>
            <a:ext cx="4030579" cy="29477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Timing</a:t>
            </a:r>
            <a:endParaRPr lang="en-GB" dirty="0"/>
          </a:p>
        </p:txBody>
      </p:sp>
      <p:sp>
        <p:nvSpPr>
          <p:cNvPr id="3" name="Content Placeholder 2"/>
          <p:cNvSpPr>
            <a:spLocks noGrp="1"/>
          </p:cNvSpPr>
          <p:nvPr>
            <p:ph idx="1"/>
          </p:nvPr>
        </p:nvSpPr>
        <p:spPr/>
        <p:txBody>
          <a:bodyPr/>
          <a:lstStyle/>
          <a:p>
            <a:pPr marL="0" indent="0">
              <a:buNone/>
            </a:pPr>
            <a:r>
              <a:rPr lang="en-GB" dirty="0" smtClean="0"/>
              <a:t>MAKING OF STATEMENT							ENTERING INTO AGREEMENT</a:t>
            </a:r>
            <a:endParaRPr lang="en-GB" dirty="0"/>
          </a:p>
        </p:txBody>
      </p:sp>
      <p:cxnSp>
        <p:nvCxnSpPr>
          <p:cNvPr id="5" name="Straight Connector 4"/>
          <p:cNvCxnSpPr/>
          <p:nvPr/>
        </p:nvCxnSpPr>
        <p:spPr>
          <a:xfrm flipV="1">
            <a:off x="3224463" y="2286000"/>
            <a:ext cx="2803358" cy="12032"/>
          </a:xfrm>
          <a:prstGeom prst="line">
            <a:avLst/>
          </a:prstGeom>
        </p:spPr>
        <p:style>
          <a:lnRef idx="3">
            <a:schemeClr val="accent1"/>
          </a:lnRef>
          <a:fillRef idx="0">
            <a:schemeClr val="accent1"/>
          </a:fillRef>
          <a:effectRef idx="2">
            <a:schemeClr val="accent1"/>
          </a:effectRef>
          <a:fontRef idx="minor">
            <a:schemeClr val="tx1"/>
          </a:fontRef>
        </p:style>
      </p:cxnSp>
      <p:pic>
        <p:nvPicPr>
          <p:cNvPr id="7" name="Picture 6"/>
          <p:cNvPicPr>
            <a:picLocks noChangeAspect="1"/>
          </p:cNvPicPr>
          <p:nvPr/>
        </p:nvPicPr>
        <p:blipFill>
          <a:blip r:embed="rId3"/>
          <a:stretch>
            <a:fillRect/>
          </a:stretch>
        </p:blipFill>
        <p:spPr>
          <a:xfrm>
            <a:off x="4206291" y="1494089"/>
            <a:ext cx="666500" cy="666500"/>
          </a:xfrm>
          <a:prstGeom prst="rect">
            <a:avLst/>
          </a:prstGeom>
        </p:spPr>
      </p:pic>
      <p:sp>
        <p:nvSpPr>
          <p:cNvPr id="8" name="Up Arrow Callout 7"/>
          <p:cNvSpPr/>
          <p:nvPr/>
        </p:nvSpPr>
        <p:spPr>
          <a:xfrm>
            <a:off x="2097130" y="2423443"/>
            <a:ext cx="4884821" cy="2573168"/>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2448426" y="3500810"/>
            <a:ext cx="4355431" cy="1200329"/>
          </a:xfrm>
          <a:prstGeom prst="rect">
            <a:avLst/>
          </a:prstGeom>
          <a:noFill/>
        </p:spPr>
        <p:txBody>
          <a:bodyPr wrap="square" rtlCol="0">
            <a:spAutoFit/>
          </a:bodyPr>
          <a:lstStyle/>
          <a:p>
            <a:pPr algn="ctr"/>
            <a:r>
              <a:rPr lang="en-GB" dirty="0" smtClean="0">
                <a:solidFill>
                  <a:schemeClr val="bg1"/>
                </a:solidFill>
              </a:rPr>
              <a:t>The longer the gap the more likely the court will consider the statement was not intended to be a term of the contract.</a:t>
            </a:r>
            <a:endParaRPr lang="en-GB" dirty="0">
              <a:solidFill>
                <a:schemeClr val="bg1"/>
              </a:solidFill>
            </a:endParaRPr>
          </a:p>
        </p:txBody>
      </p:sp>
      <p:sp>
        <p:nvSpPr>
          <p:cNvPr id="10" name="TextBox 9"/>
          <p:cNvSpPr txBox="1"/>
          <p:nvPr/>
        </p:nvSpPr>
        <p:spPr>
          <a:xfrm>
            <a:off x="8326075" y="4106129"/>
            <a:ext cx="3838076" cy="461665"/>
          </a:xfrm>
          <a:prstGeom prst="rect">
            <a:avLst/>
          </a:prstGeom>
          <a:noFill/>
        </p:spPr>
        <p:txBody>
          <a:bodyPr wrap="square" rtlCol="0">
            <a:spAutoFit/>
          </a:bodyPr>
          <a:lstStyle/>
          <a:p>
            <a:r>
              <a:rPr lang="en-GB" sz="2400" dirty="0" smtClean="0">
                <a:solidFill>
                  <a:schemeClr val="accent4"/>
                </a:solidFill>
              </a:rPr>
              <a:t>Routledge v McKay [1954</a:t>
            </a:r>
            <a:r>
              <a:rPr lang="en-GB" dirty="0" smtClean="0">
                <a:solidFill>
                  <a:schemeClr val="accent4"/>
                </a:solidFill>
              </a:rPr>
              <a:t>]</a:t>
            </a:r>
            <a:endParaRPr lang="en-GB" dirty="0">
              <a:solidFill>
                <a:schemeClr val="accent4"/>
              </a:solidFill>
            </a:endParaRPr>
          </a:p>
        </p:txBody>
      </p:sp>
      <p:pic>
        <p:nvPicPr>
          <p:cNvPr id="11" name="Picture 10"/>
          <p:cNvPicPr>
            <a:picLocks noChangeAspect="1"/>
          </p:cNvPicPr>
          <p:nvPr/>
        </p:nvPicPr>
        <p:blipFill>
          <a:blip r:embed="rId4"/>
          <a:stretch>
            <a:fillRect/>
          </a:stretch>
        </p:blipFill>
        <p:spPr>
          <a:xfrm>
            <a:off x="8731627" y="4701139"/>
            <a:ext cx="2428875" cy="1885950"/>
          </a:xfrm>
          <a:prstGeom prst="rect">
            <a:avLst/>
          </a:prstGeom>
        </p:spPr>
      </p:pic>
    </p:spTree>
    <p:extLst>
      <p:ext uri="{BB962C8B-B14F-4D97-AF65-F5344CB8AC3E}">
        <p14:creationId xmlns:p14="http://schemas.microsoft.com/office/powerpoint/2010/main" val="2154752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a:t>
            </a:r>
            <a:r>
              <a:rPr lang="en-GB" dirty="0" smtClean="0"/>
              <a:t>. Special knowledge or skills</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smtClean="0"/>
              <a:t>When the person making the statement has specialist knowledge or skills, the courts are more likely to consider that statement to be a TERM of the contract.</a:t>
            </a:r>
          </a:p>
          <a:p>
            <a:endParaRPr lang="en-GB" sz="2400" dirty="0"/>
          </a:p>
          <a:p>
            <a:r>
              <a:rPr lang="en-GB" sz="2400" dirty="0" smtClean="0">
                <a:solidFill>
                  <a:srgbClr val="FF0000"/>
                </a:solidFill>
              </a:rPr>
              <a:t>Oscar Chess Ltd v Williams [1957]</a:t>
            </a:r>
          </a:p>
          <a:p>
            <a:r>
              <a:rPr lang="en-GB" sz="2400" dirty="0" smtClean="0">
                <a:solidFill>
                  <a:srgbClr val="FF0000"/>
                </a:solidFill>
              </a:rPr>
              <a:t>Dick Bentley Productions Ltd v Harold Smith (Motors) Ltd [1965]</a:t>
            </a:r>
            <a:endParaRPr lang="en-GB" sz="2400" dirty="0">
              <a:solidFill>
                <a:srgbClr val="FF0000"/>
              </a:solidFill>
            </a:endParaRPr>
          </a:p>
        </p:txBody>
      </p:sp>
      <p:pic>
        <p:nvPicPr>
          <p:cNvPr id="4" name="Picture 3"/>
          <p:cNvPicPr>
            <a:picLocks noChangeAspect="1"/>
          </p:cNvPicPr>
          <p:nvPr/>
        </p:nvPicPr>
        <p:blipFill>
          <a:blip r:embed="rId3"/>
          <a:stretch>
            <a:fillRect/>
          </a:stretch>
        </p:blipFill>
        <p:spPr>
          <a:xfrm>
            <a:off x="8960373" y="2538665"/>
            <a:ext cx="3135375" cy="1733800"/>
          </a:xfrm>
          <a:prstGeom prst="rect">
            <a:avLst/>
          </a:prstGeom>
        </p:spPr>
      </p:pic>
      <p:pic>
        <p:nvPicPr>
          <p:cNvPr id="5" name="Picture 4"/>
          <p:cNvPicPr>
            <a:picLocks noChangeAspect="1"/>
          </p:cNvPicPr>
          <p:nvPr/>
        </p:nvPicPr>
        <p:blipFill>
          <a:blip r:embed="rId4"/>
          <a:stretch>
            <a:fillRect/>
          </a:stretch>
        </p:blipFill>
        <p:spPr>
          <a:xfrm>
            <a:off x="7531623" y="5049427"/>
            <a:ext cx="2857500" cy="1600200"/>
          </a:xfrm>
          <a:prstGeom prst="rect">
            <a:avLst/>
          </a:prstGeom>
        </p:spPr>
      </p:pic>
    </p:spTree>
    <p:extLst>
      <p:ext uri="{BB962C8B-B14F-4D97-AF65-F5344CB8AC3E}">
        <p14:creationId xmlns:p14="http://schemas.microsoft.com/office/powerpoint/2010/main" val="18914827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4000" dirty="0" smtClean="0">
                <a:solidFill>
                  <a:srgbClr val="00B0F0"/>
                </a:solidFill>
              </a:rPr>
              <a:t>Representation or Term handout.</a:t>
            </a:r>
            <a:endParaRPr lang="en-GB" sz="4000" dirty="0">
              <a:solidFill>
                <a:srgbClr val="00B0F0"/>
              </a:solidFill>
            </a:endParaRPr>
          </a:p>
        </p:txBody>
      </p:sp>
    </p:spTree>
    <p:extLst>
      <p:ext uri="{BB962C8B-B14F-4D97-AF65-F5344CB8AC3E}">
        <p14:creationId xmlns:p14="http://schemas.microsoft.com/office/powerpoint/2010/main" val="33050826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9600" dirty="0" smtClean="0"/>
              <a:t>EXPRESS TERMS</a:t>
            </a:r>
          </a:p>
          <a:p>
            <a:pPr marL="0" indent="0" algn="ctr">
              <a:buNone/>
            </a:pPr>
            <a:r>
              <a:rPr lang="en-GB" sz="9600" dirty="0" smtClean="0"/>
              <a:t>in contracts</a:t>
            </a:r>
            <a:endParaRPr lang="en-GB" sz="9600" dirty="0"/>
          </a:p>
        </p:txBody>
      </p:sp>
    </p:spTree>
    <p:extLst>
      <p:ext uri="{BB962C8B-B14F-4D97-AF65-F5344CB8AC3E}">
        <p14:creationId xmlns:p14="http://schemas.microsoft.com/office/powerpoint/2010/main" val="12260875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Express terms</a:t>
            </a:r>
            <a:endParaRPr lang="en-GB" dirty="0"/>
          </a:p>
        </p:txBody>
      </p:sp>
      <p:sp>
        <p:nvSpPr>
          <p:cNvPr id="3" name="Content Placeholder 2"/>
          <p:cNvSpPr>
            <a:spLocks noGrp="1"/>
          </p:cNvSpPr>
          <p:nvPr>
            <p:ph idx="1"/>
          </p:nvPr>
        </p:nvSpPr>
        <p:spPr>
          <a:xfrm>
            <a:off x="677334" y="1383633"/>
            <a:ext cx="9164498" cy="4657730"/>
          </a:xfrm>
        </p:spPr>
        <p:txBody>
          <a:bodyPr>
            <a:normAutofit/>
          </a:bodyPr>
          <a:lstStyle/>
          <a:p>
            <a:r>
              <a:rPr lang="en-GB" sz="2400" dirty="0" smtClean="0"/>
              <a:t>Determined by considering what the parties said or wrote when they made the contract.</a:t>
            </a:r>
          </a:p>
          <a:p>
            <a:r>
              <a:rPr lang="en-GB" sz="2400" dirty="0" smtClean="0"/>
              <a:t>To establish whether the term is an ‘express’ one, the court will usually look at whether the claimant has had NOTICE of it.</a:t>
            </a:r>
          </a:p>
          <a:p>
            <a:r>
              <a:rPr lang="en-GB" sz="2400" dirty="0" smtClean="0"/>
              <a:t>Notice: need to look at</a:t>
            </a:r>
          </a:p>
          <a:p>
            <a:pPr marL="0" indent="0">
              <a:buNone/>
            </a:pPr>
            <a:r>
              <a:rPr lang="en-GB" sz="2400" dirty="0" smtClean="0"/>
              <a:t>1. Where there is a written document that has been signed;</a:t>
            </a:r>
          </a:p>
          <a:p>
            <a:pPr marL="0" indent="0">
              <a:buNone/>
            </a:pPr>
            <a:r>
              <a:rPr lang="en-GB" sz="2400" dirty="0" smtClean="0"/>
              <a:t>2. One party attempts to incorporate terms into an oral contract</a:t>
            </a:r>
          </a:p>
          <a:p>
            <a:pPr>
              <a:buAutoNum type="alphaLcParenR"/>
            </a:pPr>
            <a:endParaRPr lang="en-GB" sz="2400" dirty="0"/>
          </a:p>
          <a:p>
            <a:pPr marL="0" indent="0">
              <a:buNone/>
            </a:pPr>
            <a:r>
              <a:rPr lang="en-GB" sz="2400" dirty="0" smtClean="0">
                <a:solidFill>
                  <a:srgbClr val="0070C0"/>
                </a:solidFill>
              </a:rPr>
              <a:t>EXCLUSION CLAUSES</a:t>
            </a:r>
            <a:r>
              <a:rPr lang="en-GB" sz="2400" dirty="0" smtClean="0"/>
              <a:t>: This term attempts to restrict or exclude a parties liability in the event of breach of contract.</a:t>
            </a:r>
            <a:endParaRPr lang="en-GB" sz="2400" dirty="0"/>
          </a:p>
        </p:txBody>
      </p:sp>
      <p:pic>
        <p:nvPicPr>
          <p:cNvPr id="4" name="Picture 3"/>
          <p:cNvPicPr>
            <a:picLocks noChangeAspect="1"/>
          </p:cNvPicPr>
          <p:nvPr/>
        </p:nvPicPr>
        <p:blipFill>
          <a:blip r:embed="rId3"/>
          <a:stretch>
            <a:fillRect/>
          </a:stretch>
        </p:blipFill>
        <p:spPr>
          <a:xfrm>
            <a:off x="9274002" y="216818"/>
            <a:ext cx="2590800" cy="1829522"/>
          </a:xfrm>
          <a:prstGeom prst="rect">
            <a:avLst/>
          </a:prstGeom>
        </p:spPr>
      </p:pic>
    </p:spTree>
    <p:extLst>
      <p:ext uri="{BB962C8B-B14F-4D97-AF65-F5344CB8AC3E}">
        <p14:creationId xmlns:p14="http://schemas.microsoft.com/office/powerpoint/2010/main" val="3254237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SIGNED WRITTEN DOCUMENTS CONTAINING CONTRACTUAL TERMS</a:t>
            </a:r>
            <a:endParaRPr lang="en-GB" dirty="0"/>
          </a:p>
        </p:txBody>
      </p:sp>
      <p:sp>
        <p:nvSpPr>
          <p:cNvPr id="3" name="Content Placeholder 2"/>
          <p:cNvSpPr>
            <a:spLocks noGrp="1"/>
          </p:cNvSpPr>
          <p:nvPr>
            <p:ph idx="1"/>
          </p:nvPr>
        </p:nvSpPr>
        <p:spPr/>
        <p:txBody>
          <a:bodyPr/>
          <a:lstStyle/>
          <a:p>
            <a:r>
              <a:rPr lang="en-GB" b="1" i="1" dirty="0" err="1" smtClean="0">
                <a:solidFill>
                  <a:srgbClr val="FF0000"/>
                </a:solidFill>
              </a:rPr>
              <a:t>L’Estrange</a:t>
            </a:r>
            <a:r>
              <a:rPr lang="en-GB" b="1" i="1" dirty="0" smtClean="0">
                <a:solidFill>
                  <a:srgbClr val="FF0000"/>
                </a:solidFill>
              </a:rPr>
              <a:t> v F </a:t>
            </a:r>
            <a:r>
              <a:rPr lang="en-GB" b="1" i="1" dirty="0" err="1" smtClean="0">
                <a:solidFill>
                  <a:srgbClr val="FF0000"/>
                </a:solidFill>
              </a:rPr>
              <a:t>Graucob</a:t>
            </a:r>
            <a:r>
              <a:rPr lang="en-GB" b="1" i="1" dirty="0" smtClean="0">
                <a:solidFill>
                  <a:srgbClr val="FF0000"/>
                </a:solidFill>
              </a:rPr>
              <a:t> Ltd [1934</a:t>
            </a:r>
            <a:r>
              <a:rPr lang="en-GB" i="1" dirty="0" smtClean="0">
                <a:solidFill>
                  <a:srgbClr val="FF0000"/>
                </a:solidFill>
              </a:rPr>
              <a:t>]</a:t>
            </a:r>
          </a:p>
          <a:p>
            <a:pPr marL="0" indent="0">
              <a:buNone/>
            </a:pPr>
            <a:r>
              <a:rPr lang="en-GB" dirty="0" smtClean="0"/>
              <a:t>Where a party signs a written document containing contractual terms, the written details usually become part of the contract (regardless of whether they have been read by the signatories).</a:t>
            </a:r>
          </a:p>
          <a:p>
            <a:pPr marL="0" indent="0">
              <a:buNone/>
            </a:pPr>
            <a:endParaRPr lang="en-GB" dirty="0"/>
          </a:p>
          <a:p>
            <a:pPr marL="0" indent="0">
              <a:buNone/>
            </a:pPr>
            <a:r>
              <a:rPr lang="en-GB" dirty="0" smtClean="0"/>
              <a:t>Exceptions:</a:t>
            </a:r>
          </a:p>
          <a:p>
            <a:pPr marL="0" indent="0">
              <a:buNone/>
            </a:pPr>
            <a:r>
              <a:rPr lang="en-GB" dirty="0" smtClean="0"/>
              <a:t>Where the signature was a result of a mistake or misrepresentation.</a:t>
            </a:r>
          </a:p>
          <a:p>
            <a:pPr marL="0" indent="0">
              <a:buNone/>
            </a:pPr>
            <a:r>
              <a:rPr lang="en-GB" i="1" dirty="0" smtClean="0">
                <a:solidFill>
                  <a:srgbClr val="FF0000"/>
                </a:solidFill>
              </a:rPr>
              <a:t>For example, in Curtis v Chemical Cleaning and Dyeing Co Ltd [1951]</a:t>
            </a:r>
          </a:p>
        </p:txBody>
      </p:sp>
      <p:pic>
        <p:nvPicPr>
          <p:cNvPr id="4" name="Picture 3"/>
          <p:cNvPicPr>
            <a:picLocks noChangeAspect="1"/>
          </p:cNvPicPr>
          <p:nvPr/>
        </p:nvPicPr>
        <p:blipFill>
          <a:blip r:embed="rId3"/>
          <a:stretch>
            <a:fillRect/>
          </a:stretch>
        </p:blipFill>
        <p:spPr>
          <a:xfrm>
            <a:off x="9274002" y="241300"/>
            <a:ext cx="2219325" cy="2057400"/>
          </a:xfrm>
          <a:prstGeom prst="rect">
            <a:avLst/>
          </a:prstGeom>
        </p:spPr>
      </p:pic>
      <p:pic>
        <p:nvPicPr>
          <p:cNvPr id="5" name="Picture 4"/>
          <p:cNvPicPr>
            <a:picLocks noChangeAspect="1"/>
          </p:cNvPicPr>
          <p:nvPr/>
        </p:nvPicPr>
        <p:blipFill>
          <a:blip r:embed="rId4"/>
          <a:stretch>
            <a:fillRect/>
          </a:stretch>
        </p:blipFill>
        <p:spPr>
          <a:xfrm>
            <a:off x="8640589" y="3996238"/>
            <a:ext cx="1743075" cy="2619375"/>
          </a:xfrm>
          <a:prstGeom prst="rect">
            <a:avLst/>
          </a:prstGeom>
        </p:spPr>
      </p:pic>
    </p:spTree>
    <p:extLst>
      <p:ext uri="{BB962C8B-B14F-4D97-AF65-F5344CB8AC3E}">
        <p14:creationId xmlns:p14="http://schemas.microsoft.com/office/powerpoint/2010/main" val="915034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INCORPORATION OF WRITTEN TERMS INTO ORAL CONTRACTS</a:t>
            </a:r>
            <a:endParaRPr lang="en-GB" dirty="0"/>
          </a:p>
        </p:txBody>
      </p:sp>
      <p:sp>
        <p:nvSpPr>
          <p:cNvPr id="3" name="Content Placeholder 2"/>
          <p:cNvSpPr>
            <a:spLocks noGrp="1"/>
          </p:cNvSpPr>
          <p:nvPr>
            <p:ph idx="1"/>
          </p:nvPr>
        </p:nvSpPr>
        <p:spPr/>
        <p:txBody>
          <a:bodyPr>
            <a:normAutofit/>
          </a:bodyPr>
          <a:lstStyle/>
          <a:p>
            <a:pPr marL="0" indent="0" algn="ctr">
              <a:buNone/>
            </a:pPr>
            <a:r>
              <a:rPr lang="en-GB" sz="3200" dirty="0" smtClean="0">
                <a:solidFill>
                  <a:srgbClr val="00B0F0"/>
                </a:solidFill>
              </a:rPr>
              <a:t>Written terms can also be incorporated into an oral, or verbal contract in 3 ways:</a:t>
            </a:r>
          </a:p>
          <a:p>
            <a:pPr algn="ctr">
              <a:buAutoNum type="arabicPeriod"/>
            </a:pPr>
            <a:r>
              <a:rPr lang="en-GB" sz="3200" dirty="0" smtClean="0"/>
              <a:t>Through notice</a:t>
            </a:r>
          </a:p>
          <a:p>
            <a:pPr algn="ctr">
              <a:buAutoNum type="arabicPeriod"/>
            </a:pPr>
            <a:r>
              <a:rPr lang="en-GB" sz="3200" dirty="0" smtClean="0"/>
              <a:t>Through a consistent course of dealing</a:t>
            </a:r>
          </a:p>
          <a:p>
            <a:pPr algn="ctr">
              <a:buAutoNum type="arabicPeriod"/>
            </a:pPr>
            <a:r>
              <a:rPr lang="en-GB" sz="3200" dirty="0" smtClean="0"/>
              <a:t>Through a common understanding of the parties</a:t>
            </a:r>
          </a:p>
        </p:txBody>
      </p:sp>
    </p:spTree>
    <p:extLst>
      <p:ext uri="{BB962C8B-B14F-4D97-AF65-F5344CB8AC3E}">
        <p14:creationId xmlns:p14="http://schemas.microsoft.com/office/powerpoint/2010/main" val="2094280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2.1 </a:t>
            </a:r>
            <a:r>
              <a:rPr lang="en-GB" dirty="0" smtClean="0"/>
              <a:t>Incorporation through notice</a:t>
            </a:r>
            <a:endParaRPr lang="en-GB" dirty="0"/>
          </a:p>
        </p:txBody>
      </p:sp>
      <p:sp>
        <p:nvSpPr>
          <p:cNvPr id="3" name="Content Placeholder 2"/>
          <p:cNvSpPr>
            <a:spLocks noGrp="1"/>
          </p:cNvSpPr>
          <p:nvPr>
            <p:ph idx="1"/>
          </p:nvPr>
        </p:nvSpPr>
        <p:spPr/>
        <p:txBody>
          <a:bodyPr>
            <a:noAutofit/>
          </a:bodyPr>
          <a:lstStyle/>
          <a:p>
            <a:r>
              <a:rPr lang="en-GB" sz="2400" dirty="0" smtClean="0"/>
              <a:t>Give the other party ACTUAL NOTICE of the term</a:t>
            </a:r>
          </a:p>
          <a:p>
            <a:r>
              <a:rPr lang="en-GB" sz="2400" dirty="0" smtClean="0"/>
              <a:t>Must be brought to attention AT THE TIME OF MAKING THE CONTRACT: </a:t>
            </a:r>
          </a:p>
          <a:p>
            <a:pPr marL="0" indent="0">
              <a:buNone/>
            </a:pPr>
            <a:r>
              <a:rPr lang="en-GB" sz="2400" dirty="0"/>
              <a:t>	</a:t>
            </a:r>
            <a:r>
              <a:rPr lang="en-GB" sz="2400" i="1" dirty="0" err="1" smtClean="0">
                <a:solidFill>
                  <a:srgbClr val="FF0000"/>
                </a:solidFill>
              </a:rPr>
              <a:t>Olley</a:t>
            </a:r>
            <a:r>
              <a:rPr lang="en-GB" sz="2400" i="1" dirty="0" smtClean="0">
                <a:solidFill>
                  <a:srgbClr val="FF0000"/>
                </a:solidFill>
              </a:rPr>
              <a:t> v Marlborough Court Hotel</a:t>
            </a:r>
          </a:p>
          <a:p>
            <a:pPr marL="0" indent="0">
              <a:buNone/>
            </a:pPr>
            <a:endParaRPr lang="en-GB" sz="2400" i="1" dirty="0">
              <a:solidFill>
                <a:srgbClr val="FF0000"/>
              </a:solidFill>
            </a:endParaRPr>
          </a:p>
          <a:p>
            <a:r>
              <a:rPr lang="en-GB" sz="2400" dirty="0" smtClean="0">
                <a:solidFill>
                  <a:schemeClr val="tx1"/>
                </a:solidFill>
              </a:rPr>
              <a:t>Even if the claimant did not actually know about the term before or at the time of making the contract, it could still be a term if REASONABLE NOTICE can be shown to have been given.- </a:t>
            </a:r>
            <a:r>
              <a:rPr lang="en-GB" sz="2400" i="1" dirty="0" smtClean="0">
                <a:solidFill>
                  <a:srgbClr val="FF0000"/>
                </a:solidFill>
              </a:rPr>
              <a:t>Parker v South Eastern Railway Company [1877]</a:t>
            </a:r>
          </a:p>
        </p:txBody>
      </p:sp>
      <p:pic>
        <p:nvPicPr>
          <p:cNvPr id="4" name="Picture 3"/>
          <p:cNvPicPr>
            <a:picLocks noChangeAspect="1"/>
          </p:cNvPicPr>
          <p:nvPr/>
        </p:nvPicPr>
        <p:blipFill>
          <a:blip r:embed="rId3"/>
          <a:stretch>
            <a:fillRect/>
          </a:stretch>
        </p:blipFill>
        <p:spPr>
          <a:xfrm>
            <a:off x="9107906" y="198437"/>
            <a:ext cx="2595562" cy="2595562"/>
          </a:xfrm>
          <a:prstGeom prst="rect">
            <a:avLst/>
          </a:prstGeom>
        </p:spPr>
      </p:pic>
    </p:spTree>
    <p:extLst>
      <p:ext uri="{BB962C8B-B14F-4D97-AF65-F5344CB8AC3E}">
        <p14:creationId xmlns:p14="http://schemas.microsoft.com/office/powerpoint/2010/main" val="3732892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187" y="135021"/>
            <a:ext cx="8596668" cy="1320800"/>
          </a:xfrm>
        </p:spPr>
        <p:txBody>
          <a:bodyPr/>
          <a:lstStyle/>
          <a:p>
            <a:r>
              <a:rPr lang="en-GB" dirty="0" smtClean="0"/>
              <a:t>Has reasonable notice been given?</a:t>
            </a:r>
            <a:br>
              <a:rPr lang="en-GB" dirty="0" smtClean="0"/>
            </a:br>
            <a:endParaRPr lang="en-GB" dirty="0"/>
          </a:p>
        </p:txBody>
      </p:sp>
      <p:sp>
        <p:nvSpPr>
          <p:cNvPr id="3" name="Content Placeholder 2"/>
          <p:cNvSpPr>
            <a:spLocks noGrp="1"/>
          </p:cNvSpPr>
          <p:nvPr>
            <p:ph idx="1"/>
          </p:nvPr>
        </p:nvSpPr>
        <p:spPr>
          <a:xfrm>
            <a:off x="505327" y="962526"/>
            <a:ext cx="10106526" cy="5618748"/>
          </a:xfrm>
        </p:spPr>
        <p:txBody>
          <a:bodyPr>
            <a:noAutofit/>
          </a:bodyPr>
          <a:lstStyle/>
          <a:p>
            <a:pPr marL="0" indent="0">
              <a:buNone/>
            </a:pPr>
            <a:r>
              <a:rPr lang="en-GB" sz="2000" dirty="0" smtClean="0"/>
              <a:t>Factors the courts will consider include:</a:t>
            </a:r>
          </a:p>
          <a:p>
            <a:pPr>
              <a:buAutoNum type="arabicParenR"/>
            </a:pPr>
            <a:r>
              <a:rPr lang="en-GB" sz="2000" u="sng" dirty="0" smtClean="0">
                <a:solidFill>
                  <a:srgbClr val="00B0F0"/>
                </a:solidFill>
              </a:rPr>
              <a:t>THE TIMING OF THE DOCUMENT:</a:t>
            </a:r>
          </a:p>
          <a:p>
            <a:pPr marL="0" indent="0">
              <a:buNone/>
            </a:pPr>
            <a:r>
              <a:rPr lang="en-GB" sz="2000" b="1" dirty="0" smtClean="0"/>
              <a:t> A term cannot be part of the contract unless notice of it was given at the time of making the contract. </a:t>
            </a:r>
            <a:r>
              <a:rPr lang="en-GB" sz="2000" i="1" dirty="0" smtClean="0">
                <a:solidFill>
                  <a:srgbClr val="FF0000"/>
                </a:solidFill>
              </a:rPr>
              <a:t>(</a:t>
            </a:r>
            <a:r>
              <a:rPr lang="en-GB" sz="2000" i="1" dirty="0" err="1" smtClean="0">
                <a:solidFill>
                  <a:srgbClr val="FF0000"/>
                </a:solidFill>
              </a:rPr>
              <a:t>Olley</a:t>
            </a:r>
            <a:r>
              <a:rPr lang="en-GB" sz="2000" i="1" dirty="0" smtClean="0">
                <a:solidFill>
                  <a:srgbClr val="FF0000"/>
                </a:solidFill>
              </a:rPr>
              <a:t> v Marlborough Court hotel)</a:t>
            </a:r>
          </a:p>
          <a:p>
            <a:pPr marL="0" indent="0">
              <a:buNone/>
            </a:pPr>
            <a:endParaRPr lang="en-GB" sz="2000" i="1" dirty="0">
              <a:solidFill>
                <a:srgbClr val="FF0000"/>
              </a:solidFill>
            </a:endParaRPr>
          </a:p>
          <a:p>
            <a:pPr marL="0" indent="0">
              <a:buNone/>
            </a:pPr>
            <a:r>
              <a:rPr lang="en-GB" sz="2000" u="sng" dirty="0" smtClean="0">
                <a:solidFill>
                  <a:srgbClr val="00B0F0"/>
                </a:solidFill>
              </a:rPr>
              <a:t>2) TYPE OF DOCUMENT:</a:t>
            </a:r>
          </a:p>
          <a:p>
            <a:pPr marL="0" indent="0">
              <a:buNone/>
            </a:pPr>
            <a:r>
              <a:rPr lang="en-GB" sz="2000" b="1" dirty="0" smtClean="0">
                <a:solidFill>
                  <a:schemeClr val="tx1"/>
                </a:solidFill>
              </a:rPr>
              <a:t>The document in which the clause is contained must be one that is expected to contain contractual terms.</a:t>
            </a:r>
            <a:r>
              <a:rPr lang="en-GB" sz="2000" dirty="0" smtClean="0">
                <a:solidFill>
                  <a:schemeClr val="tx1"/>
                </a:solidFill>
              </a:rPr>
              <a:t> </a:t>
            </a:r>
            <a:r>
              <a:rPr lang="en-GB" sz="2000" i="1" dirty="0" smtClean="0">
                <a:solidFill>
                  <a:srgbClr val="FF0000"/>
                </a:solidFill>
              </a:rPr>
              <a:t>(</a:t>
            </a:r>
            <a:r>
              <a:rPr lang="en-GB" sz="2000" i="1" dirty="0" err="1" smtClean="0">
                <a:solidFill>
                  <a:srgbClr val="FF0000"/>
                </a:solidFill>
              </a:rPr>
              <a:t>Chapelton</a:t>
            </a:r>
            <a:r>
              <a:rPr lang="en-GB" sz="2000" i="1" dirty="0" smtClean="0">
                <a:solidFill>
                  <a:srgbClr val="FF0000"/>
                </a:solidFill>
              </a:rPr>
              <a:t> v Barry Urban District Council 1940)</a:t>
            </a:r>
          </a:p>
          <a:p>
            <a:pPr marL="0" indent="0">
              <a:buNone/>
            </a:pPr>
            <a:endParaRPr lang="en-GB" sz="2000" dirty="0">
              <a:solidFill>
                <a:srgbClr val="FF0000"/>
              </a:solidFill>
            </a:endParaRPr>
          </a:p>
          <a:p>
            <a:pPr marL="0" indent="0">
              <a:buNone/>
            </a:pPr>
            <a:r>
              <a:rPr lang="en-GB" sz="2000" u="sng" dirty="0" smtClean="0">
                <a:solidFill>
                  <a:srgbClr val="00B0F0"/>
                </a:solidFill>
              </a:rPr>
              <a:t>3) TYPE OF CLAUSE:</a:t>
            </a:r>
          </a:p>
          <a:p>
            <a:pPr marL="0" indent="0">
              <a:buNone/>
            </a:pPr>
            <a:r>
              <a:rPr lang="en-GB" sz="2000" b="1" dirty="0" smtClean="0">
                <a:solidFill>
                  <a:schemeClr val="tx1"/>
                </a:solidFill>
              </a:rPr>
              <a:t>The more unusual or onerous (burdensome) the clause, the more notice will be expected from the person wanting to rely on it. </a:t>
            </a:r>
          </a:p>
          <a:p>
            <a:pPr marL="0" indent="0">
              <a:buNone/>
            </a:pPr>
            <a:r>
              <a:rPr lang="en-GB" sz="2000" b="1" i="1" dirty="0" err="1" smtClean="0">
                <a:solidFill>
                  <a:srgbClr val="FF0000"/>
                </a:solidFill>
              </a:rPr>
              <a:t>Interfoto</a:t>
            </a:r>
            <a:r>
              <a:rPr lang="en-GB" sz="2000" b="1" i="1" dirty="0" smtClean="0">
                <a:solidFill>
                  <a:srgbClr val="FF0000"/>
                </a:solidFill>
              </a:rPr>
              <a:t> Picture Library Ltd v Stiletto Visual Programmes Ltd [1988]</a:t>
            </a:r>
          </a:p>
        </p:txBody>
      </p:sp>
      <p:pic>
        <p:nvPicPr>
          <p:cNvPr id="4" name="Picture 3"/>
          <p:cNvPicPr>
            <a:picLocks noChangeAspect="1"/>
          </p:cNvPicPr>
          <p:nvPr/>
        </p:nvPicPr>
        <p:blipFill>
          <a:blip r:embed="rId3"/>
          <a:stretch>
            <a:fillRect/>
          </a:stretch>
        </p:blipFill>
        <p:spPr>
          <a:xfrm>
            <a:off x="10198767" y="2402304"/>
            <a:ext cx="1724527" cy="1724527"/>
          </a:xfrm>
          <a:prstGeom prst="rect">
            <a:avLst/>
          </a:prstGeom>
        </p:spPr>
      </p:pic>
    </p:spTree>
    <p:extLst>
      <p:ext uri="{BB962C8B-B14F-4D97-AF65-F5344CB8AC3E}">
        <p14:creationId xmlns:p14="http://schemas.microsoft.com/office/powerpoint/2010/main" val="1137176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2663" y="2370221"/>
            <a:ext cx="10250905" cy="2069432"/>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2.2 Consistent course of dealing</a:t>
            </a:r>
            <a:endParaRPr lang="en-GB" dirty="0"/>
          </a:p>
        </p:txBody>
      </p:sp>
      <p:sp>
        <p:nvSpPr>
          <p:cNvPr id="3" name="Content Placeholder 2"/>
          <p:cNvSpPr>
            <a:spLocks noGrp="1"/>
          </p:cNvSpPr>
          <p:nvPr>
            <p:ph idx="1"/>
          </p:nvPr>
        </p:nvSpPr>
        <p:spPr>
          <a:xfrm>
            <a:off x="519140" y="1467852"/>
            <a:ext cx="9695671" cy="5149515"/>
          </a:xfrm>
        </p:spPr>
        <p:txBody>
          <a:bodyPr>
            <a:noAutofit/>
          </a:bodyPr>
          <a:lstStyle/>
          <a:p>
            <a:r>
              <a:rPr lang="en-GB" sz="2400" dirty="0" smtClean="0"/>
              <a:t>Sometimes a term may be incorporated into a contract because the parties have previously dealt with each other on those terms.</a:t>
            </a:r>
          </a:p>
          <a:p>
            <a:pPr marL="0" indent="0">
              <a:buNone/>
            </a:pPr>
            <a:r>
              <a:rPr lang="en-GB" sz="2400" dirty="0" smtClean="0"/>
              <a:t>E.G If A and B have made the same contract on the same terms several times before, the court may find that the parties have established a sufficiently consistent course of dealing for the term to be incorporated into their next agreement (even if they do not receive actual or reasonable notice of the terms).</a:t>
            </a:r>
          </a:p>
          <a:p>
            <a:pPr marL="0" indent="0">
              <a:buNone/>
            </a:pPr>
            <a:endParaRPr lang="en-GB" sz="2400" dirty="0"/>
          </a:p>
          <a:p>
            <a:pPr marL="0" indent="0">
              <a:buNone/>
            </a:pPr>
            <a:r>
              <a:rPr lang="en-GB" sz="2400" i="1" dirty="0" smtClean="0">
                <a:solidFill>
                  <a:srgbClr val="FF0000"/>
                </a:solidFill>
              </a:rPr>
              <a:t>J </a:t>
            </a:r>
            <a:r>
              <a:rPr lang="en-GB" sz="2400" i="1" dirty="0" err="1" smtClean="0">
                <a:solidFill>
                  <a:srgbClr val="FF0000"/>
                </a:solidFill>
              </a:rPr>
              <a:t>Spurling</a:t>
            </a:r>
            <a:r>
              <a:rPr lang="en-GB" sz="2400" i="1" dirty="0" smtClean="0">
                <a:solidFill>
                  <a:srgbClr val="FF0000"/>
                </a:solidFill>
              </a:rPr>
              <a:t> Ltd v Bradshaw [1956]</a:t>
            </a:r>
          </a:p>
          <a:p>
            <a:pPr marL="0" indent="0">
              <a:buNone/>
            </a:pPr>
            <a:r>
              <a:rPr lang="en-GB" sz="2400" i="1" dirty="0" err="1" smtClean="0">
                <a:solidFill>
                  <a:srgbClr val="FF0000"/>
                </a:solidFill>
              </a:rPr>
              <a:t>Habas</a:t>
            </a:r>
            <a:r>
              <a:rPr lang="en-GB" sz="2400" i="1" dirty="0" smtClean="0">
                <a:solidFill>
                  <a:srgbClr val="FF0000"/>
                </a:solidFill>
              </a:rPr>
              <a:t> Sinai </a:t>
            </a:r>
            <a:r>
              <a:rPr lang="en-GB" sz="2400" i="1" dirty="0" err="1" smtClean="0">
                <a:solidFill>
                  <a:srgbClr val="FF0000"/>
                </a:solidFill>
              </a:rPr>
              <a:t>Ve</a:t>
            </a:r>
            <a:r>
              <a:rPr lang="en-GB" sz="2400" i="1" dirty="0" smtClean="0">
                <a:solidFill>
                  <a:srgbClr val="FF0000"/>
                </a:solidFill>
              </a:rPr>
              <a:t> </a:t>
            </a:r>
            <a:r>
              <a:rPr lang="en-GB" sz="2400" i="1" dirty="0" err="1" smtClean="0">
                <a:solidFill>
                  <a:srgbClr val="FF0000"/>
                </a:solidFill>
              </a:rPr>
              <a:t>Tibbi</a:t>
            </a:r>
            <a:r>
              <a:rPr lang="en-GB" sz="2400" i="1" dirty="0" smtClean="0">
                <a:solidFill>
                  <a:srgbClr val="FF0000"/>
                </a:solidFill>
              </a:rPr>
              <a:t> </a:t>
            </a:r>
            <a:r>
              <a:rPr lang="en-GB" sz="2400" i="1" dirty="0" err="1" smtClean="0">
                <a:solidFill>
                  <a:srgbClr val="FF0000"/>
                </a:solidFill>
              </a:rPr>
              <a:t>Isthisal</a:t>
            </a:r>
            <a:r>
              <a:rPr lang="en-GB" sz="2400" i="1" dirty="0" smtClean="0">
                <a:solidFill>
                  <a:srgbClr val="FF0000"/>
                </a:solidFill>
              </a:rPr>
              <a:t> </a:t>
            </a:r>
            <a:r>
              <a:rPr lang="en-GB" sz="2400" i="1" dirty="0" err="1" smtClean="0">
                <a:solidFill>
                  <a:srgbClr val="FF0000"/>
                </a:solidFill>
              </a:rPr>
              <a:t>Endustri</a:t>
            </a:r>
            <a:r>
              <a:rPr lang="en-GB" sz="2400" i="1" dirty="0" smtClean="0">
                <a:solidFill>
                  <a:srgbClr val="FF0000"/>
                </a:solidFill>
              </a:rPr>
              <a:t> AS v </a:t>
            </a:r>
            <a:r>
              <a:rPr lang="en-GB" sz="2400" i="1" dirty="0" err="1" smtClean="0">
                <a:solidFill>
                  <a:srgbClr val="FF0000"/>
                </a:solidFill>
              </a:rPr>
              <a:t>Sometal</a:t>
            </a:r>
            <a:r>
              <a:rPr lang="en-GB" sz="2400" i="1" dirty="0" smtClean="0">
                <a:solidFill>
                  <a:srgbClr val="FF0000"/>
                </a:solidFill>
              </a:rPr>
              <a:t> SAL [2010]</a:t>
            </a:r>
          </a:p>
          <a:p>
            <a:pPr marL="0" indent="0">
              <a:buNone/>
            </a:pPr>
            <a:r>
              <a:rPr lang="en-GB" sz="2400" i="1" dirty="0" smtClean="0">
                <a:solidFill>
                  <a:srgbClr val="FF0000"/>
                </a:solidFill>
              </a:rPr>
              <a:t>Transformers &amp; Rectifiers Ltd v Needs Ltd [2015]: </a:t>
            </a:r>
            <a:r>
              <a:rPr lang="en-GB" sz="2400" dirty="0" smtClean="0"/>
              <a:t>3 or 4 periods over a short period may suffice.</a:t>
            </a:r>
            <a:endParaRPr lang="en-GB" sz="2400" dirty="0"/>
          </a:p>
        </p:txBody>
      </p:sp>
    </p:spTree>
    <p:extLst>
      <p:ext uri="{BB962C8B-B14F-4D97-AF65-F5344CB8AC3E}">
        <p14:creationId xmlns:p14="http://schemas.microsoft.com/office/powerpoint/2010/main" val="4268110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2.3 Incorporation through a common understanding of the parties</a:t>
            </a:r>
            <a:endParaRPr lang="en-GB" dirty="0"/>
          </a:p>
        </p:txBody>
      </p:sp>
      <p:sp>
        <p:nvSpPr>
          <p:cNvPr id="3" name="Content Placeholder 2"/>
          <p:cNvSpPr>
            <a:spLocks noGrp="1"/>
          </p:cNvSpPr>
          <p:nvPr>
            <p:ph idx="1"/>
          </p:nvPr>
        </p:nvSpPr>
        <p:spPr>
          <a:xfrm>
            <a:off x="677333" y="2160589"/>
            <a:ext cx="9693887" cy="4168022"/>
          </a:xfrm>
        </p:spPr>
        <p:txBody>
          <a:bodyPr>
            <a:normAutofit/>
          </a:bodyPr>
          <a:lstStyle/>
          <a:p>
            <a:pPr marL="0" indent="0">
              <a:buNone/>
            </a:pPr>
            <a:r>
              <a:rPr lang="en-GB" sz="2800" dirty="0" smtClean="0"/>
              <a:t>Even in situations where there is a lack of notice and no consistent course of dealing can be found, written terms can still be incorporated into an oral contract </a:t>
            </a:r>
          </a:p>
          <a:p>
            <a:pPr marL="0" indent="0">
              <a:buNone/>
            </a:pPr>
            <a:r>
              <a:rPr lang="en-GB" sz="2800" dirty="0" smtClean="0">
                <a:solidFill>
                  <a:schemeClr val="accent2"/>
                </a:solidFill>
              </a:rPr>
              <a:t>WHERE TO DO SO WOULD REFLECT THE COMMON UNDERSTANDING OF THE PARTIES. </a:t>
            </a:r>
          </a:p>
          <a:p>
            <a:pPr marL="0" indent="0">
              <a:buNone/>
            </a:pPr>
            <a:endParaRPr lang="en-GB" sz="2800" dirty="0">
              <a:solidFill>
                <a:schemeClr val="accent2"/>
              </a:solidFill>
            </a:endParaRPr>
          </a:p>
          <a:p>
            <a:pPr marL="0" indent="0">
              <a:buNone/>
            </a:pPr>
            <a:r>
              <a:rPr lang="en-GB" sz="2800" i="1" dirty="0" smtClean="0">
                <a:solidFill>
                  <a:srgbClr val="FF0000"/>
                </a:solidFill>
              </a:rPr>
              <a:t>British Crane Hire Corp ltd v Ipswich Plant Hire [1975]</a:t>
            </a:r>
            <a:endParaRPr lang="en-GB" sz="2800" i="1" dirty="0">
              <a:solidFill>
                <a:srgbClr val="FF0000"/>
              </a:solidFill>
            </a:endParaRPr>
          </a:p>
        </p:txBody>
      </p:sp>
    </p:spTree>
    <p:extLst>
      <p:ext uri="{BB962C8B-B14F-4D97-AF65-F5344CB8AC3E}">
        <p14:creationId xmlns:p14="http://schemas.microsoft.com/office/powerpoint/2010/main" val="60768130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403</TotalTime>
  <Words>3224</Words>
  <Application>Microsoft Office PowerPoint</Application>
  <PresentationFormat>Widescreen</PresentationFormat>
  <Paragraphs>224</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Trebuchet MS</vt:lpstr>
      <vt:lpstr>Wingdings 3</vt:lpstr>
      <vt:lpstr>Facet</vt:lpstr>
      <vt:lpstr>The contents of a contract  </vt:lpstr>
      <vt:lpstr>Learning objectives</vt:lpstr>
      <vt:lpstr>PowerPoint Presentation</vt:lpstr>
      <vt:lpstr>Basic terminology</vt:lpstr>
      <vt:lpstr>EXPRESS TERM: A term that has been clearly         and distinctly discussed IMPLIED TERM: A term that has not been                             openly considered by the              parties</vt:lpstr>
      <vt:lpstr>Distinguishing between representations and terms</vt:lpstr>
      <vt:lpstr>1. IMPORTANCE OF STATEMENT </vt:lpstr>
      <vt:lpstr>2. Putting a statement in writing</vt:lpstr>
      <vt:lpstr>3. Timing</vt:lpstr>
      <vt:lpstr>4. Special knowledge or skills</vt:lpstr>
      <vt:lpstr>PowerPoint Presentation</vt:lpstr>
      <vt:lpstr>PowerPoint Presentation</vt:lpstr>
      <vt:lpstr>Express terms</vt:lpstr>
      <vt:lpstr>1. SIGNED WRITTEN DOCUMENTS CONTAINING CONTRACTUAL TERMS</vt:lpstr>
      <vt:lpstr>2. INCORPORATION OF WRITTEN TERMS INTO ORAL CONTRACTS</vt:lpstr>
      <vt:lpstr>2.1 Incorporation through notice</vt:lpstr>
      <vt:lpstr>Has reasonable notice been given? </vt:lpstr>
      <vt:lpstr>2.2 Consistent course of dealing</vt:lpstr>
      <vt:lpstr>2.3 Incorporation through a common understanding of the parties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contents of a contract  </dc:title>
  <dc:creator>Laura Knight</dc:creator>
  <cp:lastModifiedBy>Laura Knight</cp:lastModifiedBy>
  <cp:revision>12</cp:revision>
  <cp:lastPrinted>2018-02-15T17:42:04Z</cp:lastPrinted>
  <dcterms:created xsi:type="dcterms:W3CDTF">2018-02-13T09:13:41Z</dcterms:created>
  <dcterms:modified xsi:type="dcterms:W3CDTF">2018-02-19T08:44:43Z</dcterms:modified>
</cp:coreProperties>
</file>