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4EAF6D-56D4-4A71-AD51-E7D955B442AF}" v="18" dt="2023-02-16T22:16:24.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94672"/>
  </p:normalViewPr>
  <p:slideViewPr>
    <p:cSldViewPr snapToGrid="0">
      <p:cViewPr varScale="1">
        <p:scale>
          <a:sx n="120" d="100"/>
          <a:sy n="120" d="100"/>
        </p:scale>
        <p:origin x="4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o Away" userId="5eff01ba9a4f9014" providerId="Windows Live" clId="Web-{1F4EAF6D-56D4-4A71-AD51-E7D955B442AF}"/>
    <pc:docChg chg="modSld">
      <pc:chgData name="Go Away" userId="5eff01ba9a4f9014" providerId="Windows Live" clId="Web-{1F4EAF6D-56D4-4A71-AD51-E7D955B442AF}" dt="2023-02-16T22:16:24.518" v="12" actId="14100"/>
      <pc:docMkLst>
        <pc:docMk/>
      </pc:docMkLst>
      <pc:sldChg chg="addSp modSp">
        <pc:chgData name="Go Away" userId="5eff01ba9a4f9014" providerId="Windows Live" clId="Web-{1F4EAF6D-56D4-4A71-AD51-E7D955B442AF}" dt="2023-02-16T22:16:24.518" v="12" actId="14100"/>
        <pc:sldMkLst>
          <pc:docMk/>
          <pc:sldMk cId="1680642347" sldId="256"/>
        </pc:sldMkLst>
        <pc:spChg chg="add mod">
          <ac:chgData name="Go Away" userId="5eff01ba9a4f9014" providerId="Windows Live" clId="Web-{1F4EAF6D-56D4-4A71-AD51-E7D955B442AF}" dt="2023-02-16T22:16:24.518" v="12" actId="14100"/>
          <ac:spMkLst>
            <pc:docMk/>
            <pc:sldMk cId="1680642347" sldId="256"/>
            <ac:spMk id="5" creationId="{DDA2C9BC-1B30-3DC1-904B-8FFF614610C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2/16/2023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5898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26326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2/16/2023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4356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2/16/2023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086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2/16/2023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5998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2/16/2023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0845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2/16/2023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6069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2/16/2023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33842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2/16/2023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5735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2/16/2023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3837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2/16/2023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6674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2/16/2023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14699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53D57F-1890-7FF3-67DF-C0C2FA800B2A}"/>
              </a:ext>
            </a:extLst>
          </p:cNvPr>
          <p:cNvSpPr>
            <a:spLocks noGrp="1"/>
          </p:cNvSpPr>
          <p:nvPr>
            <p:ph type="ctrTitle"/>
          </p:nvPr>
        </p:nvSpPr>
        <p:spPr>
          <a:xfrm>
            <a:off x="648929" y="639097"/>
            <a:ext cx="6253317" cy="3686015"/>
          </a:xfrm>
        </p:spPr>
        <p:txBody>
          <a:bodyPr>
            <a:normAutofit/>
          </a:bodyPr>
          <a:lstStyle/>
          <a:p>
            <a:r>
              <a:rPr lang="en-US" dirty="0"/>
              <a:t>Valentine’s day menu</a:t>
            </a:r>
          </a:p>
        </p:txBody>
      </p:sp>
      <p:sp>
        <p:nvSpPr>
          <p:cNvPr id="3" name="Subtitle 2">
            <a:extLst>
              <a:ext uri="{FF2B5EF4-FFF2-40B4-BE49-F238E27FC236}">
                <a16:creationId xmlns:a16="http://schemas.microsoft.com/office/drawing/2014/main" id="{060C92BD-EB18-9654-AFFC-014E7A2EA036}"/>
              </a:ext>
            </a:extLst>
          </p:cNvPr>
          <p:cNvSpPr>
            <a:spLocks noGrp="1"/>
          </p:cNvSpPr>
          <p:nvPr>
            <p:ph type="subTitle" idx="1"/>
          </p:nvPr>
        </p:nvSpPr>
        <p:spPr>
          <a:xfrm>
            <a:off x="632899" y="4672739"/>
            <a:ext cx="6269347" cy="1021498"/>
          </a:xfrm>
        </p:spPr>
        <p:txBody>
          <a:bodyPr>
            <a:normAutofit/>
          </a:bodyPr>
          <a:lstStyle/>
          <a:p>
            <a:r>
              <a:rPr lang="en-US" dirty="0">
                <a:solidFill>
                  <a:schemeClr val="tx1">
                    <a:lumMod val="85000"/>
                    <a:lumOff val="15000"/>
                  </a:schemeClr>
                </a:solidFill>
              </a:rPr>
              <a:t>From hotel trinity</a:t>
            </a:r>
          </a:p>
        </p:txBody>
      </p:sp>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Top view of five pieces red paper heart cut-outs on a white surface">
            <a:extLst>
              <a:ext uri="{FF2B5EF4-FFF2-40B4-BE49-F238E27FC236}">
                <a16:creationId xmlns:a16="http://schemas.microsoft.com/office/drawing/2014/main" id="{B8651139-7BA9-34AA-BFD3-BA04810A4934}"/>
              </a:ext>
            </a:extLst>
          </p:cNvPr>
          <p:cNvPicPr>
            <a:picLocks noChangeAspect="1"/>
          </p:cNvPicPr>
          <p:nvPr/>
        </p:nvPicPr>
        <p:blipFill rotWithShape="1">
          <a:blip r:embed="rId2"/>
          <a:srcRect r="51673"/>
          <a:stretch/>
        </p:blipFill>
        <p:spPr>
          <a:xfrm>
            <a:off x="7490446" y="1"/>
            <a:ext cx="4635315" cy="6857999"/>
          </a:xfrm>
          <a:prstGeom prst="rect">
            <a:avLst/>
          </a:prstGeom>
        </p:spPr>
      </p:pic>
      <p:sp>
        <p:nvSpPr>
          <p:cNvPr id="5" name="TextBox 4">
            <a:extLst>
              <a:ext uri="{FF2B5EF4-FFF2-40B4-BE49-F238E27FC236}">
                <a16:creationId xmlns:a16="http://schemas.microsoft.com/office/drawing/2014/main" id="{DDA2C9BC-1B30-3DC1-904B-8FFF614610CE}"/>
              </a:ext>
            </a:extLst>
          </p:cNvPr>
          <p:cNvSpPr txBox="1"/>
          <p:nvPr/>
        </p:nvSpPr>
        <p:spPr>
          <a:xfrm>
            <a:off x="741946" y="150395"/>
            <a:ext cx="441157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Times New Roman"/>
                <a:ea typeface="+mn-lt"/>
                <a:cs typeface="+mn-lt"/>
              </a:rPr>
              <a:t>Nicorici</a:t>
            </a:r>
            <a:r>
              <a:rPr lang="en-US" dirty="0">
                <a:latin typeface="Times New Roman"/>
                <a:ea typeface="+mn-lt"/>
                <a:cs typeface="+mn-lt"/>
              </a:rPr>
              <a:t> Alina </a:t>
            </a:r>
          </a:p>
          <a:p>
            <a:r>
              <a:rPr lang="en-US" dirty="0">
                <a:latin typeface="Times New Roman"/>
                <a:ea typeface="+mn-lt"/>
                <a:cs typeface="+mn-lt"/>
              </a:rPr>
              <a:t>2210429 </a:t>
            </a:r>
          </a:p>
          <a:p>
            <a:r>
              <a:rPr lang="en-US" dirty="0">
                <a:latin typeface="Times New Roman"/>
                <a:ea typeface="+mn-lt"/>
                <a:cs typeface="+mn-lt"/>
              </a:rPr>
              <a:t>Food and Beverage Operations BMIH 4002 </a:t>
            </a:r>
            <a:endParaRPr lang="en-US">
              <a:latin typeface="Times New Roman"/>
              <a:ea typeface="+mn-lt"/>
              <a:cs typeface="+mn-lt"/>
            </a:endParaRPr>
          </a:p>
          <a:p>
            <a:r>
              <a:rPr lang="en-US" dirty="0">
                <a:latin typeface="Times New Roman"/>
                <a:ea typeface="+mn-lt"/>
                <a:cs typeface="+mn-lt"/>
              </a:rPr>
              <a:t>Tristan Hawkins</a:t>
            </a:r>
            <a:endParaRPr lang="en-US" dirty="0">
              <a:latin typeface="Times New Roman"/>
            </a:endParaRPr>
          </a:p>
        </p:txBody>
      </p:sp>
    </p:spTree>
    <p:extLst>
      <p:ext uri="{BB962C8B-B14F-4D97-AF65-F5344CB8AC3E}">
        <p14:creationId xmlns:p14="http://schemas.microsoft.com/office/powerpoint/2010/main" val="1680642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Variety of fresh salads">
            <a:extLst>
              <a:ext uri="{FF2B5EF4-FFF2-40B4-BE49-F238E27FC236}">
                <a16:creationId xmlns:a16="http://schemas.microsoft.com/office/drawing/2014/main" id="{7D682104-A113-3E10-81CE-0F5916653512}"/>
              </a:ext>
            </a:extLst>
          </p:cNvPr>
          <p:cNvPicPr>
            <a:picLocks noChangeAspect="1"/>
          </p:cNvPicPr>
          <p:nvPr/>
        </p:nvPicPr>
        <p:blipFill rotWithShape="1">
          <a:blip r:embed="rId2">
            <a:alphaModFix amt="35000"/>
          </a:blip>
          <a:srcRect t="14303" b="1427"/>
          <a:stretch/>
        </p:blipFill>
        <p:spPr>
          <a:xfrm>
            <a:off x="20" y="10"/>
            <a:ext cx="12191980" cy="6857990"/>
          </a:xfrm>
          <a:prstGeom prst="rect">
            <a:avLst/>
          </a:prstGeom>
        </p:spPr>
      </p:pic>
      <p:cxnSp>
        <p:nvCxnSpPr>
          <p:cNvPr id="29" name="Straight Connector 28">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7672116-9965-74EA-C394-87B4257314E4}"/>
              </a:ext>
            </a:extLst>
          </p:cNvPr>
          <p:cNvSpPr txBox="1"/>
          <p:nvPr/>
        </p:nvSpPr>
        <p:spPr>
          <a:xfrm>
            <a:off x="1097280" y="2108201"/>
            <a:ext cx="10058400" cy="3760891"/>
          </a:xfrm>
          <a:prstGeom prst="rect">
            <a:avLst/>
          </a:prstGeom>
        </p:spPr>
        <p:txBody>
          <a:bodyPr vert="horz" lIns="0" tIns="45720" rIns="0" bIns="45720" rtlCol="0">
            <a:normAutofit/>
          </a:bodyPr>
          <a:lstStyle/>
          <a:p>
            <a:pPr>
              <a:lnSpc>
                <a:spcPct val="90000"/>
              </a:lnSpc>
              <a:spcAft>
                <a:spcPts val="600"/>
              </a:spcAft>
              <a:buFont typeface="Calibri" panose="020F0502020204030204" pitchFamily="34" charset="0"/>
            </a:pPr>
            <a:r>
              <a:rPr lang="en-US" sz="1500" b="1">
                <a:solidFill>
                  <a:schemeClr val="tx1">
                    <a:lumMod val="75000"/>
                    <a:lumOff val="25000"/>
                  </a:schemeClr>
                </a:solidFill>
                <a:effectLst/>
              </a:rPr>
              <a:t>What makes our menu stand out?</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Our Valentine's Day menu features a carefully crafted selection of seasonal dishes, prepared with the freshest ingredients and designed to be shared with your loved one. Each course is inspired by the romance of the occasion, and our attentive staff are on hand to ensure that your evening is memorable for all the right reasons.</a:t>
            </a:r>
          </a:p>
          <a:p>
            <a:pPr>
              <a:lnSpc>
                <a:spcPct val="90000"/>
              </a:lnSpc>
              <a:spcAft>
                <a:spcPts val="600"/>
              </a:spcAft>
              <a:buFont typeface="Calibri" panose="020F0502020204030204" pitchFamily="34" charset="0"/>
            </a:pPr>
            <a:r>
              <a:rPr lang="en-US" sz="1500" b="1">
                <a:solidFill>
                  <a:schemeClr val="tx1">
                    <a:lumMod val="75000"/>
                    <a:lumOff val="25000"/>
                  </a:schemeClr>
                </a:solidFill>
                <a:effectLst/>
              </a:rPr>
              <a:t>Seasonal, sharing, or special dishes?</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Our Valentine's Day menu features a combination of seasonal and special dishes, designed to be shared with your loved one. We have carefully curated a selection of dishes that are sure to impress, from succulent seafood to indulgent desserts.</a:t>
            </a:r>
          </a:p>
          <a:p>
            <a:pPr>
              <a:lnSpc>
                <a:spcPct val="90000"/>
              </a:lnSpc>
              <a:spcAft>
                <a:spcPts val="600"/>
              </a:spcAft>
              <a:buFont typeface="Calibri" panose="020F0502020204030204" pitchFamily="34" charset="0"/>
            </a:pPr>
            <a:r>
              <a:rPr lang="en-US" sz="1500" b="1">
                <a:solidFill>
                  <a:schemeClr val="tx1">
                    <a:lumMod val="75000"/>
                    <a:lumOff val="25000"/>
                  </a:schemeClr>
                </a:solidFill>
                <a:effectLst/>
              </a:rPr>
              <a:t>From what date until what date would you run your menu?</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Our Valentine's Day menu will be available on February 14th, 2023.</a:t>
            </a:r>
          </a:p>
          <a:p>
            <a:pPr>
              <a:lnSpc>
                <a:spcPct val="90000"/>
              </a:lnSpc>
              <a:spcAft>
                <a:spcPts val="600"/>
              </a:spcAft>
              <a:buFont typeface="Calibri" panose="020F0502020204030204" pitchFamily="34" charset="0"/>
            </a:pPr>
            <a:r>
              <a:rPr lang="en-US" sz="1500" b="1">
                <a:solidFill>
                  <a:schemeClr val="tx1">
                    <a:lumMod val="75000"/>
                    <a:lumOff val="25000"/>
                  </a:schemeClr>
                </a:solidFill>
                <a:effectLst/>
              </a:rPr>
              <a:t>What sort of price would you expect to pay in a 4* hotel?</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Our Valentine's Day menu is priced at $80 per person, and includes four courses.</a:t>
            </a:r>
          </a:p>
          <a:p>
            <a:pPr>
              <a:lnSpc>
                <a:spcPct val="90000"/>
              </a:lnSpc>
              <a:spcAft>
                <a:spcPts val="600"/>
              </a:spcAft>
              <a:buFont typeface="Calibri" panose="020F0502020204030204" pitchFamily="34" charset="0"/>
            </a:pPr>
            <a:r>
              <a:rPr lang="en-US" sz="1500" i="1">
                <a:solidFill>
                  <a:schemeClr val="tx1">
                    <a:lumMod val="75000"/>
                    <a:lumOff val="25000"/>
                  </a:schemeClr>
                </a:solidFill>
                <a:effectLst/>
              </a:rPr>
              <a:t>Number of courses, dishes, and cuisine</a:t>
            </a:r>
          </a:p>
          <a:p>
            <a:pPr>
              <a:lnSpc>
                <a:spcPct val="90000"/>
              </a:lnSpc>
              <a:spcAft>
                <a:spcPts val="600"/>
              </a:spcAft>
              <a:buFont typeface="Calibri" panose="020F0502020204030204" pitchFamily="34" charset="0"/>
            </a:pPr>
            <a:endParaRPr lang="en-US" sz="1500">
              <a:solidFill>
                <a:schemeClr val="tx1">
                  <a:lumMod val="75000"/>
                  <a:lumOff val="25000"/>
                </a:schemeClr>
              </a:solidFill>
            </a:endParaRPr>
          </a:p>
        </p:txBody>
      </p:sp>
      <p:sp>
        <p:nvSpPr>
          <p:cNvPr id="31" name="Rectangle 30">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918221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099F0-E663-6A59-7EB1-079C639FEF5C}"/>
              </a:ext>
            </a:extLst>
          </p:cNvPr>
          <p:cNvSpPr>
            <a:spLocks noGrp="1"/>
          </p:cNvSpPr>
          <p:nvPr>
            <p:ph type="title"/>
          </p:nvPr>
        </p:nvSpPr>
        <p:spPr>
          <a:xfrm>
            <a:off x="319319" y="116492"/>
            <a:ext cx="6253317" cy="380428"/>
          </a:xfrm>
        </p:spPr>
        <p:txBody>
          <a:bodyPr vert="horz" lIns="91440" tIns="45720" rIns="91440" bIns="45720" rtlCol="0" anchor="b">
            <a:normAutofit/>
          </a:bodyPr>
          <a:lstStyle/>
          <a:p>
            <a:r>
              <a:rPr lang="en-US" sz="2000" b="1" dirty="0">
                <a:solidFill>
                  <a:srgbClr val="FF0000"/>
                </a:solidFill>
                <a:effectLst/>
              </a:rPr>
              <a:t>Our Valentine's Day menu includes four courses:</a:t>
            </a:r>
            <a:endParaRPr lang="en-US" sz="2000" b="1" dirty="0">
              <a:solidFill>
                <a:srgbClr val="FF0000"/>
              </a:solidFill>
            </a:endParaRPr>
          </a:p>
        </p:txBody>
      </p:sp>
      <p:cxnSp>
        <p:nvCxnSpPr>
          <p:cNvPr id="18" name="Straight Connector 1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Bouquet of red roses on a black background">
            <a:extLst>
              <a:ext uri="{FF2B5EF4-FFF2-40B4-BE49-F238E27FC236}">
                <a16:creationId xmlns:a16="http://schemas.microsoft.com/office/drawing/2014/main" id="{917383E7-3999-ACE3-6914-39281E08CF25}"/>
              </a:ext>
            </a:extLst>
          </p:cNvPr>
          <p:cNvPicPr>
            <a:picLocks noChangeAspect="1"/>
          </p:cNvPicPr>
          <p:nvPr/>
        </p:nvPicPr>
        <p:blipFill rotWithShape="1">
          <a:blip r:embed="rId2"/>
          <a:srcRect l="41051" r="13832" b="-2"/>
          <a:stretch/>
        </p:blipFill>
        <p:spPr>
          <a:xfrm>
            <a:off x="7556685" y="0"/>
            <a:ext cx="4635315" cy="6857999"/>
          </a:xfrm>
          <a:prstGeom prst="rect">
            <a:avLst/>
          </a:prstGeom>
        </p:spPr>
      </p:pic>
      <p:sp>
        <p:nvSpPr>
          <p:cNvPr id="6" name="TextBox 5">
            <a:extLst>
              <a:ext uri="{FF2B5EF4-FFF2-40B4-BE49-F238E27FC236}">
                <a16:creationId xmlns:a16="http://schemas.microsoft.com/office/drawing/2014/main" id="{655EC965-565C-645E-B571-DAFFFA7C69CE}"/>
              </a:ext>
            </a:extLst>
          </p:cNvPr>
          <p:cNvSpPr txBox="1"/>
          <p:nvPr/>
        </p:nvSpPr>
        <p:spPr>
          <a:xfrm>
            <a:off x="9183757" y="2160104"/>
            <a:ext cx="2769704" cy="3882887"/>
          </a:xfrm>
          <a:prstGeom prst="rect">
            <a:avLst/>
          </a:prstGeom>
          <a:noFill/>
        </p:spPr>
        <p:txBody>
          <a:bodyPr wrap="square" rtlCol="0">
            <a:spAutoFit/>
          </a:bodyPr>
          <a:lstStyle/>
          <a:p>
            <a:endParaRPr lang="en-US" dirty="0"/>
          </a:p>
        </p:txBody>
      </p:sp>
      <p:sp>
        <p:nvSpPr>
          <p:cNvPr id="7" name="TextBox 6">
            <a:extLst>
              <a:ext uri="{FF2B5EF4-FFF2-40B4-BE49-F238E27FC236}">
                <a16:creationId xmlns:a16="http://schemas.microsoft.com/office/drawing/2014/main" id="{318427DD-658D-9826-7DBE-EDAA2372C8E6}"/>
              </a:ext>
            </a:extLst>
          </p:cNvPr>
          <p:cNvSpPr txBox="1"/>
          <p:nvPr/>
        </p:nvSpPr>
        <p:spPr>
          <a:xfrm>
            <a:off x="212651" y="542260"/>
            <a:ext cx="3233327" cy="1600438"/>
          </a:xfrm>
          <a:prstGeom prst="rect">
            <a:avLst/>
          </a:prstGeom>
          <a:noFill/>
        </p:spPr>
        <p:txBody>
          <a:bodyPr wrap="square" rtlCol="0">
            <a:spAutoFit/>
          </a:bodyPr>
          <a:lstStyle/>
          <a:p>
            <a:r>
              <a:rPr lang="en-GB" sz="1000" b="1" dirty="0">
                <a:solidFill>
                  <a:srgbClr val="FF0000"/>
                </a:solidFill>
                <a:effectLst/>
                <a:latin typeface="Helvetica Neue" panose="02000503000000020004" pitchFamily="2" charset="0"/>
              </a:rPr>
              <a:t>Amuse-bouche</a:t>
            </a:r>
            <a:r>
              <a:rPr lang="en-GB" sz="1000" b="1" dirty="0">
                <a:effectLst/>
                <a:latin typeface="Helvetica Neue" panose="02000503000000020004" pitchFamily="2" charset="0"/>
              </a:rPr>
              <a:t>:</a:t>
            </a:r>
          </a:p>
          <a:p>
            <a:pPr>
              <a:buFont typeface="Arial" panose="020B0604020202020204" pitchFamily="34" charset="0"/>
              <a:buChar char="•"/>
            </a:pPr>
            <a:r>
              <a:rPr lang="en-GB" sz="1000" i="1" dirty="0">
                <a:effectLst/>
                <a:latin typeface="Helvetica Neue" panose="02000503000000020004" pitchFamily="2" charset="0"/>
              </a:rPr>
              <a:t>Oysters Rockefeller</a:t>
            </a:r>
          </a:p>
          <a:p>
            <a:pPr>
              <a:buFont typeface="Arial" panose="020B0604020202020204" pitchFamily="34" charset="0"/>
              <a:buChar char="•"/>
            </a:pPr>
            <a:r>
              <a:rPr lang="en-GB" sz="1000" i="1" dirty="0">
                <a:effectLst/>
                <a:latin typeface="Helvetica Neue" panose="02000503000000020004" pitchFamily="2" charset="0"/>
              </a:rPr>
              <a:t>Seared scallops with celeriac puree and pancetta (contains shellfish and pork)</a:t>
            </a:r>
          </a:p>
          <a:p>
            <a:pPr>
              <a:buFont typeface="Arial" panose="020B0604020202020204" pitchFamily="34" charset="0"/>
              <a:buChar char="•"/>
            </a:pPr>
            <a:r>
              <a:rPr lang="en-GB" sz="1000" i="1" dirty="0">
                <a:effectLst/>
                <a:latin typeface="Helvetica Neue" panose="02000503000000020004" pitchFamily="2" charset="0"/>
              </a:rPr>
              <a:t>Beetroot and goat's cheese tartlet (vegetarian, contains dairy and gluten)</a:t>
            </a:r>
          </a:p>
          <a:p>
            <a:pPr>
              <a:buFont typeface="Arial" panose="020B0604020202020204" pitchFamily="34" charset="0"/>
              <a:buChar char="•"/>
            </a:pPr>
            <a:r>
              <a:rPr lang="en-GB" sz="1000" i="1" dirty="0">
                <a:effectLst/>
                <a:latin typeface="Helvetica Neue" panose="02000503000000020004" pitchFamily="2" charset="0"/>
              </a:rPr>
              <a:t>Sweet potato and black bean sliders with avocado cream (vegan)</a:t>
            </a:r>
          </a:p>
          <a:p>
            <a:endParaRPr lang="en-US" dirty="0"/>
          </a:p>
        </p:txBody>
      </p:sp>
      <p:sp>
        <p:nvSpPr>
          <p:cNvPr id="9" name="TextBox 8">
            <a:extLst>
              <a:ext uri="{FF2B5EF4-FFF2-40B4-BE49-F238E27FC236}">
                <a16:creationId xmlns:a16="http://schemas.microsoft.com/office/drawing/2014/main" id="{365BA33F-AA92-7D24-1589-C305519E62A7}"/>
              </a:ext>
            </a:extLst>
          </p:cNvPr>
          <p:cNvSpPr txBox="1"/>
          <p:nvPr/>
        </p:nvSpPr>
        <p:spPr>
          <a:xfrm>
            <a:off x="1435127" y="1958745"/>
            <a:ext cx="3678487" cy="2631490"/>
          </a:xfrm>
          <a:prstGeom prst="rect">
            <a:avLst/>
          </a:prstGeom>
          <a:noFill/>
        </p:spPr>
        <p:txBody>
          <a:bodyPr wrap="square" rtlCol="0">
            <a:spAutoFit/>
          </a:bodyPr>
          <a:lstStyle/>
          <a:p>
            <a:r>
              <a:rPr lang="en-GB" sz="1050" b="1" dirty="0">
                <a:solidFill>
                  <a:srgbClr val="FF0000"/>
                </a:solidFill>
                <a:effectLst/>
                <a:latin typeface="Helvetica Neue" panose="02000503000000020004" pitchFamily="2" charset="0"/>
              </a:rPr>
              <a:t>Starter</a:t>
            </a:r>
            <a:r>
              <a:rPr lang="en-GB" sz="1050" dirty="0">
                <a:effectLst/>
                <a:latin typeface="Helvetica Neue" panose="02000503000000020004" pitchFamily="2" charset="0"/>
              </a:rPr>
              <a:t>:</a:t>
            </a:r>
          </a:p>
          <a:p>
            <a:pPr>
              <a:buFont typeface="Arial" panose="020B0604020202020204" pitchFamily="34" charset="0"/>
              <a:buChar char="•"/>
            </a:pPr>
            <a:r>
              <a:rPr lang="en-GB" sz="1050" i="1" dirty="0">
                <a:effectLst/>
                <a:latin typeface="Helvetica Neue" panose="02000503000000020004" pitchFamily="2" charset="0"/>
              </a:rPr>
              <a:t>Smoked salmon and avocado tartare</a:t>
            </a:r>
          </a:p>
          <a:p>
            <a:pPr>
              <a:buFont typeface="Arial" panose="020B0604020202020204" pitchFamily="34" charset="0"/>
              <a:buChar char="•"/>
            </a:pPr>
            <a:r>
              <a:rPr lang="en-GB" sz="1050" i="1" dirty="0">
                <a:effectLst/>
                <a:latin typeface="Helvetica Neue" panose="02000503000000020004" pitchFamily="2" charset="0"/>
              </a:rPr>
              <a:t>Lobster bisque with chive crème </a:t>
            </a:r>
            <a:r>
              <a:rPr lang="en-GB" sz="1050" i="1" dirty="0" err="1">
                <a:effectLst/>
                <a:latin typeface="Helvetica Neue" panose="02000503000000020004" pitchFamily="2" charset="0"/>
              </a:rPr>
              <a:t>fraîche</a:t>
            </a:r>
            <a:r>
              <a:rPr lang="en-GB" sz="1050" i="1" dirty="0">
                <a:effectLst/>
                <a:latin typeface="Helvetica Neue" panose="02000503000000020004" pitchFamily="2" charset="0"/>
              </a:rPr>
              <a:t> (contains shellfish, dairy, and gluten)</a:t>
            </a:r>
          </a:p>
          <a:p>
            <a:pPr>
              <a:buFont typeface="Arial" panose="020B0604020202020204" pitchFamily="34" charset="0"/>
              <a:buChar char="•"/>
            </a:pPr>
            <a:r>
              <a:rPr lang="en-GB" sz="1050" i="1" dirty="0">
                <a:effectLst/>
                <a:latin typeface="Helvetica Neue" panose="02000503000000020004" pitchFamily="2" charset="0"/>
              </a:rPr>
              <a:t>Burrata and heirloom tomato salad with basil oil (vegetarian, contains dairy)</a:t>
            </a:r>
          </a:p>
          <a:p>
            <a:pPr>
              <a:buFont typeface="Arial" panose="020B0604020202020204" pitchFamily="34" charset="0"/>
              <a:buChar char="•"/>
            </a:pPr>
            <a:r>
              <a:rPr lang="en-GB" sz="1050" i="1" dirty="0">
                <a:effectLst/>
                <a:latin typeface="Helvetica Neue" panose="02000503000000020004" pitchFamily="2" charset="0"/>
              </a:rPr>
              <a:t>Duck liver parfait with fig chutney and brioche (contains gluten and eggs)</a:t>
            </a:r>
          </a:p>
          <a:p>
            <a:pPr>
              <a:buFont typeface="Arial" panose="020B0604020202020204" pitchFamily="34" charset="0"/>
              <a:buChar char="•"/>
            </a:pPr>
            <a:r>
              <a:rPr lang="en-GB" sz="1050" i="1" dirty="0">
                <a:effectLst/>
                <a:latin typeface="Helvetica Neue" panose="02000503000000020004" pitchFamily="2" charset="0"/>
              </a:rPr>
              <a:t>Caprese salad with heirloom tomatoes, fresh basil, and balsamic glaze (vegetarian, contains dairy)</a:t>
            </a:r>
          </a:p>
          <a:p>
            <a:pPr>
              <a:buFont typeface="Arial" panose="020B0604020202020204" pitchFamily="34" charset="0"/>
              <a:buChar char="•"/>
            </a:pPr>
            <a:r>
              <a:rPr lang="en-GB" sz="1050" i="1" dirty="0">
                <a:effectLst/>
                <a:latin typeface="Helvetica Neue" panose="02000503000000020004" pitchFamily="2" charset="0"/>
              </a:rPr>
              <a:t>Grilled asparagus with lemon and parmesan (vegetarian, contains dairy)</a:t>
            </a:r>
          </a:p>
          <a:p>
            <a:pPr>
              <a:buFont typeface="Arial" panose="020B0604020202020204" pitchFamily="34" charset="0"/>
              <a:buChar char="•"/>
            </a:pPr>
            <a:r>
              <a:rPr lang="en-GB" sz="1050" i="1" dirty="0">
                <a:effectLst/>
                <a:latin typeface="Helvetica Neue" panose="02000503000000020004" pitchFamily="2" charset="0"/>
              </a:rPr>
              <a:t>Vegan Caesar salad with crispy chickpea croutons and cashew Caesar dressing (vegan)</a:t>
            </a:r>
          </a:p>
          <a:p>
            <a:endParaRPr lang="en-US" dirty="0"/>
          </a:p>
        </p:txBody>
      </p:sp>
      <p:sp>
        <p:nvSpPr>
          <p:cNvPr id="10" name="TextBox 9">
            <a:extLst>
              <a:ext uri="{FF2B5EF4-FFF2-40B4-BE49-F238E27FC236}">
                <a16:creationId xmlns:a16="http://schemas.microsoft.com/office/drawing/2014/main" id="{B4D0E00F-5681-B43B-C0E2-7B6030A832E1}"/>
              </a:ext>
            </a:extLst>
          </p:cNvPr>
          <p:cNvSpPr txBox="1"/>
          <p:nvPr/>
        </p:nvSpPr>
        <p:spPr>
          <a:xfrm>
            <a:off x="0" y="4646433"/>
            <a:ext cx="5045279" cy="2400657"/>
          </a:xfrm>
          <a:prstGeom prst="rect">
            <a:avLst/>
          </a:prstGeom>
          <a:noFill/>
        </p:spPr>
        <p:txBody>
          <a:bodyPr wrap="square" rtlCol="0">
            <a:spAutoFit/>
          </a:bodyPr>
          <a:lstStyle/>
          <a:p>
            <a:r>
              <a:rPr lang="en-GB" sz="1100" b="1" dirty="0">
                <a:solidFill>
                  <a:srgbClr val="FF0000"/>
                </a:solidFill>
                <a:effectLst/>
                <a:latin typeface="Helvetica Neue" panose="02000503000000020004" pitchFamily="2" charset="0"/>
              </a:rPr>
              <a:t>Main</a:t>
            </a:r>
            <a:r>
              <a:rPr lang="en-GB" sz="1100" dirty="0">
                <a:effectLst/>
                <a:latin typeface="Helvetica Neue" panose="02000503000000020004" pitchFamily="2" charset="0"/>
              </a:rPr>
              <a:t>:</a:t>
            </a:r>
          </a:p>
          <a:p>
            <a:pPr>
              <a:buFont typeface="Arial" panose="020B0604020202020204" pitchFamily="34" charset="0"/>
              <a:buChar char="•"/>
            </a:pPr>
            <a:r>
              <a:rPr lang="en-GB" sz="1100" dirty="0">
                <a:effectLst/>
                <a:latin typeface="Helvetica Neue" panose="02000503000000020004" pitchFamily="2" charset="0"/>
              </a:rPr>
              <a:t>B</a:t>
            </a:r>
            <a:r>
              <a:rPr lang="en-GB" sz="1100" i="1" dirty="0">
                <a:effectLst/>
                <a:latin typeface="Helvetica Neue" panose="02000503000000020004" pitchFamily="2" charset="0"/>
              </a:rPr>
              <a:t>eef Wellington with truffle mash and buttered green beans</a:t>
            </a:r>
          </a:p>
          <a:p>
            <a:pPr>
              <a:buFont typeface="Arial" panose="020B0604020202020204" pitchFamily="34" charset="0"/>
              <a:buChar char="•"/>
            </a:pPr>
            <a:r>
              <a:rPr lang="en-GB" sz="1100" i="1" dirty="0">
                <a:effectLst/>
                <a:latin typeface="Helvetica Neue" panose="02000503000000020004" pitchFamily="2" charset="0"/>
              </a:rPr>
              <a:t>Pan-seared salmon with sautéed spinach and a dill cream sauce (contains dairy)</a:t>
            </a:r>
          </a:p>
          <a:p>
            <a:pPr>
              <a:buFont typeface="Arial" panose="020B0604020202020204" pitchFamily="34" charset="0"/>
              <a:buChar char="•"/>
            </a:pPr>
            <a:r>
              <a:rPr lang="en-GB" sz="1100" i="1" dirty="0">
                <a:effectLst/>
                <a:latin typeface="Helvetica Neue" panose="02000503000000020004" pitchFamily="2" charset="0"/>
              </a:rPr>
              <a:t>Roasted rack of lamb with rosemary and garlic mashed potatoes (contains dairy)</a:t>
            </a:r>
          </a:p>
          <a:p>
            <a:pPr>
              <a:buFont typeface="Arial" panose="020B0604020202020204" pitchFamily="34" charset="0"/>
              <a:buChar char="•"/>
            </a:pPr>
            <a:r>
              <a:rPr lang="en-GB" sz="1100" i="1" dirty="0">
                <a:effectLst/>
                <a:latin typeface="Helvetica Neue" panose="02000503000000020004" pitchFamily="2" charset="0"/>
              </a:rPr>
              <a:t>Wild mushroom risotto with truffle oil and parmesan crisps (vegetarian, contains dairy)</a:t>
            </a:r>
          </a:p>
          <a:p>
            <a:pPr>
              <a:buFont typeface="Arial" panose="020B0604020202020204" pitchFamily="34" charset="0"/>
              <a:buChar char="•"/>
            </a:pPr>
            <a:r>
              <a:rPr lang="en-GB" sz="1100" i="1" dirty="0">
                <a:effectLst/>
                <a:latin typeface="Helvetica Neue" panose="02000503000000020004" pitchFamily="2" charset="0"/>
              </a:rPr>
              <a:t>Vegetable Wellington with roasted root vegetables and a red wine reduction (vegetarian, contains gluten)</a:t>
            </a:r>
          </a:p>
          <a:p>
            <a:pPr>
              <a:buFont typeface="Arial" panose="020B0604020202020204" pitchFamily="34" charset="0"/>
              <a:buChar char="•"/>
            </a:pPr>
            <a:r>
              <a:rPr lang="en-GB" sz="1100" i="1" dirty="0">
                <a:effectLst/>
                <a:latin typeface="Helvetica Neue" panose="02000503000000020004" pitchFamily="2" charset="0"/>
              </a:rPr>
              <a:t>Grilled halloumi with quinoa tabbouleh and lemon dressing (vegetarian)</a:t>
            </a:r>
          </a:p>
          <a:p>
            <a:pPr>
              <a:buFont typeface="Arial" panose="020B0604020202020204" pitchFamily="34" charset="0"/>
              <a:buChar char="•"/>
            </a:pPr>
            <a:r>
              <a:rPr lang="en-GB" sz="1100" i="1" dirty="0">
                <a:effectLst/>
                <a:latin typeface="Helvetica Neue" panose="02000503000000020004" pitchFamily="2" charset="0"/>
              </a:rPr>
              <a:t>Vegan tagine with chickpeas, apricots, and couscous (vegan)</a:t>
            </a:r>
          </a:p>
          <a:p>
            <a:endParaRPr lang="en-US" dirty="0"/>
          </a:p>
        </p:txBody>
      </p:sp>
      <p:sp>
        <p:nvSpPr>
          <p:cNvPr id="11" name="TextBox 10">
            <a:extLst>
              <a:ext uri="{FF2B5EF4-FFF2-40B4-BE49-F238E27FC236}">
                <a16:creationId xmlns:a16="http://schemas.microsoft.com/office/drawing/2014/main" id="{BA842992-0187-C2DC-7DB2-EA43CE1B9795}"/>
              </a:ext>
            </a:extLst>
          </p:cNvPr>
          <p:cNvSpPr txBox="1"/>
          <p:nvPr/>
        </p:nvSpPr>
        <p:spPr>
          <a:xfrm>
            <a:off x="5099439" y="770141"/>
            <a:ext cx="2443072" cy="5539978"/>
          </a:xfrm>
          <a:prstGeom prst="rect">
            <a:avLst/>
          </a:prstGeom>
          <a:noFill/>
        </p:spPr>
        <p:txBody>
          <a:bodyPr wrap="square" rtlCol="0">
            <a:spAutoFit/>
          </a:bodyPr>
          <a:lstStyle/>
          <a:p>
            <a:r>
              <a:rPr lang="en-GB" sz="1400" b="1" dirty="0">
                <a:solidFill>
                  <a:srgbClr val="FF0000"/>
                </a:solidFill>
                <a:effectLst/>
                <a:latin typeface="Helvetica Neue" panose="02000503000000020004" pitchFamily="2" charset="0"/>
              </a:rPr>
              <a:t>Dessert</a:t>
            </a:r>
            <a:r>
              <a:rPr lang="en-GB" sz="1400" dirty="0">
                <a:effectLst/>
                <a:latin typeface="Helvetica Neue" panose="02000503000000020004" pitchFamily="2" charset="0"/>
              </a:rPr>
              <a:t>:</a:t>
            </a:r>
          </a:p>
          <a:p>
            <a:pPr>
              <a:buFont typeface="Arial" panose="020B0604020202020204" pitchFamily="34" charset="0"/>
              <a:buChar char="•"/>
            </a:pPr>
            <a:r>
              <a:rPr lang="en-GB" sz="1400" i="1" dirty="0">
                <a:effectLst/>
                <a:latin typeface="Helvetica Neue" panose="02000503000000020004" pitchFamily="2" charset="0"/>
              </a:rPr>
              <a:t>Dark chocolate and raspberry tart</a:t>
            </a:r>
          </a:p>
          <a:p>
            <a:pPr>
              <a:buFont typeface="Arial" panose="020B0604020202020204" pitchFamily="34" charset="0"/>
              <a:buChar char="•"/>
            </a:pPr>
            <a:r>
              <a:rPr lang="en-GB" sz="1400" i="1" dirty="0">
                <a:effectLst/>
                <a:latin typeface="Helvetica Neue" panose="02000503000000020004" pitchFamily="2" charset="0"/>
              </a:rPr>
              <a:t>Passionfruit and white chocolate mousse with raspberry coulis (contains dairy)</a:t>
            </a:r>
          </a:p>
          <a:p>
            <a:pPr>
              <a:buFont typeface="Arial" panose="020B0604020202020204" pitchFamily="34" charset="0"/>
              <a:buChar char="•"/>
            </a:pPr>
            <a:r>
              <a:rPr lang="en-GB" sz="1400" i="1" dirty="0">
                <a:effectLst/>
                <a:latin typeface="Helvetica Neue" panose="02000503000000020004" pitchFamily="2" charset="0"/>
              </a:rPr>
              <a:t>Classic crème </a:t>
            </a:r>
            <a:r>
              <a:rPr lang="en-GB" sz="1400" i="1" dirty="0" err="1">
                <a:effectLst/>
                <a:latin typeface="Helvetica Neue" panose="02000503000000020004" pitchFamily="2" charset="0"/>
              </a:rPr>
              <a:t>brûlée</a:t>
            </a:r>
            <a:r>
              <a:rPr lang="en-GB" sz="1400" i="1" dirty="0">
                <a:effectLst/>
                <a:latin typeface="Helvetica Neue" panose="02000503000000020004" pitchFamily="2" charset="0"/>
              </a:rPr>
              <a:t> with shortbread cookies (contains dairy, eggs, and gluten)</a:t>
            </a:r>
          </a:p>
          <a:p>
            <a:pPr>
              <a:buFont typeface="Arial" panose="020B0604020202020204" pitchFamily="34" charset="0"/>
              <a:buChar char="•"/>
            </a:pPr>
            <a:r>
              <a:rPr lang="en-GB" sz="1400" i="1" dirty="0">
                <a:effectLst/>
                <a:latin typeface="Helvetica Neue" panose="02000503000000020004" pitchFamily="2" charset="0"/>
              </a:rPr>
              <a:t>Red velvet cake with cream cheese frosting (contains dairy, eggs, and gluten)</a:t>
            </a:r>
          </a:p>
          <a:p>
            <a:pPr>
              <a:buFont typeface="Arial" panose="020B0604020202020204" pitchFamily="34" charset="0"/>
              <a:buChar char="•"/>
            </a:pPr>
            <a:r>
              <a:rPr lang="en-GB" sz="1400" i="1" dirty="0">
                <a:effectLst/>
                <a:latin typeface="Helvetica Neue" panose="02000503000000020004" pitchFamily="2" charset="0"/>
              </a:rPr>
              <a:t>Vegan dark chocolate mousse with fresh berries (vegan)</a:t>
            </a:r>
          </a:p>
          <a:p>
            <a:pPr>
              <a:buFont typeface="Arial" panose="020B0604020202020204" pitchFamily="34" charset="0"/>
              <a:buChar char="•"/>
            </a:pPr>
            <a:r>
              <a:rPr lang="en-GB" sz="1400" i="1" dirty="0">
                <a:effectLst/>
                <a:latin typeface="Helvetica Neue" panose="02000503000000020004" pitchFamily="2" charset="0"/>
              </a:rPr>
              <a:t>Raspberry sorbet with shortbread cookies (vegetarian, contains dairy and gluten)</a:t>
            </a:r>
          </a:p>
          <a:p>
            <a:pPr>
              <a:buFont typeface="Arial" panose="020B0604020202020204" pitchFamily="34" charset="0"/>
              <a:buChar char="•"/>
            </a:pPr>
            <a:r>
              <a:rPr lang="en-GB" sz="1400" i="1" dirty="0">
                <a:effectLst/>
                <a:latin typeface="Helvetica Neue" panose="02000503000000020004" pitchFamily="2" charset="0"/>
              </a:rPr>
              <a:t>Vegan apple crumble with vanilla ice cream (vegan, contains gluten and soy)</a:t>
            </a:r>
          </a:p>
          <a:p>
            <a:endParaRPr lang="en-US" dirty="0"/>
          </a:p>
        </p:txBody>
      </p:sp>
      <p:sp>
        <p:nvSpPr>
          <p:cNvPr id="13" name="TextBox 12">
            <a:extLst>
              <a:ext uri="{FF2B5EF4-FFF2-40B4-BE49-F238E27FC236}">
                <a16:creationId xmlns:a16="http://schemas.microsoft.com/office/drawing/2014/main" id="{464CB4A1-AF45-C45C-D02A-ED82E37310CE}"/>
              </a:ext>
            </a:extLst>
          </p:cNvPr>
          <p:cNvSpPr txBox="1"/>
          <p:nvPr/>
        </p:nvSpPr>
        <p:spPr>
          <a:xfrm>
            <a:off x="7869575" y="113713"/>
            <a:ext cx="4376586" cy="5355312"/>
          </a:xfrm>
          <a:prstGeom prst="rect">
            <a:avLst/>
          </a:prstGeom>
          <a:noFill/>
        </p:spPr>
        <p:txBody>
          <a:bodyPr wrap="square" rtlCol="0">
            <a:spAutoFit/>
          </a:bodyPr>
          <a:lstStyle/>
          <a:p>
            <a:r>
              <a:rPr lang="en-GB" i="1" dirty="0">
                <a:solidFill>
                  <a:schemeClr val="bg1"/>
                </a:solidFill>
                <a:effectLst/>
                <a:latin typeface="Helvetica Neue" panose="02000503000000020004" pitchFamily="2" charset="0"/>
              </a:rPr>
              <a:t>-All of our dishes are inspired by modern European cuisine, with a focus on using fresh, seasonal ingredients.</a:t>
            </a:r>
          </a:p>
          <a:p>
            <a:endParaRPr lang="en-GB" i="1" dirty="0">
              <a:solidFill>
                <a:schemeClr val="bg1"/>
              </a:solidFill>
              <a:latin typeface="Helvetica Neue" panose="02000503000000020004" pitchFamily="2" charset="0"/>
            </a:endParaRPr>
          </a:p>
          <a:p>
            <a:endParaRPr lang="en-GB" i="1" dirty="0">
              <a:solidFill>
                <a:schemeClr val="bg1"/>
              </a:solidFill>
              <a:effectLst/>
              <a:latin typeface="Helvetica Neue" panose="02000503000000020004" pitchFamily="2" charset="0"/>
            </a:endParaRPr>
          </a:p>
          <a:p>
            <a:r>
              <a:rPr lang="en-GB" i="1" dirty="0">
                <a:solidFill>
                  <a:schemeClr val="bg1"/>
                </a:solidFill>
                <a:effectLst/>
                <a:latin typeface="Helvetica Neue" panose="02000503000000020004" pitchFamily="2" charset="0"/>
              </a:rPr>
              <a:t>Seasonality of ingredients used</a:t>
            </a:r>
          </a:p>
          <a:p>
            <a:r>
              <a:rPr lang="en-GB" i="1" dirty="0">
                <a:solidFill>
                  <a:schemeClr val="bg1"/>
                </a:solidFill>
                <a:effectLst/>
                <a:latin typeface="Helvetica Neue" panose="02000503000000020004" pitchFamily="2" charset="0"/>
              </a:rPr>
              <a:t>Our Valentine's Day menu features dishes that showcase the best of the season. We use fresh, seasonal ingredients in all of our dishes, from the succulent oysters to the juicy beef Wellington.</a:t>
            </a:r>
          </a:p>
          <a:p>
            <a:endParaRPr lang="en-GB" i="1" dirty="0">
              <a:solidFill>
                <a:schemeClr val="bg1"/>
              </a:solidFill>
              <a:latin typeface="Helvetica Neue" panose="02000503000000020004" pitchFamily="2" charset="0"/>
            </a:endParaRPr>
          </a:p>
          <a:p>
            <a:endParaRPr lang="en-GB" i="1" dirty="0">
              <a:solidFill>
                <a:schemeClr val="bg1"/>
              </a:solidFill>
              <a:effectLst/>
              <a:latin typeface="Helvetica Neue" panose="02000503000000020004" pitchFamily="2" charset="0"/>
            </a:endParaRPr>
          </a:p>
          <a:p>
            <a:r>
              <a:rPr lang="en-GB" i="1" dirty="0">
                <a:solidFill>
                  <a:schemeClr val="bg1"/>
                </a:solidFill>
                <a:effectLst/>
                <a:latin typeface="Helvetica Neue" panose="02000503000000020004" pitchFamily="2" charset="0"/>
              </a:rPr>
              <a:t>Information needed in the menu</a:t>
            </a:r>
          </a:p>
          <a:p>
            <a:r>
              <a:rPr lang="en-GB" i="1" dirty="0">
                <a:solidFill>
                  <a:schemeClr val="bg1"/>
                </a:solidFill>
                <a:effectLst/>
                <a:latin typeface="Helvetica Neue" panose="02000503000000020004" pitchFamily="2" charset="0"/>
              </a:rPr>
              <a:t>Our menu includes an allergens statement, as well as symbols to indicate vegetarian and vegan dishes</a:t>
            </a:r>
            <a:r>
              <a:rPr lang="en-GB" i="1" dirty="0">
                <a:effectLst/>
                <a:latin typeface="Helvetica Neue" panose="02000503000000020004" pitchFamily="2" charset="0"/>
              </a:rPr>
              <a:t>.-</a:t>
            </a:r>
          </a:p>
          <a:p>
            <a:endParaRPr lang="en-US" dirty="0"/>
          </a:p>
        </p:txBody>
      </p:sp>
    </p:spTree>
    <p:extLst>
      <p:ext uri="{BB962C8B-B14F-4D97-AF65-F5344CB8AC3E}">
        <p14:creationId xmlns:p14="http://schemas.microsoft.com/office/powerpoint/2010/main" val="2182113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E4AADC-45E4-98F4-27CE-C31A35A4D6C5}"/>
              </a:ext>
            </a:extLst>
          </p:cNvPr>
          <p:cNvSpPr txBox="1"/>
          <p:nvPr/>
        </p:nvSpPr>
        <p:spPr>
          <a:xfrm>
            <a:off x="318053" y="4937733"/>
            <a:ext cx="10601430" cy="1723549"/>
          </a:xfrm>
          <a:prstGeom prst="rect">
            <a:avLst/>
          </a:prstGeom>
          <a:noFill/>
        </p:spPr>
        <p:txBody>
          <a:bodyPr wrap="square" rtlCol="0">
            <a:spAutoFit/>
          </a:bodyPr>
          <a:lstStyle/>
          <a:p>
            <a:pPr algn="l">
              <a:buFont typeface="Arial" panose="020B0604020202020204" pitchFamily="34" charset="0"/>
              <a:buChar char="•"/>
            </a:pPr>
            <a:endParaRPr lang="en-GB" sz="1100" dirty="0">
              <a:latin typeface="Söhne"/>
            </a:endParaRPr>
          </a:p>
          <a:p>
            <a:pPr algn="l"/>
            <a:endParaRPr lang="en-GB" sz="1100" b="0" i="0" dirty="0">
              <a:effectLst/>
              <a:latin typeface="Söhne"/>
            </a:endParaRPr>
          </a:p>
          <a:p>
            <a:pPr algn="l">
              <a:buFont typeface="Arial" panose="020B0604020202020204" pitchFamily="34" charset="0"/>
              <a:buChar char="•"/>
            </a:pPr>
            <a:endParaRPr lang="en-GB" sz="1100" dirty="0">
              <a:latin typeface="Söhne"/>
            </a:endParaRPr>
          </a:p>
          <a:p>
            <a:pPr algn="l">
              <a:buFont typeface="Arial" panose="020B0604020202020204" pitchFamily="34" charset="0"/>
              <a:buChar char="•"/>
            </a:pPr>
            <a:endParaRPr lang="en-GB" sz="1100" b="0" i="0" dirty="0">
              <a:effectLst/>
              <a:latin typeface="Söhne"/>
            </a:endParaRPr>
          </a:p>
          <a:p>
            <a:pPr algn="l">
              <a:buFont typeface="Arial" panose="020B0604020202020204" pitchFamily="34" charset="0"/>
              <a:buChar char="•"/>
            </a:pPr>
            <a:endParaRPr lang="en-GB" sz="1100" dirty="0">
              <a:latin typeface="Söhne"/>
            </a:endParaRPr>
          </a:p>
          <a:p>
            <a:pPr algn="l"/>
            <a:endParaRPr lang="en-GB" sz="1100" b="0" i="0" dirty="0">
              <a:effectLst/>
              <a:latin typeface="Söhne"/>
            </a:endParaRPr>
          </a:p>
          <a:p>
            <a:pPr algn="l"/>
            <a:endParaRPr lang="en-GB" sz="1100" b="0" i="0" dirty="0">
              <a:effectLst/>
              <a:latin typeface="Söhne"/>
            </a:endParaRPr>
          </a:p>
          <a:p>
            <a:pPr algn="l"/>
            <a:r>
              <a:rPr lang="en-GB" sz="1100" b="0" i="0" dirty="0">
                <a:effectLst/>
                <a:latin typeface="Söhne"/>
              </a:rPr>
              <a:t>We hope that our Valentine's Day menu is able to offer a memorable and special dining experience for all guests. Please let us know if you have any further requests or questions.</a:t>
            </a:r>
          </a:p>
          <a:p>
            <a:endParaRPr lang="en-US" dirty="0"/>
          </a:p>
        </p:txBody>
      </p:sp>
      <p:pic>
        <p:nvPicPr>
          <p:cNvPr id="7" name="Picture 6" descr="Top view of five pieces red paper heart cut-outs on a white surface">
            <a:extLst>
              <a:ext uri="{FF2B5EF4-FFF2-40B4-BE49-F238E27FC236}">
                <a16:creationId xmlns:a16="http://schemas.microsoft.com/office/drawing/2014/main" id="{92067B52-E007-4FE1-0D6E-5486B6D01C13}"/>
              </a:ext>
            </a:extLst>
          </p:cNvPr>
          <p:cNvPicPr>
            <a:picLocks noChangeAspect="1"/>
          </p:cNvPicPr>
          <p:nvPr/>
        </p:nvPicPr>
        <p:blipFill rotWithShape="1">
          <a:blip r:embed="rId2"/>
          <a:srcRect r="51673"/>
          <a:stretch/>
        </p:blipFill>
        <p:spPr>
          <a:xfrm>
            <a:off x="318053" y="1920267"/>
            <a:ext cx="2623952" cy="3882166"/>
          </a:xfrm>
          <a:prstGeom prst="rect">
            <a:avLst/>
          </a:prstGeom>
        </p:spPr>
      </p:pic>
      <p:sp>
        <p:nvSpPr>
          <p:cNvPr id="10" name="TextBox 9">
            <a:extLst>
              <a:ext uri="{FF2B5EF4-FFF2-40B4-BE49-F238E27FC236}">
                <a16:creationId xmlns:a16="http://schemas.microsoft.com/office/drawing/2014/main" id="{E6D32EC6-280D-9BA7-D10B-263E2C5941A4}"/>
              </a:ext>
            </a:extLst>
          </p:cNvPr>
          <p:cNvSpPr txBox="1"/>
          <p:nvPr/>
        </p:nvSpPr>
        <p:spPr>
          <a:xfrm>
            <a:off x="4763243" y="2310769"/>
            <a:ext cx="4335001" cy="2893100"/>
          </a:xfrm>
          <a:prstGeom prst="rect">
            <a:avLst/>
          </a:prstGeom>
          <a:noFill/>
        </p:spPr>
        <p:txBody>
          <a:bodyPr wrap="square" rtlCol="0">
            <a:spAutoFit/>
          </a:bodyPr>
          <a:lstStyle/>
          <a:p>
            <a:r>
              <a:rPr lang="en-GB" sz="1200" b="1" i="1" dirty="0">
                <a:solidFill>
                  <a:srgbClr val="C00000"/>
                </a:solidFill>
                <a:effectLst/>
                <a:latin typeface="Söhne"/>
              </a:rPr>
              <a:t>We also include a menu legend to help our guests understand the symbols used on the menu.</a:t>
            </a:r>
            <a:br>
              <a:rPr lang="en-GB" sz="1200" b="1" i="1" dirty="0">
                <a:solidFill>
                  <a:srgbClr val="C00000"/>
                </a:solidFill>
                <a:effectLst/>
                <a:latin typeface="Söhne"/>
              </a:rPr>
            </a:br>
            <a:r>
              <a:rPr lang="en-GB" sz="1200" b="1" i="1" dirty="0">
                <a:solidFill>
                  <a:srgbClr val="C00000"/>
                </a:solidFill>
                <a:effectLst/>
                <a:latin typeface="Söhne"/>
              </a:rPr>
              <a:t>Availability and deposits Our Valentine's Day menu is available on February 14th, 2023, and pre-orders are required. A deposit of $40 per person is also required at the time of booking.</a:t>
            </a:r>
            <a:br>
              <a:rPr lang="en-GB" sz="1200" b="1" i="1" dirty="0">
                <a:solidFill>
                  <a:srgbClr val="C00000"/>
                </a:solidFill>
                <a:effectLst/>
                <a:latin typeface="Söhne"/>
              </a:rPr>
            </a:br>
            <a:r>
              <a:rPr lang="en-GB" sz="1200" b="1" i="1" dirty="0">
                <a:solidFill>
                  <a:srgbClr val="C00000"/>
                </a:solidFill>
                <a:effectLst/>
                <a:latin typeface="Söhne"/>
              </a:rPr>
              <a:t>Offers and discounts We are pleased to offer a 10% discount for bookings made before February 1st, 2023.</a:t>
            </a:r>
            <a:br>
              <a:rPr lang="en-GB" sz="1200" b="1" i="1" dirty="0">
                <a:solidFill>
                  <a:srgbClr val="C00000"/>
                </a:solidFill>
                <a:effectLst/>
                <a:latin typeface="Söhne"/>
              </a:rPr>
            </a:br>
            <a:r>
              <a:rPr lang="en-GB" sz="1200" b="1" i="1" dirty="0">
                <a:solidFill>
                  <a:srgbClr val="C00000"/>
                </a:solidFill>
                <a:effectLst/>
                <a:latin typeface="Söhne"/>
              </a:rPr>
              <a:t>Beverages Our carefully curated drinks menu includes a selection of wines, cocktails, and beers, all of which are designed to complement our Valentine's Day menu. Our staff are on hand to provide recommendations and guidance on the best drinks to pair with your meal. We also offer a drinks package, which includes a bottle of our house wine, two cocktails, and two beers for $50.</a:t>
            </a:r>
            <a:br>
              <a:rPr lang="en-GB" sz="4000" b="0" i="0" dirty="0">
                <a:effectLst/>
                <a:latin typeface="Söhne"/>
              </a:rPr>
            </a:br>
            <a:endParaRPr lang="en-US" sz="1200" dirty="0"/>
          </a:p>
        </p:txBody>
      </p:sp>
      <p:sp>
        <p:nvSpPr>
          <p:cNvPr id="11" name="TextBox 10">
            <a:extLst>
              <a:ext uri="{FF2B5EF4-FFF2-40B4-BE49-F238E27FC236}">
                <a16:creationId xmlns:a16="http://schemas.microsoft.com/office/drawing/2014/main" id="{0A434E5E-F3EF-8D97-1B1E-72B51DD0F706}"/>
              </a:ext>
            </a:extLst>
          </p:cNvPr>
          <p:cNvSpPr txBox="1"/>
          <p:nvPr/>
        </p:nvSpPr>
        <p:spPr>
          <a:xfrm>
            <a:off x="318053" y="-50733"/>
            <a:ext cx="6996223" cy="2308324"/>
          </a:xfrm>
          <a:prstGeom prst="rect">
            <a:avLst/>
          </a:prstGeom>
          <a:noFill/>
        </p:spPr>
        <p:txBody>
          <a:bodyPr wrap="square" rtlCol="0">
            <a:spAutoFit/>
          </a:bodyPr>
          <a:lstStyle/>
          <a:p>
            <a:pPr algn="l"/>
            <a:r>
              <a:rPr lang="en-GB" sz="1400" b="1" i="0" dirty="0">
                <a:solidFill>
                  <a:srgbClr val="C00000"/>
                </a:solidFill>
                <a:effectLst/>
                <a:latin typeface="Söhne"/>
              </a:rPr>
              <a:t>Cocktails:</a:t>
            </a:r>
          </a:p>
          <a:p>
            <a:pPr algn="l">
              <a:buFont typeface="Arial" panose="020B0604020202020204" pitchFamily="34" charset="0"/>
              <a:buChar char="•"/>
            </a:pPr>
            <a:r>
              <a:rPr lang="en-GB" sz="1400" b="0" i="0" dirty="0">
                <a:effectLst/>
                <a:latin typeface="Söhne"/>
              </a:rPr>
              <a:t>Aperol Spritz: $12, 1 drink</a:t>
            </a:r>
          </a:p>
          <a:p>
            <a:pPr algn="l">
              <a:buFont typeface="Arial" panose="020B0604020202020204" pitchFamily="34" charset="0"/>
              <a:buChar char="•"/>
            </a:pPr>
            <a:r>
              <a:rPr lang="en-GB" sz="1400" b="0" i="0" dirty="0">
                <a:effectLst/>
                <a:latin typeface="Söhne"/>
              </a:rPr>
              <a:t>Espresso Martini: $14, 1 drink</a:t>
            </a:r>
          </a:p>
          <a:p>
            <a:pPr algn="l">
              <a:buFont typeface="Arial" panose="020B0604020202020204" pitchFamily="34" charset="0"/>
              <a:buChar char="•"/>
            </a:pPr>
            <a:r>
              <a:rPr lang="en-GB" sz="1400" b="0" i="0" dirty="0">
                <a:effectLst/>
                <a:latin typeface="Söhne"/>
              </a:rPr>
              <a:t>French 75: $13, 1 drink</a:t>
            </a:r>
          </a:p>
          <a:p>
            <a:pPr algn="l"/>
            <a:endParaRPr lang="en-GB" sz="1400" b="0" i="0" dirty="0">
              <a:effectLst/>
              <a:latin typeface="Söhne"/>
            </a:endParaRPr>
          </a:p>
          <a:p>
            <a:pPr algn="l"/>
            <a:r>
              <a:rPr lang="en-GB" sz="1400" b="1" i="0" dirty="0">
                <a:solidFill>
                  <a:srgbClr val="C00000"/>
                </a:solidFill>
                <a:effectLst/>
                <a:latin typeface="Söhne"/>
              </a:rPr>
              <a:t>Wine</a:t>
            </a:r>
            <a:r>
              <a:rPr lang="en-GB" sz="1400" b="0" i="0" dirty="0">
                <a:effectLst/>
                <a:latin typeface="Söhne"/>
              </a:rPr>
              <a:t>:</a:t>
            </a:r>
          </a:p>
          <a:p>
            <a:pPr algn="l">
              <a:buFont typeface="Arial" panose="020B0604020202020204" pitchFamily="34" charset="0"/>
              <a:buChar char="•"/>
            </a:pPr>
            <a:r>
              <a:rPr lang="en-GB" sz="1400" b="0" i="0" dirty="0">
                <a:effectLst/>
                <a:latin typeface="Söhne"/>
              </a:rPr>
              <a:t>Sauvignon Blanc, Cloudy Bay (New Zealand): $50, 1 bottle</a:t>
            </a:r>
          </a:p>
          <a:p>
            <a:pPr algn="l">
              <a:buFont typeface="Arial" panose="020B0604020202020204" pitchFamily="34" charset="0"/>
              <a:buChar char="•"/>
            </a:pPr>
            <a:r>
              <a:rPr lang="en-GB" sz="1400" b="0" i="0" dirty="0">
                <a:effectLst/>
                <a:latin typeface="Söhne"/>
              </a:rPr>
              <a:t>Pinot Noir, Belle </a:t>
            </a:r>
            <a:r>
              <a:rPr lang="en-GB" sz="1400" b="0" i="0" dirty="0" err="1">
                <a:effectLst/>
                <a:latin typeface="Söhne"/>
              </a:rPr>
              <a:t>Glos</a:t>
            </a:r>
            <a:r>
              <a:rPr lang="en-GB" sz="1400" b="0" i="0" dirty="0">
                <a:effectLst/>
                <a:latin typeface="Söhne"/>
              </a:rPr>
              <a:t> (California): $75, 1 bottle</a:t>
            </a:r>
          </a:p>
          <a:p>
            <a:pPr algn="l">
              <a:buFont typeface="Arial" panose="020B0604020202020204" pitchFamily="34" charset="0"/>
              <a:buChar char="•"/>
            </a:pPr>
            <a:r>
              <a:rPr lang="en-GB" sz="1400" b="0" i="0" dirty="0" err="1">
                <a:effectLst/>
                <a:latin typeface="Söhne"/>
              </a:rPr>
              <a:t>Châteauneuf</a:t>
            </a:r>
            <a:r>
              <a:rPr lang="en-GB" sz="1400" b="0" i="0" dirty="0">
                <a:effectLst/>
                <a:latin typeface="Söhne"/>
              </a:rPr>
              <a:t>-du-Pape, Château de </a:t>
            </a:r>
            <a:r>
              <a:rPr lang="en-GB" sz="1400" b="0" i="0" dirty="0" err="1">
                <a:effectLst/>
                <a:latin typeface="Söhne"/>
              </a:rPr>
              <a:t>Beaucastel</a:t>
            </a:r>
            <a:r>
              <a:rPr lang="en-GB" sz="1400" b="0" i="0" dirty="0">
                <a:effectLst/>
                <a:latin typeface="Söhne"/>
              </a:rPr>
              <a:t> (France): $150, 1 bottle</a:t>
            </a:r>
          </a:p>
          <a:p>
            <a:endParaRPr lang="en-US" dirty="0"/>
          </a:p>
        </p:txBody>
      </p:sp>
      <p:sp>
        <p:nvSpPr>
          <p:cNvPr id="12" name="TextBox 11">
            <a:extLst>
              <a:ext uri="{FF2B5EF4-FFF2-40B4-BE49-F238E27FC236}">
                <a16:creationId xmlns:a16="http://schemas.microsoft.com/office/drawing/2014/main" id="{F1245B9A-1B41-69F7-3CA4-FEC448DAA3A9}"/>
              </a:ext>
            </a:extLst>
          </p:cNvPr>
          <p:cNvSpPr txBox="1"/>
          <p:nvPr/>
        </p:nvSpPr>
        <p:spPr>
          <a:xfrm>
            <a:off x="6816394" y="138499"/>
            <a:ext cx="5057553" cy="2031325"/>
          </a:xfrm>
          <a:prstGeom prst="rect">
            <a:avLst/>
          </a:prstGeom>
          <a:noFill/>
        </p:spPr>
        <p:txBody>
          <a:bodyPr wrap="square" rtlCol="0">
            <a:spAutoFit/>
          </a:bodyPr>
          <a:lstStyle/>
          <a:p>
            <a:pPr algn="l"/>
            <a:r>
              <a:rPr lang="en-GB" sz="1200" b="0" i="0" dirty="0">
                <a:solidFill>
                  <a:srgbClr val="C00000"/>
                </a:solidFill>
                <a:effectLst/>
                <a:latin typeface="Söhne"/>
              </a:rPr>
              <a:t>Beer</a:t>
            </a:r>
            <a:r>
              <a:rPr lang="en-GB" sz="1200" b="0" i="0" dirty="0">
                <a:effectLst/>
                <a:latin typeface="Söhne"/>
              </a:rPr>
              <a:t>:</a:t>
            </a:r>
          </a:p>
          <a:p>
            <a:pPr algn="l">
              <a:buFont typeface="Arial" panose="020B0604020202020204" pitchFamily="34" charset="0"/>
              <a:buChar char="•"/>
            </a:pPr>
            <a:r>
              <a:rPr lang="en-GB" sz="1200" b="0" i="0" dirty="0">
                <a:effectLst/>
                <a:latin typeface="Söhne"/>
              </a:rPr>
              <a:t>Stella Artois: $7, 1 bottle</a:t>
            </a:r>
          </a:p>
          <a:p>
            <a:pPr algn="l">
              <a:buFont typeface="Arial" panose="020B0604020202020204" pitchFamily="34" charset="0"/>
              <a:buChar char="•"/>
            </a:pPr>
            <a:r>
              <a:rPr lang="en-GB" sz="1200" b="0" i="0" dirty="0">
                <a:effectLst/>
                <a:latin typeface="Söhne"/>
              </a:rPr>
              <a:t>Heineken: $7, 1 bottle</a:t>
            </a:r>
          </a:p>
          <a:p>
            <a:pPr algn="l">
              <a:buFont typeface="Arial" panose="020B0604020202020204" pitchFamily="34" charset="0"/>
              <a:buChar char="•"/>
            </a:pPr>
            <a:r>
              <a:rPr lang="en-GB" sz="1200" b="0" i="0" dirty="0">
                <a:effectLst/>
                <a:latin typeface="Söhne"/>
              </a:rPr>
              <a:t>Samuel Adams Boston Lager: $8, 1 bottle</a:t>
            </a:r>
          </a:p>
          <a:p>
            <a:pPr algn="l"/>
            <a:endParaRPr lang="en-GB" sz="1200" b="0" i="0" dirty="0">
              <a:effectLst/>
              <a:latin typeface="Söhne"/>
            </a:endParaRPr>
          </a:p>
          <a:p>
            <a:pPr algn="l"/>
            <a:r>
              <a:rPr lang="en-GB" sz="1200" b="1" i="0" dirty="0">
                <a:solidFill>
                  <a:srgbClr val="C00000"/>
                </a:solidFill>
                <a:effectLst/>
                <a:latin typeface="Söhne"/>
              </a:rPr>
              <a:t>Non-Alcoholic</a:t>
            </a:r>
            <a:r>
              <a:rPr lang="en-GB" sz="1200" b="0" i="0" dirty="0">
                <a:solidFill>
                  <a:srgbClr val="C00000"/>
                </a:solidFill>
                <a:effectLst/>
                <a:latin typeface="Söhne"/>
              </a:rPr>
              <a:t>:</a:t>
            </a:r>
          </a:p>
          <a:p>
            <a:pPr algn="l">
              <a:buFont typeface="Arial" panose="020B0604020202020204" pitchFamily="34" charset="0"/>
              <a:buChar char="•"/>
            </a:pPr>
            <a:r>
              <a:rPr lang="en-GB" sz="1200" b="0" i="0" dirty="0">
                <a:effectLst/>
                <a:latin typeface="Söhne"/>
              </a:rPr>
              <a:t>Virgin Mary: $8, 1 drink</a:t>
            </a:r>
          </a:p>
          <a:p>
            <a:pPr algn="l">
              <a:buFont typeface="Arial" panose="020B0604020202020204" pitchFamily="34" charset="0"/>
              <a:buChar char="•"/>
            </a:pPr>
            <a:r>
              <a:rPr lang="en-GB" sz="1200" b="0" i="0" dirty="0">
                <a:effectLst/>
                <a:latin typeface="Söhne"/>
              </a:rPr>
              <a:t>Virgin Pina Colada: $10, 1 drink</a:t>
            </a:r>
          </a:p>
          <a:p>
            <a:pPr algn="l">
              <a:buFont typeface="Arial" panose="020B0604020202020204" pitchFamily="34" charset="0"/>
              <a:buChar char="•"/>
            </a:pPr>
            <a:r>
              <a:rPr lang="en-GB" sz="1200" b="0" i="0" dirty="0">
                <a:effectLst/>
                <a:latin typeface="Söhne"/>
              </a:rPr>
              <a:t>Elderflower Fizz: $6, 1 drink</a:t>
            </a:r>
          </a:p>
          <a:p>
            <a:endParaRPr lang="en-US" dirty="0"/>
          </a:p>
        </p:txBody>
      </p:sp>
    </p:spTree>
    <p:extLst>
      <p:ext uri="{BB962C8B-B14F-4D97-AF65-F5344CB8AC3E}">
        <p14:creationId xmlns:p14="http://schemas.microsoft.com/office/powerpoint/2010/main" val="3716064396"/>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3D2323"/>
      </a:dk2>
      <a:lt2>
        <a:srgbClr val="E6E2E8"/>
      </a:lt2>
      <a:accent1>
        <a:srgbClr val="54B520"/>
      </a:accent1>
      <a:accent2>
        <a:srgbClr val="89AE13"/>
      </a:accent2>
      <a:accent3>
        <a:srgbClr val="BA9E21"/>
      </a:accent3>
      <a:accent4>
        <a:srgbClr val="D56417"/>
      </a:accent4>
      <a:accent5>
        <a:srgbClr val="E7292C"/>
      </a:accent5>
      <a:accent6>
        <a:srgbClr val="D51769"/>
      </a:accent6>
      <a:hlink>
        <a:srgbClr val="BF533F"/>
      </a:hlink>
      <a:folHlink>
        <a:srgbClr val="7F7F7F"/>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20</TotalTime>
  <Words>909</Words>
  <Application>Microsoft Office PowerPoint</Application>
  <PresentationFormat>Widescreen</PresentationFormat>
  <Paragraphs>77</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RetrospectVTI</vt:lpstr>
      <vt:lpstr>Valentine’s day menu</vt:lpstr>
      <vt:lpstr>PowerPoint Presentation</vt:lpstr>
      <vt:lpstr>Our Valentine's Day menu includes four courses: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Valentine’s day menu</dc:title>
  <dc:creator>(s) Voichita Peter</dc:creator>
  <cp:lastModifiedBy>(s) Voichita Peter</cp:lastModifiedBy>
  <cp:revision>8</cp:revision>
  <dcterms:created xsi:type="dcterms:W3CDTF">2023-02-16T19:38:29Z</dcterms:created>
  <dcterms:modified xsi:type="dcterms:W3CDTF">2023-02-16T22:16:31Z</dcterms:modified>
</cp:coreProperties>
</file>