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82" r:id="rId21"/>
    <p:sldId id="276" r:id="rId22"/>
    <p:sldId id="277" r:id="rId23"/>
    <p:sldId id="278" r:id="rId24"/>
    <p:sldId id="279" r:id="rId25"/>
    <p:sldId id="280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452" autoAdjust="0"/>
  </p:normalViewPr>
  <p:slideViewPr>
    <p:cSldViewPr snapToGrid="0">
      <p:cViewPr varScale="1">
        <p:scale>
          <a:sx n="79" d="100"/>
          <a:sy n="79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0FF72C-1E68-46AE-88F6-86118C9E97C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C7570F-BBC6-490B-ACAA-D026EAC4030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The Business Challenge: </a:t>
          </a:r>
          <a:r>
            <a:rPr lang="en-US" b="0" i="0" baseline="0"/>
            <a:t>Food contamination outbreaks traditionally took days or weeks to trace through Walmart’s massive global supply chain, risking public safety and costing millions in wasted inventory.</a:t>
          </a:r>
          <a:endParaRPr lang="en-US"/>
        </a:p>
      </dgm:t>
    </dgm:pt>
    <dgm:pt modelId="{223507C3-E553-4C83-A3EB-45A8330CE655}" type="parTrans" cxnId="{43F5D7CE-A01A-452C-8936-71B161263A0C}">
      <dgm:prSet/>
      <dgm:spPr/>
      <dgm:t>
        <a:bodyPr/>
        <a:lstStyle/>
        <a:p>
          <a:endParaRPr lang="en-US"/>
        </a:p>
      </dgm:t>
    </dgm:pt>
    <dgm:pt modelId="{8D27125C-20F2-45E9-81F7-80160B2ECAEC}" type="sibTrans" cxnId="{43F5D7CE-A01A-452C-8936-71B161263A0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4115D6-3D8A-4E0B-81C5-9960F4AA70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The Information System Solution:</a:t>
          </a:r>
          <a:r>
            <a:rPr lang="en-US" b="0" i="0" baseline="0"/>
            <a:t> Walmart integrated Hyperledger Fabric blockchain technology directly into its enterprise food tracking systems to create an immutable digital ledger.</a:t>
          </a:r>
          <a:endParaRPr lang="en-US"/>
        </a:p>
      </dgm:t>
    </dgm:pt>
    <dgm:pt modelId="{A36921EE-57E8-4001-91F6-FB113362562C}" type="parTrans" cxnId="{C17F9537-F3BA-4EA8-A33C-79BBA5997650}">
      <dgm:prSet/>
      <dgm:spPr/>
      <dgm:t>
        <a:bodyPr/>
        <a:lstStyle/>
        <a:p>
          <a:endParaRPr lang="en-US"/>
        </a:p>
      </dgm:t>
    </dgm:pt>
    <dgm:pt modelId="{3B447797-91AB-4D25-8245-D9426A35A33C}" type="sibTrans" cxnId="{C17F9537-F3BA-4EA8-A33C-79BBA599765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94F5F44-D154-4FFB-881A-96B3173063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Performance Impact: </a:t>
          </a:r>
          <a:r>
            <a:rPr lang="en-US" b="0" i="0" baseline="0"/>
            <a:t>Reduced the time required to trace a food item’s origin from 7 days down to 2.2 seconds, drastically improving operational safety and cutting waste.</a:t>
          </a:r>
          <a:endParaRPr lang="en-US"/>
        </a:p>
      </dgm:t>
    </dgm:pt>
    <dgm:pt modelId="{4D0635A8-3E8A-45AF-A1AA-3790D5C8F104}" type="parTrans" cxnId="{60852B42-FD63-4BE6-88BE-B246E56DBA5C}">
      <dgm:prSet/>
      <dgm:spPr/>
      <dgm:t>
        <a:bodyPr/>
        <a:lstStyle/>
        <a:p>
          <a:endParaRPr lang="en-US"/>
        </a:p>
      </dgm:t>
    </dgm:pt>
    <dgm:pt modelId="{E56BC719-C675-451A-9931-9D42AAB0959C}" type="sibTrans" cxnId="{60852B42-FD63-4BE6-88BE-B246E56DBA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84E922D-ED94-4FCD-AC84-543F6116F1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Ethical &amp; Operational Challenges: </a:t>
          </a:r>
          <a:r>
            <a:rPr lang="en-US" b="0" i="0" baseline="0"/>
            <a:t>Created a steep financial and technological barrier to entry for smaller, local suppliers who struggled to comply with Walmart’s heavy digital mandates.</a:t>
          </a:r>
          <a:endParaRPr lang="en-US"/>
        </a:p>
      </dgm:t>
    </dgm:pt>
    <dgm:pt modelId="{C1D0FB72-0A19-4ECF-8961-D04CFE100F2D}" type="parTrans" cxnId="{4A1625E3-9A0D-4D05-803F-598D47CD654A}">
      <dgm:prSet/>
      <dgm:spPr/>
      <dgm:t>
        <a:bodyPr/>
        <a:lstStyle/>
        <a:p>
          <a:endParaRPr lang="en-US"/>
        </a:p>
      </dgm:t>
    </dgm:pt>
    <dgm:pt modelId="{3C656BD5-164C-4ED5-8F04-434F4D2F305F}" type="sibTrans" cxnId="{4A1625E3-9A0D-4D05-803F-598D47CD654A}">
      <dgm:prSet/>
      <dgm:spPr/>
      <dgm:t>
        <a:bodyPr/>
        <a:lstStyle/>
        <a:p>
          <a:endParaRPr lang="en-US"/>
        </a:p>
      </dgm:t>
    </dgm:pt>
    <dgm:pt modelId="{FCFB521A-8D46-4FED-92EA-9CE5BBCE856E}" type="pres">
      <dgm:prSet presAssocID="{EE0FF72C-1E68-46AE-88F6-86118C9E97C8}" presName="root" presStyleCnt="0">
        <dgm:presLayoutVars>
          <dgm:dir/>
          <dgm:resizeHandles val="exact"/>
        </dgm:presLayoutVars>
      </dgm:prSet>
      <dgm:spPr/>
    </dgm:pt>
    <dgm:pt modelId="{440F06FD-28D4-4368-9C54-A7B5ADBC57AA}" type="pres">
      <dgm:prSet presAssocID="{EE0FF72C-1E68-46AE-88F6-86118C9E97C8}" presName="container" presStyleCnt="0">
        <dgm:presLayoutVars>
          <dgm:dir/>
          <dgm:resizeHandles val="exact"/>
        </dgm:presLayoutVars>
      </dgm:prSet>
      <dgm:spPr/>
    </dgm:pt>
    <dgm:pt modelId="{9CAA39C3-3369-45F7-B3E2-7CE3DC943C72}" type="pres">
      <dgm:prSet presAssocID="{87C7570F-BBC6-490B-ACAA-D026EAC40305}" presName="compNode" presStyleCnt="0"/>
      <dgm:spPr/>
    </dgm:pt>
    <dgm:pt modelId="{59D1F0A1-AEC7-468F-8103-C3C2B014BF84}" type="pres">
      <dgm:prSet presAssocID="{87C7570F-BBC6-490B-ACAA-D026EAC40305}" presName="iconBgRect" presStyleLbl="bgShp" presStyleIdx="0" presStyleCnt="4"/>
      <dgm:spPr/>
    </dgm:pt>
    <dgm:pt modelId="{FD8BD338-85C2-45F2-B816-89B56BBCC84D}" type="pres">
      <dgm:prSet presAssocID="{87C7570F-BBC6-490B-ACAA-D026EAC4030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3B9FBF98-EAD9-4F5D-82CC-0190D288272F}" type="pres">
      <dgm:prSet presAssocID="{87C7570F-BBC6-490B-ACAA-D026EAC40305}" presName="spaceRect" presStyleCnt="0"/>
      <dgm:spPr/>
    </dgm:pt>
    <dgm:pt modelId="{EE6F4421-BC71-4A64-8495-4A7E429F6C68}" type="pres">
      <dgm:prSet presAssocID="{87C7570F-BBC6-490B-ACAA-D026EAC40305}" presName="textRect" presStyleLbl="revTx" presStyleIdx="0" presStyleCnt="4">
        <dgm:presLayoutVars>
          <dgm:chMax val="1"/>
          <dgm:chPref val="1"/>
        </dgm:presLayoutVars>
      </dgm:prSet>
      <dgm:spPr/>
    </dgm:pt>
    <dgm:pt modelId="{2EDD7174-8F0B-405F-B04D-26840768C574}" type="pres">
      <dgm:prSet presAssocID="{8D27125C-20F2-45E9-81F7-80160B2ECAEC}" presName="sibTrans" presStyleLbl="sibTrans2D1" presStyleIdx="0" presStyleCnt="0"/>
      <dgm:spPr/>
    </dgm:pt>
    <dgm:pt modelId="{47D659D9-4EAD-42FB-AD95-0B569D597C8F}" type="pres">
      <dgm:prSet presAssocID="{B14115D6-3D8A-4E0B-81C5-9960F4AA7031}" presName="compNode" presStyleCnt="0"/>
      <dgm:spPr/>
    </dgm:pt>
    <dgm:pt modelId="{C00E9EE1-45C8-444B-B91C-F269E2F84773}" type="pres">
      <dgm:prSet presAssocID="{B14115D6-3D8A-4E0B-81C5-9960F4AA7031}" presName="iconBgRect" presStyleLbl="bgShp" presStyleIdx="1" presStyleCnt="4"/>
      <dgm:spPr/>
    </dgm:pt>
    <dgm:pt modelId="{DDAD6516-5D4A-4B1F-87FA-A3DA4B2860E1}" type="pres">
      <dgm:prSet presAssocID="{B14115D6-3D8A-4E0B-81C5-9960F4AA703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47FD4548-5CF7-4996-BE6B-84A285A837CA}" type="pres">
      <dgm:prSet presAssocID="{B14115D6-3D8A-4E0B-81C5-9960F4AA7031}" presName="spaceRect" presStyleCnt="0"/>
      <dgm:spPr/>
    </dgm:pt>
    <dgm:pt modelId="{B79C541B-57D3-4F07-B716-AF979464967C}" type="pres">
      <dgm:prSet presAssocID="{B14115D6-3D8A-4E0B-81C5-9960F4AA7031}" presName="textRect" presStyleLbl="revTx" presStyleIdx="1" presStyleCnt="4">
        <dgm:presLayoutVars>
          <dgm:chMax val="1"/>
          <dgm:chPref val="1"/>
        </dgm:presLayoutVars>
      </dgm:prSet>
      <dgm:spPr/>
    </dgm:pt>
    <dgm:pt modelId="{656BB1CA-A078-4DAE-A2E8-1B49AA913FCB}" type="pres">
      <dgm:prSet presAssocID="{3B447797-91AB-4D25-8245-D9426A35A33C}" presName="sibTrans" presStyleLbl="sibTrans2D1" presStyleIdx="0" presStyleCnt="0"/>
      <dgm:spPr/>
    </dgm:pt>
    <dgm:pt modelId="{B73B35F7-B22D-4B46-AF84-01251A05FBAB}" type="pres">
      <dgm:prSet presAssocID="{894F5F44-D154-4FFB-881A-96B31730631C}" presName="compNode" presStyleCnt="0"/>
      <dgm:spPr/>
    </dgm:pt>
    <dgm:pt modelId="{AD0B6611-16A6-4EBE-BCEA-9B8046842845}" type="pres">
      <dgm:prSet presAssocID="{894F5F44-D154-4FFB-881A-96B31730631C}" presName="iconBgRect" presStyleLbl="bgShp" presStyleIdx="2" presStyleCnt="4"/>
      <dgm:spPr/>
    </dgm:pt>
    <dgm:pt modelId="{28AE895F-E8F1-45C8-A4C9-E8A81C0E9ED1}" type="pres">
      <dgm:prSet presAssocID="{894F5F44-D154-4FFB-881A-96B31730631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D52FC2B-30C6-47FF-9208-7885814DD54E}" type="pres">
      <dgm:prSet presAssocID="{894F5F44-D154-4FFB-881A-96B31730631C}" presName="spaceRect" presStyleCnt="0"/>
      <dgm:spPr/>
    </dgm:pt>
    <dgm:pt modelId="{236B37AD-1C72-44B9-BA82-BC94D71D0BF4}" type="pres">
      <dgm:prSet presAssocID="{894F5F44-D154-4FFB-881A-96B31730631C}" presName="textRect" presStyleLbl="revTx" presStyleIdx="2" presStyleCnt="4">
        <dgm:presLayoutVars>
          <dgm:chMax val="1"/>
          <dgm:chPref val="1"/>
        </dgm:presLayoutVars>
      </dgm:prSet>
      <dgm:spPr/>
    </dgm:pt>
    <dgm:pt modelId="{AA7D3057-B859-4F4B-817D-C3E4BF5EEEFD}" type="pres">
      <dgm:prSet presAssocID="{E56BC719-C675-451A-9931-9D42AAB0959C}" presName="sibTrans" presStyleLbl="sibTrans2D1" presStyleIdx="0" presStyleCnt="0"/>
      <dgm:spPr/>
    </dgm:pt>
    <dgm:pt modelId="{F0A38D53-19A5-470F-9D39-F79F1138D295}" type="pres">
      <dgm:prSet presAssocID="{684E922D-ED94-4FCD-AC84-543F6116F124}" presName="compNode" presStyleCnt="0"/>
      <dgm:spPr/>
    </dgm:pt>
    <dgm:pt modelId="{7E02F54D-6172-4C50-BB53-46F1E3F09071}" type="pres">
      <dgm:prSet presAssocID="{684E922D-ED94-4FCD-AC84-543F6116F124}" presName="iconBgRect" presStyleLbl="bgShp" presStyleIdx="3" presStyleCnt="4"/>
      <dgm:spPr/>
    </dgm:pt>
    <dgm:pt modelId="{F87D9B31-FDBE-41FD-B2B7-AB2F6C53988A}" type="pres">
      <dgm:prSet presAssocID="{684E922D-ED94-4FCD-AC84-543F6116F12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30016E1-9585-4816-A6FE-E5BE59F21D25}" type="pres">
      <dgm:prSet presAssocID="{684E922D-ED94-4FCD-AC84-543F6116F124}" presName="spaceRect" presStyleCnt="0"/>
      <dgm:spPr/>
    </dgm:pt>
    <dgm:pt modelId="{5C5BB737-1BEC-450B-ADC7-3CDC073A8595}" type="pres">
      <dgm:prSet presAssocID="{684E922D-ED94-4FCD-AC84-543F6116F12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C028404-87FF-443B-BD75-C4D8350B78EB}" type="presOf" srcId="{EE0FF72C-1E68-46AE-88F6-86118C9E97C8}" destId="{FCFB521A-8D46-4FED-92EA-9CE5BBCE856E}" srcOrd="0" destOrd="0" presId="urn:microsoft.com/office/officeart/2018/2/layout/IconCircleList"/>
    <dgm:cxn modelId="{551CE907-E910-43B0-ABC2-BE3B92436CF0}" type="presOf" srcId="{87C7570F-BBC6-490B-ACAA-D026EAC40305}" destId="{EE6F4421-BC71-4A64-8495-4A7E429F6C68}" srcOrd="0" destOrd="0" presId="urn:microsoft.com/office/officeart/2018/2/layout/IconCircleList"/>
    <dgm:cxn modelId="{5BFA5F28-4A4C-49BD-8E65-29BB88735F00}" type="presOf" srcId="{894F5F44-D154-4FFB-881A-96B31730631C}" destId="{236B37AD-1C72-44B9-BA82-BC94D71D0BF4}" srcOrd="0" destOrd="0" presId="urn:microsoft.com/office/officeart/2018/2/layout/IconCircleList"/>
    <dgm:cxn modelId="{A6474628-8840-422E-B504-489B908DFB68}" type="presOf" srcId="{684E922D-ED94-4FCD-AC84-543F6116F124}" destId="{5C5BB737-1BEC-450B-ADC7-3CDC073A8595}" srcOrd="0" destOrd="0" presId="urn:microsoft.com/office/officeart/2018/2/layout/IconCircleList"/>
    <dgm:cxn modelId="{C17F9537-F3BA-4EA8-A33C-79BBA5997650}" srcId="{EE0FF72C-1E68-46AE-88F6-86118C9E97C8}" destId="{B14115D6-3D8A-4E0B-81C5-9960F4AA7031}" srcOrd="1" destOrd="0" parTransId="{A36921EE-57E8-4001-91F6-FB113362562C}" sibTransId="{3B447797-91AB-4D25-8245-D9426A35A33C}"/>
    <dgm:cxn modelId="{02C39F5E-E62A-4861-B538-5F42BE1D9748}" type="presOf" srcId="{8D27125C-20F2-45E9-81F7-80160B2ECAEC}" destId="{2EDD7174-8F0B-405F-B04D-26840768C574}" srcOrd="0" destOrd="0" presId="urn:microsoft.com/office/officeart/2018/2/layout/IconCircleList"/>
    <dgm:cxn modelId="{60852B42-FD63-4BE6-88BE-B246E56DBA5C}" srcId="{EE0FF72C-1E68-46AE-88F6-86118C9E97C8}" destId="{894F5F44-D154-4FFB-881A-96B31730631C}" srcOrd="2" destOrd="0" parTransId="{4D0635A8-3E8A-45AF-A1AA-3790D5C8F104}" sibTransId="{E56BC719-C675-451A-9931-9D42AAB0959C}"/>
    <dgm:cxn modelId="{63110682-2E83-4C09-BCC9-1B8A90CC1E48}" type="presOf" srcId="{E56BC719-C675-451A-9931-9D42AAB0959C}" destId="{AA7D3057-B859-4F4B-817D-C3E4BF5EEEFD}" srcOrd="0" destOrd="0" presId="urn:microsoft.com/office/officeart/2018/2/layout/IconCircleList"/>
    <dgm:cxn modelId="{866478CA-07DA-4760-9FDC-76F989521976}" type="presOf" srcId="{3B447797-91AB-4D25-8245-D9426A35A33C}" destId="{656BB1CA-A078-4DAE-A2E8-1B49AA913FCB}" srcOrd="0" destOrd="0" presId="urn:microsoft.com/office/officeart/2018/2/layout/IconCircleList"/>
    <dgm:cxn modelId="{43F5D7CE-A01A-452C-8936-71B161263A0C}" srcId="{EE0FF72C-1E68-46AE-88F6-86118C9E97C8}" destId="{87C7570F-BBC6-490B-ACAA-D026EAC40305}" srcOrd="0" destOrd="0" parTransId="{223507C3-E553-4C83-A3EB-45A8330CE655}" sibTransId="{8D27125C-20F2-45E9-81F7-80160B2ECAEC}"/>
    <dgm:cxn modelId="{39CA35D2-BA74-49DC-BD6A-7911954D7ED7}" type="presOf" srcId="{B14115D6-3D8A-4E0B-81C5-9960F4AA7031}" destId="{B79C541B-57D3-4F07-B716-AF979464967C}" srcOrd="0" destOrd="0" presId="urn:microsoft.com/office/officeart/2018/2/layout/IconCircleList"/>
    <dgm:cxn modelId="{4A1625E3-9A0D-4D05-803F-598D47CD654A}" srcId="{EE0FF72C-1E68-46AE-88F6-86118C9E97C8}" destId="{684E922D-ED94-4FCD-AC84-543F6116F124}" srcOrd="3" destOrd="0" parTransId="{C1D0FB72-0A19-4ECF-8961-D04CFE100F2D}" sibTransId="{3C656BD5-164C-4ED5-8F04-434F4D2F305F}"/>
    <dgm:cxn modelId="{8E9068E5-84F5-4381-9020-FC2E8B88DA2A}" type="presParOf" srcId="{FCFB521A-8D46-4FED-92EA-9CE5BBCE856E}" destId="{440F06FD-28D4-4368-9C54-A7B5ADBC57AA}" srcOrd="0" destOrd="0" presId="urn:microsoft.com/office/officeart/2018/2/layout/IconCircleList"/>
    <dgm:cxn modelId="{281A2994-132D-4D35-B65C-8017932EC4BA}" type="presParOf" srcId="{440F06FD-28D4-4368-9C54-A7B5ADBC57AA}" destId="{9CAA39C3-3369-45F7-B3E2-7CE3DC943C72}" srcOrd="0" destOrd="0" presId="urn:microsoft.com/office/officeart/2018/2/layout/IconCircleList"/>
    <dgm:cxn modelId="{3964D941-9800-4ABC-8811-EC49F44DA7A1}" type="presParOf" srcId="{9CAA39C3-3369-45F7-B3E2-7CE3DC943C72}" destId="{59D1F0A1-AEC7-468F-8103-C3C2B014BF84}" srcOrd="0" destOrd="0" presId="urn:microsoft.com/office/officeart/2018/2/layout/IconCircleList"/>
    <dgm:cxn modelId="{0AC6D177-C918-456B-9A4C-99CA45C3086B}" type="presParOf" srcId="{9CAA39C3-3369-45F7-B3E2-7CE3DC943C72}" destId="{FD8BD338-85C2-45F2-B816-89B56BBCC84D}" srcOrd="1" destOrd="0" presId="urn:microsoft.com/office/officeart/2018/2/layout/IconCircleList"/>
    <dgm:cxn modelId="{D8180EDE-1800-4DEB-829C-BA81D81D43F5}" type="presParOf" srcId="{9CAA39C3-3369-45F7-B3E2-7CE3DC943C72}" destId="{3B9FBF98-EAD9-4F5D-82CC-0190D288272F}" srcOrd="2" destOrd="0" presId="urn:microsoft.com/office/officeart/2018/2/layout/IconCircleList"/>
    <dgm:cxn modelId="{D3AAE8D1-B91B-4617-B476-6BE03B25E09F}" type="presParOf" srcId="{9CAA39C3-3369-45F7-B3E2-7CE3DC943C72}" destId="{EE6F4421-BC71-4A64-8495-4A7E429F6C68}" srcOrd="3" destOrd="0" presId="urn:microsoft.com/office/officeart/2018/2/layout/IconCircleList"/>
    <dgm:cxn modelId="{6DAB3AC9-1BF1-4955-959F-C65726781787}" type="presParOf" srcId="{440F06FD-28D4-4368-9C54-A7B5ADBC57AA}" destId="{2EDD7174-8F0B-405F-B04D-26840768C574}" srcOrd="1" destOrd="0" presId="urn:microsoft.com/office/officeart/2018/2/layout/IconCircleList"/>
    <dgm:cxn modelId="{8C08E55F-7469-49EE-ABF9-42C7E24F1819}" type="presParOf" srcId="{440F06FD-28D4-4368-9C54-A7B5ADBC57AA}" destId="{47D659D9-4EAD-42FB-AD95-0B569D597C8F}" srcOrd="2" destOrd="0" presId="urn:microsoft.com/office/officeart/2018/2/layout/IconCircleList"/>
    <dgm:cxn modelId="{9BF959BA-6D87-44EE-8590-FE118A2870BD}" type="presParOf" srcId="{47D659D9-4EAD-42FB-AD95-0B569D597C8F}" destId="{C00E9EE1-45C8-444B-B91C-F269E2F84773}" srcOrd="0" destOrd="0" presId="urn:microsoft.com/office/officeart/2018/2/layout/IconCircleList"/>
    <dgm:cxn modelId="{C3AD9726-0ACA-451C-9165-D9BC1A03C19A}" type="presParOf" srcId="{47D659D9-4EAD-42FB-AD95-0B569D597C8F}" destId="{DDAD6516-5D4A-4B1F-87FA-A3DA4B2860E1}" srcOrd="1" destOrd="0" presId="urn:microsoft.com/office/officeart/2018/2/layout/IconCircleList"/>
    <dgm:cxn modelId="{3B04A416-0C11-4F87-8ED4-5448655E6A5D}" type="presParOf" srcId="{47D659D9-4EAD-42FB-AD95-0B569D597C8F}" destId="{47FD4548-5CF7-4996-BE6B-84A285A837CA}" srcOrd="2" destOrd="0" presId="urn:microsoft.com/office/officeart/2018/2/layout/IconCircleList"/>
    <dgm:cxn modelId="{955925A4-1C28-44D2-BCF0-116C03822338}" type="presParOf" srcId="{47D659D9-4EAD-42FB-AD95-0B569D597C8F}" destId="{B79C541B-57D3-4F07-B716-AF979464967C}" srcOrd="3" destOrd="0" presId="urn:microsoft.com/office/officeart/2018/2/layout/IconCircleList"/>
    <dgm:cxn modelId="{A25A604E-641F-4D5F-88D1-508E849BCE86}" type="presParOf" srcId="{440F06FD-28D4-4368-9C54-A7B5ADBC57AA}" destId="{656BB1CA-A078-4DAE-A2E8-1B49AA913FCB}" srcOrd="3" destOrd="0" presId="urn:microsoft.com/office/officeart/2018/2/layout/IconCircleList"/>
    <dgm:cxn modelId="{71478F21-4984-4B9A-8F83-FE194D5D872C}" type="presParOf" srcId="{440F06FD-28D4-4368-9C54-A7B5ADBC57AA}" destId="{B73B35F7-B22D-4B46-AF84-01251A05FBAB}" srcOrd="4" destOrd="0" presId="urn:microsoft.com/office/officeart/2018/2/layout/IconCircleList"/>
    <dgm:cxn modelId="{F68065A5-BB80-4FF5-A589-ECFA911FB132}" type="presParOf" srcId="{B73B35F7-B22D-4B46-AF84-01251A05FBAB}" destId="{AD0B6611-16A6-4EBE-BCEA-9B8046842845}" srcOrd="0" destOrd="0" presId="urn:microsoft.com/office/officeart/2018/2/layout/IconCircleList"/>
    <dgm:cxn modelId="{C5ABF94C-53B2-4D2C-AC4C-F689E36BDA3F}" type="presParOf" srcId="{B73B35F7-B22D-4B46-AF84-01251A05FBAB}" destId="{28AE895F-E8F1-45C8-A4C9-E8A81C0E9ED1}" srcOrd="1" destOrd="0" presId="urn:microsoft.com/office/officeart/2018/2/layout/IconCircleList"/>
    <dgm:cxn modelId="{35AB56A8-ABC5-4372-97DC-FA6DC04E15CA}" type="presParOf" srcId="{B73B35F7-B22D-4B46-AF84-01251A05FBAB}" destId="{4D52FC2B-30C6-47FF-9208-7885814DD54E}" srcOrd="2" destOrd="0" presId="urn:microsoft.com/office/officeart/2018/2/layout/IconCircleList"/>
    <dgm:cxn modelId="{D942BF06-9D47-49A6-8F57-7236981E8FFA}" type="presParOf" srcId="{B73B35F7-B22D-4B46-AF84-01251A05FBAB}" destId="{236B37AD-1C72-44B9-BA82-BC94D71D0BF4}" srcOrd="3" destOrd="0" presId="urn:microsoft.com/office/officeart/2018/2/layout/IconCircleList"/>
    <dgm:cxn modelId="{A445137A-FD08-4314-A933-EA62FDDAB62D}" type="presParOf" srcId="{440F06FD-28D4-4368-9C54-A7B5ADBC57AA}" destId="{AA7D3057-B859-4F4B-817D-C3E4BF5EEEFD}" srcOrd="5" destOrd="0" presId="urn:microsoft.com/office/officeart/2018/2/layout/IconCircleList"/>
    <dgm:cxn modelId="{0C73E8DC-53FD-493E-8D28-53436979C15B}" type="presParOf" srcId="{440F06FD-28D4-4368-9C54-A7B5ADBC57AA}" destId="{F0A38D53-19A5-470F-9D39-F79F1138D295}" srcOrd="6" destOrd="0" presId="urn:microsoft.com/office/officeart/2018/2/layout/IconCircleList"/>
    <dgm:cxn modelId="{EEC3A5B0-11D7-45C0-A9B3-3B8DB5E862D7}" type="presParOf" srcId="{F0A38D53-19A5-470F-9D39-F79F1138D295}" destId="{7E02F54D-6172-4C50-BB53-46F1E3F09071}" srcOrd="0" destOrd="0" presId="urn:microsoft.com/office/officeart/2018/2/layout/IconCircleList"/>
    <dgm:cxn modelId="{51BA514E-A873-40F9-93A9-828096B3C0C9}" type="presParOf" srcId="{F0A38D53-19A5-470F-9D39-F79F1138D295}" destId="{F87D9B31-FDBE-41FD-B2B7-AB2F6C53988A}" srcOrd="1" destOrd="0" presId="urn:microsoft.com/office/officeart/2018/2/layout/IconCircleList"/>
    <dgm:cxn modelId="{3214C6B2-9688-4902-B898-BFAC5B4CFB82}" type="presParOf" srcId="{F0A38D53-19A5-470F-9D39-F79F1138D295}" destId="{530016E1-9585-4816-A6FE-E5BE59F21D25}" srcOrd="2" destOrd="0" presId="urn:microsoft.com/office/officeart/2018/2/layout/IconCircleList"/>
    <dgm:cxn modelId="{11CB9688-D36C-43AD-9E24-8FFF98B80A11}" type="presParOf" srcId="{F0A38D53-19A5-470F-9D39-F79F1138D295}" destId="{5C5BB737-1BEC-450B-ADC7-3CDC073A859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D1F0A1-AEC7-468F-8103-C3C2B014BF84}">
      <dsp:nvSpPr>
        <dsp:cNvPr id="0" name=""/>
        <dsp:cNvSpPr/>
      </dsp:nvSpPr>
      <dsp:spPr>
        <a:xfrm>
          <a:off x="81292" y="861709"/>
          <a:ext cx="656645" cy="6566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8BD338-85C2-45F2-B816-89B56BBCC84D}">
      <dsp:nvSpPr>
        <dsp:cNvPr id="0" name=""/>
        <dsp:cNvSpPr/>
      </dsp:nvSpPr>
      <dsp:spPr>
        <a:xfrm>
          <a:off x="219188" y="999605"/>
          <a:ext cx="380854" cy="3808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6F4421-BC71-4A64-8495-4A7E429F6C68}">
      <dsp:nvSpPr>
        <dsp:cNvPr id="0" name=""/>
        <dsp:cNvSpPr/>
      </dsp:nvSpPr>
      <dsp:spPr>
        <a:xfrm>
          <a:off x="878648" y="861709"/>
          <a:ext cx="1547807" cy="656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The Business Challenge: </a:t>
          </a:r>
          <a:r>
            <a:rPr lang="en-US" sz="1100" b="0" i="0" kern="1200" baseline="0"/>
            <a:t>Food contamination outbreaks traditionally took days or weeks to trace through Walmart’s massive global supply chain, risking public safety and costing millions in wasted inventory.</a:t>
          </a:r>
          <a:endParaRPr lang="en-US" sz="1100" kern="1200"/>
        </a:p>
      </dsp:txBody>
      <dsp:txXfrm>
        <a:off x="878648" y="861709"/>
        <a:ext cx="1547807" cy="656645"/>
      </dsp:txXfrm>
    </dsp:sp>
    <dsp:sp modelId="{C00E9EE1-45C8-444B-B91C-F269E2F84773}">
      <dsp:nvSpPr>
        <dsp:cNvPr id="0" name=""/>
        <dsp:cNvSpPr/>
      </dsp:nvSpPr>
      <dsp:spPr>
        <a:xfrm>
          <a:off x="2696149" y="861709"/>
          <a:ext cx="656645" cy="6566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AD6516-5D4A-4B1F-87FA-A3DA4B2860E1}">
      <dsp:nvSpPr>
        <dsp:cNvPr id="0" name=""/>
        <dsp:cNvSpPr/>
      </dsp:nvSpPr>
      <dsp:spPr>
        <a:xfrm>
          <a:off x="2834044" y="999605"/>
          <a:ext cx="380854" cy="3808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C541B-57D3-4F07-B716-AF979464967C}">
      <dsp:nvSpPr>
        <dsp:cNvPr id="0" name=""/>
        <dsp:cNvSpPr/>
      </dsp:nvSpPr>
      <dsp:spPr>
        <a:xfrm>
          <a:off x="3493504" y="861709"/>
          <a:ext cx="1547807" cy="656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The Information System Solution:</a:t>
          </a:r>
          <a:r>
            <a:rPr lang="en-US" sz="1100" b="0" i="0" kern="1200" baseline="0"/>
            <a:t> Walmart integrated Hyperledger Fabric blockchain technology directly into its enterprise food tracking systems to create an immutable digital ledger.</a:t>
          </a:r>
          <a:endParaRPr lang="en-US" sz="1100" kern="1200"/>
        </a:p>
      </dsp:txBody>
      <dsp:txXfrm>
        <a:off x="3493504" y="861709"/>
        <a:ext cx="1547807" cy="656645"/>
      </dsp:txXfrm>
    </dsp:sp>
    <dsp:sp modelId="{AD0B6611-16A6-4EBE-BCEA-9B8046842845}">
      <dsp:nvSpPr>
        <dsp:cNvPr id="0" name=""/>
        <dsp:cNvSpPr/>
      </dsp:nvSpPr>
      <dsp:spPr>
        <a:xfrm>
          <a:off x="81292" y="2140332"/>
          <a:ext cx="656645" cy="6566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AE895F-E8F1-45C8-A4C9-E8A81C0E9ED1}">
      <dsp:nvSpPr>
        <dsp:cNvPr id="0" name=""/>
        <dsp:cNvSpPr/>
      </dsp:nvSpPr>
      <dsp:spPr>
        <a:xfrm>
          <a:off x="219188" y="2278228"/>
          <a:ext cx="380854" cy="3808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6B37AD-1C72-44B9-BA82-BC94D71D0BF4}">
      <dsp:nvSpPr>
        <dsp:cNvPr id="0" name=""/>
        <dsp:cNvSpPr/>
      </dsp:nvSpPr>
      <dsp:spPr>
        <a:xfrm>
          <a:off x="878648" y="2140332"/>
          <a:ext cx="1547807" cy="656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Performance Impact: </a:t>
          </a:r>
          <a:r>
            <a:rPr lang="en-US" sz="1100" b="0" i="0" kern="1200" baseline="0"/>
            <a:t>Reduced the time required to trace a food item’s origin from 7 days down to 2.2 seconds, drastically improving operational safety and cutting waste.</a:t>
          </a:r>
          <a:endParaRPr lang="en-US" sz="1100" kern="1200"/>
        </a:p>
      </dsp:txBody>
      <dsp:txXfrm>
        <a:off x="878648" y="2140332"/>
        <a:ext cx="1547807" cy="656645"/>
      </dsp:txXfrm>
    </dsp:sp>
    <dsp:sp modelId="{7E02F54D-6172-4C50-BB53-46F1E3F09071}">
      <dsp:nvSpPr>
        <dsp:cNvPr id="0" name=""/>
        <dsp:cNvSpPr/>
      </dsp:nvSpPr>
      <dsp:spPr>
        <a:xfrm>
          <a:off x="2696149" y="2140332"/>
          <a:ext cx="656645" cy="6566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D9B31-FDBE-41FD-B2B7-AB2F6C53988A}">
      <dsp:nvSpPr>
        <dsp:cNvPr id="0" name=""/>
        <dsp:cNvSpPr/>
      </dsp:nvSpPr>
      <dsp:spPr>
        <a:xfrm>
          <a:off x="2834044" y="2278228"/>
          <a:ext cx="380854" cy="3808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5BB737-1BEC-450B-ADC7-3CDC073A8595}">
      <dsp:nvSpPr>
        <dsp:cNvPr id="0" name=""/>
        <dsp:cNvSpPr/>
      </dsp:nvSpPr>
      <dsp:spPr>
        <a:xfrm>
          <a:off x="3493504" y="2140332"/>
          <a:ext cx="1547807" cy="656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Ethical &amp; Operational Challenges: </a:t>
          </a:r>
          <a:r>
            <a:rPr lang="en-US" sz="1100" b="0" i="0" kern="1200" baseline="0"/>
            <a:t>Created a steep financial and technological barrier to entry for smaller, local suppliers who struggled to comply with Walmart’s heavy digital mandates.</a:t>
          </a:r>
          <a:endParaRPr lang="en-US" sz="1100" kern="1200"/>
        </a:p>
      </dsp:txBody>
      <dsp:txXfrm>
        <a:off x="3493504" y="2140332"/>
        <a:ext cx="1547807" cy="6566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C92B0-C0A8-1AAC-F16D-6123200196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B706B9-6717-E135-F59D-ED87F950DE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48EDD-0677-81A6-3F18-3094ADFD3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E43E3-738D-E492-F565-6545D55A1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68721-A115-5BBA-CE73-5161200EF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511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F72D5-2E91-3ABD-63A6-5AE618181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767A8-F8E8-93E7-BD64-6B217399A7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CA406-EE9C-0A05-EEDA-EED834BE2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4B1D2-DBD6-A6B3-1241-76AAEEF58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B0816-52E4-9D20-C543-F99CACC02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356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52903-298C-CD4D-C8F0-42F593941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84641-58C4-FCE4-811E-43AD4FD8CD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32E40-D3C0-8C7A-46CD-24D53FF69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C19A3C-B625-22DD-17EC-4327169A4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62EBE-F129-C4F9-05C8-4915E7AFE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455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D7825-027A-C4EE-A22F-7328C8B14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8FBBB-E51F-1D8A-AE71-44F74B2DE4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C934E3-85BC-E546-76D3-C3E09398C6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A8A47-2D1D-5726-2CD2-60CF0AB96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639A75-D189-9D89-4AAB-83C0F76B7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E3FE96-9DFA-A764-65E3-DDF6D90E9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940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C5EA1-90A3-C12A-7A5D-70BD9EFE7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AB8EA-E35B-D6EA-E9FE-A349B7D67A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8437B8-C33C-9EDF-DCE0-A434D1819F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41F085-6AA7-46D4-E558-B91CE46318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3FBAA2-241F-6CC8-B78A-3ACF689DCC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CAC5BC-AA90-9F8A-8870-0F17C524C6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19A527-04D6-A91B-DEE5-AD082C6D5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C592EF-3024-B8E6-E26D-73ED8A1FF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877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72815-6108-DDC2-B673-3137F1E1F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33D21C-9CB5-C470-661A-ADBCC67A8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AE6F46-2AAB-96F4-664C-C953D5D0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A4793-B9E7-0BF3-B965-2A438509B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679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A74610-B696-E590-7CD0-E1191D17F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DAD2C7-B51E-BAE9-AAF6-A6F749668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D3DB6B-D541-3983-6BAE-722A96C00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958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4E71B-0B21-554E-CBFD-94F910BAF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12957-6128-7716-CCEE-2724660FE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76D412-9515-A837-26EF-4A8441266A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DCEED5-19C4-8EDE-B795-75B677842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025D1A-1CF5-1860-D5B7-6E8992005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8563C0-F145-6127-9144-14629467A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743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A0DCA-4029-52D4-EB41-A8B4B9907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3BCF6-9DB4-4543-9D1A-8174425CC0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019017-4E24-1914-D5F5-47D358C7F6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F0D3A-1F0D-3AF0-B526-B91F896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80F43-4B7C-35CE-449F-F860E1867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145AA8-E008-2A33-8D47-C7B0CF897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00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8BE76-7DD6-2769-60F1-D84D36CD8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C413BE-F61A-8210-7063-A5888E4A12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05C8E-C163-DEAE-18DB-0AC5A5563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48E00-208B-3D9C-4E88-4B8D41F74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9E892-AE3A-9A89-A474-E77E6401F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728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A41513-9295-F309-2226-5475E6C81C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A1CD66-969F-15F4-1311-636FBCD0AB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5F38F-BFAF-DA3A-98D8-5D977227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7D9866-7F8E-246C-512E-C5DFC961F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E6867D-4310-0AE7-67B6-5E177E197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25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DCCDD1-9C88-1FF2-F9DD-2315CDEB1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707B04-78FA-BD2A-7E5F-492B834B17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64351-A575-2A55-7EDE-D90F7F43CF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02922-C94B-4C12-BBA2-12F03DBBA753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3ABEA-A522-91F7-2EAF-3B358E615C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C5A103-9508-6E2C-E52B-A8DB029AF3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CEC4B1-06FC-425F-B0C4-3599D714C9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81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6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8255F-76D7-C2B8-E9DF-A8469CB060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40860"/>
            <a:ext cx="9144000" cy="1498059"/>
          </a:xfrm>
        </p:spPr>
        <p:txBody>
          <a:bodyPr>
            <a:normAutofit/>
          </a:bodyPr>
          <a:lstStyle/>
          <a:p>
            <a:r>
              <a:rPr lang="en-GB" sz="2400" dirty="0"/>
              <a:t>Module: Managing Business Information</a:t>
            </a:r>
            <a:br>
              <a:rPr lang="en-GB" sz="2400" dirty="0"/>
            </a:br>
            <a:r>
              <a:rPr lang="en-GB" sz="2400" dirty="0"/>
              <a:t>Module Code: LCLM 5004</a:t>
            </a:r>
            <a:br>
              <a:rPr lang="en-GB" sz="2400" dirty="0"/>
            </a:br>
            <a:r>
              <a:rPr lang="en-GB" sz="2400" dirty="0"/>
              <a:t>Group Presentation 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51B447-9C45-D98B-A1C5-8A789BD981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38919"/>
            <a:ext cx="9144000" cy="2718881"/>
          </a:xfrm>
        </p:spPr>
        <p:txBody>
          <a:bodyPr/>
          <a:lstStyle/>
          <a:p>
            <a:r>
              <a:rPr lang="en-GB" dirty="0"/>
              <a:t>Student Name: Wate Felo, Student ID: 2413826</a:t>
            </a:r>
          </a:p>
          <a:p>
            <a:r>
              <a:rPr lang="en-GB" dirty="0"/>
              <a:t>Student Name: Joaquim Freire, Student ID:2415568</a:t>
            </a:r>
          </a:p>
          <a:p>
            <a:r>
              <a:rPr lang="en-GB" dirty="0"/>
              <a:t>Student Name: Mario Daniel Gramon, Student ID: 2416241</a:t>
            </a:r>
          </a:p>
          <a:p>
            <a:r>
              <a:rPr lang="en-GB" dirty="0"/>
              <a:t>Student name: Matilda Jace, Student ID:2415101 </a:t>
            </a:r>
          </a:p>
          <a:p>
            <a:endParaRPr lang="en-GB" dirty="0"/>
          </a:p>
          <a:p>
            <a:r>
              <a:rPr lang="en-GB" dirty="0"/>
              <a:t>Lecturer: Amitave Bank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624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D41DE-95C4-FE2B-68C0-A7FB5E0F03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75098"/>
            <a:ext cx="8991600" cy="2752928"/>
          </a:xfrm>
        </p:spPr>
        <p:txBody>
          <a:bodyPr>
            <a:normAutofit/>
          </a:bodyPr>
          <a:lstStyle/>
          <a:p>
            <a:r>
              <a:rPr lang="en-GB" sz="2800" dirty="0"/>
              <a:t>Module: Managing Business Information </a:t>
            </a:r>
            <a:br>
              <a:rPr lang="en-GB" sz="2800" dirty="0"/>
            </a:br>
            <a:r>
              <a:rPr lang="en-GB" sz="2800" dirty="0"/>
              <a:t>Module: LCM5004 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Student Name: Wate Felo</a:t>
            </a:r>
            <a:br>
              <a:rPr lang="en-GB" sz="2800" dirty="0"/>
            </a:br>
            <a:r>
              <a:rPr lang="en-GB" sz="2800" dirty="0"/>
              <a:t>Student: ID : </a:t>
            </a:r>
            <a:r>
              <a:rPr lang="en-GB" sz="2800" b="1" dirty="0"/>
              <a:t>2413826</a:t>
            </a:r>
            <a:br>
              <a:rPr lang="en-GB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452D84-9751-CA77-3D90-272D0B664C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2118" y="2928026"/>
            <a:ext cx="10230255" cy="2091446"/>
          </a:xfrm>
        </p:spPr>
        <p:txBody>
          <a:bodyPr>
            <a:normAutofit/>
          </a:bodyPr>
          <a:lstStyle/>
          <a:p>
            <a:r>
              <a:rPr lang="en-GB" dirty="0"/>
              <a:t>Topic1: Introduce different Information Systems: Explain their role in </a:t>
            </a:r>
          </a:p>
          <a:p>
            <a:r>
              <a:rPr lang="en-GB" dirty="0"/>
              <a:t>Business operations, highting their importance for efficiency, decision-making, competitive advantage, Provide a brief overviews of different types and their impact.</a:t>
            </a:r>
          </a:p>
          <a:p>
            <a:r>
              <a:rPr lang="en-GB" dirty="0"/>
              <a:t>Lecturer: Amitave Banik</a:t>
            </a:r>
          </a:p>
        </p:txBody>
      </p:sp>
    </p:spTree>
    <p:extLst>
      <p:ext uri="{BB962C8B-B14F-4D97-AF65-F5344CB8AC3E}">
        <p14:creationId xmlns:p14="http://schemas.microsoft.com/office/powerpoint/2010/main" val="842824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06270-1AB8-54BB-92B2-58FD6F1AF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6EAB4-9448-7C96-5920-366695ADC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6427"/>
            <a:ext cx="10515600" cy="2577828"/>
          </a:xfrm>
        </p:spPr>
        <p:txBody>
          <a:bodyPr/>
          <a:lstStyle/>
          <a:p>
            <a:r>
              <a:rPr lang="en-GB" dirty="0"/>
              <a:t>Information systems (IS) are combinations of people, technology, data and processes.</a:t>
            </a:r>
          </a:p>
          <a:p>
            <a:r>
              <a:rPr lang="en-GB" dirty="0"/>
              <a:t>They support business operations and decision-making.</a:t>
            </a:r>
          </a:p>
          <a:p>
            <a:r>
              <a:rPr lang="en-GB" dirty="0"/>
              <a:t>Help organizations improve productivity and efficiency.</a:t>
            </a:r>
          </a:p>
          <a:p>
            <a:r>
              <a:rPr lang="en-GB" dirty="0"/>
              <a:t>Provide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477926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9D646-76B8-D953-F3D5-F150D66EF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4477"/>
            <a:ext cx="10515600" cy="632297"/>
          </a:xfrm>
        </p:spPr>
        <p:txBody>
          <a:bodyPr>
            <a:normAutofit fontScale="90000"/>
          </a:bodyPr>
          <a:lstStyle/>
          <a:p>
            <a:r>
              <a:rPr lang="en-GB" dirty="0"/>
              <a:t>Importance of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38610-985C-50BF-53E7-87793E568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6775"/>
            <a:ext cx="10515600" cy="24708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Improve communication.</a:t>
            </a:r>
          </a:p>
          <a:p>
            <a:r>
              <a:rPr lang="en-GB" dirty="0"/>
              <a:t>Increase operational efficiency.</a:t>
            </a:r>
          </a:p>
          <a:p>
            <a:r>
              <a:rPr lang="en-GB" dirty="0"/>
              <a:t>Support management decisions.</a:t>
            </a:r>
          </a:p>
          <a:p>
            <a:r>
              <a:rPr lang="en-GB" dirty="0"/>
              <a:t>Enhance customer service.</a:t>
            </a:r>
          </a:p>
          <a:p>
            <a:r>
              <a:rPr lang="en-GB" dirty="0"/>
              <a:t>Reduce costs</a:t>
            </a:r>
          </a:p>
        </p:txBody>
      </p:sp>
    </p:spTree>
    <p:extLst>
      <p:ext uri="{BB962C8B-B14F-4D97-AF65-F5344CB8AC3E}">
        <p14:creationId xmlns:p14="http://schemas.microsoft.com/office/powerpoint/2010/main" val="1119468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4C527-44F8-134E-EAAE-9FD65A08D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40D3D-5653-33F4-B83F-417EF9EF5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6698"/>
            <a:ext cx="10515600" cy="2782111"/>
          </a:xfrm>
        </p:spPr>
        <p:txBody>
          <a:bodyPr/>
          <a:lstStyle/>
          <a:p>
            <a:r>
              <a:rPr lang="en-GB" dirty="0"/>
              <a:t>Transaction Processing Systems (TPS).</a:t>
            </a:r>
          </a:p>
          <a:p>
            <a:r>
              <a:rPr lang="en-GB" dirty="0"/>
              <a:t>Management Information Systems MIS).</a:t>
            </a:r>
          </a:p>
          <a:p>
            <a:r>
              <a:rPr lang="en-GB" dirty="0"/>
              <a:t>Decision Support Systems DSS).</a:t>
            </a:r>
          </a:p>
          <a:p>
            <a:r>
              <a:rPr lang="en-GB" dirty="0"/>
              <a:t>Enterprise Resource Planning (ERP).</a:t>
            </a:r>
          </a:p>
          <a:p>
            <a:r>
              <a:rPr lang="en-GB" dirty="0"/>
              <a:t>Customer Relationship Management (CRM).</a:t>
            </a:r>
          </a:p>
        </p:txBody>
      </p:sp>
    </p:spTree>
    <p:extLst>
      <p:ext uri="{BB962C8B-B14F-4D97-AF65-F5344CB8AC3E}">
        <p14:creationId xmlns:p14="http://schemas.microsoft.com/office/powerpoint/2010/main" val="1287335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44283-4E78-28BB-3DEB-57F7B2744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Business Operations.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84029-B343-6D34-CBB1-648EAA3BC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0511"/>
            <a:ext cx="10515600" cy="2587557"/>
          </a:xfrm>
        </p:spPr>
        <p:txBody>
          <a:bodyPr/>
          <a:lstStyle/>
          <a:p>
            <a:r>
              <a:rPr lang="en-GB" dirty="0"/>
              <a:t>Faster processing of information.</a:t>
            </a:r>
          </a:p>
          <a:p>
            <a:r>
              <a:rPr lang="en-GB" dirty="0"/>
              <a:t>Better resource management.</a:t>
            </a:r>
          </a:p>
          <a:p>
            <a:r>
              <a:rPr lang="en-GB" dirty="0"/>
              <a:t>Improve collaboration.</a:t>
            </a:r>
          </a:p>
          <a:p>
            <a:r>
              <a:rPr lang="en-GB" dirty="0"/>
              <a:t>Real-time business monitoring.</a:t>
            </a:r>
          </a:p>
          <a:p>
            <a:r>
              <a:rPr lang="en-GB" dirty="0"/>
              <a:t>Enhanced customer satisfaction.</a:t>
            </a:r>
          </a:p>
        </p:txBody>
      </p:sp>
    </p:spTree>
    <p:extLst>
      <p:ext uri="{BB962C8B-B14F-4D97-AF65-F5344CB8AC3E}">
        <p14:creationId xmlns:p14="http://schemas.microsoft.com/office/powerpoint/2010/main" val="1375278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CD437-E068-0FCA-9F7E-BFBE21EE5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2194"/>
          </a:xfrm>
        </p:spPr>
        <p:txBody>
          <a:bodyPr/>
          <a:lstStyle/>
          <a:p>
            <a:r>
              <a:rPr lang="en-GB" dirty="0"/>
              <a:t>Conclusion and  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D119D-DBFB-0E0C-9219-BB2455128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1"/>
            <a:ext cx="10515600" cy="1682884"/>
          </a:xfrm>
        </p:spPr>
        <p:txBody>
          <a:bodyPr/>
          <a:lstStyle/>
          <a:p>
            <a:r>
              <a:rPr lang="en-GB" dirty="0"/>
              <a:t>Information Systems are essential for modern busses.</a:t>
            </a:r>
          </a:p>
          <a:p>
            <a:r>
              <a:rPr lang="en-GB" dirty="0"/>
              <a:t>They improve efficiency and decision quality.</a:t>
            </a:r>
          </a:p>
          <a:p>
            <a:r>
              <a:rPr lang="en-GB" dirty="0"/>
              <a:t>Support business growth and innovation.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072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94B6A-F64B-7453-5F82-D977CA25E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7821"/>
            <a:ext cx="10515600" cy="564205"/>
          </a:xfrm>
        </p:spPr>
        <p:txBody>
          <a:bodyPr>
            <a:normAutofit/>
          </a:bodyPr>
          <a:lstStyle/>
          <a:p>
            <a:r>
              <a:rPr lang="en-GB" sz="2800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5751A-C967-78B5-1942-000E84EE2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957" y="642026"/>
            <a:ext cx="10515600" cy="6138153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6000" dirty="0"/>
              <a:t>Laudon, K.C. and Laudon, J.P. (2024) Management information systems: Managing the</a:t>
            </a:r>
          </a:p>
          <a:p>
            <a:r>
              <a:rPr lang="en-GB" sz="6000" dirty="0"/>
              <a:t>digital firm. Pearson.</a:t>
            </a:r>
          </a:p>
          <a:p>
            <a:r>
              <a:rPr lang="en-GB" sz="6000" dirty="0"/>
              <a:t>Stair, R. and Reynolds, G. (2023) Principles of information systems. Cengage Learning.</a:t>
            </a:r>
          </a:p>
          <a:p>
            <a:r>
              <a:rPr lang="en-GB" sz="6000" dirty="0"/>
              <a:t>O’Brien, J. and Marakas, G. (2022) Introduction to information systems. McGraw-Hill</a:t>
            </a:r>
          </a:p>
          <a:p>
            <a:r>
              <a:rPr lang="en-GB" sz="6000" dirty="0"/>
              <a:t>Education.</a:t>
            </a:r>
          </a:p>
          <a:p>
            <a:r>
              <a:rPr lang="en-GB" sz="6000" dirty="0"/>
              <a:t>Pearlson, K., Saunders, C. and Galletta, D. (2023) Managing and using information systems:</a:t>
            </a:r>
          </a:p>
          <a:p>
            <a:r>
              <a:rPr lang="en-GB" sz="6000" dirty="0"/>
              <a:t>A strategic approach. Wiley.</a:t>
            </a:r>
          </a:p>
          <a:p>
            <a:r>
              <a:rPr lang="en-GB" sz="6000" dirty="0"/>
              <a:t>Turban, E., Pollard, C. and Wood, G. (2023) Information technology for management: Digital</a:t>
            </a:r>
          </a:p>
          <a:p>
            <a:r>
              <a:rPr lang="en-GB" sz="6000" dirty="0"/>
              <a:t>strategies for insight, action, and sustainable performance. Wiley.</a:t>
            </a:r>
          </a:p>
          <a:p>
            <a:r>
              <a:rPr lang="en-GB" sz="6000" dirty="0"/>
              <a:t>Baltzan, P. (2023) Business driven information systems. McGraw-Hill Education.</a:t>
            </a:r>
          </a:p>
          <a:p>
            <a:r>
              <a:rPr lang="en-GB" sz="6000" dirty="0"/>
              <a:t>Galliers, R.D. and Leidner, D.E. (2022) Strategic information management. Routledge.</a:t>
            </a:r>
          </a:p>
          <a:p>
            <a:r>
              <a:rPr lang="en-GB" sz="6000" dirty="0"/>
              <a:t>Avison, D. and Fitzgerald, G. (2022) Information systems development: Methodologies,</a:t>
            </a:r>
          </a:p>
          <a:p>
            <a:r>
              <a:rPr lang="en-GB" sz="6000" dirty="0"/>
              <a:t>techniques and tools. McGraw-Hill Education.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088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4C2C8-BE05-2F4A-5CCE-389BAF3EE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C6E45-368C-68DF-45C8-B409611B3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27B1297C-E7E5-2ABB-9D8B-DAECE2C78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4E68C3-8D2E-BE82-A249-D336698FA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A79D32-CC48-F9F8-A7FF-48C8EDB9B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438DC51-16DE-14EA-CAAC-DBDE4519A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98E48AC-D4A1-ACA6-E528-1BE2DEEC1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20DF8EF-25DE-62D1-72D9-57B607921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24CCECD-E9D8-253D-CDFB-8858DC92E41A}"/>
              </a:ext>
            </a:extLst>
          </p:cNvPr>
          <p:cNvSpPr txBox="1">
            <a:spLocks/>
          </p:cNvSpPr>
          <p:nvPr/>
        </p:nvSpPr>
        <p:spPr>
          <a:xfrm>
            <a:off x="1314824" y="735106"/>
            <a:ext cx="10053763" cy="29284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1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Managing Business Information</a:t>
            </a:r>
            <a:br>
              <a:rPr lang="en-GB" sz="41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1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LCLM 5004</a:t>
            </a:r>
            <a:br>
              <a:rPr lang="en-GB" sz="41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1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 Matila Jce </a:t>
            </a:r>
            <a:br>
              <a:rPr lang="en-GB" sz="41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1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 : 2415101</a:t>
            </a:r>
            <a:br>
              <a:rPr lang="en-GB" sz="4100">
                <a:solidFill>
                  <a:srgbClr val="FFFFFF"/>
                </a:solidFill>
              </a:rPr>
            </a:br>
            <a:endParaRPr lang="en-GB" sz="4100" dirty="0">
              <a:solidFill>
                <a:srgbClr val="FFFFFF"/>
              </a:solidFill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6C4DF921-F22E-D043-FBEF-FD54B1303C77}"/>
              </a:ext>
            </a:extLst>
          </p:cNvPr>
          <p:cNvSpPr txBox="1">
            <a:spLocks/>
          </p:cNvSpPr>
          <p:nvPr/>
        </p:nvSpPr>
        <p:spPr>
          <a:xfrm>
            <a:off x="1350682" y="4870824"/>
            <a:ext cx="10005951" cy="14582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/>
              <a:t>Topic: Analyse and Compare  Systems- examine at least three information systems, comparing their functions, benefits and limitation in driving business success.</a:t>
            </a:r>
          </a:p>
          <a:p>
            <a:r>
              <a:rPr lang="en-GB" sz="2200" dirty="0"/>
              <a:t>Lecturer: Amitave Bank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78263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86C14-4CDF-B707-4463-99614266D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EF9D8-28E4-7ADC-422B-A4D675A487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AE687179-3024-4B13-03DE-635512191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97B3925-C750-E84C-C52B-AA3E131ED1B6}"/>
              </a:ext>
            </a:extLst>
          </p:cNvPr>
          <p:cNvSpPr txBox="1">
            <a:spLocks/>
          </p:cNvSpPr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/>
              <a:t>Introdution</a:t>
            </a:r>
            <a:br>
              <a:rPr lang="en-US" sz="3000"/>
            </a:br>
            <a:br>
              <a:rPr lang="en-US" sz="3000"/>
            </a:br>
            <a:r>
              <a:rPr lang="en-US" sz="3000"/>
              <a:t>Information Systems</a:t>
            </a:r>
            <a:br>
              <a:rPr lang="en-US" sz="3000"/>
            </a:br>
            <a:endParaRPr lang="en-US" sz="3000"/>
          </a:p>
        </p:txBody>
      </p:sp>
      <p:sp>
        <p:nvSpPr>
          <p:cNvPr id="6" name="sketchy line">
            <a:extLst>
              <a:ext uri="{FF2B5EF4-FFF2-40B4-BE49-F238E27FC236}">
                <a16:creationId xmlns:a16="http://schemas.microsoft.com/office/drawing/2014/main" id="{0C35FEF4-A72B-AABD-CCEB-7E8E00A05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4D5BFC-79C4-019C-2417-89F7F90B0DEE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000" cap="all"/>
              <a:t>An Information System (IS) is a combination of people, technology, data and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000" cap="all"/>
              <a:t> processes used to  collect store, analyze and distributes information.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000" cap="all"/>
              <a:t>Organizations use information systems to improve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000" cap="all"/>
              <a:t>to support business operations and decision making, and achieve business goals.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000" cap="all"/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000" cap="all"/>
              <a:t>Why (</a:t>
            </a:r>
            <a:r>
              <a:rPr lang="en-US" sz="1000" b="1" cap="all"/>
              <a:t>IS) </a:t>
            </a:r>
            <a:r>
              <a:rPr lang="en-US" sz="1000" cap="all"/>
              <a:t>matter?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000" cap="all"/>
              <a:t>Improve operational efficienty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000" cap="all"/>
              <a:t>Support managerial decision- making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000" cap="all"/>
              <a:t>Enhance customer experience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000" cap="all"/>
              <a:t>Increase competitive advantage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000" cap="all"/>
              <a:t>Enable digital transformation </a:t>
            </a:r>
          </a:p>
        </p:txBody>
      </p:sp>
      <p:pic>
        <p:nvPicPr>
          <p:cNvPr id="8" name="Picture 7" descr="A 3D pattern of ring shapes connected by lines">
            <a:extLst>
              <a:ext uri="{FF2B5EF4-FFF2-40B4-BE49-F238E27FC236}">
                <a16:creationId xmlns:a16="http://schemas.microsoft.com/office/drawing/2014/main" id="{95549FC6-3487-A94A-C351-500F280516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98" r="3948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28985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E2217-15E5-DE08-17FB-00389FF5D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7DFC8-B988-7E40-2210-D312C9D6E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EA07D8F0-DD17-DF61-0D3E-E18037DFF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B22F685-7A0E-66DB-B63C-FA01F10819C2}"/>
              </a:ext>
            </a:extLst>
          </p:cNvPr>
          <p:cNvSpPr txBox="1">
            <a:spLocks/>
          </p:cNvSpPr>
          <p:nvPr/>
        </p:nvSpPr>
        <p:spPr>
          <a:xfrm>
            <a:off x="630936" y="502920"/>
            <a:ext cx="3419856" cy="1463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/>
              <a:t>Type of Information Sistems</a:t>
            </a:r>
          </a:p>
        </p:txBody>
      </p:sp>
      <p:sp>
        <p:nvSpPr>
          <p:cNvPr id="6" name="sketch line">
            <a:extLst>
              <a:ext uri="{FF2B5EF4-FFF2-40B4-BE49-F238E27FC236}">
                <a16:creationId xmlns:a16="http://schemas.microsoft.com/office/drawing/2014/main" id="{B7BDC607-32A3-CF40-5C4B-9B5D9FD30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159039-5324-DC82-CBC9-B34181CA6BA2}"/>
              </a:ext>
            </a:extLst>
          </p:cNvPr>
          <p:cNvSpPr txBox="1"/>
          <p:nvPr/>
        </p:nvSpPr>
        <p:spPr>
          <a:xfrm>
            <a:off x="4654295" y="502920"/>
            <a:ext cx="6894576" cy="1463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Transaction Processing Systems (TPS)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Management Information Systems (MIS)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Customer Relationship Management (CRM)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Enterprise Resource Planning (ERP)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Decision Support System (DSS)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Executive Support System (ESS)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8E6E9B6-15E6-BC38-7D79-54ABA0A431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5933594"/>
              </p:ext>
            </p:extLst>
          </p:nvPr>
        </p:nvGraphicFramePr>
        <p:xfrm>
          <a:off x="1213210" y="2912728"/>
          <a:ext cx="9753389" cy="271576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499485">
                  <a:extLst>
                    <a:ext uri="{9D8B030D-6E8A-4147-A177-3AD203B41FA5}">
                      <a16:colId xmlns:a16="http://schemas.microsoft.com/office/drawing/2014/main" val="3293282467"/>
                    </a:ext>
                  </a:extLst>
                </a:gridCol>
                <a:gridCol w="3383069">
                  <a:extLst>
                    <a:ext uri="{9D8B030D-6E8A-4147-A177-3AD203B41FA5}">
                      <a16:colId xmlns:a16="http://schemas.microsoft.com/office/drawing/2014/main" val="1784662359"/>
                    </a:ext>
                  </a:extLst>
                </a:gridCol>
                <a:gridCol w="2870835">
                  <a:extLst>
                    <a:ext uri="{9D8B030D-6E8A-4147-A177-3AD203B41FA5}">
                      <a16:colId xmlns:a16="http://schemas.microsoft.com/office/drawing/2014/main" val="1231203276"/>
                    </a:ext>
                  </a:extLst>
                </a:gridCol>
              </a:tblGrid>
              <a:tr h="1240536">
                <a:tc>
                  <a:txBody>
                    <a:bodyPr/>
                    <a:lstStyle/>
                    <a:p>
                      <a:r>
                        <a:rPr lang="en-GB" sz="33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OPERATIONAL LEVEL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MANAGERIAL LEVEL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STRATEGIC LEVEL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877628157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pPr algn="ctr"/>
                      <a:r>
                        <a:rPr lang="en-GB" sz="33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TPS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3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3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DSS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4260449203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pPr algn="ctr"/>
                      <a:r>
                        <a:rPr lang="en-GB" sz="33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ERP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3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CRM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3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ESS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0059438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03064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BB783-E1E3-DA6D-2F72-5B7273B65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56FF1-C263-5A04-6173-C14B5B7CC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476F499F-4F72-E03F-D76F-DAE0A619B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2A7136-0B2F-75EB-5F8C-F235EC41A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519458CA-3D5C-76F5-E4DD-A58478A980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8909793"/>
              </p:ext>
            </p:extLst>
          </p:nvPr>
        </p:nvGraphicFramePr>
        <p:xfrm>
          <a:off x="228600" y="374948"/>
          <a:ext cx="11658603" cy="48148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4564">
                  <a:extLst>
                    <a:ext uri="{9D8B030D-6E8A-4147-A177-3AD203B41FA5}">
                      <a16:colId xmlns:a16="http://schemas.microsoft.com/office/drawing/2014/main" val="2922781469"/>
                    </a:ext>
                  </a:extLst>
                </a:gridCol>
                <a:gridCol w="1382157">
                  <a:extLst>
                    <a:ext uri="{9D8B030D-6E8A-4147-A177-3AD203B41FA5}">
                      <a16:colId xmlns:a16="http://schemas.microsoft.com/office/drawing/2014/main" val="3081187114"/>
                    </a:ext>
                  </a:extLst>
                </a:gridCol>
                <a:gridCol w="1228179">
                  <a:extLst>
                    <a:ext uri="{9D8B030D-6E8A-4147-A177-3AD203B41FA5}">
                      <a16:colId xmlns:a16="http://schemas.microsoft.com/office/drawing/2014/main" val="1087928907"/>
                    </a:ext>
                  </a:extLst>
                </a:gridCol>
                <a:gridCol w="2208035">
                  <a:extLst>
                    <a:ext uri="{9D8B030D-6E8A-4147-A177-3AD203B41FA5}">
                      <a16:colId xmlns:a16="http://schemas.microsoft.com/office/drawing/2014/main" val="1542467098"/>
                    </a:ext>
                  </a:extLst>
                </a:gridCol>
                <a:gridCol w="2006464">
                  <a:extLst>
                    <a:ext uri="{9D8B030D-6E8A-4147-A177-3AD203B41FA5}">
                      <a16:colId xmlns:a16="http://schemas.microsoft.com/office/drawing/2014/main" val="1095334472"/>
                    </a:ext>
                  </a:extLst>
                </a:gridCol>
                <a:gridCol w="2108649">
                  <a:extLst>
                    <a:ext uri="{9D8B030D-6E8A-4147-A177-3AD203B41FA5}">
                      <a16:colId xmlns:a16="http://schemas.microsoft.com/office/drawing/2014/main" val="3739061283"/>
                    </a:ext>
                  </a:extLst>
                </a:gridCol>
                <a:gridCol w="1390555">
                  <a:extLst>
                    <a:ext uri="{9D8B030D-6E8A-4147-A177-3AD203B41FA5}">
                      <a16:colId xmlns:a16="http://schemas.microsoft.com/office/drawing/2014/main" val="1577849892"/>
                    </a:ext>
                  </a:extLst>
                </a:gridCol>
              </a:tblGrid>
              <a:tr h="2741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System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Primary Purpose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Main Users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Functions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Benefits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Limitations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Example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extLst>
                  <a:ext uri="{0D108BD9-81ED-4DB2-BD59-A6C34878D82A}">
                    <a16:rowId xmlns:a16="http://schemas.microsoft.com/office/drawing/2014/main" val="2443415943"/>
                  </a:ext>
                </a:extLst>
              </a:tr>
              <a:tr h="5966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Transaction Processing System (TPS)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Records and processes daily business transactions.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Operational staff, cashiers, clerks.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Processes sales, payments, orders, payroll, and inventory updates.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Fast and accurate transaction processing, improves efficiency, provides reliable operational data.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Limited analytical capabilities, depends on accurate input, focuses only on routine operations.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Supermarket point-of-sale (POS) system.</a:t>
                      </a:r>
                    </a:p>
                  </a:txBody>
                  <a:tcPr marL="80628" marR="80628" marT="40314" marB="40314" anchor="ctr"/>
                </a:tc>
                <a:extLst>
                  <a:ext uri="{0D108BD9-81ED-4DB2-BD59-A6C34878D82A}">
                    <a16:rowId xmlns:a16="http://schemas.microsoft.com/office/drawing/2014/main" val="1176251734"/>
                  </a:ext>
                </a:extLst>
              </a:tr>
              <a:tr h="757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Management Information System (MIS)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Converts operational data into reports for management.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Middle managers.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Generates routine reports, summarizes business performance, monitors operations, supports planning and control.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Improves decision-making, increases efficiency, provides timely and organized information.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Limited support for complex or strategic decisions, relies on data quality, can be inflexible.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Monthly sales and inventory reporting system.</a:t>
                      </a:r>
                    </a:p>
                  </a:txBody>
                  <a:tcPr marL="80628" marR="80628" marT="40314" marB="40314" anchor="ctr"/>
                </a:tc>
                <a:extLst>
                  <a:ext uri="{0D108BD9-81ED-4DB2-BD59-A6C34878D82A}">
                    <a16:rowId xmlns:a16="http://schemas.microsoft.com/office/drawing/2014/main" val="3765590200"/>
                  </a:ext>
                </a:extLst>
              </a:tr>
              <a:tr h="757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Customer Relationship Management (CRM)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Manages customer interactions and relationships.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Sales, marketing, and customer service teams.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Stores customer information, tracks communications, manages leads, supports marketing campaigns and customer support.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Increases customer satisfaction, improves sales, strengthens customer loyalty, personalizes service.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Can be costly, requires user adoption and accurate data, privacy concerns.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Sales pipeline and customer support platform.</a:t>
                      </a:r>
                    </a:p>
                  </a:txBody>
                  <a:tcPr marL="80628" marR="80628" marT="40314" marB="40314" anchor="ctr"/>
                </a:tc>
                <a:extLst>
                  <a:ext uri="{0D108BD9-81ED-4DB2-BD59-A6C34878D82A}">
                    <a16:rowId xmlns:a16="http://schemas.microsoft.com/office/drawing/2014/main" val="2454048929"/>
                  </a:ext>
                </a:extLst>
              </a:tr>
              <a:tr h="757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Enterprise Resource Planning (ERP)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Integrates business processes into a single system.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Employees and managers across departments.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Manages finance, HR, procurement, manufacturing, inventory, and supply chain in one database.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Improves collaboration, eliminates duplicate data, increases efficiency, provides organization-wide visibility.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Expensive and complex to implement, requires significant training, implementation can be time-consuming.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Company-wide system integrating accounting, inventory, and HR.</a:t>
                      </a:r>
                    </a:p>
                  </a:txBody>
                  <a:tcPr marL="80628" marR="80628" marT="40314" marB="40314" anchor="ctr"/>
                </a:tc>
                <a:extLst>
                  <a:ext uri="{0D108BD9-81ED-4DB2-BD59-A6C34878D82A}">
                    <a16:rowId xmlns:a16="http://schemas.microsoft.com/office/drawing/2014/main" val="1855195423"/>
                  </a:ext>
                </a:extLst>
              </a:tr>
              <a:tr h="757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Decision Support System (DSS)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Supports semi-structured and complex decision-making.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Managers and business analysts.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Performs data analysis, forecasting, simulations, and "what-if" scenarios.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Improves decision quality, supports problem-solving, enables data-driven decisions.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Depends on data accuracy and model quality, requires expertise, does not replace human judgment.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Financial forecasting and investment analysis tool.</a:t>
                      </a:r>
                    </a:p>
                  </a:txBody>
                  <a:tcPr marL="80628" marR="80628" marT="40314" marB="40314" anchor="ctr"/>
                </a:tc>
                <a:extLst>
                  <a:ext uri="{0D108BD9-81ED-4DB2-BD59-A6C34878D82A}">
                    <a16:rowId xmlns:a16="http://schemas.microsoft.com/office/drawing/2014/main" val="1962751727"/>
                  </a:ext>
                </a:extLst>
              </a:tr>
              <a:tr h="757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Executive Support System (ESS)</a:t>
                      </a:r>
                      <a:endParaRPr lang="en-GB" sz="11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Supports strategic decision-making for senior executives.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Senior executives and CEOs.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Provides dashboards, KPIs, market trends, competitor analysis, and high-level summaries.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Enables strategic planning, provides a company-wide view, supports long-term decisions, delivers real-time insights.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implementation cost, depends on accurate data, offers limited operational detail.</a:t>
                      </a:r>
                    </a:p>
                  </a:txBody>
                  <a:tcPr marL="80628" marR="80628" marT="40314" marB="4031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Executive dashboard displaying company performance and market trends.</a:t>
                      </a:r>
                    </a:p>
                  </a:txBody>
                  <a:tcPr marL="80628" marR="80628" marT="40314" marB="40314" anchor="ctr"/>
                </a:tc>
                <a:extLst>
                  <a:ext uri="{0D108BD9-81ED-4DB2-BD59-A6C34878D82A}">
                    <a16:rowId xmlns:a16="http://schemas.microsoft.com/office/drawing/2014/main" val="42263449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042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13773-F596-683E-F964-8FA8CCEFA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F4E07-D4C8-AB9F-E2A7-C8C6519E16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A779115-51AD-7BEC-2A12-6926BCBFD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raph">
            <a:extLst>
              <a:ext uri="{FF2B5EF4-FFF2-40B4-BE49-F238E27FC236}">
                <a16:creationId xmlns:a16="http://schemas.microsoft.com/office/drawing/2014/main" id="{42C82BB3-D2E6-8016-31F1-5E6C6C69E2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5" r="11571"/>
          <a:stretch>
            <a:fillRect/>
          </a:stretch>
        </p:blipFill>
        <p:spPr>
          <a:xfrm>
            <a:off x="0" y="-87539"/>
            <a:ext cx="966964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4D00809-18EF-FF07-5B83-BFAADC757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C580C6-73E4-7998-12AA-D37D7C57A504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Laudon, K. C., &amp; Laudon, J. P. (2022). </a:t>
            </a:r>
            <a:r>
              <a:rPr lang="en-US" sz="1400" i="1"/>
              <a:t>Management Information Systems: Managing the Digital Firm</a:t>
            </a:r>
            <a:r>
              <a:rPr lang="en-US" sz="1400"/>
              <a:t> (17th ed.). Pearson.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Stair, R., &amp; Reynolds, G. (2021). </a:t>
            </a:r>
            <a:r>
              <a:rPr lang="en-US" sz="1400" i="1"/>
              <a:t>Principles of Information Systems</a:t>
            </a:r>
            <a:r>
              <a:rPr lang="en-US" sz="1400"/>
              <a:t> (14th ed.). Cengage Learning.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O'Brien, J. A., &amp; Marakas, G. M. (2019). </a:t>
            </a:r>
            <a:r>
              <a:rPr lang="en-US" sz="1400" i="1"/>
              <a:t>Management Information Systems</a:t>
            </a:r>
            <a:r>
              <a:rPr lang="en-US" sz="1400"/>
              <a:t> (11th ed.). McGraw-Hill Education.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Pearson Education. </a:t>
            </a:r>
            <a:r>
              <a:rPr lang="en-US" sz="1400" i="1"/>
              <a:t>Management Information Systems</a:t>
            </a:r>
            <a:r>
              <a:rPr lang="en-US" sz="1400"/>
              <a:t> course materials.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Lecture notes and class presentation materials on Information Systems.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1400"/>
            </a:b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2515996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654D3-59FC-BC26-AE47-66482AEC5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02D49-193C-9592-FD06-5A8C6D1EC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92371"/>
            <a:ext cx="10515599" cy="363470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2" name="Text 1">
            <a:extLst>
              <a:ext uri="{FF2B5EF4-FFF2-40B4-BE49-F238E27FC236}">
                <a16:creationId xmlns:a16="http://schemas.microsoft.com/office/drawing/2014/main" id="{0B80D4DA-1ED3-DD74-2139-BB7C98C04D60}"/>
              </a:ext>
            </a:extLst>
          </p:cNvPr>
          <p:cNvSpPr/>
          <p:nvPr/>
        </p:nvSpPr>
        <p:spPr>
          <a:xfrm>
            <a:off x="6333185" y="1388725"/>
            <a:ext cx="42863" cy="42863"/>
          </a:xfrm>
          <a:prstGeom prst="ellipse">
            <a:avLst/>
          </a:prstGeom>
          <a:solidFill>
            <a:srgbClr val="00E5FF">
              <a:alpha val="60000"/>
            </a:srgbClr>
          </a:solidFill>
          <a:ln/>
          <a:effectLst>
            <a:outerShdw blurRad="114300" dist="50800" dir="16200000" algn="bl" rotWithShape="0">
              <a:srgbClr val="00E5FF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2">
            <a:extLst>
              <a:ext uri="{FF2B5EF4-FFF2-40B4-BE49-F238E27FC236}">
                <a16:creationId xmlns:a16="http://schemas.microsoft.com/office/drawing/2014/main" id="{F1976D57-C1B2-3878-BE52-FE3CE1A52542}"/>
              </a:ext>
            </a:extLst>
          </p:cNvPr>
          <p:cNvSpPr/>
          <p:nvPr/>
        </p:nvSpPr>
        <p:spPr>
          <a:xfrm>
            <a:off x="4671534" y="4901010"/>
            <a:ext cx="28575" cy="28575"/>
          </a:xfrm>
          <a:prstGeom prst="ellipse">
            <a:avLst/>
          </a:prstGeom>
          <a:solidFill>
            <a:srgbClr val="4DEEFF">
              <a:alpha val="50000"/>
            </a:srgbClr>
          </a:solidFill>
          <a:ln/>
          <a:effectLst>
            <a:outerShdw blurRad="95250" dist="50800" dir="16200000" algn="bl" rotWithShape="0">
              <a:srgbClr val="00E5FF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4">
            <a:extLst>
              <a:ext uri="{FF2B5EF4-FFF2-40B4-BE49-F238E27FC236}">
                <a16:creationId xmlns:a16="http://schemas.microsoft.com/office/drawing/2014/main" id="{D955B1D5-E283-D4BE-ED33-7B444F6A76BE}"/>
              </a:ext>
            </a:extLst>
          </p:cNvPr>
          <p:cNvSpPr/>
          <p:nvPr/>
        </p:nvSpPr>
        <p:spPr>
          <a:xfrm>
            <a:off x="1828799" y="963420"/>
            <a:ext cx="3244453" cy="1220721"/>
          </a:xfrm>
          <a:prstGeom prst="rect">
            <a:avLst/>
          </a:prstGeom>
          <a:noFill/>
          <a:ln/>
        </p:spPr>
        <p:txBody>
          <a:bodyPr wrap="square" lIns="85725" tIns="42863" rIns="85725" bIns="42863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928"/>
              </a:lnSpc>
              <a:buNone/>
            </a:pPr>
            <a:r>
              <a:rPr lang="en-US" sz="1050" b="1" i="1" kern="0" spc="74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BA1 · JUNE 2026 · GROUP PRESENTATION</a:t>
            </a:r>
            <a:endParaRPr lang="en-US" sz="105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5">
            <a:extLst>
              <a:ext uri="{FF2B5EF4-FFF2-40B4-BE49-F238E27FC236}">
                <a16:creationId xmlns:a16="http://schemas.microsoft.com/office/drawing/2014/main" id="{BC3A86BE-1C2A-730E-4611-00E865E657BD}"/>
              </a:ext>
            </a:extLst>
          </p:cNvPr>
          <p:cNvSpPr/>
          <p:nvPr/>
        </p:nvSpPr>
        <p:spPr>
          <a:xfrm>
            <a:off x="838200" y="2054048"/>
            <a:ext cx="10515599" cy="162634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4131"/>
              </a:lnSpc>
              <a:buNone/>
            </a:pPr>
            <a:r>
              <a:rPr lang="en-US" sz="4800" b="1" i="1" kern="0" spc="-10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Ethical</a:t>
            </a:r>
            <a:endParaRPr lang="en-US" sz="4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0300DE39-CDC4-6F3E-54C7-67CB81B7BD2C}"/>
              </a:ext>
            </a:extLst>
          </p:cNvPr>
          <p:cNvSpPr/>
          <p:nvPr/>
        </p:nvSpPr>
        <p:spPr>
          <a:xfrm>
            <a:off x="967991" y="3228240"/>
            <a:ext cx="11181929" cy="9148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4131"/>
              </a:lnSpc>
              <a:buNone/>
            </a:pPr>
            <a:r>
              <a:rPr lang="en-US" sz="6000" b="1" i="1" kern="0" spc="-10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Considerations</a:t>
            </a:r>
            <a:endParaRPr lang="en-US" sz="6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7">
            <a:extLst>
              <a:ext uri="{FF2B5EF4-FFF2-40B4-BE49-F238E27FC236}">
                <a16:creationId xmlns:a16="http://schemas.microsoft.com/office/drawing/2014/main" id="{6E5606FD-FEC5-E874-F13D-25CBCC2F1C3B}"/>
              </a:ext>
            </a:extLst>
          </p:cNvPr>
          <p:cNvSpPr/>
          <p:nvPr/>
        </p:nvSpPr>
        <p:spPr>
          <a:xfrm>
            <a:off x="2275490" y="4361007"/>
            <a:ext cx="7639728" cy="8485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047"/>
              </a:lnSpc>
              <a:buNone/>
            </a:pPr>
            <a:r>
              <a:rPr lang="en-US" sz="2000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In the Age of AI &amp; Information Systems, risks, responsibilities, and responsible use.</a:t>
            </a:r>
            <a:endParaRPr lang="en-US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8">
            <a:extLst>
              <a:ext uri="{FF2B5EF4-FFF2-40B4-BE49-F238E27FC236}">
                <a16:creationId xmlns:a16="http://schemas.microsoft.com/office/drawing/2014/main" id="{FB5E55AA-007C-311A-AE4A-BBB121E33254}"/>
              </a:ext>
            </a:extLst>
          </p:cNvPr>
          <p:cNvSpPr/>
          <p:nvPr/>
        </p:nvSpPr>
        <p:spPr>
          <a:xfrm>
            <a:off x="1828800" y="4414737"/>
            <a:ext cx="28575" cy="400050"/>
          </a:xfrm>
          <a:prstGeom prst="roundRect">
            <a:avLst>
              <a:gd name="adj" fmla="val 66667"/>
            </a:avLst>
          </a:prstGeom>
          <a:solidFill>
            <a:srgbClr val="00E5FF"/>
          </a:solidFill>
          <a:ln/>
          <a:effectLst>
            <a:outerShdw blurRad="152400" dist="50800" dir="16200000" algn="bl" rotWithShape="0">
              <a:srgbClr val="00E5FF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0">
            <a:extLst>
              <a:ext uri="{FF2B5EF4-FFF2-40B4-BE49-F238E27FC236}">
                <a16:creationId xmlns:a16="http://schemas.microsoft.com/office/drawing/2014/main" id="{0EC2E6F8-EB51-1DAF-5B6C-2763BAFE02F8}"/>
              </a:ext>
            </a:extLst>
          </p:cNvPr>
          <p:cNvSpPr/>
          <p:nvPr/>
        </p:nvSpPr>
        <p:spPr>
          <a:xfrm>
            <a:off x="1971675" y="4632622"/>
            <a:ext cx="1635062" cy="1645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181"/>
              </a:lnSpc>
              <a:buNone/>
            </a:pPr>
            <a:endParaRPr lang="en-US" sz="105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1">
            <a:extLst>
              <a:ext uri="{FF2B5EF4-FFF2-40B4-BE49-F238E27FC236}">
                <a16:creationId xmlns:a16="http://schemas.microsoft.com/office/drawing/2014/main" id="{0A17D8E4-AE53-0148-0A98-4100CD5DD676}"/>
              </a:ext>
            </a:extLst>
          </p:cNvPr>
          <p:cNvSpPr/>
          <p:nvPr/>
        </p:nvSpPr>
        <p:spPr>
          <a:xfrm>
            <a:off x="6888855" y="1935704"/>
            <a:ext cx="3244453" cy="2714625"/>
          </a:xfrm>
          <a:prstGeom prst="ellipse">
            <a:avLst/>
          </a:prstGeom>
          <a:solidFill>
            <a:srgbClr val="FFFFFF">
              <a:alpha val="0"/>
            </a:srgbClr>
          </a:solidFill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12">
            <a:extLst>
              <a:ext uri="{FF2B5EF4-FFF2-40B4-BE49-F238E27FC236}">
                <a16:creationId xmlns:a16="http://schemas.microsoft.com/office/drawing/2014/main" id="{CAB0054B-7EB4-A7B0-03BF-E5ADC42A8DA6}"/>
              </a:ext>
            </a:extLst>
          </p:cNvPr>
          <p:cNvSpPr/>
          <p:nvPr/>
        </p:nvSpPr>
        <p:spPr>
          <a:xfrm>
            <a:off x="8093561" y="2892484"/>
            <a:ext cx="850107" cy="850106"/>
          </a:xfrm>
          <a:prstGeom prst="ellipse">
            <a:avLst/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101600" dist="50800" dir="16200000" algn="bl" rotWithShape="0">
              <a:srgbClr val="FFFFFF">
                <a:alpha val="50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13">
            <a:extLst>
              <a:ext uri="{FF2B5EF4-FFF2-40B4-BE49-F238E27FC236}">
                <a16:creationId xmlns:a16="http://schemas.microsoft.com/office/drawing/2014/main" id="{96F090E4-DD65-61E7-761E-063D08382F5C}"/>
              </a:ext>
            </a:extLst>
          </p:cNvPr>
          <p:cNvSpPr/>
          <p:nvPr/>
        </p:nvSpPr>
        <p:spPr>
          <a:xfrm>
            <a:off x="6982707" y="2614830"/>
            <a:ext cx="4241302" cy="1471324"/>
          </a:xfrm>
          <a:prstGeom prst="ellipse">
            <a:avLst/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101600" dist="50800" dir="16200000" algn="bl" rotWithShape="0">
              <a:srgbClr val="FFFFFF">
                <a:alpha val="50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14">
            <a:extLst>
              <a:ext uri="{FF2B5EF4-FFF2-40B4-BE49-F238E27FC236}">
                <a16:creationId xmlns:a16="http://schemas.microsoft.com/office/drawing/2014/main" id="{9F7D14CE-0D8B-1B4E-9350-6B17D9482186}"/>
              </a:ext>
            </a:extLst>
          </p:cNvPr>
          <p:cNvSpPr/>
          <p:nvPr/>
        </p:nvSpPr>
        <p:spPr>
          <a:xfrm>
            <a:off x="7379186" y="2178109"/>
            <a:ext cx="2278857" cy="2278856"/>
          </a:xfrm>
          <a:prstGeom prst="ellipse">
            <a:avLst/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101600" dist="50800" dir="16200000" algn="bl" rotWithShape="0">
              <a:srgbClr val="FFFFFF">
                <a:alpha val="50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15">
            <a:extLst>
              <a:ext uri="{FF2B5EF4-FFF2-40B4-BE49-F238E27FC236}">
                <a16:creationId xmlns:a16="http://schemas.microsoft.com/office/drawing/2014/main" id="{377BDA25-D833-843A-B975-278B68D9A38A}"/>
              </a:ext>
            </a:extLst>
          </p:cNvPr>
          <p:cNvSpPr/>
          <p:nvPr/>
        </p:nvSpPr>
        <p:spPr>
          <a:xfrm>
            <a:off x="7021999" y="1820922"/>
            <a:ext cx="2993232" cy="2993231"/>
          </a:xfrm>
          <a:prstGeom prst="ellipse">
            <a:avLst/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101600" dist="50800" dir="16200000" algn="bl" rotWithShape="0">
              <a:srgbClr val="FFFFFF">
                <a:alpha val="50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6">
            <a:extLst>
              <a:ext uri="{FF2B5EF4-FFF2-40B4-BE49-F238E27FC236}">
                <a16:creationId xmlns:a16="http://schemas.microsoft.com/office/drawing/2014/main" id="{E7EAB75B-2ABD-7645-165B-2B78AB0185D2}"/>
              </a:ext>
            </a:extLst>
          </p:cNvPr>
          <p:cNvSpPr/>
          <p:nvPr/>
        </p:nvSpPr>
        <p:spPr>
          <a:xfrm>
            <a:off x="8511471" y="1781631"/>
            <a:ext cx="14288" cy="71438"/>
          </a:xfrm>
          <a:prstGeom prst="rect">
            <a:avLst/>
          </a:prstGeom>
          <a:solidFill>
            <a:srgbClr val="00E5FF">
              <a:alpha val="60000"/>
            </a:srgbClr>
          </a:solidFill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17">
            <a:extLst>
              <a:ext uri="{FF2B5EF4-FFF2-40B4-BE49-F238E27FC236}">
                <a16:creationId xmlns:a16="http://schemas.microsoft.com/office/drawing/2014/main" id="{138D598C-4467-32A7-B6E2-EE15360C9376}"/>
              </a:ext>
            </a:extLst>
          </p:cNvPr>
          <p:cNvSpPr/>
          <p:nvPr/>
        </p:nvSpPr>
        <p:spPr>
          <a:xfrm>
            <a:off x="8511471" y="4782006"/>
            <a:ext cx="14288" cy="71438"/>
          </a:xfrm>
          <a:prstGeom prst="rect">
            <a:avLst/>
          </a:prstGeom>
          <a:solidFill>
            <a:srgbClr val="00E5FF">
              <a:alpha val="60000"/>
            </a:srgbClr>
          </a:solidFill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8">
            <a:extLst>
              <a:ext uri="{FF2B5EF4-FFF2-40B4-BE49-F238E27FC236}">
                <a16:creationId xmlns:a16="http://schemas.microsoft.com/office/drawing/2014/main" id="{AAE228AF-6419-3B40-FC9A-1BC348D065C5}"/>
              </a:ext>
            </a:extLst>
          </p:cNvPr>
          <p:cNvSpPr/>
          <p:nvPr/>
        </p:nvSpPr>
        <p:spPr>
          <a:xfrm>
            <a:off x="6982708" y="3310394"/>
            <a:ext cx="71438" cy="14288"/>
          </a:xfrm>
          <a:prstGeom prst="rect">
            <a:avLst/>
          </a:prstGeom>
          <a:solidFill>
            <a:srgbClr val="00E5FF">
              <a:alpha val="60000"/>
            </a:srgbClr>
          </a:solidFill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19">
            <a:extLst>
              <a:ext uri="{FF2B5EF4-FFF2-40B4-BE49-F238E27FC236}">
                <a16:creationId xmlns:a16="http://schemas.microsoft.com/office/drawing/2014/main" id="{F4876744-107D-2674-131F-30548344FAEF}"/>
              </a:ext>
            </a:extLst>
          </p:cNvPr>
          <p:cNvSpPr/>
          <p:nvPr/>
        </p:nvSpPr>
        <p:spPr>
          <a:xfrm>
            <a:off x="9983084" y="3310394"/>
            <a:ext cx="71438" cy="14288"/>
          </a:xfrm>
          <a:prstGeom prst="rect">
            <a:avLst/>
          </a:prstGeom>
          <a:solidFill>
            <a:srgbClr val="00E5FF">
              <a:alpha val="60000"/>
            </a:srgbClr>
          </a:solidFill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20">
            <a:extLst>
              <a:ext uri="{FF2B5EF4-FFF2-40B4-BE49-F238E27FC236}">
                <a16:creationId xmlns:a16="http://schemas.microsoft.com/office/drawing/2014/main" id="{9CC9895B-08B7-9B2A-832E-C1C2D1F6EDA0}"/>
              </a:ext>
            </a:extLst>
          </p:cNvPr>
          <p:cNvSpPr/>
          <p:nvPr/>
        </p:nvSpPr>
        <p:spPr>
          <a:xfrm>
            <a:off x="8468608" y="3267531"/>
            <a:ext cx="100013" cy="100013"/>
          </a:xfrm>
          <a:prstGeom prst="ellipse">
            <a:avLst/>
          </a:prstGeom>
          <a:solidFill>
            <a:srgbClr val="00E5FF">
              <a:alpha val="86000"/>
            </a:srgbClr>
          </a:solidFill>
          <a:ln/>
          <a:effectLst>
            <a:outerShdw blurRad="266700" dist="50800" dir="16200000" algn="bl" rotWithShape="0">
              <a:srgbClr val="00E5FF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 21">
            <a:extLst>
              <a:ext uri="{FF2B5EF4-FFF2-40B4-BE49-F238E27FC236}">
                <a16:creationId xmlns:a16="http://schemas.microsoft.com/office/drawing/2014/main" id="{995ED87F-A551-F508-DC57-509D6F348035}"/>
              </a:ext>
            </a:extLst>
          </p:cNvPr>
          <p:cNvSpPr/>
          <p:nvPr/>
        </p:nvSpPr>
        <p:spPr>
          <a:xfrm>
            <a:off x="7379186" y="5729987"/>
            <a:ext cx="3136413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928"/>
              </a:lnSpc>
              <a:buNone/>
            </a:pPr>
            <a:r>
              <a:rPr lang="en-US" sz="1050" b="1" i="1" kern="0" spc="25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Based on AWS (2023) &amp; Raghavan et al. (2020)</a:t>
            </a:r>
            <a:endParaRPr lang="en-US" sz="105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65E3D6C-5481-AE31-B52C-15C4071CD0D9}"/>
              </a:ext>
            </a:extLst>
          </p:cNvPr>
          <p:cNvSpPr/>
          <p:nvPr/>
        </p:nvSpPr>
        <p:spPr>
          <a:xfrm>
            <a:off x="838200" y="419456"/>
            <a:ext cx="10515600" cy="12795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Module: Managing Business Information</a:t>
            </a:r>
          </a:p>
          <a:p>
            <a:pPr algn="ctr"/>
            <a:r>
              <a:rPr lang="en-GB" dirty="0"/>
              <a:t>Module code: LCLM 5004</a:t>
            </a:r>
          </a:p>
          <a:p>
            <a:pPr algn="ctr"/>
            <a:r>
              <a:rPr lang="en-GB" dirty="0"/>
              <a:t>Student Name: Joaquim Freire</a:t>
            </a:r>
          </a:p>
          <a:p>
            <a:pPr algn="ctr"/>
            <a:r>
              <a:rPr lang="en-GB" dirty="0"/>
              <a:t>Student ID: 2415568</a:t>
            </a:r>
          </a:p>
        </p:txBody>
      </p:sp>
    </p:spTree>
    <p:extLst>
      <p:ext uri="{BB962C8B-B14F-4D97-AF65-F5344CB8AC3E}">
        <p14:creationId xmlns:p14="http://schemas.microsoft.com/office/powerpoint/2010/main" val="42783497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E1C1A-3458-3635-EC54-A817B1C24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3AE5F-0C57-9ECE-D2A6-E7CE7FF2DA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0">
            <a:extLst>
              <a:ext uri="{FF2B5EF4-FFF2-40B4-BE49-F238E27FC236}">
                <a16:creationId xmlns:a16="http://schemas.microsoft.com/office/drawing/2014/main" id="{EF134A86-2808-A1DB-B900-3006F5FDB4E9}"/>
              </a:ext>
            </a:extLst>
          </p:cNvPr>
          <p:cNvSpPr/>
          <p:nvPr/>
        </p:nvSpPr>
        <p:spPr>
          <a:xfrm>
            <a:off x="838201" y="365125"/>
            <a:ext cx="10515600" cy="5635625"/>
          </a:xfrm>
          <a:prstGeom prst="rect">
            <a:avLst/>
          </a:prstGeom>
          <a:solidFill>
            <a:srgbClr val="FFFFFF">
              <a:alpha val="0"/>
            </a:srgbClr>
          </a:solidFill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88ADEE3B-73AA-D362-81C4-A10CB3CD3ED3}"/>
              </a:ext>
            </a:extLst>
          </p:cNvPr>
          <p:cNvSpPr/>
          <p:nvPr/>
        </p:nvSpPr>
        <p:spPr>
          <a:xfrm>
            <a:off x="1958340" y="1025423"/>
            <a:ext cx="2224140" cy="243488"/>
          </a:xfrm>
          <a:prstGeom prst="roundRect">
            <a:avLst>
              <a:gd name="adj" fmla="val 3907985"/>
            </a:avLst>
          </a:prstGeom>
          <a:solidFill>
            <a:srgbClr val="00E5FF">
              <a:alpha val="8000"/>
            </a:srgbClr>
          </a:solidFill>
          <a:ln w="7144">
            <a:solidFill>
              <a:srgbClr val="00E5FF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82328EB4-D956-103F-8EB4-5391F0D2E9B4}"/>
              </a:ext>
            </a:extLst>
          </p:cNvPr>
          <p:cNvSpPr/>
          <p:nvPr/>
        </p:nvSpPr>
        <p:spPr>
          <a:xfrm>
            <a:off x="2393372" y="1066958"/>
            <a:ext cx="1354075" cy="217884"/>
          </a:xfrm>
          <a:prstGeom prst="rect">
            <a:avLst/>
          </a:prstGeom>
          <a:noFill/>
          <a:ln/>
        </p:spPr>
        <p:txBody>
          <a:bodyPr wrap="none" lIns="85725" tIns="42863" rIns="85725" bIns="42863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928"/>
              </a:lnSpc>
              <a:buNone/>
            </a:pPr>
            <a:r>
              <a:rPr lang="en-US" sz="1100" i="1" kern="0" spc="74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OVERVIEW · 6 DIMENSIONS</a:t>
            </a:r>
            <a:endParaRPr lang="en-US" sz="11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4CE538A5-1669-134C-A91B-E8854F0110B2}"/>
              </a:ext>
            </a:extLst>
          </p:cNvPr>
          <p:cNvSpPr/>
          <p:nvPr/>
        </p:nvSpPr>
        <p:spPr>
          <a:xfrm>
            <a:off x="1981200" y="915701"/>
            <a:ext cx="8229600" cy="1328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717"/>
              </a:lnSpc>
              <a:buNone/>
            </a:pPr>
            <a:r>
              <a:rPr lang="en-US" sz="4400" b="1" i="1" kern="0" spc="-52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The Six Dimensions of Ethical AI</a:t>
            </a: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0E940825-59F7-B0D5-AB56-6455573198C2}"/>
              </a:ext>
            </a:extLst>
          </p:cNvPr>
          <p:cNvSpPr/>
          <p:nvPr/>
        </p:nvSpPr>
        <p:spPr>
          <a:xfrm>
            <a:off x="1981199" y="1744675"/>
            <a:ext cx="7872413" cy="1967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000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Each dimension carries distinct risks and distinct mitigations. Together, they form a responsible AI framework.</a:t>
            </a:r>
            <a:endParaRPr lang="en-US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Image 0">
            <a:extLst>
              <a:ext uri="{FF2B5EF4-FFF2-40B4-BE49-F238E27FC236}">
                <a16:creationId xmlns:a16="http://schemas.microsoft.com/office/drawing/2014/main" id="{AA4BEA73-14A4-275D-82F2-4D47DC2FF8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2230971"/>
            <a:ext cx="8229600" cy="7144"/>
          </a:xfrm>
          <a:prstGeom prst="rect">
            <a:avLst/>
          </a:prstGeom>
        </p:spPr>
      </p:pic>
      <p:pic>
        <p:nvPicPr>
          <p:cNvPr id="10" name="Image 1">
            <a:extLst>
              <a:ext uri="{FF2B5EF4-FFF2-40B4-BE49-F238E27FC236}">
                <a16:creationId xmlns:a16="http://schemas.microsoft.com/office/drawing/2014/main" id="{11DB72A6-4462-9BB2-CDA6-A440F0E196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0" y="2380990"/>
            <a:ext cx="2666963" cy="1552649"/>
          </a:xfrm>
          <a:prstGeom prst="rect">
            <a:avLst/>
          </a:prstGeom>
        </p:spPr>
      </p:pic>
      <p:sp>
        <p:nvSpPr>
          <p:cNvPr id="11" name="Text 5">
            <a:extLst>
              <a:ext uri="{FF2B5EF4-FFF2-40B4-BE49-F238E27FC236}">
                <a16:creationId xmlns:a16="http://schemas.microsoft.com/office/drawing/2014/main" id="{17B1618F-9B50-4449-30A5-ECD5FEA64BCD}"/>
              </a:ext>
            </a:extLst>
          </p:cNvPr>
          <p:cNvSpPr/>
          <p:nvPr/>
        </p:nvSpPr>
        <p:spPr>
          <a:xfrm>
            <a:off x="1984772" y="2384561"/>
            <a:ext cx="2659819" cy="1545506"/>
          </a:xfrm>
          <a:prstGeom prst="roundRect">
            <a:avLst>
              <a:gd name="adj" fmla="val 9861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6">
            <a:extLst>
              <a:ext uri="{FF2B5EF4-FFF2-40B4-BE49-F238E27FC236}">
                <a16:creationId xmlns:a16="http://schemas.microsoft.com/office/drawing/2014/main" id="{E2F486FE-2A13-1CB3-0D9C-4DFD5177994A}"/>
              </a:ext>
            </a:extLst>
          </p:cNvPr>
          <p:cNvSpPr/>
          <p:nvPr/>
        </p:nvSpPr>
        <p:spPr>
          <a:xfrm>
            <a:off x="2145506" y="2531008"/>
            <a:ext cx="202268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600" b="1" i="1" kern="0" spc="-16" dirty="0">
                <a:solidFill>
                  <a:srgbClr val="00E5FF">
                    <a:alpha val="8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01</a:t>
            </a:r>
            <a:endParaRPr lang="en-US" sz="1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7">
            <a:extLst>
              <a:ext uri="{FF2B5EF4-FFF2-40B4-BE49-F238E27FC236}">
                <a16:creationId xmlns:a16="http://schemas.microsoft.com/office/drawing/2014/main" id="{B010AFBB-7CB5-7FE7-744A-09CAF48370C5}"/>
              </a:ext>
            </a:extLst>
          </p:cNvPr>
          <p:cNvSpPr/>
          <p:nvPr/>
        </p:nvSpPr>
        <p:spPr>
          <a:xfrm>
            <a:off x="4030080" y="2531008"/>
            <a:ext cx="301377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⚿</a:t>
            </a: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8">
            <a:extLst>
              <a:ext uri="{FF2B5EF4-FFF2-40B4-BE49-F238E27FC236}">
                <a16:creationId xmlns:a16="http://schemas.microsoft.com/office/drawing/2014/main" id="{5412EEC4-3DA9-8622-C35F-F03D99E78DA2}"/>
              </a:ext>
            </a:extLst>
          </p:cNvPr>
          <p:cNvSpPr/>
          <p:nvPr/>
        </p:nvSpPr>
        <p:spPr>
          <a:xfrm>
            <a:off x="2145506" y="2626854"/>
            <a:ext cx="2338350" cy="298278"/>
          </a:xfrm>
          <a:prstGeom prst="rect">
            <a:avLst/>
          </a:prstGeom>
          <a:noFill/>
          <a:ln/>
        </p:spPr>
        <p:txBody>
          <a:bodyPr wrap="none" lIns="0" tIns="128588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Data Privacy</a:t>
            </a:r>
            <a:endParaRPr lang="en-US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9">
            <a:extLst>
              <a:ext uri="{FF2B5EF4-FFF2-40B4-BE49-F238E27FC236}">
                <a16:creationId xmlns:a16="http://schemas.microsoft.com/office/drawing/2014/main" id="{87B237D9-48DB-CA7D-3208-634D96B86640}"/>
              </a:ext>
            </a:extLst>
          </p:cNvPr>
          <p:cNvSpPr/>
          <p:nvPr/>
        </p:nvSpPr>
        <p:spPr>
          <a:xfrm>
            <a:off x="2145506" y="3076389"/>
            <a:ext cx="2338350" cy="278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Personal data breaches and regulatory non-compliance risks.</a:t>
            </a:r>
            <a:endPara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Image 2">
            <a:extLst>
              <a:ext uri="{FF2B5EF4-FFF2-40B4-BE49-F238E27FC236}">
                <a16:creationId xmlns:a16="http://schemas.microsoft.com/office/drawing/2014/main" id="{D274549B-D0FC-66B4-48C7-03BAED2723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463" y="2355988"/>
            <a:ext cx="2666963" cy="1577652"/>
          </a:xfrm>
          <a:prstGeom prst="rect">
            <a:avLst/>
          </a:prstGeom>
        </p:spPr>
      </p:pic>
      <p:sp>
        <p:nvSpPr>
          <p:cNvPr id="17" name="Text 10">
            <a:extLst>
              <a:ext uri="{FF2B5EF4-FFF2-40B4-BE49-F238E27FC236}">
                <a16:creationId xmlns:a16="http://schemas.microsoft.com/office/drawing/2014/main" id="{61615342-22F4-3598-EDA4-3A91A5235B3D}"/>
              </a:ext>
            </a:extLst>
          </p:cNvPr>
          <p:cNvSpPr/>
          <p:nvPr/>
        </p:nvSpPr>
        <p:spPr>
          <a:xfrm>
            <a:off x="4766035" y="2384561"/>
            <a:ext cx="2659819" cy="1545506"/>
          </a:xfrm>
          <a:prstGeom prst="roundRect">
            <a:avLst>
              <a:gd name="adj" fmla="val 9861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1">
            <a:extLst>
              <a:ext uri="{FF2B5EF4-FFF2-40B4-BE49-F238E27FC236}">
                <a16:creationId xmlns:a16="http://schemas.microsoft.com/office/drawing/2014/main" id="{4D103021-3776-0963-13B0-C3DA29CACBB9}"/>
              </a:ext>
            </a:extLst>
          </p:cNvPr>
          <p:cNvSpPr/>
          <p:nvPr/>
        </p:nvSpPr>
        <p:spPr>
          <a:xfrm>
            <a:off x="4926769" y="2531008"/>
            <a:ext cx="1875681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600" b="1" i="1" kern="0" spc="-16" dirty="0">
                <a:solidFill>
                  <a:srgbClr val="00E5FF">
                    <a:alpha val="99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02</a:t>
            </a:r>
            <a:endParaRPr lang="en-US" sz="1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2">
            <a:extLst>
              <a:ext uri="{FF2B5EF4-FFF2-40B4-BE49-F238E27FC236}">
                <a16:creationId xmlns:a16="http://schemas.microsoft.com/office/drawing/2014/main" id="{E2D112DF-0F40-E8A0-C2C3-7ED5310EEE29}"/>
              </a:ext>
            </a:extLst>
          </p:cNvPr>
          <p:cNvSpPr/>
          <p:nvPr/>
        </p:nvSpPr>
        <p:spPr>
          <a:xfrm>
            <a:off x="6740537" y="2531008"/>
            <a:ext cx="448382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⛨</a:t>
            </a: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3">
            <a:extLst>
              <a:ext uri="{FF2B5EF4-FFF2-40B4-BE49-F238E27FC236}">
                <a16:creationId xmlns:a16="http://schemas.microsoft.com/office/drawing/2014/main" id="{2A229854-CFAD-24B9-D599-E67EB24A8C0D}"/>
              </a:ext>
            </a:extLst>
          </p:cNvPr>
          <p:cNvSpPr/>
          <p:nvPr/>
        </p:nvSpPr>
        <p:spPr>
          <a:xfrm>
            <a:off x="4926769" y="2630761"/>
            <a:ext cx="2338350" cy="298278"/>
          </a:xfrm>
          <a:prstGeom prst="rect">
            <a:avLst/>
          </a:prstGeom>
          <a:noFill/>
          <a:ln/>
        </p:spPr>
        <p:txBody>
          <a:bodyPr wrap="none" lIns="0" tIns="128588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Security</a:t>
            </a:r>
            <a:endParaRPr lang="en-US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14">
            <a:extLst>
              <a:ext uri="{FF2B5EF4-FFF2-40B4-BE49-F238E27FC236}">
                <a16:creationId xmlns:a16="http://schemas.microsoft.com/office/drawing/2014/main" id="{16446BA6-F007-FA1A-6280-0C1C9568F717}"/>
              </a:ext>
            </a:extLst>
          </p:cNvPr>
          <p:cNvSpPr/>
          <p:nvPr/>
        </p:nvSpPr>
        <p:spPr>
          <a:xfrm>
            <a:off x="4926769" y="3076389"/>
            <a:ext cx="2338350" cy="139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Hacking, unauthorised access, and system manipulation.</a:t>
            </a:r>
            <a:endPara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" name="Image 3">
            <a:extLst>
              <a:ext uri="{FF2B5EF4-FFF2-40B4-BE49-F238E27FC236}">
                <a16:creationId xmlns:a16="http://schemas.microsoft.com/office/drawing/2014/main" id="{8BA164B8-A3A0-3CDC-84B4-0336EEABD5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3725" y="2380990"/>
            <a:ext cx="2854003" cy="1552649"/>
          </a:xfrm>
          <a:prstGeom prst="rect">
            <a:avLst/>
          </a:prstGeom>
        </p:spPr>
      </p:pic>
      <p:sp>
        <p:nvSpPr>
          <p:cNvPr id="23" name="Text 15">
            <a:extLst>
              <a:ext uri="{FF2B5EF4-FFF2-40B4-BE49-F238E27FC236}">
                <a16:creationId xmlns:a16="http://schemas.microsoft.com/office/drawing/2014/main" id="{635F29A7-1200-BEA2-183F-AD284ACF0D30}"/>
              </a:ext>
            </a:extLst>
          </p:cNvPr>
          <p:cNvSpPr/>
          <p:nvPr/>
        </p:nvSpPr>
        <p:spPr>
          <a:xfrm>
            <a:off x="7547297" y="2384561"/>
            <a:ext cx="2854003" cy="1545506"/>
          </a:xfrm>
          <a:prstGeom prst="roundRect">
            <a:avLst>
              <a:gd name="adj" fmla="val 9861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16">
            <a:extLst>
              <a:ext uri="{FF2B5EF4-FFF2-40B4-BE49-F238E27FC236}">
                <a16:creationId xmlns:a16="http://schemas.microsoft.com/office/drawing/2014/main" id="{B85A3FAF-8F93-8065-9D0E-CEF8136F44CD}"/>
              </a:ext>
            </a:extLst>
          </p:cNvPr>
          <p:cNvSpPr/>
          <p:nvPr/>
        </p:nvSpPr>
        <p:spPr>
          <a:xfrm>
            <a:off x="7708032" y="2531008"/>
            <a:ext cx="1735485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600" b="1" i="1" kern="0" spc="-16" dirty="0">
                <a:solidFill>
                  <a:srgbClr val="00E5FF">
                    <a:alpha val="9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03</a:t>
            </a:r>
            <a:endParaRPr lang="en-US" sz="1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7">
            <a:extLst>
              <a:ext uri="{FF2B5EF4-FFF2-40B4-BE49-F238E27FC236}">
                <a16:creationId xmlns:a16="http://schemas.microsoft.com/office/drawing/2014/main" id="{0AAAF5EF-EA2F-DE20-1631-F46877BAEFC8}"/>
              </a:ext>
            </a:extLst>
          </p:cNvPr>
          <p:cNvSpPr/>
          <p:nvPr/>
        </p:nvSpPr>
        <p:spPr>
          <a:xfrm>
            <a:off x="9457804" y="2531008"/>
            <a:ext cx="588690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◉</a:t>
            </a: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18">
            <a:extLst>
              <a:ext uri="{FF2B5EF4-FFF2-40B4-BE49-F238E27FC236}">
                <a16:creationId xmlns:a16="http://schemas.microsoft.com/office/drawing/2014/main" id="{A79B743C-9962-A6E6-D494-2DAAF0C46251}"/>
              </a:ext>
            </a:extLst>
          </p:cNvPr>
          <p:cNvSpPr/>
          <p:nvPr/>
        </p:nvSpPr>
        <p:spPr>
          <a:xfrm>
            <a:off x="7708032" y="2620925"/>
            <a:ext cx="2338462" cy="298278"/>
          </a:xfrm>
          <a:prstGeom prst="rect">
            <a:avLst/>
          </a:prstGeom>
          <a:noFill/>
          <a:ln/>
        </p:spPr>
        <p:txBody>
          <a:bodyPr wrap="none" lIns="0" tIns="128588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Transparency</a:t>
            </a:r>
            <a:endParaRPr lang="en-US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19">
            <a:extLst>
              <a:ext uri="{FF2B5EF4-FFF2-40B4-BE49-F238E27FC236}">
                <a16:creationId xmlns:a16="http://schemas.microsoft.com/office/drawing/2014/main" id="{4179CBED-537C-1297-3243-227BE3C4517B}"/>
              </a:ext>
            </a:extLst>
          </p:cNvPr>
          <p:cNvSpPr/>
          <p:nvPr/>
        </p:nvSpPr>
        <p:spPr>
          <a:xfrm>
            <a:off x="7847781" y="3076892"/>
            <a:ext cx="2338462" cy="139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Opaque automated decisions reduce accountability.</a:t>
            </a:r>
            <a:endPara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8" name="Image 4">
            <a:extLst>
              <a:ext uri="{FF2B5EF4-FFF2-40B4-BE49-F238E27FC236}">
                <a16:creationId xmlns:a16="http://schemas.microsoft.com/office/drawing/2014/main" id="{F66773E7-0F73-03DF-D821-80A51130F4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0" y="4047939"/>
            <a:ext cx="2666963" cy="1638486"/>
          </a:xfrm>
          <a:prstGeom prst="rect">
            <a:avLst/>
          </a:prstGeom>
        </p:spPr>
      </p:pic>
      <p:sp>
        <p:nvSpPr>
          <p:cNvPr id="29" name="Text 20">
            <a:extLst>
              <a:ext uri="{FF2B5EF4-FFF2-40B4-BE49-F238E27FC236}">
                <a16:creationId xmlns:a16="http://schemas.microsoft.com/office/drawing/2014/main" id="{CD2E28AB-7CBB-D396-AAAD-E897A30D8AFA}"/>
              </a:ext>
            </a:extLst>
          </p:cNvPr>
          <p:cNvSpPr/>
          <p:nvPr/>
        </p:nvSpPr>
        <p:spPr>
          <a:xfrm>
            <a:off x="1984772" y="4051511"/>
            <a:ext cx="2659819" cy="1634914"/>
          </a:xfrm>
          <a:prstGeom prst="roundRect">
            <a:avLst>
              <a:gd name="adj" fmla="val 9860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 21">
            <a:extLst>
              <a:ext uri="{FF2B5EF4-FFF2-40B4-BE49-F238E27FC236}">
                <a16:creationId xmlns:a16="http://schemas.microsoft.com/office/drawing/2014/main" id="{1548BFC5-431D-F48A-878A-78D6FB8B1236}"/>
              </a:ext>
            </a:extLst>
          </p:cNvPr>
          <p:cNvSpPr/>
          <p:nvPr/>
        </p:nvSpPr>
        <p:spPr>
          <a:xfrm>
            <a:off x="2145506" y="4197958"/>
            <a:ext cx="173872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600" b="1" i="1" kern="0" spc="-16" dirty="0">
                <a:solidFill>
                  <a:srgbClr val="00E5FF">
                    <a:alpha val="74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04</a:t>
            </a:r>
            <a:endParaRPr lang="en-US" sz="1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22">
            <a:extLst>
              <a:ext uri="{FF2B5EF4-FFF2-40B4-BE49-F238E27FC236}">
                <a16:creationId xmlns:a16="http://schemas.microsoft.com/office/drawing/2014/main" id="{ACD8DD37-282E-5CEB-27BC-B6D93795540D}"/>
              </a:ext>
            </a:extLst>
          </p:cNvPr>
          <p:cNvSpPr/>
          <p:nvPr/>
        </p:nvSpPr>
        <p:spPr>
          <a:xfrm>
            <a:off x="3898516" y="4197958"/>
            <a:ext cx="585341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⚖</a:t>
            </a: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23">
            <a:extLst>
              <a:ext uri="{FF2B5EF4-FFF2-40B4-BE49-F238E27FC236}">
                <a16:creationId xmlns:a16="http://schemas.microsoft.com/office/drawing/2014/main" id="{CAA7B90D-BAFB-781F-FFA3-51A778446C14}"/>
              </a:ext>
            </a:extLst>
          </p:cNvPr>
          <p:cNvSpPr/>
          <p:nvPr/>
        </p:nvSpPr>
        <p:spPr>
          <a:xfrm>
            <a:off x="2131219" y="4389165"/>
            <a:ext cx="2338350" cy="298278"/>
          </a:xfrm>
          <a:prstGeom prst="rect">
            <a:avLst/>
          </a:prstGeom>
          <a:noFill/>
          <a:ln/>
        </p:spPr>
        <p:txBody>
          <a:bodyPr wrap="none" lIns="0" tIns="128588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Bias &amp; Fairness</a:t>
            </a:r>
            <a:endParaRPr lang="en-US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24">
            <a:extLst>
              <a:ext uri="{FF2B5EF4-FFF2-40B4-BE49-F238E27FC236}">
                <a16:creationId xmlns:a16="http://schemas.microsoft.com/office/drawing/2014/main" id="{09AF7DC0-6628-7410-AB76-9608D3F7220B}"/>
              </a:ext>
            </a:extLst>
          </p:cNvPr>
          <p:cNvSpPr/>
          <p:nvPr/>
        </p:nvSpPr>
        <p:spPr>
          <a:xfrm>
            <a:off x="2123885" y="4831874"/>
            <a:ext cx="2448078" cy="139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Models can inherit and amplify data imbalances.</a:t>
            </a:r>
            <a:endPara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4" name="Image 5">
            <a:extLst>
              <a:ext uri="{FF2B5EF4-FFF2-40B4-BE49-F238E27FC236}">
                <a16:creationId xmlns:a16="http://schemas.microsoft.com/office/drawing/2014/main" id="{57CB7F92-06EA-2AD1-05A0-E26030D31A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463" y="4047939"/>
            <a:ext cx="2666963" cy="1638486"/>
          </a:xfrm>
          <a:prstGeom prst="rect">
            <a:avLst/>
          </a:prstGeom>
        </p:spPr>
      </p:pic>
      <p:sp>
        <p:nvSpPr>
          <p:cNvPr id="35" name="Text 25">
            <a:extLst>
              <a:ext uri="{FF2B5EF4-FFF2-40B4-BE49-F238E27FC236}">
                <a16:creationId xmlns:a16="http://schemas.microsoft.com/office/drawing/2014/main" id="{331A57A1-2359-C788-B901-4A3F2137DEA9}"/>
              </a:ext>
            </a:extLst>
          </p:cNvPr>
          <p:cNvSpPr/>
          <p:nvPr/>
        </p:nvSpPr>
        <p:spPr>
          <a:xfrm>
            <a:off x="4766035" y="4051511"/>
            <a:ext cx="2659819" cy="1634914"/>
          </a:xfrm>
          <a:prstGeom prst="roundRect">
            <a:avLst>
              <a:gd name="adj" fmla="val 9860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Text 26">
            <a:extLst>
              <a:ext uri="{FF2B5EF4-FFF2-40B4-BE49-F238E27FC236}">
                <a16:creationId xmlns:a16="http://schemas.microsoft.com/office/drawing/2014/main" id="{E52B5C7C-B73A-024C-61B8-5D0FA0D35FBD}"/>
              </a:ext>
            </a:extLst>
          </p:cNvPr>
          <p:cNvSpPr/>
          <p:nvPr/>
        </p:nvSpPr>
        <p:spPr>
          <a:xfrm>
            <a:off x="4926769" y="4197958"/>
            <a:ext cx="1817191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600" b="1" i="1" kern="0" spc="-16" dirty="0">
                <a:solidFill>
                  <a:srgbClr val="00E5FF">
                    <a:alpha val="57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05</a:t>
            </a:r>
            <a:endParaRPr lang="en-US" sz="1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 27">
            <a:extLst>
              <a:ext uri="{FF2B5EF4-FFF2-40B4-BE49-F238E27FC236}">
                <a16:creationId xmlns:a16="http://schemas.microsoft.com/office/drawing/2014/main" id="{15B1B53B-E696-A2B5-17C9-9A21E80AFB68}"/>
              </a:ext>
            </a:extLst>
          </p:cNvPr>
          <p:cNvSpPr/>
          <p:nvPr/>
        </p:nvSpPr>
        <p:spPr>
          <a:xfrm>
            <a:off x="6758248" y="4197958"/>
            <a:ext cx="506871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♟</a:t>
            </a: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Text 28">
            <a:extLst>
              <a:ext uri="{FF2B5EF4-FFF2-40B4-BE49-F238E27FC236}">
                <a16:creationId xmlns:a16="http://schemas.microsoft.com/office/drawing/2014/main" id="{33A91FB7-43B7-176F-BF32-7801C77623D2}"/>
              </a:ext>
            </a:extLst>
          </p:cNvPr>
          <p:cNvSpPr/>
          <p:nvPr/>
        </p:nvSpPr>
        <p:spPr>
          <a:xfrm>
            <a:off x="4926769" y="4389165"/>
            <a:ext cx="2338350" cy="298278"/>
          </a:xfrm>
          <a:prstGeom prst="rect">
            <a:avLst/>
          </a:prstGeom>
          <a:noFill/>
          <a:ln/>
        </p:spPr>
        <p:txBody>
          <a:bodyPr wrap="none" lIns="0" tIns="128588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Employee Monitoring</a:t>
            </a:r>
            <a:endParaRPr lang="en-US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Text 29">
            <a:extLst>
              <a:ext uri="{FF2B5EF4-FFF2-40B4-BE49-F238E27FC236}">
                <a16:creationId xmlns:a16="http://schemas.microsoft.com/office/drawing/2014/main" id="{FB31082E-7B82-5D15-C88D-A10A3761B565}"/>
              </a:ext>
            </a:extLst>
          </p:cNvPr>
          <p:cNvSpPr/>
          <p:nvPr/>
        </p:nvSpPr>
        <p:spPr>
          <a:xfrm>
            <a:off x="4926769" y="4837280"/>
            <a:ext cx="2338350" cy="278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Workplace surveillance raises privacy and fairness concerns.</a:t>
            </a:r>
            <a:endPara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" name="Image 6">
            <a:extLst>
              <a:ext uri="{FF2B5EF4-FFF2-40B4-BE49-F238E27FC236}">
                <a16:creationId xmlns:a16="http://schemas.microsoft.com/office/drawing/2014/main" id="{4189C079-DE9B-6698-6EDF-F60DFB351C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3726" y="4047939"/>
            <a:ext cx="2857574" cy="1638486"/>
          </a:xfrm>
          <a:prstGeom prst="rect">
            <a:avLst/>
          </a:prstGeom>
        </p:spPr>
      </p:pic>
      <p:sp>
        <p:nvSpPr>
          <p:cNvPr id="41" name="Text 30">
            <a:extLst>
              <a:ext uri="{FF2B5EF4-FFF2-40B4-BE49-F238E27FC236}">
                <a16:creationId xmlns:a16="http://schemas.microsoft.com/office/drawing/2014/main" id="{C8AD2EF0-659C-0039-FE48-108B45415A50}"/>
              </a:ext>
            </a:extLst>
          </p:cNvPr>
          <p:cNvSpPr/>
          <p:nvPr/>
        </p:nvSpPr>
        <p:spPr>
          <a:xfrm>
            <a:off x="7547297" y="4051511"/>
            <a:ext cx="2854003" cy="1634914"/>
          </a:xfrm>
          <a:prstGeom prst="roundRect">
            <a:avLst>
              <a:gd name="adj" fmla="val 9860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Text 31">
            <a:extLst>
              <a:ext uri="{FF2B5EF4-FFF2-40B4-BE49-F238E27FC236}">
                <a16:creationId xmlns:a16="http://schemas.microsoft.com/office/drawing/2014/main" id="{AFFA41BA-CCEC-7613-D675-B976DD5817FF}"/>
              </a:ext>
            </a:extLst>
          </p:cNvPr>
          <p:cNvSpPr/>
          <p:nvPr/>
        </p:nvSpPr>
        <p:spPr>
          <a:xfrm>
            <a:off x="7708032" y="4197958"/>
            <a:ext cx="13551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600" b="1" i="1" kern="0" spc="-16" dirty="0">
                <a:solidFill>
                  <a:srgbClr val="00E5FF">
                    <a:alpha val="58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06</a:t>
            </a:r>
            <a:endParaRPr lang="en-US" sz="1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 32">
            <a:extLst>
              <a:ext uri="{FF2B5EF4-FFF2-40B4-BE49-F238E27FC236}">
                <a16:creationId xmlns:a16="http://schemas.microsoft.com/office/drawing/2014/main" id="{DBBAA13D-818A-4E08-8F6C-014494005964}"/>
              </a:ext>
            </a:extLst>
          </p:cNvPr>
          <p:cNvSpPr/>
          <p:nvPr/>
        </p:nvSpPr>
        <p:spPr>
          <a:xfrm>
            <a:off x="9077511" y="4197958"/>
            <a:ext cx="968983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✿</a:t>
            </a: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Text 33">
            <a:extLst>
              <a:ext uri="{FF2B5EF4-FFF2-40B4-BE49-F238E27FC236}">
                <a16:creationId xmlns:a16="http://schemas.microsoft.com/office/drawing/2014/main" id="{3E81C14B-92F1-2AAD-EA3A-AD7F35708CF8}"/>
              </a:ext>
            </a:extLst>
          </p:cNvPr>
          <p:cNvSpPr/>
          <p:nvPr/>
        </p:nvSpPr>
        <p:spPr>
          <a:xfrm>
            <a:off x="7708032" y="4389165"/>
            <a:ext cx="2502768" cy="298278"/>
          </a:xfrm>
          <a:prstGeom prst="rect">
            <a:avLst/>
          </a:prstGeom>
          <a:noFill/>
          <a:ln/>
        </p:spPr>
        <p:txBody>
          <a:bodyPr wrap="none" lIns="0" tIns="128588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Governance &amp; Oversight</a:t>
            </a:r>
            <a:endParaRPr lang="en-US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5" name="Text 34">
            <a:extLst>
              <a:ext uri="{FF2B5EF4-FFF2-40B4-BE49-F238E27FC236}">
                <a16:creationId xmlns:a16="http://schemas.microsoft.com/office/drawing/2014/main" id="{83D7D15B-5675-6C80-D87D-08D3C1094C7A}"/>
              </a:ext>
            </a:extLst>
          </p:cNvPr>
          <p:cNvSpPr/>
          <p:nvPr/>
        </p:nvSpPr>
        <p:spPr>
          <a:xfrm>
            <a:off x="7708032" y="4837280"/>
            <a:ext cx="2338462" cy="278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Structured accountability and responsible-use mechanisms.</a:t>
            </a:r>
            <a:endPara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 35">
            <a:extLst>
              <a:ext uri="{FF2B5EF4-FFF2-40B4-BE49-F238E27FC236}">
                <a16:creationId xmlns:a16="http://schemas.microsoft.com/office/drawing/2014/main" id="{8E161C05-32BA-AFB4-ADDC-46C242296904}"/>
              </a:ext>
            </a:extLst>
          </p:cNvPr>
          <p:cNvSpPr/>
          <p:nvPr/>
        </p:nvSpPr>
        <p:spPr>
          <a:xfrm>
            <a:off x="7188920" y="5754291"/>
            <a:ext cx="344733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600" b="1" i="1" kern="0" spc="25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Framework adapted from AWS (2023).</a:t>
            </a:r>
            <a:endParaRPr lang="en-US" sz="1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64291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90A6-9B5C-5810-D078-C88CD6F11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81D91-77FD-8B52-3FBB-E5D068A85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1353800" cy="491564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ext 0">
            <a:extLst>
              <a:ext uri="{FF2B5EF4-FFF2-40B4-BE49-F238E27FC236}">
                <a16:creationId xmlns:a16="http://schemas.microsoft.com/office/drawing/2014/main" id="{AEF6F55E-2EEC-A56D-6110-AC9E1F4CF256}"/>
              </a:ext>
            </a:extLst>
          </p:cNvPr>
          <p:cNvSpPr/>
          <p:nvPr/>
        </p:nvSpPr>
        <p:spPr>
          <a:xfrm>
            <a:off x="1311516" y="857250"/>
            <a:ext cx="9144000" cy="5143500"/>
          </a:xfrm>
          <a:prstGeom prst="rect">
            <a:avLst/>
          </a:prstGeom>
          <a:solidFill>
            <a:srgbClr val="FFFFFF">
              <a:alpha val="0"/>
            </a:srgbClr>
          </a:solidFill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DF26BE5C-A694-BFC3-B50D-9972EB38AEAD}"/>
              </a:ext>
            </a:extLst>
          </p:cNvPr>
          <p:cNvSpPr/>
          <p:nvPr/>
        </p:nvSpPr>
        <p:spPr>
          <a:xfrm>
            <a:off x="1745855" y="1073048"/>
            <a:ext cx="1594485" cy="243488"/>
          </a:xfrm>
          <a:prstGeom prst="roundRect">
            <a:avLst>
              <a:gd name="adj" fmla="val 3907985"/>
            </a:avLst>
          </a:prstGeom>
          <a:solidFill>
            <a:srgbClr val="00E5FF">
              <a:alpha val="8000"/>
            </a:srgbClr>
          </a:solidFill>
          <a:ln w="7144">
            <a:solidFill>
              <a:srgbClr val="00E5FF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99690E4E-72AD-5F8B-08FE-66D4240DFE0B}"/>
              </a:ext>
            </a:extLst>
          </p:cNvPr>
          <p:cNvSpPr/>
          <p:nvPr/>
        </p:nvSpPr>
        <p:spPr>
          <a:xfrm>
            <a:off x="2004432" y="1115041"/>
            <a:ext cx="1115430" cy="217884"/>
          </a:xfrm>
          <a:prstGeom prst="rect">
            <a:avLst/>
          </a:prstGeom>
          <a:noFill/>
          <a:ln/>
        </p:spPr>
        <p:txBody>
          <a:bodyPr wrap="none" lIns="85725" tIns="42863" rIns="85725" bIns="42863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928"/>
              </a:lnSpc>
              <a:buNone/>
            </a:pPr>
            <a:r>
              <a:rPr lang="en-US" sz="1100" b="1" i="1" kern="0" spc="74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DIMENSIONS 01 + 02</a:t>
            </a:r>
            <a:endParaRPr lang="en-US" sz="11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67A792FA-D362-EE69-80C9-C9D3FFF82A18}"/>
              </a:ext>
            </a:extLst>
          </p:cNvPr>
          <p:cNvSpPr/>
          <p:nvPr/>
        </p:nvSpPr>
        <p:spPr>
          <a:xfrm>
            <a:off x="1768716" y="1388018"/>
            <a:ext cx="8636000" cy="6644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717"/>
              </a:lnSpc>
              <a:buNone/>
            </a:pPr>
            <a:r>
              <a:rPr lang="en-US" sz="4400" b="1" i="1" kern="0" spc="-52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Data Privacy &amp; Security</a:t>
            </a: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30686EF9-DBAC-CC04-0B9E-39B37D3DD7DB}"/>
              </a:ext>
            </a:extLst>
          </p:cNvPr>
          <p:cNvSpPr/>
          <p:nvPr/>
        </p:nvSpPr>
        <p:spPr>
          <a:xfrm>
            <a:off x="1728330" y="1782290"/>
            <a:ext cx="7784289" cy="2339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AI applications process sensitive personal data and the systems holding it are prime targets.</a:t>
            </a:r>
            <a:endParaRPr lang="en-US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Image 0">
            <a:extLst>
              <a:ext uri="{FF2B5EF4-FFF2-40B4-BE49-F238E27FC236}">
                <a16:creationId xmlns:a16="http://schemas.microsoft.com/office/drawing/2014/main" id="{B74AF21A-3C2E-BF7F-0D93-E4387452D3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716" y="2159533"/>
            <a:ext cx="8229600" cy="7144"/>
          </a:xfrm>
          <a:prstGeom prst="rect">
            <a:avLst/>
          </a:prstGeom>
        </p:spPr>
      </p:pic>
      <p:pic>
        <p:nvPicPr>
          <p:cNvPr id="10" name="Image 1">
            <a:extLst>
              <a:ext uri="{FF2B5EF4-FFF2-40B4-BE49-F238E27FC236}">
                <a16:creationId xmlns:a16="http://schemas.microsoft.com/office/drawing/2014/main" id="{BA64ED87-3AF8-ECB9-AD04-7E12CBD6B3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6452" y="2434527"/>
            <a:ext cx="4431383" cy="3209036"/>
          </a:xfrm>
          <a:prstGeom prst="rect">
            <a:avLst/>
          </a:prstGeom>
        </p:spPr>
      </p:pic>
      <p:sp>
        <p:nvSpPr>
          <p:cNvPr id="11" name="Text 5">
            <a:extLst>
              <a:ext uri="{FF2B5EF4-FFF2-40B4-BE49-F238E27FC236}">
                <a16:creationId xmlns:a16="http://schemas.microsoft.com/office/drawing/2014/main" id="{1B9EF154-C3B8-3D8C-C56F-7C1A5C09C0A1}"/>
              </a:ext>
            </a:extLst>
          </p:cNvPr>
          <p:cNvSpPr/>
          <p:nvPr/>
        </p:nvSpPr>
        <p:spPr>
          <a:xfrm>
            <a:off x="1412381" y="2409639"/>
            <a:ext cx="4431383" cy="3233923"/>
          </a:xfrm>
          <a:prstGeom prst="roundRect">
            <a:avLst>
              <a:gd name="adj" fmla="val 4581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6">
            <a:extLst>
              <a:ext uri="{FF2B5EF4-FFF2-40B4-BE49-F238E27FC236}">
                <a16:creationId xmlns:a16="http://schemas.microsoft.com/office/drawing/2014/main" id="{F103F2A1-3421-5347-8A7F-0EFA25A0C9A7}"/>
              </a:ext>
            </a:extLst>
          </p:cNvPr>
          <p:cNvSpPr/>
          <p:nvPr/>
        </p:nvSpPr>
        <p:spPr>
          <a:xfrm>
            <a:off x="1980351" y="2512961"/>
            <a:ext cx="390032" cy="364570"/>
          </a:xfrm>
          <a:prstGeom prst="roundRect">
            <a:avLst>
              <a:gd name="adj" fmla="val 34043"/>
            </a:avLst>
          </a:prstGeom>
          <a:solidFill>
            <a:srgbClr val="00E5FF">
              <a:alpha val="9000"/>
            </a:srgbClr>
          </a:solidFill>
          <a:ln w="7144">
            <a:solidFill>
              <a:srgbClr val="00E5FF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7">
            <a:extLst>
              <a:ext uri="{FF2B5EF4-FFF2-40B4-BE49-F238E27FC236}">
                <a16:creationId xmlns:a16="http://schemas.microsoft.com/office/drawing/2014/main" id="{684A9BEE-3257-2350-7BC8-4A9672750AAC}"/>
              </a:ext>
            </a:extLst>
          </p:cNvPr>
          <p:cNvSpPr/>
          <p:nvPr/>
        </p:nvSpPr>
        <p:spPr>
          <a:xfrm>
            <a:off x="2068919" y="2600770"/>
            <a:ext cx="213890" cy="199926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800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⚿</a:t>
            </a:r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8">
            <a:extLst>
              <a:ext uri="{FF2B5EF4-FFF2-40B4-BE49-F238E27FC236}">
                <a16:creationId xmlns:a16="http://schemas.microsoft.com/office/drawing/2014/main" id="{D296DF63-9C01-7EB7-5CFA-35A3F0E0607C}"/>
              </a:ext>
            </a:extLst>
          </p:cNvPr>
          <p:cNvSpPr/>
          <p:nvPr/>
        </p:nvSpPr>
        <p:spPr>
          <a:xfrm>
            <a:off x="5080737" y="2573043"/>
            <a:ext cx="309720" cy="261347"/>
          </a:xfrm>
          <a:prstGeom prst="roundRect">
            <a:avLst>
              <a:gd name="adj" fmla="val 29157"/>
            </a:avLst>
          </a:prstGeom>
          <a:solidFill>
            <a:srgbClr val="00E5FF">
              <a:alpha val="6000"/>
            </a:srgbClr>
          </a:solidFill>
          <a:ln w="7144">
            <a:solidFill>
              <a:srgbClr val="00E5FF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9">
            <a:extLst>
              <a:ext uri="{FF2B5EF4-FFF2-40B4-BE49-F238E27FC236}">
                <a16:creationId xmlns:a16="http://schemas.microsoft.com/office/drawing/2014/main" id="{2BA1C350-7225-E6C5-61A0-3D2AAD60B833}"/>
              </a:ext>
            </a:extLst>
          </p:cNvPr>
          <p:cNvSpPr/>
          <p:nvPr/>
        </p:nvSpPr>
        <p:spPr>
          <a:xfrm>
            <a:off x="5091708" y="2581081"/>
            <a:ext cx="286243" cy="235744"/>
          </a:xfrm>
          <a:prstGeom prst="rect">
            <a:avLst/>
          </a:prstGeom>
          <a:noFill/>
          <a:ln/>
        </p:spPr>
        <p:txBody>
          <a:bodyPr wrap="none" lIns="78581" tIns="35719" rIns="78581" bIns="35719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 kern="0" spc="-16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01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0">
            <a:extLst>
              <a:ext uri="{FF2B5EF4-FFF2-40B4-BE49-F238E27FC236}">
                <a16:creationId xmlns:a16="http://schemas.microsoft.com/office/drawing/2014/main" id="{73F7F181-E599-8B45-E3CB-0B973C5544EF}"/>
              </a:ext>
            </a:extLst>
          </p:cNvPr>
          <p:cNvSpPr/>
          <p:nvPr/>
        </p:nvSpPr>
        <p:spPr>
          <a:xfrm>
            <a:off x="2495362" y="2424875"/>
            <a:ext cx="2392752" cy="5198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b="1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Data Privacy</a:t>
            </a:r>
            <a:endParaRPr lang="en-US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1">
            <a:extLst>
              <a:ext uri="{FF2B5EF4-FFF2-40B4-BE49-F238E27FC236}">
                <a16:creationId xmlns:a16="http://schemas.microsoft.com/office/drawing/2014/main" id="{9D166241-C035-56FD-46A9-10C3314BEB86}"/>
              </a:ext>
            </a:extLst>
          </p:cNvPr>
          <p:cNvSpPr/>
          <p:nvPr/>
        </p:nvSpPr>
        <p:spPr>
          <a:xfrm>
            <a:off x="1552765" y="2897118"/>
            <a:ext cx="4271605" cy="12380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22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RISK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2">
            <a:extLst>
              <a:ext uri="{FF2B5EF4-FFF2-40B4-BE49-F238E27FC236}">
                <a16:creationId xmlns:a16="http://schemas.microsoft.com/office/drawing/2014/main" id="{1FBD3305-FB72-1819-FA77-73FAD7F44C19}"/>
              </a:ext>
            </a:extLst>
          </p:cNvPr>
          <p:cNvSpPr/>
          <p:nvPr/>
        </p:nvSpPr>
        <p:spPr>
          <a:xfrm>
            <a:off x="1416452" y="3053075"/>
            <a:ext cx="4427312" cy="6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AI applications handle significant amounts of personal and sensitive information. This creates risks related to data breaches and regulatory non-compliance.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3">
            <a:extLst>
              <a:ext uri="{FF2B5EF4-FFF2-40B4-BE49-F238E27FC236}">
                <a16:creationId xmlns:a16="http://schemas.microsoft.com/office/drawing/2014/main" id="{1BB32975-8D49-2ABF-EFFF-C058AC81AC8B}"/>
              </a:ext>
            </a:extLst>
          </p:cNvPr>
          <p:cNvSpPr/>
          <p:nvPr/>
        </p:nvSpPr>
        <p:spPr>
          <a:xfrm>
            <a:off x="1533714" y="3708681"/>
            <a:ext cx="4242433" cy="14235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22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MITIGATION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4">
            <a:extLst>
              <a:ext uri="{FF2B5EF4-FFF2-40B4-BE49-F238E27FC236}">
                <a16:creationId xmlns:a16="http://schemas.microsoft.com/office/drawing/2014/main" id="{E34E18B3-627C-8AC1-7B7C-A5F86F2B5AA2}"/>
              </a:ext>
            </a:extLst>
          </p:cNvPr>
          <p:cNvSpPr/>
          <p:nvPr/>
        </p:nvSpPr>
        <p:spPr>
          <a:xfrm>
            <a:off x="1428939" y="3889030"/>
            <a:ext cx="4426002" cy="9715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spcAft>
                <a:spcPts val="45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Apply strong encryption (at rest and in transit)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45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Limit data collection to what is strictly necessary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45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 Store data within approved geographic regions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45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Ensure clear, informed user consent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15">
            <a:extLst>
              <a:ext uri="{FF2B5EF4-FFF2-40B4-BE49-F238E27FC236}">
                <a16:creationId xmlns:a16="http://schemas.microsoft.com/office/drawing/2014/main" id="{DC8F4D4D-3D00-DA84-8D48-154816403ECC}"/>
              </a:ext>
            </a:extLst>
          </p:cNvPr>
          <p:cNvSpPr/>
          <p:nvPr/>
        </p:nvSpPr>
        <p:spPr>
          <a:xfrm>
            <a:off x="2370383" y="5782078"/>
            <a:ext cx="3984592" cy="117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i="1" kern="0" spc="12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(Amazon Web Services, 2023)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" name="Image 2">
            <a:extLst>
              <a:ext uri="{FF2B5EF4-FFF2-40B4-BE49-F238E27FC236}">
                <a16:creationId xmlns:a16="http://schemas.microsoft.com/office/drawing/2014/main" id="{7BCE7075-3657-99C2-AAFA-013EAFF467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2091" y="2309552"/>
            <a:ext cx="4497246" cy="3472526"/>
          </a:xfrm>
          <a:prstGeom prst="rect">
            <a:avLst/>
          </a:prstGeom>
        </p:spPr>
      </p:pic>
      <p:sp>
        <p:nvSpPr>
          <p:cNvPr id="23" name="Text 16">
            <a:extLst>
              <a:ext uri="{FF2B5EF4-FFF2-40B4-BE49-F238E27FC236}">
                <a16:creationId xmlns:a16="http://schemas.microsoft.com/office/drawing/2014/main" id="{A370A0A7-D5BC-D935-9909-BC42CC8681D6}"/>
              </a:ext>
            </a:extLst>
          </p:cNvPr>
          <p:cNvSpPr/>
          <p:nvPr/>
        </p:nvSpPr>
        <p:spPr>
          <a:xfrm>
            <a:off x="5925188" y="2313124"/>
            <a:ext cx="4479528" cy="3468954"/>
          </a:xfrm>
          <a:prstGeom prst="roundRect">
            <a:avLst>
              <a:gd name="adj" fmla="val 4581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17">
            <a:extLst>
              <a:ext uri="{FF2B5EF4-FFF2-40B4-BE49-F238E27FC236}">
                <a16:creationId xmlns:a16="http://schemas.microsoft.com/office/drawing/2014/main" id="{22A280FF-4F33-F695-C1BF-FC960BF1E603}"/>
              </a:ext>
            </a:extLst>
          </p:cNvPr>
          <p:cNvSpPr/>
          <p:nvPr/>
        </p:nvSpPr>
        <p:spPr>
          <a:xfrm>
            <a:off x="6089540" y="2415563"/>
            <a:ext cx="516640" cy="516640"/>
          </a:xfrm>
          <a:prstGeom prst="roundRect">
            <a:avLst>
              <a:gd name="adj" fmla="val 34043"/>
            </a:avLst>
          </a:prstGeom>
          <a:solidFill>
            <a:srgbClr val="00E5FF">
              <a:alpha val="10000"/>
            </a:srgbClr>
          </a:solidFill>
          <a:ln w="7144">
            <a:solidFill>
              <a:srgbClr val="00E5FF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8">
            <a:extLst>
              <a:ext uri="{FF2B5EF4-FFF2-40B4-BE49-F238E27FC236}">
                <a16:creationId xmlns:a16="http://schemas.microsoft.com/office/drawing/2014/main" id="{05823D4D-B433-4522-E12F-BFDD480ECB0E}"/>
              </a:ext>
            </a:extLst>
          </p:cNvPr>
          <p:cNvSpPr/>
          <p:nvPr/>
        </p:nvSpPr>
        <p:spPr>
          <a:xfrm>
            <a:off x="6111885" y="2447529"/>
            <a:ext cx="481106" cy="481106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⛨</a:t>
            </a:r>
            <a:endParaRPr lang="en-US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19">
            <a:extLst>
              <a:ext uri="{FF2B5EF4-FFF2-40B4-BE49-F238E27FC236}">
                <a16:creationId xmlns:a16="http://schemas.microsoft.com/office/drawing/2014/main" id="{D57F8421-1BBA-98F9-4768-F509B34BBAEF}"/>
              </a:ext>
            </a:extLst>
          </p:cNvPr>
          <p:cNvSpPr/>
          <p:nvPr/>
        </p:nvSpPr>
        <p:spPr>
          <a:xfrm>
            <a:off x="9512619" y="2543210"/>
            <a:ext cx="289501" cy="261347"/>
          </a:xfrm>
          <a:prstGeom prst="roundRect">
            <a:avLst>
              <a:gd name="adj" fmla="val 29157"/>
            </a:avLst>
          </a:prstGeom>
          <a:solidFill>
            <a:srgbClr val="00E5FF">
              <a:alpha val="6000"/>
            </a:srgbClr>
          </a:solidFill>
          <a:ln w="7144">
            <a:solidFill>
              <a:srgbClr val="00E5FF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20">
            <a:extLst>
              <a:ext uri="{FF2B5EF4-FFF2-40B4-BE49-F238E27FC236}">
                <a16:creationId xmlns:a16="http://schemas.microsoft.com/office/drawing/2014/main" id="{3A6C3D6D-7B9A-292F-3C7A-FC6316D9F579}"/>
              </a:ext>
            </a:extLst>
          </p:cNvPr>
          <p:cNvSpPr/>
          <p:nvPr/>
        </p:nvSpPr>
        <p:spPr>
          <a:xfrm>
            <a:off x="9523591" y="2556011"/>
            <a:ext cx="267556" cy="235744"/>
          </a:xfrm>
          <a:prstGeom prst="rect">
            <a:avLst/>
          </a:prstGeom>
          <a:noFill/>
          <a:ln/>
        </p:spPr>
        <p:txBody>
          <a:bodyPr wrap="none" lIns="78581" tIns="35719" rIns="78581" bIns="35719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 kern="0" spc="-16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02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21">
            <a:extLst>
              <a:ext uri="{FF2B5EF4-FFF2-40B4-BE49-F238E27FC236}">
                <a16:creationId xmlns:a16="http://schemas.microsoft.com/office/drawing/2014/main" id="{77E5E70F-9323-3DDB-4EE2-A46710DF4673}"/>
              </a:ext>
            </a:extLst>
          </p:cNvPr>
          <p:cNvSpPr/>
          <p:nvPr/>
        </p:nvSpPr>
        <p:spPr>
          <a:xfrm>
            <a:off x="7265745" y="2434407"/>
            <a:ext cx="3614738" cy="2306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3200" b="1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Security</a:t>
            </a:r>
            <a:endParaRPr lang="en-US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22">
            <a:extLst>
              <a:ext uri="{FF2B5EF4-FFF2-40B4-BE49-F238E27FC236}">
                <a16:creationId xmlns:a16="http://schemas.microsoft.com/office/drawing/2014/main" id="{E8BBB8B3-86FD-5121-4EE0-220B73C3386D}"/>
              </a:ext>
            </a:extLst>
          </p:cNvPr>
          <p:cNvSpPr/>
          <p:nvPr/>
        </p:nvSpPr>
        <p:spPr>
          <a:xfrm>
            <a:off x="6054735" y="3096847"/>
            <a:ext cx="497308" cy="17351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22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RISK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 23">
            <a:extLst>
              <a:ext uri="{FF2B5EF4-FFF2-40B4-BE49-F238E27FC236}">
                <a16:creationId xmlns:a16="http://schemas.microsoft.com/office/drawing/2014/main" id="{BFBA23CD-6C80-6C40-9D2D-DB8E0A076231}"/>
              </a:ext>
            </a:extLst>
          </p:cNvPr>
          <p:cNvSpPr/>
          <p:nvPr/>
        </p:nvSpPr>
        <p:spPr>
          <a:xfrm>
            <a:off x="6418483" y="2928635"/>
            <a:ext cx="3744399" cy="5099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AI systems may be vulnerable to hacking, unauthorised access, or system manipulation, threatening both the integrity and availability of the models and their data.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24">
            <a:extLst>
              <a:ext uri="{FF2B5EF4-FFF2-40B4-BE49-F238E27FC236}">
                <a16:creationId xmlns:a16="http://schemas.microsoft.com/office/drawing/2014/main" id="{1807734D-5C23-5530-5D33-B72E16FD9731}"/>
              </a:ext>
            </a:extLst>
          </p:cNvPr>
          <p:cNvSpPr/>
          <p:nvPr/>
        </p:nvSpPr>
        <p:spPr>
          <a:xfrm>
            <a:off x="6089540" y="3684082"/>
            <a:ext cx="4034764" cy="1583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22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MITIGATION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25">
            <a:extLst>
              <a:ext uri="{FF2B5EF4-FFF2-40B4-BE49-F238E27FC236}">
                <a16:creationId xmlns:a16="http://schemas.microsoft.com/office/drawing/2014/main" id="{51C58B82-A213-A91D-1107-FA681F1018C9}"/>
              </a:ext>
            </a:extLst>
          </p:cNvPr>
          <p:cNvSpPr/>
          <p:nvPr/>
        </p:nvSpPr>
        <p:spPr>
          <a:xfrm>
            <a:off x="5935497" y="3860947"/>
            <a:ext cx="4402595" cy="9715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Implement strict, role-based access controls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Configure secure networks and segmentation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 check circle outline Apply input filtering and adversarial detection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Conduct routine penetration and security testing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26">
            <a:extLst>
              <a:ext uri="{FF2B5EF4-FFF2-40B4-BE49-F238E27FC236}">
                <a16:creationId xmlns:a16="http://schemas.microsoft.com/office/drawing/2014/main" id="{902E93E6-EC95-E3B4-E1A6-EC3EDE736D7A}"/>
              </a:ext>
            </a:extLst>
          </p:cNvPr>
          <p:cNvSpPr/>
          <p:nvPr/>
        </p:nvSpPr>
        <p:spPr>
          <a:xfrm>
            <a:off x="6731051" y="5761274"/>
            <a:ext cx="3724465" cy="117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i="1" kern="0" spc="12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(Amazon Web Services, 2023)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7096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2C6BB-E47D-D3F1-D91D-0309ADDDF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4464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B1159-B04E-C476-38D6-7E68BC5F1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6549"/>
            <a:ext cx="10515600" cy="423041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ext 0">
            <a:extLst>
              <a:ext uri="{FF2B5EF4-FFF2-40B4-BE49-F238E27FC236}">
                <a16:creationId xmlns:a16="http://schemas.microsoft.com/office/drawing/2014/main" id="{81C9849F-5F6C-24ED-416F-29672F7FA9A1}"/>
              </a:ext>
            </a:extLst>
          </p:cNvPr>
          <p:cNvSpPr/>
          <p:nvPr/>
        </p:nvSpPr>
        <p:spPr>
          <a:xfrm>
            <a:off x="973832" y="857250"/>
            <a:ext cx="9144000" cy="5143500"/>
          </a:xfrm>
          <a:prstGeom prst="rect">
            <a:avLst/>
          </a:prstGeom>
          <a:solidFill>
            <a:srgbClr val="FFFFFF">
              <a:alpha val="0"/>
            </a:srgbClr>
          </a:solidFill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A6914B6C-7BAA-D0D8-ADBB-9141D9CE0524}"/>
              </a:ext>
            </a:extLst>
          </p:cNvPr>
          <p:cNvSpPr/>
          <p:nvPr/>
        </p:nvSpPr>
        <p:spPr>
          <a:xfrm>
            <a:off x="9429750" y="5768578"/>
            <a:ext cx="1190701" cy="17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25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Slide 04 of 05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B84A9DF9-0A1B-2264-B8F3-24EDC8C981A4}"/>
              </a:ext>
            </a:extLst>
          </p:cNvPr>
          <p:cNvSpPr/>
          <p:nvPr/>
        </p:nvSpPr>
        <p:spPr>
          <a:xfrm>
            <a:off x="2156781" y="1113111"/>
            <a:ext cx="1605593" cy="243488"/>
          </a:xfrm>
          <a:prstGeom prst="roundRect">
            <a:avLst>
              <a:gd name="adj" fmla="val 3907985"/>
            </a:avLst>
          </a:prstGeom>
          <a:solidFill>
            <a:srgbClr val="00E5FF">
              <a:alpha val="8000"/>
            </a:srgbClr>
          </a:solidFill>
          <a:ln w="7144">
            <a:solidFill>
              <a:srgbClr val="00E5FF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235D35FB-EE69-0A43-F123-D26C189BFCF4}"/>
              </a:ext>
            </a:extLst>
          </p:cNvPr>
          <p:cNvSpPr/>
          <p:nvPr/>
        </p:nvSpPr>
        <p:spPr>
          <a:xfrm>
            <a:off x="2179641" y="1125913"/>
            <a:ext cx="1542373" cy="217884"/>
          </a:xfrm>
          <a:prstGeom prst="rect">
            <a:avLst/>
          </a:prstGeom>
          <a:noFill/>
          <a:ln/>
        </p:spPr>
        <p:txBody>
          <a:bodyPr wrap="none" lIns="85725" tIns="42863" rIns="85725" bIns="42863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928"/>
              </a:lnSpc>
              <a:buNone/>
            </a:pPr>
            <a:r>
              <a:rPr lang="en-US" sz="1100" b="1" i="1" kern="0" spc="74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DIMENSIONS 03 + 04</a:t>
            </a:r>
            <a:endParaRPr lang="en-US" sz="11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991B126A-A7F9-F537-AE7A-73A0585B5080}"/>
              </a:ext>
            </a:extLst>
          </p:cNvPr>
          <p:cNvSpPr/>
          <p:nvPr/>
        </p:nvSpPr>
        <p:spPr>
          <a:xfrm>
            <a:off x="838200" y="1193539"/>
            <a:ext cx="9372600" cy="5567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846"/>
              </a:lnSpc>
              <a:buNone/>
            </a:pPr>
            <a:r>
              <a:rPr lang="en-US" sz="4400" b="1" i="1" kern="0" spc="-39" dirty="0">
                <a:solidFill>
                  <a:srgbClr val="F5F5F0">
                    <a:alpha val="93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Transparency, Bias &amp; Fairness</a:t>
            </a: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7F8D92BC-763B-31C9-5562-A412B93346FF}"/>
              </a:ext>
            </a:extLst>
          </p:cNvPr>
          <p:cNvSpPr/>
          <p:nvPr/>
        </p:nvSpPr>
        <p:spPr>
          <a:xfrm>
            <a:off x="1885949" y="1788028"/>
            <a:ext cx="8772525" cy="260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400" i="1" dirty="0">
                <a:solidFill>
                  <a:srgbClr val="9AA3C7">
                    <a:alpha val="93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When AI makes decisions, accountability and equity must travel with it.</a:t>
            </a:r>
            <a:endParaRPr lang="en-US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Image 0">
            <a:extLst>
              <a:ext uri="{FF2B5EF4-FFF2-40B4-BE49-F238E27FC236}">
                <a16:creationId xmlns:a16="http://schemas.microsoft.com/office/drawing/2014/main" id="{449C0021-0064-9DCD-6557-F67331567E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2147367"/>
            <a:ext cx="6098607" cy="7144"/>
          </a:xfrm>
          <a:prstGeom prst="rect">
            <a:avLst/>
          </a:prstGeom>
        </p:spPr>
      </p:pic>
      <p:pic>
        <p:nvPicPr>
          <p:cNvPr id="11" name="Image 1">
            <a:extLst>
              <a:ext uri="{FF2B5EF4-FFF2-40B4-BE49-F238E27FC236}">
                <a16:creationId xmlns:a16="http://schemas.microsoft.com/office/drawing/2014/main" id="{4F375161-6F85-2CE2-4172-549FA8D8563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7000"/>
          </a:blip>
          <a:stretch>
            <a:fillRect/>
          </a:stretch>
        </p:blipFill>
        <p:spPr>
          <a:xfrm>
            <a:off x="1986709" y="2302060"/>
            <a:ext cx="4012700" cy="3405362"/>
          </a:xfrm>
          <a:prstGeom prst="rect">
            <a:avLst/>
          </a:prstGeom>
        </p:spPr>
      </p:pic>
      <p:sp>
        <p:nvSpPr>
          <p:cNvPr id="12" name="Text 6">
            <a:extLst>
              <a:ext uri="{FF2B5EF4-FFF2-40B4-BE49-F238E27FC236}">
                <a16:creationId xmlns:a16="http://schemas.microsoft.com/office/drawing/2014/main" id="{08063632-0826-0B91-72EA-5EB20336759E}"/>
              </a:ext>
            </a:extLst>
          </p:cNvPr>
          <p:cNvSpPr/>
          <p:nvPr/>
        </p:nvSpPr>
        <p:spPr>
          <a:xfrm>
            <a:off x="1990281" y="2305632"/>
            <a:ext cx="4005556" cy="3398219"/>
          </a:xfrm>
          <a:prstGeom prst="roundRect">
            <a:avLst>
              <a:gd name="adj" fmla="val 4485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E8EF2611-B8FE-28C3-5896-452EDEB455FB}"/>
              </a:ext>
            </a:extLst>
          </p:cNvPr>
          <p:cNvSpPr/>
          <p:nvPr/>
        </p:nvSpPr>
        <p:spPr>
          <a:xfrm flipH="1">
            <a:off x="2331741" y="2545558"/>
            <a:ext cx="45719" cy="4719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◉</a:t>
            </a:r>
            <a:endParaRPr lang="en-US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B2B8C3EE-D39F-F008-A9EE-829F81B85DA8}"/>
              </a:ext>
            </a:extLst>
          </p:cNvPr>
          <p:cNvSpPr/>
          <p:nvPr/>
        </p:nvSpPr>
        <p:spPr>
          <a:xfrm>
            <a:off x="5669799" y="2384495"/>
            <a:ext cx="212495" cy="18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600" i="1" kern="0" spc="-18" dirty="0">
                <a:solidFill>
                  <a:srgbClr val="00E5FF">
                    <a:alpha val="9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03</a:t>
            </a:r>
            <a:endParaRPr lang="en-US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0">
            <a:extLst>
              <a:ext uri="{FF2B5EF4-FFF2-40B4-BE49-F238E27FC236}">
                <a16:creationId xmlns:a16="http://schemas.microsoft.com/office/drawing/2014/main" id="{924AEFD3-6008-DA19-7D7F-CD64D0C284EF}"/>
              </a:ext>
            </a:extLst>
          </p:cNvPr>
          <p:cNvSpPr/>
          <p:nvPr/>
        </p:nvSpPr>
        <p:spPr>
          <a:xfrm>
            <a:off x="2611343" y="2331450"/>
            <a:ext cx="3088394" cy="239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b="1" i="1" kern="0" spc="-15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AI Decision-Making &amp; Transparency</a:t>
            </a:r>
            <a:endParaRPr lang="en-US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BE55AFB5-2C33-115F-767E-D66B6DE5D818}"/>
              </a:ext>
            </a:extLst>
          </p:cNvPr>
          <p:cNvSpPr/>
          <p:nvPr/>
        </p:nvSpPr>
        <p:spPr>
          <a:xfrm>
            <a:off x="2074370" y="2983381"/>
            <a:ext cx="3655512" cy="14354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RISK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2">
            <a:extLst>
              <a:ext uri="{FF2B5EF4-FFF2-40B4-BE49-F238E27FC236}">
                <a16:creationId xmlns:a16="http://schemas.microsoft.com/office/drawing/2014/main" id="{ECB9341B-EC2E-AE8E-1E9D-4606CC0A24B1}"/>
              </a:ext>
            </a:extLst>
          </p:cNvPr>
          <p:cNvSpPr/>
          <p:nvPr/>
        </p:nvSpPr>
        <p:spPr>
          <a:xfrm>
            <a:off x="2252031" y="3112268"/>
            <a:ext cx="3655512" cy="339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Automated AI decisions can be difficult to interpret, reducing accountability when outcomes affect people's lives, credit, hiring, or care.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A3AD6EFB-2959-6D79-0F7F-D02F47FE1503}"/>
              </a:ext>
            </a:extLst>
          </p:cNvPr>
          <p:cNvSpPr/>
          <p:nvPr/>
        </p:nvSpPr>
        <p:spPr>
          <a:xfrm>
            <a:off x="2141045" y="3804784"/>
            <a:ext cx="3655512" cy="15779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MITIGATION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4">
            <a:extLst>
              <a:ext uri="{FF2B5EF4-FFF2-40B4-BE49-F238E27FC236}">
                <a16:creationId xmlns:a16="http://schemas.microsoft.com/office/drawing/2014/main" id="{E5F590D4-C716-AC74-5E5E-4AEA467EAE52}"/>
              </a:ext>
            </a:extLst>
          </p:cNvPr>
          <p:cNvSpPr/>
          <p:nvPr/>
        </p:nvSpPr>
        <p:spPr>
          <a:xfrm>
            <a:off x="2164813" y="4045787"/>
            <a:ext cx="3656490" cy="1497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Include human review processes for high-stakes decisions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Use explainable AI (XAI) techniques and model cards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Clearly document model capabilities and limitations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5">
            <a:extLst>
              <a:ext uri="{FF2B5EF4-FFF2-40B4-BE49-F238E27FC236}">
                <a16:creationId xmlns:a16="http://schemas.microsoft.com/office/drawing/2014/main" id="{70749546-EF75-EAB4-2664-162D0CA6E812}"/>
              </a:ext>
            </a:extLst>
          </p:cNvPr>
          <p:cNvSpPr/>
          <p:nvPr/>
        </p:nvSpPr>
        <p:spPr>
          <a:xfrm>
            <a:off x="2165302" y="5426017"/>
            <a:ext cx="3765240" cy="117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i="1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(Amazon Web Services, 2023)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Image 2">
            <a:extLst>
              <a:ext uri="{FF2B5EF4-FFF2-40B4-BE49-F238E27FC236}">
                <a16:creationId xmlns:a16="http://schemas.microsoft.com/office/drawing/2014/main" id="{EA0FB9B2-6D44-7B2E-6984-EBB16AAFE8D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7000"/>
          </a:blip>
          <a:stretch>
            <a:fillRect/>
          </a:stretch>
        </p:blipFill>
        <p:spPr>
          <a:xfrm>
            <a:off x="6222421" y="2269230"/>
            <a:ext cx="4265859" cy="3405362"/>
          </a:xfrm>
          <a:prstGeom prst="rect">
            <a:avLst/>
          </a:prstGeom>
        </p:spPr>
      </p:pic>
      <p:sp>
        <p:nvSpPr>
          <p:cNvPr id="22" name="Text 16">
            <a:extLst>
              <a:ext uri="{FF2B5EF4-FFF2-40B4-BE49-F238E27FC236}">
                <a16:creationId xmlns:a16="http://schemas.microsoft.com/office/drawing/2014/main" id="{36723F70-210F-3EC6-E6D6-6A1AC82DD951}"/>
              </a:ext>
            </a:extLst>
          </p:cNvPr>
          <p:cNvSpPr/>
          <p:nvPr/>
        </p:nvSpPr>
        <p:spPr>
          <a:xfrm>
            <a:off x="6196163" y="2305632"/>
            <a:ext cx="4262286" cy="3398219"/>
          </a:xfrm>
          <a:prstGeom prst="roundRect">
            <a:avLst>
              <a:gd name="adj" fmla="val 4485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18">
            <a:extLst>
              <a:ext uri="{FF2B5EF4-FFF2-40B4-BE49-F238E27FC236}">
                <a16:creationId xmlns:a16="http://schemas.microsoft.com/office/drawing/2014/main" id="{E5ACB482-2624-7CAC-2249-A30395CCB4A1}"/>
              </a:ext>
            </a:extLst>
          </p:cNvPr>
          <p:cNvSpPr/>
          <p:nvPr/>
        </p:nvSpPr>
        <p:spPr>
          <a:xfrm>
            <a:off x="6316336" y="2425313"/>
            <a:ext cx="310753" cy="3107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⚖</a:t>
            </a:r>
            <a:endParaRPr lang="en-US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19">
            <a:extLst>
              <a:ext uri="{FF2B5EF4-FFF2-40B4-BE49-F238E27FC236}">
                <a16:creationId xmlns:a16="http://schemas.microsoft.com/office/drawing/2014/main" id="{4B772335-A246-3DBD-5153-03BF037F9BC3}"/>
              </a:ext>
            </a:extLst>
          </p:cNvPr>
          <p:cNvSpPr/>
          <p:nvPr/>
        </p:nvSpPr>
        <p:spPr>
          <a:xfrm>
            <a:off x="9807429" y="2376029"/>
            <a:ext cx="219758" cy="18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600" i="1" kern="0" spc="-18" dirty="0">
                <a:solidFill>
                  <a:srgbClr val="00E5FF">
                    <a:alpha val="9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04</a:t>
            </a:r>
            <a:endParaRPr lang="en-US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0">
            <a:extLst>
              <a:ext uri="{FF2B5EF4-FFF2-40B4-BE49-F238E27FC236}">
                <a16:creationId xmlns:a16="http://schemas.microsoft.com/office/drawing/2014/main" id="{1AE4B1B9-3182-4791-99E8-C333B0B40D43}"/>
              </a:ext>
            </a:extLst>
          </p:cNvPr>
          <p:cNvSpPr/>
          <p:nvPr/>
        </p:nvSpPr>
        <p:spPr>
          <a:xfrm>
            <a:off x="6860972" y="2526739"/>
            <a:ext cx="1560293" cy="2399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800" b="1" i="1" kern="0" spc="-15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Bias &amp; Fairness</a:t>
            </a: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1">
            <a:extLst>
              <a:ext uri="{FF2B5EF4-FFF2-40B4-BE49-F238E27FC236}">
                <a16:creationId xmlns:a16="http://schemas.microsoft.com/office/drawing/2014/main" id="{35EB1F0F-0441-6A5B-0128-E1F2D6108905}"/>
              </a:ext>
            </a:extLst>
          </p:cNvPr>
          <p:cNvSpPr/>
          <p:nvPr/>
        </p:nvSpPr>
        <p:spPr>
          <a:xfrm>
            <a:off x="7668577" y="2369353"/>
            <a:ext cx="920592" cy="167561"/>
          </a:xfrm>
          <a:prstGeom prst="roundRect">
            <a:avLst>
              <a:gd name="adj" fmla="val 5678812"/>
            </a:avLst>
          </a:prstGeom>
          <a:solidFill>
            <a:srgbClr val="FF6B8A">
              <a:alpha val="14000"/>
            </a:srgbClr>
          </a:solidFill>
          <a:ln w="7144">
            <a:solidFill>
              <a:srgbClr val="FF6B8A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US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22">
            <a:extLst>
              <a:ext uri="{FF2B5EF4-FFF2-40B4-BE49-F238E27FC236}">
                <a16:creationId xmlns:a16="http://schemas.microsoft.com/office/drawing/2014/main" id="{8E567767-2B41-2916-E1AF-5EA08106033D}"/>
              </a:ext>
            </a:extLst>
          </p:cNvPr>
          <p:cNvSpPr/>
          <p:nvPr/>
        </p:nvSpPr>
        <p:spPr>
          <a:xfrm>
            <a:off x="7690564" y="2378329"/>
            <a:ext cx="852400" cy="149608"/>
          </a:xfrm>
          <a:prstGeom prst="rect">
            <a:avLst/>
          </a:prstGeom>
          <a:noFill/>
          <a:ln/>
        </p:spPr>
        <p:txBody>
          <a:bodyPr wrap="none" lIns="57150" tIns="14288" rIns="57150" bIns="14288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100" b="1" i="1" kern="0" spc="79" dirty="0">
                <a:solidFill>
                  <a:srgbClr val="FF6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HIGH-RISK</a:t>
            </a:r>
            <a:endParaRPr lang="en-US" sz="11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23">
            <a:extLst>
              <a:ext uri="{FF2B5EF4-FFF2-40B4-BE49-F238E27FC236}">
                <a16:creationId xmlns:a16="http://schemas.microsoft.com/office/drawing/2014/main" id="{1D6DE9E1-D7D6-6915-AFC4-A8310EC62812}"/>
              </a:ext>
            </a:extLst>
          </p:cNvPr>
          <p:cNvSpPr/>
          <p:nvPr/>
        </p:nvSpPr>
        <p:spPr>
          <a:xfrm>
            <a:off x="6280253" y="2983381"/>
            <a:ext cx="3655512" cy="14354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RISK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24">
            <a:extLst>
              <a:ext uri="{FF2B5EF4-FFF2-40B4-BE49-F238E27FC236}">
                <a16:creationId xmlns:a16="http://schemas.microsoft.com/office/drawing/2014/main" id="{40986A13-9FCB-8700-0E83-732FC01C15F8}"/>
              </a:ext>
            </a:extLst>
          </p:cNvPr>
          <p:cNvSpPr/>
          <p:nvPr/>
        </p:nvSpPr>
        <p:spPr>
          <a:xfrm>
            <a:off x="6802937" y="2930571"/>
            <a:ext cx="4432510" cy="650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AI models may reflect imbalances present in their training data, which can result in discriminatory or unfair outcomes for under-represented groups.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 25">
            <a:extLst>
              <a:ext uri="{FF2B5EF4-FFF2-40B4-BE49-F238E27FC236}">
                <a16:creationId xmlns:a16="http://schemas.microsoft.com/office/drawing/2014/main" id="{CA7B4F16-7884-F513-E373-54F833C8072F}"/>
              </a:ext>
            </a:extLst>
          </p:cNvPr>
          <p:cNvSpPr/>
          <p:nvPr/>
        </p:nvSpPr>
        <p:spPr>
          <a:xfrm>
            <a:off x="6442248" y="3731704"/>
            <a:ext cx="3655512" cy="15779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MITIGATION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26">
            <a:extLst>
              <a:ext uri="{FF2B5EF4-FFF2-40B4-BE49-F238E27FC236}">
                <a16:creationId xmlns:a16="http://schemas.microsoft.com/office/drawing/2014/main" id="{05F65BB2-B1AA-EAAD-46DE-3BCEC11A944E}"/>
              </a:ext>
            </a:extLst>
          </p:cNvPr>
          <p:cNvSpPr/>
          <p:nvPr/>
        </p:nvSpPr>
        <p:spPr>
          <a:xfrm>
            <a:off x="6370696" y="3991249"/>
            <a:ext cx="3973454" cy="14206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Conduct regular bias assessments before and after deployment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Use diverse, representative datasets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Continuously evaluate system performance across subgroups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27">
            <a:extLst>
              <a:ext uri="{FF2B5EF4-FFF2-40B4-BE49-F238E27FC236}">
                <a16:creationId xmlns:a16="http://schemas.microsoft.com/office/drawing/2014/main" id="{2CE600CB-B082-9D9B-342E-7B00E265506B}"/>
              </a:ext>
            </a:extLst>
          </p:cNvPr>
          <p:cNvSpPr/>
          <p:nvPr/>
        </p:nvSpPr>
        <p:spPr>
          <a:xfrm>
            <a:off x="6371185" y="5426017"/>
            <a:ext cx="3765240" cy="117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i="1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(Amazon Web Services, 2023)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5941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BC321-2711-0B2A-D3D8-7A495377F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959E7-F44D-7A82-B103-DB8992B64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0">
            <a:extLst>
              <a:ext uri="{FF2B5EF4-FFF2-40B4-BE49-F238E27FC236}">
                <a16:creationId xmlns:a16="http://schemas.microsoft.com/office/drawing/2014/main" id="{6DB4D2F8-1389-079C-92A6-DEB7AA2D9923}"/>
              </a:ext>
            </a:extLst>
          </p:cNvPr>
          <p:cNvSpPr/>
          <p:nvPr/>
        </p:nvSpPr>
        <p:spPr>
          <a:xfrm>
            <a:off x="-1057212" y="-68656"/>
            <a:ext cx="13356077" cy="5860203"/>
          </a:xfrm>
          <a:prstGeom prst="rect">
            <a:avLst/>
          </a:prstGeom>
          <a:solidFill>
            <a:srgbClr val="FFFFFF">
              <a:alpha val="0"/>
            </a:srgbClr>
          </a:solidFill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BDC48D09-A152-A765-9C64-1BAA6071B2B8}"/>
              </a:ext>
            </a:extLst>
          </p:cNvPr>
          <p:cNvSpPr/>
          <p:nvPr/>
        </p:nvSpPr>
        <p:spPr>
          <a:xfrm>
            <a:off x="9110558" y="5744833"/>
            <a:ext cx="1739184" cy="1941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25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Slide 04 of 05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958D2451-CB49-7076-D338-A1B560162E4D}"/>
              </a:ext>
            </a:extLst>
          </p:cNvPr>
          <p:cNvSpPr/>
          <p:nvPr/>
        </p:nvSpPr>
        <p:spPr>
          <a:xfrm>
            <a:off x="1722978" y="1079183"/>
            <a:ext cx="2345191" cy="277416"/>
          </a:xfrm>
          <a:prstGeom prst="roundRect">
            <a:avLst>
              <a:gd name="adj" fmla="val 3907985"/>
            </a:avLst>
          </a:prstGeom>
          <a:solidFill>
            <a:srgbClr val="00E5FF">
              <a:alpha val="8000"/>
            </a:srgbClr>
          </a:solidFill>
          <a:ln w="7144">
            <a:solidFill>
              <a:srgbClr val="00E5FF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2E13A0E1-2F77-CFC3-FB7E-7A7FC33BAA22}"/>
              </a:ext>
            </a:extLst>
          </p:cNvPr>
          <p:cNvSpPr/>
          <p:nvPr/>
        </p:nvSpPr>
        <p:spPr>
          <a:xfrm>
            <a:off x="1763302" y="1095553"/>
            <a:ext cx="2252849" cy="248244"/>
          </a:xfrm>
          <a:prstGeom prst="rect">
            <a:avLst/>
          </a:prstGeom>
          <a:noFill/>
          <a:ln/>
        </p:spPr>
        <p:txBody>
          <a:bodyPr wrap="none" lIns="85725" tIns="42863" rIns="85725" bIns="42863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928"/>
              </a:lnSpc>
              <a:buNone/>
            </a:pPr>
            <a:r>
              <a:rPr lang="en-US" sz="1100" b="1" i="1" kern="0" spc="74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DIMENSIONS 03 + 04</a:t>
            </a:r>
            <a:endParaRPr lang="en-US" sz="11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3DEBE6E8-CBDC-B5A5-C678-8CF07DAA3B2B}"/>
              </a:ext>
            </a:extLst>
          </p:cNvPr>
          <p:cNvSpPr/>
          <p:nvPr/>
        </p:nvSpPr>
        <p:spPr>
          <a:xfrm>
            <a:off x="782890" y="919010"/>
            <a:ext cx="10570910" cy="9265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846"/>
              </a:lnSpc>
              <a:buNone/>
            </a:pPr>
            <a:r>
              <a:rPr lang="en-US" sz="4400" b="1" i="1" kern="0" spc="-39" dirty="0">
                <a:solidFill>
                  <a:srgbClr val="F5F5F0">
                    <a:alpha val="93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Transparency, Bias &amp; Fairness</a:t>
            </a: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2B2A2A40-2952-52D6-ADE2-077ECF4C6FC3}"/>
              </a:ext>
            </a:extLst>
          </p:cNvPr>
          <p:cNvSpPr/>
          <p:nvPr/>
        </p:nvSpPr>
        <p:spPr>
          <a:xfrm>
            <a:off x="1251955" y="1801978"/>
            <a:ext cx="10046535" cy="116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400" i="1" dirty="0">
                <a:solidFill>
                  <a:srgbClr val="9AA3C7">
                    <a:alpha val="93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When AI makes decisions, accountability and equity must travel with it.</a:t>
            </a:r>
            <a:endParaRPr lang="en-US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Image 0">
            <a:extLst>
              <a:ext uri="{FF2B5EF4-FFF2-40B4-BE49-F238E27FC236}">
                <a16:creationId xmlns:a16="http://schemas.microsoft.com/office/drawing/2014/main" id="{3AE905F4-1131-8CEB-0EC7-91970FB5C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242" y="2108792"/>
            <a:ext cx="8907859" cy="45719"/>
          </a:xfrm>
          <a:prstGeom prst="rect">
            <a:avLst/>
          </a:prstGeom>
        </p:spPr>
      </p:pic>
      <p:pic>
        <p:nvPicPr>
          <p:cNvPr id="11" name="Image 1">
            <a:extLst>
              <a:ext uri="{FF2B5EF4-FFF2-40B4-BE49-F238E27FC236}">
                <a16:creationId xmlns:a16="http://schemas.microsoft.com/office/drawing/2014/main" id="{61D3EB50-C9C9-DBA1-99E4-90C3373ADBA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7000"/>
          </a:blip>
          <a:stretch>
            <a:fillRect/>
          </a:stretch>
        </p:blipFill>
        <p:spPr>
          <a:xfrm>
            <a:off x="887964" y="1827552"/>
            <a:ext cx="5861104" cy="3879870"/>
          </a:xfrm>
          <a:prstGeom prst="rect">
            <a:avLst/>
          </a:prstGeom>
        </p:spPr>
      </p:pic>
      <p:sp>
        <p:nvSpPr>
          <p:cNvPr id="12" name="Text 6">
            <a:extLst>
              <a:ext uri="{FF2B5EF4-FFF2-40B4-BE49-F238E27FC236}">
                <a16:creationId xmlns:a16="http://schemas.microsoft.com/office/drawing/2014/main" id="{E3671240-34C2-B62E-7599-FC52BEA4E527}"/>
              </a:ext>
            </a:extLst>
          </p:cNvPr>
          <p:cNvSpPr/>
          <p:nvPr/>
        </p:nvSpPr>
        <p:spPr>
          <a:xfrm>
            <a:off x="893510" y="1832120"/>
            <a:ext cx="5850668" cy="3871732"/>
          </a:xfrm>
          <a:prstGeom prst="roundRect">
            <a:avLst>
              <a:gd name="adj" fmla="val 4485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66B25E77-E6C7-D32C-891C-ACC3432EF36A}"/>
              </a:ext>
            </a:extLst>
          </p:cNvPr>
          <p:cNvSpPr/>
          <p:nvPr/>
        </p:nvSpPr>
        <p:spPr>
          <a:xfrm flipH="1">
            <a:off x="2328839" y="2538982"/>
            <a:ext cx="66778" cy="5376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◉</a:t>
            </a:r>
            <a:endParaRPr lang="en-US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629EA24C-B347-917D-A30A-9B16FA16F7BD}"/>
              </a:ext>
            </a:extLst>
          </p:cNvPr>
          <p:cNvSpPr/>
          <p:nvPr/>
        </p:nvSpPr>
        <p:spPr>
          <a:xfrm>
            <a:off x="5620827" y="2358765"/>
            <a:ext cx="310378" cy="210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600" i="1" kern="0" spc="-18" dirty="0">
                <a:solidFill>
                  <a:srgbClr val="00E5FF">
                    <a:alpha val="9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03</a:t>
            </a:r>
            <a:endParaRPr lang="en-US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0">
            <a:extLst>
              <a:ext uri="{FF2B5EF4-FFF2-40B4-BE49-F238E27FC236}">
                <a16:creationId xmlns:a16="http://schemas.microsoft.com/office/drawing/2014/main" id="{D3AB6629-B6FE-A29E-35C6-6916A5880719}"/>
              </a:ext>
            </a:extLst>
          </p:cNvPr>
          <p:cNvSpPr/>
          <p:nvPr/>
        </p:nvSpPr>
        <p:spPr>
          <a:xfrm>
            <a:off x="1767930" y="2351378"/>
            <a:ext cx="4511026" cy="220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b="1" i="1" kern="0" spc="-15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AI Decision-Making &amp; Transparency</a:t>
            </a:r>
            <a:endParaRPr lang="en-US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17703531-1D38-0855-EA45-1BA16B44C8ED}"/>
              </a:ext>
            </a:extLst>
          </p:cNvPr>
          <p:cNvSpPr/>
          <p:nvPr/>
        </p:nvSpPr>
        <p:spPr>
          <a:xfrm>
            <a:off x="1074295" y="2963379"/>
            <a:ext cx="5339381" cy="16355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RISK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2">
            <a:extLst>
              <a:ext uri="{FF2B5EF4-FFF2-40B4-BE49-F238E27FC236}">
                <a16:creationId xmlns:a16="http://schemas.microsoft.com/office/drawing/2014/main" id="{BECC2283-76C9-8F85-862F-223559E9438E}"/>
              </a:ext>
            </a:extLst>
          </p:cNvPr>
          <p:cNvSpPr/>
          <p:nvPr/>
        </p:nvSpPr>
        <p:spPr>
          <a:xfrm>
            <a:off x="1251956" y="3065027"/>
            <a:ext cx="5339381" cy="386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Automated AI decisions can be difficult to interpret, reducing accountability when outcomes affect people's lives, credit, hiring, or care.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3E311694-EB61-552C-1B73-3F4A0E6A2D28}"/>
              </a:ext>
            </a:extLst>
          </p:cNvPr>
          <p:cNvSpPr/>
          <p:nvPr/>
        </p:nvSpPr>
        <p:spPr>
          <a:xfrm>
            <a:off x="1140970" y="3782796"/>
            <a:ext cx="5339381" cy="17978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MITIGATION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4">
            <a:extLst>
              <a:ext uri="{FF2B5EF4-FFF2-40B4-BE49-F238E27FC236}">
                <a16:creationId xmlns:a16="http://schemas.microsoft.com/office/drawing/2014/main" id="{A659B458-5C1B-0DB6-A529-9007598213E1}"/>
              </a:ext>
            </a:extLst>
          </p:cNvPr>
          <p:cNvSpPr/>
          <p:nvPr/>
        </p:nvSpPr>
        <p:spPr>
          <a:xfrm>
            <a:off x="1164468" y="3837147"/>
            <a:ext cx="5340810" cy="17059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Include human review processes for high-stakes decisions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Use explainable AI (XAI) techniques and model cards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Clearly document model capabilities and limitations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5">
            <a:extLst>
              <a:ext uri="{FF2B5EF4-FFF2-40B4-BE49-F238E27FC236}">
                <a16:creationId xmlns:a16="http://schemas.microsoft.com/office/drawing/2014/main" id="{C04C9DDB-3CF5-AFAF-59D8-B87F604E083C}"/>
              </a:ext>
            </a:extLst>
          </p:cNvPr>
          <p:cNvSpPr/>
          <p:nvPr/>
        </p:nvSpPr>
        <p:spPr>
          <a:xfrm>
            <a:off x="1134916" y="5409701"/>
            <a:ext cx="5499654" cy="133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i="1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(Amazon Web Services, 2023)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Image 2">
            <a:extLst>
              <a:ext uri="{FF2B5EF4-FFF2-40B4-BE49-F238E27FC236}">
                <a16:creationId xmlns:a16="http://schemas.microsoft.com/office/drawing/2014/main" id="{59B30929-C5EE-24D9-6E7E-698739C6BB8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7000"/>
          </a:blip>
          <a:stretch>
            <a:fillRect/>
          </a:stretch>
        </p:blipFill>
        <p:spPr>
          <a:xfrm>
            <a:off x="5023912" y="1827552"/>
            <a:ext cx="6230877" cy="3879870"/>
          </a:xfrm>
          <a:prstGeom prst="rect">
            <a:avLst/>
          </a:prstGeom>
        </p:spPr>
      </p:pic>
      <p:sp>
        <p:nvSpPr>
          <p:cNvPr id="22" name="Text 16">
            <a:extLst>
              <a:ext uri="{FF2B5EF4-FFF2-40B4-BE49-F238E27FC236}">
                <a16:creationId xmlns:a16="http://schemas.microsoft.com/office/drawing/2014/main" id="{670940B7-D31A-34F8-A15D-405263990817}"/>
              </a:ext>
            </a:extLst>
          </p:cNvPr>
          <p:cNvSpPr/>
          <p:nvPr/>
        </p:nvSpPr>
        <p:spPr>
          <a:xfrm>
            <a:off x="5028472" y="1832120"/>
            <a:ext cx="6225659" cy="3871732"/>
          </a:xfrm>
          <a:prstGeom prst="roundRect">
            <a:avLst>
              <a:gd name="adj" fmla="val 4485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18">
            <a:extLst>
              <a:ext uri="{FF2B5EF4-FFF2-40B4-BE49-F238E27FC236}">
                <a16:creationId xmlns:a16="http://schemas.microsoft.com/office/drawing/2014/main" id="{39E9414F-AEAB-91BA-C88A-44F5860191DE}"/>
              </a:ext>
            </a:extLst>
          </p:cNvPr>
          <p:cNvSpPr/>
          <p:nvPr/>
        </p:nvSpPr>
        <p:spPr>
          <a:xfrm>
            <a:off x="6240222" y="2382013"/>
            <a:ext cx="453898" cy="35405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⚖</a:t>
            </a:r>
            <a:endParaRPr lang="en-US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19">
            <a:extLst>
              <a:ext uri="{FF2B5EF4-FFF2-40B4-BE49-F238E27FC236}">
                <a16:creationId xmlns:a16="http://schemas.microsoft.com/office/drawing/2014/main" id="{5D0FD0BD-AD6C-A6F2-9BB2-319628C9A305}"/>
              </a:ext>
            </a:extLst>
          </p:cNvPr>
          <p:cNvSpPr/>
          <p:nvPr/>
        </p:nvSpPr>
        <p:spPr>
          <a:xfrm>
            <a:off x="9756450" y="2350299"/>
            <a:ext cx="320987" cy="210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600" i="1" kern="0" spc="-18" dirty="0">
                <a:solidFill>
                  <a:srgbClr val="00E5FF">
                    <a:alpha val="9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04</a:t>
            </a:r>
            <a:endParaRPr lang="en-US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0">
            <a:extLst>
              <a:ext uri="{FF2B5EF4-FFF2-40B4-BE49-F238E27FC236}">
                <a16:creationId xmlns:a16="http://schemas.microsoft.com/office/drawing/2014/main" id="{A4EB74CD-5DED-43AC-E2EA-228AC60599EE}"/>
              </a:ext>
            </a:extLst>
          </p:cNvPr>
          <p:cNvSpPr/>
          <p:nvPr/>
        </p:nvSpPr>
        <p:spPr>
          <a:xfrm>
            <a:off x="6439684" y="2493303"/>
            <a:ext cx="2279024" cy="2733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800" b="1" i="1" kern="0" spc="-15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Bias &amp; Fairness</a:t>
            </a: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1">
            <a:extLst>
              <a:ext uri="{FF2B5EF4-FFF2-40B4-BE49-F238E27FC236}">
                <a16:creationId xmlns:a16="http://schemas.microsoft.com/office/drawing/2014/main" id="{6218473D-4E59-8C12-4983-5DB0E58A21D0}"/>
              </a:ext>
            </a:extLst>
          </p:cNvPr>
          <p:cNvSpPr/>
          <p:nvPr/>
        </p:nvSpPr>
        <p:spPr>
          <a:xfrm>
            <a:off x="7424000" y="2346005"/>
            <a:ext cx="1344652" cy="190909"/>
          </a:xfrm>
          <a:prstGeom prst="roundRect">
            <a:avLst>
              <a:gd name="adj" fmla="val 5678812"/>
            </a:avLst>
          </a:prstGeom>
          <a:solidFill>
            <a:srgbClr val="FF6B8A">
              <a:alpha val="14000"/>
            </a:srgbClr>
          </a:solidFill>
          <a:ln w="7144">
            <a:solidFill>
              <a:srgbClr val="FF6B8A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US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22">
            <a:extLst>
              <a:ext uri="{FF2B5EF4-FFF2-40B4-BE49-F238E27FC236}">
                <a16:creationId xmlns:a16="http://schemas.microsoft.com/office/drawing/2014/main" id="{4FA17C2A-570F-7685-080B-452D9C49805C}"/>
              </a:ext>
            </a:extLst>
          </p:cNvPr>
          <p:cNvSpPr/>
          <p:nvPr/>
        </p:nvSpPr>
        <p:spPr>
          <a:xfrm>
            <a:off x="7464824" y="2357482"/>
            <a:ext cx="1245048" cy="170455"/>
          </a:xfrm>
          <a:prstGeom prst="rect">
            <a:avLst/>
          </a:prstGeom>
          <a:noFill/>
          <a:ln/>
        </p:spPr>
        <p:txBody>
          <a:bodyPr wrap="none" lIns="57150" tIns="14288" rIns="57150" bIns="14288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100" b="1" i="1" kern="0" spc="79" dirty="0">
                <a:solidFill>
                  <a:srgbClr val="FF6B8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HIGH-RISK</a:t>
            </a:r>
            <a:endParaRPr lang="en-US" sz="11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23">
            <a:extLst>
              <a:ext uri="{FF2B5EF4-FFF2-40B4-BE49-F238E27FC236}">
                <a16:creationId xmlns:a16="http://schemas.microsoft.com/office/drawing/2014/main" id="{6F944301-DC9C-5A67-EEFD-AE91C95C1917}"/>
              </a:ext>
            </a:extLst>
          </p:cNvPr>
          <p:cNvSpPr/>
          <p:nvPr/>
        </p:nvSpPr>
        <p:spPr>
          <a:xfrm>
            <a:off x="5280178" y="2963379"/>
            <a:ext cx="5339381" cy="16355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RISK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24">
            <a:extLst>
              <a:ext uri="{FF2B5EF4-FFF2-40B4-BE49-F238E27FC236}">
                <a16:creationId xmlns:a16="http://schemas.microsoft.com/office/drawing/2014/main" id="{9F2FC733-9AC7-1986-0578-51CC231AB32E}"/>
              </a:ext>
            </a:extLst>
          </p:cNvPr>
          <p:cNvSpPr/>
          <p:nvPr/>
        </p:nvSpPr>
        <p:spPr>
          <a:xfrm>
            <a:off x="5802862" y="2839948"/>
            <a:ext cx="5339381" cy="740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AI models may reflect imbalances present in their training data, which can result in discriminatory or unfair outcomes for under-represented groups.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 25">
            <a:extLst>
              <a:ext uri="{FF2B5EF4-FFF2-40B4-BE49-F238E27FC236}">
                <a16:creationId xmlns:a16="http://schemas.microsoft.com/office/drawing/2014/main" id="{09703219-7512-FAC4-8BAA-672EBC4D58E9}"/>
              </a:ext>
            </a:extLst>
          </p:cNvPr>
          <p:cNvSpPr/>
          <p:nvPr/>
        </p:nvSpPr>
        <p:spPr>
          <a:xfrm>
            <a:off x="5442173" y="3709716"/>
            <a:ext cx="5339381" cy="17978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MITIGATION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26">
            <a:extLst>
              <a:ext uri="{FF2B5EF4-FFF2-40B4-BE49-F238E27FC236}">
                <a16:creationId xmlns:a16="http://schemas.microsoft.com/office/drawing/2014/main" id="{951658B3-0200-1EC9-7E87-77152E807C1C}"/>
              </a:ext>
            </a:extLst>
          </p:cNvPr>
          <p:cNvSpPr/>
          <p:nvPr/>
        </p:nvSpPr>
        <p:spPr>
          <a:xfrm>
            <a:off x="5282792" y="3793295"/>
            <a:ext cx="5803780" cy="16185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Conduct regular bias assessments before and after deployment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Use diverse, representative datasets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450"/>
              </a:spcAft>
              <a:buSzPct val="100000"/>
              <a:buChar char="•"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Continuously evaluate system performance across subgroups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27">
            <a:extLst>
              <a:ext uri="{FF2B5EF4-FFF2-40B4-BE49-F238E27FC236}">
                <a16:creationId xmlns:a16="http://schemas.microsoft.com/office/drawing/2014/main" id="{88B53C68-5C86-A46D-B330-504F518B83CD}"/>
              </a:ext>
            </a:extLst>
          </p:cNvPr>
          <p:cNvSpPr/>
          <p:nvPr/>
        </p:nvSpPr>
        <p:spPr>
          <a:xfrm>
            <a:off x="5340799" y="5409701"/>
            <a:ext cx="5499654" cy="133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 i="1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(Amazon Web Services, 2023)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73056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B6DB5-A8F1-D125-AD3E-CE7D3E8C4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49F5F-C326-8AC1-7D81-C675E3B91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475"/>
            <a:ext cx="10515600" cy="400648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ext 0">
            <a:extLst>
              <a:ext uri="{FF2B5EF4-FFF2-40B4-BE49-F238E27FC236}">
                <a16:creationId xmlns:a16="http://schemas.microsoft.com/office/drawing/2014/main" id="{3DB5AB57-C229-521C-44DF-302255DFC246}"/>
              </a:ext>
            </a:extLst>
          </p:cNvPr>
          <p:cNvSpPr/>
          <p:nvPr/>
        </p:nvSpPr>
        <p:spPr>
          <a:xfrm>
            <a:off x="2080407" y="948839"/>
            <a:ext cx="9273393" cy="5143500"/>
          </a:xfrm>
          <a:prstGeom prst="rect">
            <a:avLst/>
          </a:prstGeom>
          <a:solidFill>
            <a:srgbClr val="FFFFFF">
              <a:alpha val="0"/>
            </a:srgbClr>
          </a:solidFill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3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062B94E4-507A-237D-93A5-29B0BD8566A5}"/>
              </a:ext>
            </a:extLst>
          </p:cNvPr>
          <p:cNvSpPr/>
          <p:nvPr/>
        </p:nvSpPr>
        <p:spPr>
          <a:xfrm>
            <a:off x="1981200" y="4883956"/>
            <a:ext cx="8229600" cy="0"/>
          </a:xfrm>
          <a:prstGeom prst="line">
            <a:avLst/>
          </a:prstGeom>
          <a:noFill/>
          <a:ln w="7144">
            <a:solidFill>
              <a:srgbClr val="F5F5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B0D6C0E5-93F8-1BA9-A39A-65568277263E}"/>
              </a:ext>
            </a:extLst>
          </p:cNvPr>
          <p:cNvSpPr/>
          <p:nvPr/>
        </p:nvSpPr>
        <p:spPr>
          <a:xfrm>
            <a:off x="8382000" y="5968777"/>
            <a:ext cx="2150357" cy="160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ts val="928"/>
              </a:lnSpc>
              <a:buNone/>
            </a:pPr>
            <a:r>
              <a:rPr lang="en-US" sz="1200" b="1" i="1" u="sng" kern="0" spc="25" dirty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Slide 05 of 05 · End of section</a:t>
            </a:r>
            <a:endParaRPr lang="en-US" sz="1200" b="1" i="1" u="sng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8F4931BF-1340-3972-0C35-F7910F6ADB02}"/>
              </a:ext>
            </a:extLst>
          </p:cNvPr>
          <p:cNvSpPr/>
          <p:nvPr/>
        </p:nvSpPr>
        <p:spPr>
          <a:xfrm>
            <a:off x="1984772" y="1163637"/>
            <a:ext cx="2644378" cy="200775"/>
          </a:xfrm>
          <a:prstGeom prst="roundRect">
            <a:avLst>
              <a:gd name="adj" fmla="val 4515246"/>
            </a:avLst>
          </a:prstGeom>
          <a:solidFill>
            <a:srgbClr val="00E5FF">
              <a:alpha val="8000"/>
            </a:srgbClr>
          </a:solidFill>
          <a:ln w="7144">
            <a:solidFill>
              <a:srgbClr val="00E5FF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21E2E534-0891-7304-E29E-3A12E91D4395}"/>
              </a:ext>
            </a:extLst>
          </p:cNvPr>
          <p:cNvSpPr/>
          <p:nvPr/>
        </p:nvSpPr>
        <p:spPr>
          <a:xfrm>
            <a:off x="1981200" y="1192613"/>
            <a:ext cx="2349500" cy="181765"/>
          </a:xfrm>
          <a:prstGeom prst="rect">
            <a:avLst/>
          </a:prstGeom>
          <a:noFill/>
          <a:ln/>
        </p:spPr>
        <p:txBody>
          <a:bodyPr wrap="none" lIns="85725" tIns="42863" rIns="85725" bIns="42863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928"/>
              </a:lnSpc>
              <a:buNone/>
            </a:pPr>
            <a:r>
              <a:rPr lang="en-US" sz="1200" b="1" i="1" kern="0" spc="74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DIMENSIONS 05 + 06 · CLOSING</a:t>
            </a:r>
            <a:endParaRPr lang="en-US" sz="1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EC811ABB-E33E-19AA-6B80-1CD048270668}"/>
              </a:ext>
            </a:extLst>
          </p:cNvPr>
          <p:cNvSpPr/>
          <p:nvPr/>
        </p:nvSpPr>
        <p:spPr>
          <a:xfrm>
            <a:off x="838200" y="863342"/>
            <a:ext cx="9829800" cy="10503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723"/>
              </a:lnSpc>
              <a:buNone/>
            </a:pPr>
            <a:r>
              <a:rPr lang="en-US" sz="4400" b="1" i="1" kern="0" spc="-37" dirty="0">
                <a:solidFill>
                  <a:srgbClr val="F5F5F0">
                    <a:alpha val="93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Employee Monitoring &amp; Governance</a:t>
            </a:r>
            <a:endParaRPr lang="en-US" sz="4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BF6D8282-8750-8A16-8461-688BF450A02B}"/>
              </a:ext>
            </a:extLst>
          </p:cNvPr>
          <p:cNvSpPr/>
          <p:nvPr/>
        </p:nvSpPr>
        <p:spPr>
          <a:xfrm>
            <a:off x="1961350" y="1929131"/>
            <a:ext cx="8686800" cy="2288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350"/>
              </a:lnSpc>
              <a:buNone/>
            </a:pPr>
            <a:r>
              <a:rPr lang="en-US" i="1" dirty="0">
                <a:solidFill>
                  <a:srgbClr val="9AA3C7">
                    <a:alpha val="93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From the workplace to the boardroom, ethics demands transparency and structured oversight.</a:t>
            </a:r>
            <a:endPara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Image 0">
            <a:extLst>
              <a:ext uri="{FF2B5EF4-FFF2-40B4-BE49-F238E27FC236}">
                <a16:creationId xmlns:a16="http://schemas.microsoft.com/office/drawing/2014/main" id="{11A65503-C61F-07D5-6AE8-3A8F010BA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2163332"/>
            <a:ext cx="5866461" cy="7144"/>
          </a:xfrm>
          <a:prstGeom prst="rect">
            <a:avLst/>
          </a:prstGeom>
        </p:spPr>
      </p:pic>
      <p:pic>
        <p:nvPicPr>
          <p:cNvPr id="12" name="Image 1">
            <a:extLst>
              <a:ext uri="{FF2B5EF4-FFF2-40B4-BE49-F238E27FC236}">
                <a16:creationId xmlns:a16="http://schemas.microsoft.com/office/drawing/2014/main" id="{57CADBCC-2336-11C5-E2A2-763BCED15C3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6000"/>
          </a:blip>
          <a:stretch>
            <a:fillRect/>
          </a:stretch>
        </p:blipFill>
        <p:spPr>
          <a:xfrm>
            <a:off x="1987630" y="2288749"/>
            <a:ext cx="4010857" cy="2478079"/>
          </a:xfrm>
          <a:prstGeom prst="rect">
            <a:avLst/>
          </a:prstGeom>
        </p:spPr>
      </p:pic>
      <p:sp>
        <p:nvSpPr>
          <p:cNvPr id="13" name="Text 7">
            <a:extLst>
              <a:ext uri="{FF2B5EF4-FFF2-40B4-BE49-F238E27FC236}">
                <a16:creationId xmlns:a16="http://schemas.microsoft.com/office/drawing/2014/main" id="{D668557C-430B-4DFD-EE3B-BE03C0ADAB82}"/>
              </a:ext>
            </a:extLst>
          </p:cNvPr>
          <p:cNvSpPr/>
          <p:nvPr/>
        </p:nvSpPr>
        <p:spPr>
          <a:xfrm>
            <a:off x="1991202" y="2292321"/>
            <a:ext cx="4003713" cy="2470935"/>
          </a:xfrm>
          <a:prstGeom prst="roundRect">
            <a:avLst>
              <a:gd name="adj" fmla="val 6168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3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35965895-8A40-3F7D-E0EB-364B198C34B5}"/>
              </a:ext>
            </a:extLst>
          </p:cNvPr>
          <p:cNvSpPr/>
          <p:nvPr/>
        </p:nvSpPr>
        <p:spPr>
          <a:xfrm>
            <a:off x="2056734" y="2437153"/>
            <a:ext cx="269319" cy="26931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♟</a:t>
            </a: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0">
            <a:extLst>
              <a:ext uri="{FF2B5EF4-FFF2-40B4-BE49-F238E27FC236}">
                <a16:creationId xmlns:a16="http://schemas.microsoft.com/office/drawing/2014/main" id="{B868A9E6-E589-5B5A-2DFC-A14E6F6B24CB}"/>
              </a:ext>
            </a:extLst>
          </p:cNvPr>
          <p:cNvSpPr/>
          <p:nvPr/>
        </p:nvSpPr>
        <p:spPr>
          <a:xfrm>
            <a:off x="5726584" y="2341099"/>
            <a:ext cx="216243" cy="1730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266"/>
              </a:lnSpc>
              <a:buNone/>
            </a:pPr>
            <a:r>
              <a:rPr lang="en-US" sz="1200" b="1" i="1" kern="0" spc="-17" dirty="0">
                <a:solidFill>
                  <a:srgbClr val="00E5FF">
                    <a:alpha val="9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05</a:t>
            </a:r>
            <a:endParaRPr lang="en-US" sz="1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11FD1513-9030-6A12-74BC-F5EE5D337DAE}"/>
              </a:ext>
            </a:extLst>
          </p:cNvPr>
          <p:cNvSpPr/>
          <p:nvPr/>
        </p:nvSpPr>
        <p:spPr>
          <a:xfrm>
            <a:off x="2461160" y="2471160"/>
            <a:ext cx="2896021" cy="3078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620"/>
              </a:lnSpc>
              <a:buNone/>
            </a:pPr>
            <a:r>
              <a:rPr lang="en-US" sz="2800" b="1" i="1" kern="0" spc="-13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Employee Monitoring</a:t>
            </a:r>
            <a:endParaRPr lang="en-US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2">
            <a:extLst>
              <a:ext uri="{FF2B5EF4-FFF2-40B4-BE49-F238E27FC236}">
                <a16:creationId xmlns:a16="http://schemas.microsoft.com/office/drawing/2014/main" id="{F9C8C52B-2284-3F64-CFC4-AD54CBD6DB7F}"/>
              </a:ext>
            </a:extLst>
          </p:cNvPr>
          <p:cNvSpPr/>
          <p:nvPr/>
        </p:nvSpPr>
        <p:spPr>
          <a:xfrm>
            <a:off x="2149603" y="2866380"/>
            <a:ext cx="3682245" cy="1292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013"/>
              </a:lnSpc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RISK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D0931C38-E5A7-371B-07EF-18ED6598DCC1}"/>
              </a:ext>
            </a:extLst>
          </p:cNvPr>
          <p:cNvSpPr/>
          <p:nvPr/>
        </p:nvSpPr>
        <p:spPr>
          <a:xfrm>
            <a:off x="2670907" y="2883712"/>
            <a:ext cx="3242474" cy="51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181"/>
              </a:lnSpc>
              <a:buNone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AI-driven workplace monitoring may raise ethical concerns regarding privacy and fairness for employees.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4">
            <a:extLst>
              <a:ext uri="{FF2B5EF4-FFF2-40B4-BE49-F238E27FC236}">
                <a16:creationId xmlns:a16="http://schemas.microsoft.com/office/drawing/2014/main" id="{81EB077C-DD49-CB07-98A7-7CE497A3B533}"/>
              </a:ext>
            </a:extLst>
          </p:cNvPr>
          <p:cNvSpPr/>
          <p:nvPr/>
        </p:nvSpPr>
        <p:spPr>
          <a:xfrm>
            <a:off x="2149602" y="3464191"/>
            <a:ext cx="3682245" cy="14347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013"/>
              </a:lnSpc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MITIGATION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5">
            <a:extLst>
              <a:ext uri="{FF2B5EF4-FFF2-40B4-BE49-F238E27FC236}">
                <a16:creationId xmlns:a16="http://schemas.microsoft.com/office/drawing/2014/main" id="{35963AEB-1481-8524-E1E9-AFBF6F93830A}"/>
              </a:ext>
            </a:extLst>
          </p:cNvPr>
          <p:cNvSpPr/>
          <p:nvPr/>
        </p:nvSpPr>
        <p:spPr>
          <a:xfrm>
            <a:off x="2185903" y="3669914"/>
            <a:ext cx="3683295" cy="6811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ts val="1060"/>
              </a:lnSpc>
              <a:spcAft>
                <a:spcPts val="338"/>
              </a:spcAft>
              <a:buSzPct val="100000"/>
              <a:buChar char="•"/>
            </a:pPr>
            <a:r>
              <a:rPr lang="en-US" sz="12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Ensure transparency about what is monitored and why</a:t>
            </a:r>
            <a:endParaRPr lang="en-US" sz="1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ts val="1060"/>
              </a:lnSpc>
              <a:spcAft>
                <a:spcPts val="338"/>
              </a:spcAft>
              <a:buSzPct val="100000"/>
              <a:buChar char="•"/>
            </a:pPr>
            <a:r>
              <a:rPr lang="en-US" sz="12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Collect only necessary, job-relevant data</a:t>
            </a:r>
            <a:endParaRPr lang="en-US" sz="1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ts val="1060"/>
              </a:lnSpc>
              <a:spcAft>
                <a:spcPts val="338"/>
              </a:spcAft>
              <a:buSzPct val="100000"/>
              <a:buChar char="•"/>
            </a:pPr>
            <a:r>
              <a:rPr lang="en-US" sz="12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Comply with employment and privacy regulations</a:t>
            </a:r>
            <a:endParaRPr lang="en-US" sz="1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16">
            <a:extLst>
              <a:ext uri="{FF2B5EF4-FFF2-40B4-BE49-F238E27FC236}">
                <a16:creationId xmlns:a16="http://schemas.microsoft.com/office/drawing/2014/main" id="{8D34D56A-87AB-C4B6-808E-67A6B6009066}"/>
              </a:ext>
            </a:extLst>
          </p:cNvPr>
          <p:cNvSpPr/>
          <p:nvPr/>
        </p:nvSpPr>
        <p:spPr>
          <a:xfrm>
            <a:off x="4072258" y="4603791"/>
            <a:ext cx="1812031" cy="1845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928"/>
              </a:lnSpc>
              <a:buNone/>
            </a:pPr>
            <a:r>
              <a:rPr lang="en-US" sz="1200" i="1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(Raghavan et al., 2020)</a:t>
            </a:r>
            <a:endParaRPr lang="en-US" sz="1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" name="Image 2">
            <a:extLst>
              <a:ext uri="{FF2B5EF4-FFF2-40B4-BE49-F238E27FC236}">
                <a16:creationId xmlns:a16="http://schemas.microsoft.com/office/drawing/2014/main" id="{FE449D20-A5FB-DA96-CD9A-15A1CC9B8C6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6000"/>
          </a:blip>
          <a:stretch>
            <a:fillRect/>
          </a:stretch>
        </p:blipFill>
        <p:spPr>
          <a:xfrm>
            <a:off x="6193513" y="2288749"/>
            <a:ext cx="4265502" cy="2478079"/>
          </a:xfrm>
          <a:prstGeom prst="rect">
            <a:avLst/>
          </a:prstGeom>
        </p:spPr>
      </p:pic>
      <p:sp>
        <p:nvSpPr>
          <p:cNvPr id="23" name="Text 17">
            <a:extLst>
              <a:ext uri="{FF2B5EF4-FFF2-40B4-BE49-F238E27FC236}">
                <a16:creationId xmlns:a16="http://schemas.microsoft.com/office/drawing/2014/main" id="{6D14520D-36E1-A9BE-DCF6-60D793FAE4CF}"/>
              </a:ext>
            </a:extLst>
          </p:cNvPr>
          <p:cNvSpPr/>
          <p:nvPr/>
        </p:nvSpPr>
        <p:spPr>
          <a:xfrm>
            <a:off x="6197085" y="2292321"/>
            <a:ext cx="4261930" cy="2470935"/>
          </a:xfrm>
          <a:prstGeom prst="roundRect">
            <a:avLst>
              <a:gd name="adj" fmla="val 6168"/>
            </a:avLst>
          </a:prstGeom>
          <a:noFill/>
          <a:ln w="7144">
            <a:solidFill>
              <a:srgbClr val="00E5FF"/>
            </a:solidFill>
            <a:prstDash val="solid"/>
          </a:ln>
          <a:effectLst>
            <a:outerShdw blurRad="381000" dist="114300" dir="5400000" algn="bl" rotWithShape="0">
              <a:srgbClr val="000000">
                <a:alpha val="35000"/>
              </a:srgbClr>
            </a:outerShdw>
          </a:effectLst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3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19">
            <a:extLst>
              <a:ext uri="{FF2B5EF4-FFF2-40B4-BE49-F238E27FC236}">
                <a16:creationId xmlns:a16="http://schemas.microsoft.com/office/drawing/2014/main" id="{BBC01E70-D8BA-7952-E240-4E21154CE36D}"/>
              </a:ext>
            </a:extLst>
          </p:cNvPr>
          <p:cNvSpPr/>
          <p:nvPr/>
        </p:nvSpPr>
        <p:spPr>
          <a:xfrm>
            <a:off x="6229658" y="2392685"/>
            <a:ext cx="269319" cy="26931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i="1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Symbol" pitchFamily="34" charset="-122"/>
                <a:cs typeface="Times New Roman" panose="02020603050405020304" pitchFamily="18" charset="0"/>
              </a:rPr>
              <a:t>✿</a:t>
            </a:r>
            <a:endParaRPr lang="en-US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0">
            <a:extLst>
              <a:ext uri="{FF2B5EF4-FFF2-40B4-BE49-F238E27FC236}">
                <a16:creationId xmlns:a16="http://schemas.microsoft.com/office/drawing/2014/main" id="{1C32FF2D-31FB-552D-F38A-1EB87DF5E541}"/>
              </a:ext>
            </a:extLst>
          </p:cNvPr>
          <p:cNvSpPr/>
          <p:nvPr/>
        </p:nvSpPr>
        <p:spPr>
          <a:xfrm>
            <a:off x="10200798" y="2407119"/>
            <a:ext cx="211788" cy="1730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266"/>
              </a:lnSpc>
              <a:buNone/>
            </a:pPr>
            <a:r>
              <a:rPr lang="en-US" sz="1200" b="1" i="1" kern="0" spc="-17" dirty="0">
                <a:solidFill>
                  <a:srgbClr val="00E5FF">
                    <a:alpha val="9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06</a:t>
            </a:r>
            <a:endParaRPr lang="en-US" sz="1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1">
            <a:extLst>
              <a:ext uri="{FF2B5EF4-FFF2-40B4-BE49-F238E27FC236}">
                <a16:creationId xmlns:a16="http://schemas.microsoft.com/office/drawing/2014/main" id="{1DB9EAB0-FDCD-DA7E-7939-FBA69AFF4637}"/>
              </a:ext>
            </a:extLst>
          </p:cNvPr>
          <p:cNvSpPr/>
          <p:nvPr/>
        </p:nvSpPr>
        <p:spPr>
          <a:xfrm>
            <a:off x="6667043" y="2437153"/>
            <a:ext cx="3373545" cy="2214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620"/>
              </a:lnSpc>
              <a:buNone/>
            </a:pPr>
            <a:r>
              <a:rPr lang="en-US" sz="2000" b="1" i="1" kern="0" spc="-13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Governance &amp; Responsible Use</a:t>
            </a:r>
            <a:endParaRPr lang="en-US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22">
            <a:extLst>
              <a:ext uri="{FF2B5EF4-FFF2-40B4-BE49-F238E27FC236}">
                <a16:creationId xmlns:a16="http://schemas.microsoft.com/office/drawing/2014/main" id="{7A22CE23-141D-5FF1-8E2D-75EFD81CB40E}"/>
              </a:ext>
            </a:extLst>
          </p:cNvPr>
          <p:cNvSpPr/>
          <p:nvPr/>
        </p:nvSpPr>
        <p:spPr>
          <a:xfrm>
            <a:off x="6304750" y="2825261"/>
            <a:ext cx="3682244" cy="12922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013"/>
              </a:lnSpc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RISK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23">
            <a:extLst>
              <a:ext uri="{FF2B5EF4-FFF2-40B4-BE49-F238E27FC236}">
                <a16:creationId xmlns:a16="http://schemas.microsoft.com/office/drawing/2014/main" id="{95E10779-C91E-8BE3-8AFB-009927A974AA}"/>
              </a:ext>
            </a:extLst>
          </p:cNvPr>
          <p:cNvSpPr/>
          <p:nvPr/>
        </p:nvSpPr>
        <p:spPr>
          <a:xfrm>
            <a:off x="6624448" y="2778502"/>
            <a:ext cx="3682244" cy="32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4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Ethical AI requires structured oversight and accountability mechanisms; without governance, the previous five dimensions cannot be sustained.</a:t>
            </a:r>
            <a:endParaRPr lang="en-US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24">
            <a:extLst>
              <a:ext uri="{FF2B5EF4-FFF2-40B4-BE49-F238E27FC236}">
                <a16:creationId xmlns:a16="http://schemas.microsoft.com/office/drawing/2014/main" id="{9268A4D3-563A-DE84-F791-CF255DD20D3D}"/>
              </a:ext>
            </a:extLst>
          </p:cNvPr>
          <p:cNvSpPr/>
          <p:nvPr/>
        </p:nvSpPr>
        <p:spPr>
          <a:xfrm>
            <a:off x="6304750" y="3520589"/>
            <a:ext cx="3682244" cy="14347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norm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013"/>
              </a:lnSpc>
              <a:buNone/>
            </a:pPr>
            <a:r>
              <a:rPr lang="en-US" sz="1400" b="1" i="1" kern="0" spc="135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MITIGATION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 25">
            <a:extLst>
              <a:ext uri="{FF2B5EF4-FFF2-40B4-BE49-F238E27FC236}">
                <a16:creationId xmlns:a16="http://schemas.microsoft.com/office/drawing/2014/main" id="{E941830B-1395-B618-F0B3-0AF48EC983AB}"/>
              </a:ext>
            </a:extLst>
          </p:cNvPr>
          <p:cNvSpPr/>
          <p:nvPr/>
        </p:nvSpPr>
        <p:spPr>
          <a:xfrm>
            <a:off x="6354614" y="3675812"/>
            <a:ext cx="4057972" cy="9090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spcAft>
                <a:spcPts val="338"/>
              </a:spcAft>
              <a:buSzPct val="100000"/>
              <a:buChar char="•"/>
            </a:pPr>
            <a:r>
              <a:rPr lang="en-US" sz="12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Establish AI governance policies and standards</a:t>
            </a:r>
            <a:endParaRPr lang="en-US" sz="1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spcAft>
                <a:spcPts val="338"/>
              </a:spcAft>
              <a:buSzPct val="100000"/>
              <a:buChar char="•"/>
            </a:pPr>
            <a:r>
              <a:rPr lang="en-US" sz="12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Maintain audit logs of model decisions</a:t>
            </a:r>
            <a:endParaRPr lang="en-US" sz="1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spcAft>
                <a:spcPts val="338"/>
              </a:spcAft>
              <a:buSzPct val="100000"/>
              <a:buChar char="•"/>
            </a:pPr>
            <a:r>
              <a:rPr lang="en-US" sz="12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Perform regular risk assessments</a:t>
            </a:r>
            <a:endParaRPr lang="en-US" sz="1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spcAft>
                <a:spcPts val="338"/>
              </a:spcAft>
              <a:buSzPct val="100000"/>
              <a:buChar char="•"/>
            </a:pPr>
            <a:r>
              <a:rPr lang="en-US" sz="1200" i="1" dirty="0">
                <a:solidFill>
                  <a:srgbClr val="F5F5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Check circle outline. Involve senior leadership in oversight</a:t>
            </a:r>
            <a:endParaRPr lang="en-US" sz="1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26">
            <a:extLst>
              <a:ext uri="{FF2B5EF4-FFF2-40B4-BE49-F238E27FC236}">
                <a16:creationId xmlns:a16="http://schemas.microsoft.com/office/drawing/2014/main" id="{C926091D-B976-C40A-B285-DE47B73E690E}"/>
              </a:ext>
            </a:extLst>
          </p:cNvPr>
          <p:cNvSpPr/>
          <p:nvPr/>
        </p:nvSpPr>
        <p:spPr>
          <a:xfrm rot="16200000">
            <a:off x="8682091" y="2579371"/>
            <a:ext cx="3791972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928"/>
              </a:lnSpc>
              <a:buNone/>
            </a:pPr>
            <a:r>
              <a:rPr lang="en-US" sz="1200" b="1" i="1" dirty="0">
                <a:solidFill>
                  <a:srgbClr val="6E78A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(Amazon Web Services, 2023)</a:t>
            </a:r>
            <a:endParaRPr lang="en-US" sz="1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27">
            <a:extLst>
              <a:ext uri="{FF2B5EF4-FFF2-40B4-BE49-F238E27FC236}">
                <a16:creationId xmlns:a16="http://schemas.microsoft.com/office/drawing/2014/main" id="{27057204-DC25-6A22-703F-7083603D524E}"/>
              </a:ext>
            </a:extLst>
          </p:cNvPr>
          <p:cNvSpPr/>
          <p:nvPr/>
        </p:nvSpPr>
        <p:spPr>
          <a:xfrm>
            <a:off x="1704164" y="4957257"/>
            <a:ext cx="1235151" cy="164592"/>
          </a:xfrm>
          <a:prstGeom prst="roundRect">
            <a:avLst>
              <a:gd name="adj" fmla="val 5170807"/>
            </a:avLst>
          </a:prstGeom>
          <a:solidFill>
            <a:srgbClr val="00E5FF">
              <a:alpha val="8000"/>
            </a:srgbClr>
          </a:solidFill>
          <a:ln w="7144">
            <a:solidFill>
              <a:srgbClr val="00E5FF"/>
            </a:solidFill>
            <a:prstDash val="solid"/>
          </a:ln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3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 28">
            <a:extLst>
              <a:ext uri="{FF2B5EF4-FFF2-40B4-BE49-F238E27FC236}">
                <a16:creationId xmlns:a16="http://schemas.microsoft.com/office/drawing/2014/main" id="{E0C5FC00-4998-B189-07DE-398E158CFE03}"/>
              </a:ext>
            </a:extLst>
          </p:cNvPr>
          <p:cNvSpPr/>
          <p:nvPr/>
        </p:nvSpPr>
        <p:spPr>
          <a:xfrm>
            <a:off x="1981200" y="5000241"/>
            <a:ext cx="689707" cy="164306"/>
          </a:xfrm>
          <a:prstGeom prst="rect">
            <a:avLst/>
          </a:prstGeom>
          <a:noFill/>
          <a:ln/>
        </p:spPr>
        <p:txBody>
          <a:bodyPr wrap="none" lIns="71438" tIns="21431" rIns="71438" bIns="21431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844"/>
              </a:lnSpc>
              <a:buNone/>
            </a:pPr>
            <a:r>
              <a:rPr lang="en-US" sz="1200" b="1" i="1" kern="0" spc="90" dirty="0">
                <a:solidFill>
                  <a:srgbClr val="00E5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REFERENCES</a:t>
            </a:r>
            <a:endParaRPr lang="en-US" sz="1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 29">
            <a:extLst>
              <a:ext uri="{FF2B5EF4-FFF2-40B4-BE49-F238E27FC236}">
                <a16:creationId xmlns:a16="http://schemas.microsoft.com/office/drawing/2014/main" id="{B6202AED-BEC4-DAB1-96BF-19B63325FD55}"/>
              </a:ext>
            </a:extLst>
          </p:cNvPr>
          <p:cNvSpPr/>
          <p:nvPr/>
        </p:nvSpPr>
        <p:spPr>
          <a:xfrm>
            <a:off x="3022555" y="5016116"/>
            <a:ext cx="746845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844"/>
              </a:lnSpc>
              <a:buNone/>
            </a:pPr>
            <a:r>
              <a:rPr lang="en-US" sz="1200" b="1" i="1" kern="0" spc="68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HARVARD · 2 SOURCES</a:t>
            </a:r>
            <a:endParaRPr lang="en-US" sz="1200" b="1" i="1" dirty="0">
              <a:solidFill>
                <a:schemeClr val="bg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 30">
            <a:extLst>
              <a:ext uri="{FF2B5EF4-FFF2-40B4-BE49-F238E27FC236}">
                <a16:creationId xmlns:a16="http://schemas.microsoft.com/office/drawing/2014/main" id="{FD0C84A0-7752-3700-C87C-7E3D31834BD3}"/>
              </a:ext>
            </a:extLst>
          </p:cNvPr>
          <p:cNvSpPr/>
          <p:nvPr/>
        </p:nvSpPr>
        <p:spPr>
          <a:xfrm>
            <a:off x="1704164" y="5208996"/>
            <a:ext cx="4306111" cy="919899"/>
          </a:xfrm>
          <a:prstGeom prst="rect">
            <a:avLst/>
          </a:prstGeom>
          <a:noFill/>
          <a:ln/>
        </p:spPr>
        <p:txBody>
          <a:bodyPr wrap="square" lIns="100013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100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Amazon Web Services (2023). </a:t>
            </a:r>
            <a:r>
              <a:rPr lang="en-US" sz="1100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Considerations for addressing the core dimensions of responsible AI for Amazon Bedrock applications. Available at: https://aws.amazon.com/blogs/machine-learning/considerations-for-addressing-the-core-dimensions-of-responsible-ai-for-amazon-bedrock-applications/</a:t>
            </a:r>
            <a:r>
              <a:rPr lang="en-US" sz="1100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Liberation Sans Narrow" pitchFamily="34" charset="-122"/>
                <a:cs typeface="Times New Roman" panose="02020603050405020304" pitchFamily="18" charset="0"/>
              </a:rPr>
              <a:t> (Accessed 24 February 2026).</a:t>
            </a:r>
            <a:endParaRPr lang="en-US" sz="11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Text 31">
            <a:extLst>
              <a:ext uri="{FF2B5EF4-FFF2-40B4-BE49-F238E27FC236}">
                <a16:creationId xmlns:a16="http://schemas.microsoft.com/office/drawing/2014/main" id="{DD7D9F63-6A06-E7E8-ED78-434533977258}"/>
              </a:ext>
            </a:extLst>
          </p:cNvPr>
          <p:cNvSpPr/>
          <p:nvPr/>
        </p:nvSpPr>
        <p:spPr>
          <a:xfrm>
            <a:off x="6181725" y="4943325"/>
            <a:ext cx="4029075" cy="919899"/>
          </a:xfrm>
          <a:prstGeom prst="rect">
            <a:avLst/>
          </a:prstGeom>
          <a:noFill/>
          <a:ln/>
        </p:spPr>
        <p:txBody>
          <a:bodyPr wrap="square" lIns="100013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1200" i="1" dirty="0">
                <a:solidFill>
                  <a:srgbClr val="9AA3C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rlito" pitchFamily="34" charset="-122"/>
                <a:cs typeface="Times New Roman" panose="02020603050405020304" pitchFamily="18" charset="0"/>
              </a:rPr>
              <a:t>Raghavan, M., Barocas, S., Kleinberg, J. and Levy, K. (2020) ‘Mitigating bias in algorithmic hiring: Evaluating claims and practices’, Proceedings of the 2020 Conference on Fairness, Accountability, and Transparency, pp. 469–481. (Accessed 24 February 2026).</a:t>
            </a:r>
            <a:endParaRPr lang="en-US" sz="1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636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E2AEE-7D28-7783-F746-220DF1924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465CA-C843-4820-2A88-18C325A057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4DB58683-665F-1F72-9779-813490E41632}"/>
              </a:ext>
            </a:extLst>
          </p:cNvPr>
          <p:cNvSpPr txBox="1"/>
          <p:nvPr/>
        </p:nvSpPr>
        <p:spPr>
          <a:xfrm>
            <a:off x="838200" y="515566"/>
            <a:ext cx="10515600" cy="206210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Module: Managing Business Information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Module code: LCLM 5004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Student Name: Mario-Daniel Gramon Student ID: 2416241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0" i="0" u="none" strike="noStrike" kern="1200" cap="none" spc="0" baseline="0" dirty="0">
              <a:solidFill>
                <a:srgbClr val="FFFFFF"/>
              </a:solidFill>
              <a:uFillTx/>
              <a:latin typeface="Calibri" pitchFamily="34"/>
              <a:cs typeface="Calibri" pitchFamily="34"/>
            </a:endParaRP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9D06F7D7-042F-5AE7-5902-4FEDE3E5ADBC}"/>
              </a:ext>
            </a:extLst>
          </p:cNvPr>
          <p:cNvSpPr txBox="1"/>
          <p:nvPr/>
        </p:nvSpPr>
        <p:spPr>
          <a:xfrm>
            <a:off x="838200" y="3320739"/>
            <a:ext cx="10591800" cy="1323439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Topic 1: Real-World Case Studies: 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Present examples of companies using these systems,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detailing challenges, solutions, and ethical issues. Assess their impact on business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performance and key takeaways.</a:t>
            </a:r>
          </a:p>
        </p:txBody>
      </p:sp>
      <p:sp>
        <p:nvSpPr>
          <p:cNvPr id="6" name="TextBox 8">
            <a:extLst>
              <a:ext uri="{FF2B5EF4-FFF2-40B4-BE49-F238E27FC236}">
                <a16:creationId xmlns:a16="http://schemas.microsoft.com/office/drawing/2014/main" id="{219D81E6-0E49-340F-2977-3AA9C8EE1F78}"/>
              </a:ext>
            </a:extLst>
          </p:cNvPr>
          <p:cNvSpPr txBox="1"/>
          <p:nvPr/>
        </p:nvSpPr>
        <p:spPr>
          <a:xfrm>
            <a:off x="4357991" y="5799431"/>
            <a:ext cx="6029494" cy="46166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Lecturer: Amitave Bank</a:t>
            </a:r>
          </a:p>
        </p:txBody>
      </p:sp>
    </p:spTree>
    <p:extLst>
      <p:ext uri="{BB962C8B-B14F-4D97-AF65-F5344CB8AC3E}">
        <p14:creationId xmlns:p14="http://schemas.microsoft.com/office/powerpoint/2010/main" val="22421392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DA3F5-D500-B869-3AC6-258FC06F7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D7899-51FC-3B8B-FC42-B90F60690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B15CA83-7D7B-08C2-0CA5-AF92C4FF1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208" y="0"/>
            <a:ext cx="12191996" cy="6858000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5" name="Freeform 7">
            <a:extLst>
              <a:ext uri="{FF2B5EF4-FFF2-40B4-BE49-F238E27FC236}">
                <a16:creationId xmlns:a16="http://schemas.microsoft.com/office/drawing/2014/main" id="{14225F09-C4E0-8E77-7D2E-89BF77CBD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719729" y="1460232"/>
            <a:ext cx="3472059" cy="82593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72060"/>
              <a:gd name="f7" fmla="val 825932"/>
              <a:gd name="f8" fmla="val 3470310"/>
              <a:gd name="f9" fmla="val 12850"/>
              <a:gd name="f10" fmla="val 480529"/>
              <a:gd name="f11" fmla="val 3363699"/>
              <a:gd name="f12" fmla="val 498471"/>
              <a:gd name="f13" fmla="val 2435623"/>
              <a:gd name="f14" fmla="val 645518"/>
              <a:gd name="f15" fmla="val 603076"/>
              <a:gd name="f16" fmla="val 844866"/>
              <a:gd name="f17" fmla="val 42060"/>
              <a:gd name="f18" fmla="val 824486"/>
              <a:gd name="f19" fmla="val 28151"/>
              <a:gd name="f20" fmla="val 802425"/>
              <a:gd name="f21" fmla="val 13909"/>
              <a:gd name="f22" fmla="val 780513"/>
              <a:gd name="f23" fmla="val 758452"/>
              <a:gd name="f24" fmla="val 188014"/>
              <a:gd name="f25" fmla="val 735602"/>
              <a:gd name="f26" fmla="val 284087"/>
              <a:gd name="f27" fmla="val 722590"/>
              <a:gd name="f28" fmla="val 382288"/>
              <a:gd name="f29" fmla="val 709392"/>
              <a:gd name="f30" fmla="val 481858"/>
              <a:gd name="f31" fmla="val 695774"/>
              <a:gd name="f32" fmla="val 581897"/>
              <a:gd name="f33" fmla="val 680711"/>
              <a:gd name="f34" fmla="val 683670"/>
              <a:gd name="f35" fmla="val 665256"/>
              <a:gd name="f36" fmla="val 787206"/>
              <a:gd name="f37" fmla="val 649587"/>
              <a:gd name="f38" fmla="val 892019"/>
              <a:gd name="f39" fmla="val 632968"/>
              <a:gd name="f40" fmla="val 997620"/>
              <a:gd name="f41" fmla="val 614667"/>
              <a:gd name="f42" fmla="val 1104727"/>
              <a:gd name="f43" fmla="val 596741"/>
              <a:gd name="f44" fmla="val 1212669"/>
              <a:gd name="f45" fmla="val 577397"/>
              <a:gd name="f46" fmla="val 1321506"/>
              <a:gd name="f47" fmla="val 556988"/>
              <a:gd name="f48" fmla="val 1430709"/>
              <a:gd name="f49" fmla="val 536607"/>
              <a:gd name="f50" fmla="val 1541050"/>
              <a:gd name="f51" fmla="val 514481"/>
              <a:gd name="f52" fmla="val 1652805"/>
              <a:gd name="f53" fmla="val 492202"/>
              <a:gd name="f54" fmla="val 1763708"/>
              <a:gd name="f55" fmla="val 469161"/>
              <a:gd name="f56" fmla="val 1875795"/>
              <a:gd name="f57" fmla="val 444641"/>
              <a:gd name="f58" fmla="val 1989128"/>
              <a:gd name="f59" fmla="val 418995"/>
              <a:gd name="f60" fmla="val 2102476"/>
              <a:gd name="f61" fmla="val 393438"/>
              <a:gd name="f62" fmla="val 2215549"/>
              <a:gd name="f63" fmla="val 366291"/>
              <a:gd name="f64" fmla="val 2330490"/>
              <a:gd name="f65" fmla="val 337455"/>
              <a:gd name="f66" fmla="val 2443333"/>
              <a:gd name="f67" fmla="val 308983"/>
              <a:gd name="f68" fmla="val 2558014"/>
              <a:gd name="f69" fmla="val 278646"/>
              <a:gd name="f70" fmla="val 2673621"/>
              <a:gd name="f71" fmla="val 247421"/>
              <a:gd name="f72" fmla="val 2787008"/>
              <a:gd name="f73" fmla="val 215853"/>
              <a:gd name="f74" fmla="val 2901442"/>
              <a:gd name="f75" fmla="val 182011"/>
              <a:gd name="f76" fmla="val 3015722"/>
              <a:gd name="f77" fmla="val 147286"/>
              <a:gd name="f78" fmla="val 3130018"/>
              <a:gd name="f79" fmla="val 112649"/>
              <a:gd name="f80" fmla="val 3243551"/>
              <a:gd name="f81" fmla="val 75688"/>
              <a:gd name="f82" fmla="val 3356992"/>
              <a:gd name="f83" fmla="val 38197"/>
              <a:gd name="f84" fmla="+- 0 0 -90"/>
              <a:gd name="f85" fmla="*/ f3 1 3472060"/>
              <a:gd name="f86" fmla="*/ f4 1 825932"/>
              <a:gd name="f87" fmla="val f5"/>
              <a:gd name="f88" fmla="val f6"/>
              <a:gd name="f89" fmla="val f7"/>
              <a:gd name="f90" fmla="*/ f84 f0 1"/>
              <a:gd name="f91" fmla="+- f89 0 f87"/>
              <a:gd name="f92" fmla="+- f88 0 f87"/>
              <a:gd name="f93" fmla="*/ f90 1 f2"/>
              <a:gd name="f94" fmla="*/ f92 1 3472060"/>
              <a:gd name="f95" fmla="*/ f91 1 825932"/>
              <a:gd name="f96" fmla="*/ 3470310 f92 1"/>
              <a:gd name="f97" fmla="*/ 0 f91 1"/>
              <a:gd name="f98" fmla="*/ 3472060 f92 1"/>
              <a:gd name="f99" fmla="*/ 12850 f91 1"/>
              <a:gd name="f100" fmla="*/ 480529 f91 1"/>
              <a:gd name="f101" fmla="*/ 3363699 f92 1"/>
              <a:gd name="f102" fmla="*/ 498471 f91 1"/>
              <a:gd name="f103" fmla="*/ 42060 f92 1"/>
              <a:gd name="f104" fmla="*/ 824486 f91 1"/>
              <a:gd name="f105" fmla="*/ 0 f92 1"/>
              <a:gd name="f106" fmla="*/ 758452 f91 1"/>
              <a:gd name="f107" fmla="*/ 188014 f92 1"/>
              <a:gd name="f108" fmla="*/ 735602 f91 1"/>
              <a:gd name="f109" fmla="*/ 284087 f92 1"/>
              <a:gd name="f110" fmla="*/ 722590 f91 1"/>
              <a:gd name="f111" fmla="*/ 382288 f92 1"/>
              <a:gd name="f112" fmla="*/ 709392 f91 1"/>
              <a:gd name="f113" fmla="*/ 481858 f92 1"/>
              <a:gd name="f114" fmla="*/ 695774 f91 1"/>
              <a:gd name="f115" fmla="*/ 581897 f92 1"/>
              <a:gd name="f116" fmla="*/ 680711 f91 1"/>
              <a:gd name="f117" fmla="*/ 683670 f92 1"/>
              <a:gd name="f118" fmla="*/ 665256 f91 1"/>
              <a:gd name="f119" fmla="*/ 787206 f92 1"/>
              <a:gd name="f120" fmla="*/ 649587 f91 1"/>
              <a:gd name="f121" fmla="*/ 892019 f92 1"/>
              <a:gd name="f122" fmla="*/ 632968 f91 1"/>
              <a:gd name="f123" fmla="*/ 997620 f92 1"/>
              <a:gd name="f124" fmla="*/ 614667 f91 1"/>
              <a:gd name="f125" fmla="*/ 1104727 f92 1"/>
              <a:gd name="f126" fmla="*/ 596741 f91 1"/>
              <a:gd name="f127" fmla="*/ 1212669 f92 1"/>
              <a:gd name="f128" fmla="*/ 577397 f91 1"/>
              <a:gd name="f129" fmla="*/ 1321506 f92 1"/>
              <a:gd name="f130" fmla="*/ 556988 f91 1"/>
              <a:gd name="f131" fmla="*/ 1430709 f92 1"/>
              <a:gd name="f132" fmla="*/ 536607 f91 1"/>
              <a:gd name="f133" fmla="*/ 1541050 f92 1"/>
              <a:gd name="f134" fmla="*/ 514481 f91 1"/>
              <a:gd name="f135" fmla="*/ 1652805 f92 1"/>
              <a:gd name="f136" fmla="*/ 492202 f91 1"/>
              <a:gd name="f137" fmla="*/ 1763708 f92 1"/>
              <a:gd name="f138" fmla="*/ 469161 f91 1"/>
              <a:gd name="f139" fmla="*/ 1875795 f92 1"/>
              <a:gd name="f140" fmla="*/ 444641 f91 1"/>
              <a:gd name="f141" fmla="*/ 1989128 f92 1"/>
              <a:gd name="f142" fmla="*/ 418995 f91 1"/>
              <a:gd name="f143" fmla="*/ 2102476 f92 1"/>
              <a:gd name="f144" fmla="*/ 393438 f91 1"/>
              <a:gd name="f145" fmla="*/ 2215549 f92 1"/>
              <a:gd name="f146" fmla="*/ 366291 f91 1"/>
              <a:gd name="f147" fmla="*/ 2330490 f92 1"/>
              <a:gd name="f148" fmla="*/ 337455 f91 1"/>
              <a:gd name="f149" fmla="*/ 2443333 f92 1"/>
              <a:gd name="f150" fmla="*/ 308983 f91 1"/>
              <a:gd name="f151" fmla="*/ 2558014 f92 1"/>
              <a:gd name="f152" fmla="*/ 278646 f91 1"/>
              <a:gd name="f153" fmla="*/ 2673621 f92 1"/>
              <a:gd name="f154" fmla="*/ 247421 f91 1"/>
              <a:gd name="f155" fmla="*/ 2787008 f92 1"/>
              <a:gd name="f156" fmla="*/ 215853 f91 1"/>
              <a:gd name="f157" fmla="*/ 2901442 f92 1"/>
              <a:gd name="f158" fmla="*/ 182011 f91 1"/>
              <a:gd name="f159" fmla="*/ 3015722 f92 1"/>
              <a:gd name="f160" fmla="*/ 147286 f91 1"/>
              <a:gd name="f161" fmla="*/ 3130018 f92 1"/>
              <a:gd name="f162" fmla="*/ 112649 f91 1"/>
              <a:gd name="f163" fmla="*/ 3243551 f92 1"/>
              <a:gd name="f164" fmla="*/ 75688 f91 1"/>
              <a:gd name="f165" fmla="*/ 3356992 f92 1"/>
              <a:gd name="f166" fmla="*/ 38197 f91 1"/>
              <a:gd name="f167" fmla="+- f93 0 f1"/>
              <a:gd name="f168" fmla="*/ f96 1 3472060"/>
              <a:gd name="f169" fmla="*/ f97 1 825932"/>
              <a:gd name="f170" fmla="*/ f98 1 3472060"/>
              <a:gd name="f171" fmla="*/ f99 1 825932"/>
              <a:gd name="f172" fmla="*/ f100 1 825932"/>
              <a:gd name="f173" fmla="*/ f101 1 3472060"/>
              <a:gd name="f174" fmla="*/ f102 1 825932"/>
              <a:gd name="f175" fmla="*/ f103 1 3472060"/>
              <a:gd name="f176" fmla="*/ f104 1 825932"/>
              <a:gd name="f177" fmla="*/ f105 1 3472060"/>
              <a:gd name="f178" fmla="*/ f106 1 825932"/>
              <a:gd name="f179" fmla="*/ f107 1 3472060"/>
              <a:gd name="f180" fmla="*/ f108 1 825932"/>
              <a:gd name="f181" fmla="*/ f109 1 3472060"/>
              <a:gd name="f182" fmla="*/ f110 1 825932"/>
              <a:gd name="f183" fmla="*/ f111 1 3472060"/>
              <a:gd name="f184" fmla="*/ f112 1 825932"/>
              <a:gd name="f185" fmla="*/ f113 1 3472060"/>
              <a:gd name="f186" fmla="*/ f114 1 825932"/>
              <a:gd name="f187" fmla="*/ f115 1 3472060"/>
              <a:gd name="f188" fmla="*/ f116 1 825932"/>
              <a:gd name="f189" fmla="*/ f117 1 3472060"/>
              <a:gd name="f190" fmla="*/ f118 1 825932"/>
              <a:gd name="f191" fmla="*/ f119 1 3472060"/>
              <a:gd name="f192" fmla="*/ f120 1 825932"/>
              <a:gd name="f193" fmla="*/ f121 1 3472060"/>
              <a:gd name="f194" fmla="*/ f122 1 825932"/>
              <a:gd name="f195" fmla="*/ f123 1 3472060"/>
              <a:gd name="f196" fmla="*/ f124 1 825932"/>
              <a:gd name="f197" fmla="*/ f125 1 3472060"/>
              <a:gd name="f198" fmla="*/ f126 1 825932"/>
              <a:gd name="f199" fmla="*/ f127 1 3472060"/>
              <a:gd name="f200" fmla="*/ f128 1 825932"/>
              <a:gd name="f201" fmla="*/ f129 1 3472060"/>
              <a:gd name="f202" fmla="*/ f130 1 825932"/>
              <a:gd name="f203" fmla="*/ f131 1 3472060"/>
              <a:gd name="f204" fmla="*/ f132 1 825932"/>
              <a:gd name="f205" fmla="*/ f133 1 3472060"/>
              <a:gd name="f206" fmla="*/ f134 1 825932"/>
              <a:gd name="f207" fmla="*/ f135 1 3472060"/>
              <a:gd name="f208" fmla="*/ f136 1 825932"/>
              <a:gd name="f209" fmla="*/ f137 1 3472060"/>
              <a:gd name="f210" fmla="*/ f138 1 825932"/>
              <a:gd name="f211" fmla="*/ f139 1 3472060"/>
              <a:gd name="f212" fmla="*/ f140 1 825932"/>
              <a:gd name="f213" fmla="*/ f141 1 3472060"/>
              <a:gd name="f214" fmla="*/ f142 1 825932"/>
              <a:gd name="f215" fmla="*/ f143 1 3472060"/>
              <a:gd name="f216" fmla="*/ f144 1 825932"/>
              <a:gd name="f217" fmla="*/ f145 1 3472060"/>
              <a:gd name="f218" fmla="*/ f146 1 825932"/>
              <a:gd name="f219" fmla="*/ f147 1 3472060"/>
              <a:gd name="f220" fmla="*/ f148 1 825932"/>
              <a:gd name="f221" fmla="*/ f149 1 3472060"/>
              <a:gd name="f222" fmla="*/ f150 1 825932"/>
              <a:gd name="f223" fmla="*/ f151 1 3472060"/>
              <a:gd name="f224" fmla="*/ f152 1 825932"/>
              <a:gd name="f225" fmla="*/ f153 1 3472060"/>
              <a:gd name="f226" fmla="*/ f154 1 825932"/>
              <a:gd name="f227" fmla="*/ f155 1 3472060"/>
              <a:gd name="f228" fmla="*/ f156 1 825932"/>
              <a:gd name="f229" fmla="*/ f157 1 3472060"/>
              <a:gd name="f230" fmla="*/ f158 1 825932"/>
              <a:gd name="f231" fmla="*/ f159 1 3472060"/>
              <a:gd name="f232" fmla="*/ f160 1 825932"/>
              <a:gd name="f233" fmla="*/ f161 1 3472060"/>
              <a:gd name="f234" fmla="*/ f162 1 825932"/>
              <a:gd name="f235" fmla="*/ f163 1 3472060"/>
              <a:gd name="f236" fmla="*/ f164 1 825932"/>
              <a:gd name="f237" fmla="*/ f165 1 3472060"/>
              <a:gd name="f238" fmla="*/ f166 1 825932"/>
              <a:gd name="f239" fmla="*/ f87 1 f94"/>
              <a:gd name="f240" fmla="*/ f88 1 f94"/>
              <a:gd name="f241" fmla="*/ f87 1 f95"/>
              <a:gd name="f242" fmla="*/ f89 1 f95"/>
              <a:gd name="f243" fmla="*/ f168 1 f94"/>
              <a:gd name="f244" fmla="*/ f169 1 f95"/>
              <a:gd name="f245" fmla="*/ f170 1 f94"/>
              <a:gd name="f246" fmla="*/ f171 1 f95"/>
              <a:gd name="f247" fmla="*/ f172 1 f95"/>
              <a:gd name="f248" fmla="*/ f173 1 f94"/>
              <a:gd name="f249" fmla="*/ f174 1 f95"/>
              <a:gd name="f250" fmla="*/ f175 1 f94"/>
              <a:gd name="f251" fmla="*/ f176 1 f95"/>
              <a:gd name="f252" fmla="*/ f177 1 f94"/>
              <a:gd name="f253" fmla="*/ f178 1 f95"/>
              <a:gd name="f254" fmla="*/ f179 1 f94"/>
              <a:gd name="f255" fmla="*/ f180 1 f95"/>
              <a:gd name="f256" fmla="*/ f181 1 f94"/>
              <a:gd name="f257" fmla="*/ f182 1 f95"/>
              <a:gd name="f258" fmla="*/ f183 1 f94"/>
              <a:gd name="f259" fmla="*/ f184 1 f95"/>
              <a:gd name="f260" fmla="*/ f185 1 f94"/>
              <a:gd name="f261" fmla="*/ f186 1 f95"/>
              <a:gd name="f262" fmla="*/ f187 1 f94"/>
              <a:gd name="f263" fmla="*/ f188 1 f95"/>
              <a:gd name="f264" fmla="*/ f189 1 f94"/>
              <a:gd name="f265" fmla="*/ f190 1 f95"/>
              <a:gd name="f266" fmla="*/ f191 1 f94"/>
              <a:gd name="f267" fmla="*/ f192 1 f95"/>
              <a:gd name="f268" fmla="*/ f193 1 f94"/>
              <a:gd name="f269" fmla="*/ f194 1 f95"/>
              <a:gd name="f270" fmla="*/ f195 1 f94"/>
              <a:gd name="f271" fmla="*/ f196 1 f95"/>
              <a:gd name="f272" fmla="*/ f197 1 f94"/>
              <a:gd name="f273" fmla="*/ f198 1 f95"/>
              <a:gd name="f274" fmla="*/ f199 1 f94"/>
              <a:gd name="f275" fmla="*/ f200 1 f95"/>
              <a:gd name="f276" fmla="*/ f201 1 f94"/>
              <a:gd name="f277" fmla="*/ f202 1 f95"/>
              <a:gd name="f278" fmla="*/ f203 1 f94"/>
              <a:gd name="f279" fmla="*/ f204 1 f95"/>
              <a:gd name="f280" fmla="*/ f205 1 f94"/>
              <a:gd name="f281" fmla="*/ f206 1 f95"/>
              <a:gd name="f282" fmla="*/ f207 1 f94"/>
              <a:gd name="f283" fmla="*/ f208 1 f95"/>
              <a:gd name="f284" fmla="*/ f209 1 f94"/>
              <a:gd name="f285" fmla="*/ f210 1 f95"/>
              <a:gd name="f286" fmla="*/ f211 1 f94"/>
              <a:gd name="f287" fmla="*/ f212 1 f95"/>
              <a:gd name="f288" fmla="*/ f213 1 f94"/>
              <a:gd name="f289" fmla="*/ f214 1 f95"/>
              <a:gd name="f290" fmla="*/ f215 1 f94"/>
              <a:gd name="f291" fmla="*/ f216 1 f95"/>
              <a:gd name="f292" fmla="*/ f217 1 f94"/>
              <a:gd name="f293" fmla="*/ f218 1 f95"/>
              <a:gd name="f294" fmla="*/ f219 1 f94"/>
              <a:gd name="f295" fmla="*/ f220 1 f95"/>
              <a:gd name="f296" fmla="*/ f221 1 f94"/>
              <a:gd name="f297" fmla="*/ f222 1 f95"/>
              <a:gd name="f298" fmla="*/ f223 1 f94"/>
              <a:gd name="f299" fmla="*/ f224 1 f95"/>
              <a:gd name="f300" fmla="*/ f225 1 f94"/>
              <a:gd name="f301" fmla="*/ f226 1 f95"/>
              <a:gd name="f302" fmla="*/ f227 1 f94"/>
              <a:gd name="f303" fmla="*/ f228 1 f95"/>
              <a:gd name="f304" fmla="*/ f229 1 f94"/>
              <a:gd name="f305" fmla="*/ f230 1 f95"/>
              <a:gd name="f306" fmla="*/ f231 1 f94"/>
              <a:gd name="f307" fmla="*/ f232 1 f95"/>
              <a:gd name="f308" fmla="*/ f233 1 f94"/>
              <a:gd name="f309" fmla="*/ f234 1 f95"/>
              <a:gd name="f310" fmla="*/ f235 1 f94"/>
              <a:gd name="f311" fmla="*/ f236 1 f95"/>
              <a:gd name="f312" fmla="*/ f237 1 f94"/>
              <a:gd name="f313" fmla="*/ f238 1 f95"/>
              <a:gd name="f314" fmla="*/ f239 f85 1"/>
              <a:gd name="f315" fmla="*/ f240 f85 1"/>
              <a:gd name="f316" fmla="*/ f242 f86 1"/>
              <a:gd name="f317" fmla="*/ f241 f86 1"/>
              <a:gd name="f318" fmla="*/ f243 f85 1"/>
              <a:gd name="f319" fmla="*/ f244 f86 1"/>
              <a:gd name="f320" fmla="*/ f245 f85 1"/>
              <a:gd name="f321" fmla="*/ f246 f86 1"/>
              <a:gd name="f322" fmla="*/ f247 f86 1"/>
              <a:gd name="f323" fmla="*/ f248 f85 1"/>
              <a:gd name="f324" fmla="*/ f249 f86 1"/>
              <a:gd name="f325" fmla="*/ f250 f85 1"/>
              <a:gd name="f326" fmla="*/ f251 f86 1"/>
              <a:gd name="f327" fmla="*/ f252 f85 1"/>
              <a:gd name="f328" fmla="*/ f253 f86 1"/>
              <a:gd name="f329" fmla="*/ f254 f85 1"/>
              <a:gd name="f330" fmla="*/ f255 f86 1"/>
              <a:gd name="f331" fmla="*/ f256 f85 1"/>
              <a:gd name="f332" fmla="*/ f257 f86 1"/>
              <a:gd name="f333" fmla="*/ f258 f85 1"/>
              <a:gd name="f334" fmla="*/ f259 f86 1"/>
              <a:gd name="f335" fmla="*/ f260 f85 1"/>
              <a:gd name="f336" fmla="*/ f261 f86 1"/>
              <a:gd name="f337" fmla="*/ f262 f85 1"/>
              <a:gd name="f338" fmla="*/ f263 f86 1"/>
              <a:gd name="f339" fmla="*/ f264 f85 1"/>
              <a:gd name="f340" fmla="*/ f265 f86 1"/>
              <a:gd name="f341" fmla="*/ f266 f85 1"/>
              <a:gd name="f342" fmla="*/ f267 f86 1"/>
              <a:gd name="f343" fmla="*/ f268 f85 1"/>
              <a:gd name="f344" fmla="*/ f269 f86 1"/>
              <a:gd name="f345" fmla="*/ f270 f85 1"/>
              <a:gd name="f346" fmla="*/ f271 f86 1"/>
              <a:gd name="f347" fmla="*/ f272 f85 1"/>
              <a:gd name="f348" fmla="*/ f273 f86 1"/>
              <a:gd name="f349" fmla="*/ f274 f85 1"/>
              <a:gd name="f350" fmla="*/ f275 f86 1"/>
              <a:gd name="f351" fmla="*/ f276 f85 1"/>
              <a:gd name="f352" fmla="*/ f277 f86 1"/>
              <a:gd name="f353" fmla="*/ f278 f85 1"/>
              <a:gd name="f354" fmla="*/ f279 f86 1"/>
              <a:gd name="f355" fmla="*/ f280 f85 1"/>
              <a:gd name="f356" fmla="*/ f281 f86 1"/>
              <a:gd name="f357" fmla="*/ f282 f85 1"/>
              <a:gd name="f358" fmla="*/ f283 f86 1"/>
              <a:gd name="f359" fmla="*/ f284 f85 1"/>
              <a:gd name="f360" fmla="*/ f285 f86 1"/>
              <a:gd name="f361" fmla="*/ f286 f85 1"/>
              <a:gd name="f362" fmla="*/ f287 f86 1"/>
              <a:gd name="f363" fmla="*/ f288 f85 1"/>
              <a:gd name="f364" fmla="*/ f289 f86 1"/>
              <a:gd name="f365" fmla="*/ f290 f85 1"/>
              <a:gd name="f366" fmla="*/ f291 f86 1"/>
              <a:gd name="f367" fmla="*/ f292 f85 1"/>
              <a:gd name="f368" fmla="*/ f293 f86 1"/>
              <a:gd name="f369" fmla="*/ f294 f85 1"/>
              <a:gd name="f370" fmla="*/ f295 f86 1"/>
              <a:gd name="f371" fmla="*/ f296 f85 1"/>
              <a:gd name="f372" fmla="*/ f297 f86 1"/>
              <a:gd name="f373" fmla="*/ f298 f85 1"/>
              <a:gd name="f374" fmla="*/ f299 f86 1"/>
              <a:gd name="f375" fmla="*/ f300 f85 1"/>
              <a:gd name="f376" fmla="*/ f301 f86 1"/>
              <a:gd name="f377" fmla="*/ f302 f85 1"/>
              <a:gd name="f378" fmla="*/ f303 f86 1"/>
              <a:gd name="f379" fmla="*/ f304 f85 1"/>
              <a:gd name="f380" fmla="*/ f305 f86 1"/>
              <a:gd name="f381" fmla="*/ f306 f85 1"/>
              <a:gd name="f382" fmla="*/ f307 f86 1"/>
              <a:gd name="f383" fmla="*/ f308 f85 1"/>
              <a:gd name="f384" fmla="*/ f309 f86 1"/>
              <a:gd name="f385" fmla="*/ f310 f85 1"/>
              <a:gd name="f386" fmla="*/ f311 f86 1"/>
              <a:gd name="f387" fmla="*/ f312 f85 1"/>
              <a:gd name="f388" fmla="*/ f313 f8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67">
                <a:pos x="f318" y="f319"/>
              </a:cxn>
              <a:cxn ang="f167">
                <a:pos x="f320" y="f321"/>
              </a:cxn>
              <a:cxn ang="f167">
                <a:pos x="f320" y="f322"/>
              </a:cxn>
              <a:cxn ang="f167">
                <a:pos x="f323" y="f324"/>
              </a:cxn>
              <a:cxn ang="f167">
                <a:pos x="f325" y="f326"/>
              </a:cxn>
              <a:cxn ang="f167">
                <a:pos x="f327" y="f328"/>
              </a:cxn>
              <a:cxn ang="f167">
                <a:pos x="f329" y="f330"/>
              </a:cxn>
              <a:cxn ang="f167">
                <a:pos x="f331" y="f332"/>
              </a:cxn>
              <a:cxn ang="f167">
                <a:pos x="f333" y="f334"/>
              </a:cxn>
              <a:cxn ang="f167">
                <a:pos x="f335" y="f336"/>
              </a:cxn>
              <a:cxn ang="f167">
                <a:pos x="f337" y="f338"/>
              </a:cxn>
              <a:cxn ang="f167">
                <a:pos x="f339" y="f340"/>
              </a:cxn>
              <a:cxn ang="f167">
                <a:pos x="f341" y="f342"/>
              </a:cxn>
              <a:cxn ang="f167">
                <a:pos x="f343" y="f344"/>
              </a:cxn>
              <a:cxn ang="f167">
                <a:pos x="f345" y="f346"/>
              </a:cxn>
              <a:cxn ang="f167">
                <a:pos x="f347" y="f348"/>
              </a:cxn>
              <a:cxn ang="f167">
                <a:pos x="f349" y="f350"/>
              </a:cxn>
              <a:cxn ang="f167">
                <a:pos x="f351" y="f352"/>
              </a:cxn>
              <a:cxn ang="f167">
                <a:pos x="f353" y="f354"/>
              </a:cxn>
              <a:cxn ang="f167">
                <a:pos x="f355" y="f356"/>
              </a:cxn>
              <a:cxn ang="f167">
                <a:pos x="f357" y="f358"/>
              </a:cxn>
              <a:cxn ang="f167">
                <a:pos x="f359" y="f360"/>
              </a:cxn>
              <a:cxn ang="f167">
                <a:pos x="f361" y="f362"/>
              </a:cxn>
              <a:cxn ang="f167">
                <a:pos x="f363" y="f364"/>
              </a:cxn>
              <a:cxn ang="f167">
                <a:pos x="f365" y="f366"/>
              </a:cxn>
              <a:cxn ang="f167">
                <a:pos x="f367" y="f368"/>
              </a:cxn>
              <a:cxn ang="f167">
                <a:pos x="f369" y="f370"/>
              </a:cxn>
              <a:cxn ang="f167">
                <a:pos x="f371" y="f372"/>
              </a:cxn>
              <a:cxn ang="f167">
                <a:pos x="f373" y="f374"/>
              </a:cxn>
              <a:cxn ang="f167">
                <a:pos x="f375" y="f376"/>
              </a:cxn>
              <a:cxn ang="f167">
                <a:pos x="f377" y="f378"/>
              </a:cxn>
              <a:cxn ang="f167">
                <a:pos x="f379" y="f380"/>
              </a:cxn>
              <a:cxn ang="f167">
                <a:pos x="f381" y="f382"/>
              </a:cxn>
              <a:cxn ang="f167">
                <a:pos x="f383" y="f384"/>
              </a:cxn>
              <a:cxn ang="f167">
                <a:pos x="f385" y="f386"/>
              </a:cxn>
              <a:cxn ang="f167">
                <a:pos x="f387" y="f388"/>
              </a:cxn>
              <a:cxn ang="f167">
                <a:pos x="f318" y="f319"/>
              </a:cxn>
            </a:cxnLst>
            <a:rect l="f314" t="f317" r="f315" b="f316"/>
            <a:pathLst>
              <a:path w="3472060" h="825932">
                <a:moveTo>
                  <a:pt x="f8" y="f5"/>
                </a:moveTo>
                <a:lnTo>
                  <a:pt x="f6" y="f9"/>
                </a:lnTo>
                <a:lnTo>
                  <a:pt x="f6" y="f10"/>
                </a:lnTo>
                <a:lnTo>
                  <a:pt x="f11" y="f12"/>
                </a:ln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5" y="f23"/>
                </a:cubicBez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lnTo>
                  <a:pt x="f56" y="f57"/>
                </a:lnTo>
                <a:lnTo>
                  <a:pt x="f58" y="f59"/>
                </a:ln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lnTo>
                  <a:pt x="f66" y="f67"/>
                </a:lnTo>
                <a:lnTo>
                  <a:pt x="f68" y="f69"/>
                </a:lnTo>
                <a:lnTo>
                  <a:pt x="f70" y="f71"/>
                </a:lnTo>
                <a:lnTo>
                  <a:pt x="f72" y="f73"/>
                </a:lnTo>
                <a:lnTo>
                  <a:pt x="f74" y="f75"/>
                </a:lnTo>
                <a:lnTo>
                  <a:pt x="f76" y="f77"/>
                </a:lnTo>
                <a:lnTo>
                  <a:pt x="f78" y="f79"/>
                </a:lnTo>
                <a:lnTo>
                  <a:pt x="f80" y="f81"/>
                </a:lnTo>
                <a:lnTo>
                  <a:pt x="f82" y="f83"/>
                </a:lnTo>
                <a:lnTo>
                  <a:pt x="f8" y="f5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8BE97FF-2AAC-D7BD-4E3C-A4108748DA8A}"/>
              </a:ext>
            </a:extLst>
          </p:cNvPr>
          <p:cNvSpPr txBox="1">
            <a:spLocks noGrp="1"/>
          </p:cNvSpPr>
          <p:nvPr/>
        </p:nvSpPr>
        <p:spPr>
          <a:xfrm>
            <a:off x="41901" y="629262"/>
            <a:ext cx="10496501" cy="101665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200" b="0" i="0" u="none" strike="noStrike" kern="1200" cap="none" spc="0" baseline="0">
                <a:solidFill>
                  <a:srgbClr val="EBEBEB"/>
                </a:solidFill>
                <a:uFillTx/>
                <a:latin typeface="Century Gothic"/>
              </a:defRPr>
            </a:lvl1pPr>
          </a:lstStyle>
          <a:p>
            <a:pPr lvl="0"/>
            <a:r>
              <a:rPr lang="en-US"/>
              <a:t>Introduction to our Case Studies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191FE30-6A98-CB50-DCBB-8BCA55FF8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437603" y="0"/>
            <a:ext cx="685800" cy="1143000"/>
          </a:xfrm>
          <a:prstGeom prst="rect">
            <a:avLst/>
          </a:prstGeom>
          <a:solidFill>
            <a:srgbClr val="B01513"/>
          </a:solidFill>
          <a:ln cap="rnd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91440" tIns="45720" rIns="91440" bIns="45720" anchor="t" anchorCtr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CB49FA32-4152-38E3-B838-5EDA412F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208" y="1762067"/>
            <a:ext cx="12192417" cy="5095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418"/>
              <a:gd name="f7" fmla="val 5095933"/>
              <a:gd name="f8" fmla="val 1"/>
              <a:gd name="f9" fmla="val 71932"/>
              <a:gd name="f10" fmla="val 12261"/>
              <a:gd name="f11" fmla="val 282849"/>
              <a:gd name="f12" fmla="val 48343"/>
              <a:gd name="f13" fmla="val 436464"/>
              <a:gd name="f14" fmla="val 73565"/>
              <a:gd name="f15" fmla="val 619339"/>
              <a:gd name="f16" fmla="val 100188"/>
              <a:gd name="f17" fmla="val 836351"/>
              <a:gd name="f18" fmla="val 132066"/>
              <a:gd name="f19" fmla="val 1076528"/>
              <a:gd name="f20" fmla="val 165696"/>
              <a:gd name="f21" fmla="val 1347184"/>
              <a:gd name="f22" fmla="val 201077"/>
              <a:gd name="f23" fmla="val 1642223"/>
              <a:gd name="f24" fmla="val 238560"/>
              <a:gd name="f25" fmla="val 1962864"/>
              <a:gd name="f26" fmla="val 276043"/>
              <a:gd name="f27" fmla="val 2304232"/>
              <a:gd name="f28" fmla="val 314227"/>
              <a:gd name="f29" fmla="val 2672421"/>
              <a:gd name="f30" fmla="val 349608"/>
              <a:gd name="f31" fmla="val 3057678"/>
              <a:gd name="f32" fmla="val 383588"/>
              <a:gd name="f33" fmla="val 3464881"/>
              <a:gd name="f34" fmla="val 414415"/>
              <a:gd name="f35" fmla="val 3889152"/>
              <a:gd name="f36" fmla="val 443841"/>
              <a:gd name="f37" fmla="val 4331710"/>
              <a:gd name="f38" fmla="val 471515"/>
              <a:gd name="f39" fmla="val 4558476"/>
              <a:gd name="f40" fmla="val 481324"/>
              <a:gd name="f41" fmla="val 4790118"/>
              <a:gd name="f42" fmla="val 492183"/>
              <a:gd name="f43" fmla="val 5025418"/>
              <a:gd name="f44" fmla="val 502342"/>
              <a:gd name="f45" fmla="val 5261937"/>
              <a:gd name="f46" fmla="val 508998"/>
              <a:gd name="f47" fmla="val 5503332"/>
              <a:gd name="f48" fmla="val 514953"/>
              <a:gd name="f49" fmla="val 5747167"/>
              <a:gd name="f50" fmla="val 521259"/>
              <a:gd name="f51" fmla="val 5995877"/>
              <a:gd name="f52" fmla="val 525463"/>
              <a:gd name="f53" fmla="val 6247026"/>
              <a:gd name="f54" fmla="val 6500613"/>
              <a:gd name="f55" fmla="val 527565"/>
              <a:gd name="f56" fmla="val 6756639"/>
              <a:gd name="f57" fmla="val 7016322"/>
              <a:gd name="f58" fmla="val 7276005"/>
              <a:gd name="f59" fmla="val 517406"/>
              <a:gd name="f60" fmla="val 7539345"/>
              <a:gd name="f61" fmla="val 7805124"/>
              <a:gd name="f62" fmla="val 500241"/>
              <a:gd name="f63" fmla="val 8070903"/>
              <a:gd name="f64" fmla="val 490082"/>
              <a:gd name="f65" fmla="val 8339121"/>
              <a:gd name="f66" fmla="val 475719"/>
              <a:gd name="f67" fmla="val 8609776"/>
              <a:gd name="f68" fmla="val 458554"/>
              <a:gd name="f69" fmla="val 8881651"/>
              <a:gd name="f70" fmla="val 442089"/>
              <a:gd name="f71" fmla="val 9153526"/>
              <a:gd name="f72" fmla="val 421071"/>
              <a:gd name="f73" fmla="val 9429058"/>
              <a:gd name="f74" fmla="val 395849"/>
              <a:gd name="f75" fmla="val 9700933"/>
              <a:gd name="f76" fmla="val 370626"/>
              <a:gd name="f77" fmla="val 9977684"/>
              <a:gd name="f78" fmla="val 341551"/>
              <a:gd name="f79" fmla="val 10255655"/>
              <a:gd name="f80" fmla="val 309673"/>
              <a:gd name="f81" fmla="val 10529968"/>
              <a:gd name="f82" fmla="val 10807939"/>
              <a:gd name="f83" fmla="val 236809"/>
              <a:gd name="f84" fmla="val 11084690"/>
              <a:gd name="f85" fmla="val 194772"/>
              <a:gd name="f86" fmla="val 11362661"/>
              <a:gd name="f87" fmla="val 153085"/>
              <a:gd name="f88" fmla="val 11639412"/>
              <a:gd name="f89" fmla="val 104392"/>
              <a:gd name="f90" fmla="val 11914945"/>
              <a:gd name="f91" fmla="val 54648"/>
              <a:gd name="f92" fmla="val 12191696"/>
              <a:gd name="f93" fmla="val 2452"/>
              <a:gd name="f94" fmla="val 2109542"/>
              <a:gd name="f95" fmla="val 12191999"/>
              <a:gd name="f96" fmla="val 2802467"/>
              <a:gd name="f97" fmla="val 4074529"/>
              <a:gd name="f98" fmla="+- 0 0 -90"/>
              <a:gd name="f99" fmla="*/ f3 1 12192418"/>
              <a:gd name="f100" fmla="*/ f4 1 5095933"/>
              <a:gd name="f101" fmla="val f5"/>
              <a:gd name="f102" fmla="val f6"/>
              <a:gd name="f103" fmla="val f7"/>
              <a:gd name="f104" fmla="*/ f98 f0 1"/>
              <a:gd name="f105" fmla="+- f103 0 f101"/>
              <a:gd name="f106" fmla="+- f102 0 f101"/>
              <a:gd name="f107" fmla="*/ f104 1 f2"/>
              <a:gd name="f108" fmla="*/ f106 1 12192418"/>
              <a:gd name="f109" fmla="*/ f105 1 5095933"/>
              <a:gd name="f110" fmla="*/ 1 f106 1"/>
              <a:gd name="f111" fmla="*/ 0 f105 1"/>
              <a:gd name="f112" fmla="*/ 71932 f106 1"/>
              <a:gd name="f113" fmla="*/ 12261 f105 1"/>
              <a:gd name="f114" fmla="*/ 282849 f106 1"/>
              <a:gd name="f115" fmla="*/ 48343 f105 1"/>
              <a:gd name="f116" fmla="*/ 436464 f106 1"/>
              <a:gd name="f117" fmla="*/ 73565 f105 1"/>
              <a:gd name="f118" fmla="*/ 619339 f106 1"/>
              <a:gd name="f119" fmla="*/ 100188 f105 1"/>
              <a:gd name="f120" fmla="*/ 836351 f106 1"/>
              <a:gd name="f121" fmla="*/ 132066 f105 1"/>
              <a:gd name="f122" fmla="*/ 1076528 f106 1"/>
              <a:gd name="f123" fmla="*/ 165696 f105 1"/>
              <a:gd name="f124" fmla="*/ 1347184 f106 1"/>
              <a:gd name="f125" fmla="*/ 201077 f105 1"/>
              <a:gd name="f126" fmla="*/ 1642223 f106 1"/>
              <a:gd name="f127" fmla="*/ 238560 f105 1"/>
              <a:gd name="f128" fmla="*/ 1962864 f106 1"/>
              <a:gd name="f129" fmla="*/ 276043 f105 1"/>
              <a:gd name="f130" fmla="*/ 2304232 f106 1"/>
              <a:gd name="f131" fmla="*/ 314227 f105 1"/>
              <a:gd name="f132" fmla="*/ 2672421 f106 1"/>
              <a:gd name="f133" fmla="*/ 349608 f105 1"/>
              <a:gd name="f134" fmla="*/ 3057678 f106 1"/>
              <a:gd name="f135" fmla="*/ 383588 f105 1"/>
              <a:gd name="f136" fmla="*/ 3464881 f106 1"/>
              <a:gd name="f137" fmla="*/ 414415 f105 1"/>
              <a:gd name="f138" fmla="*/ 3889152 f106 1"/>
              <a:gd name="f139" fmla="*/ 443841 f105 1"/>
              <a:gd name="f140" fmla="*/ 4331710 f106 1"/>
              <a:gd name="f141" fmla="*/ 471515 f105 1"/>
              <a:gd name="f142" fmla="*/ 4558476 f106 1"/>
              <a:gd name="f143" fmla="*/ 481324 f105 1"/>
              <a:gd name="f144" fmla="*/ 4790118 f106 1"/>
              <a:gd name="f145" fmla="*/ 492183 f105 1"/>
              <a:gd name="f146" fmla="*/ 5025418 f106 1"/>
              <a:gd name="f147" fmla="*/ 502342 f105 1"/>
              <a:gd name="f148" fmla="*/ 5261937 f106 1"/>
              <a:gd name="f149" fmla="*/ 508998 f105 1"/>
              <a:gd name="f150" fmla="*/ 5503332 f106 1"/>
              <a:gd name="f151" fmla="*/ 514953 f105 1"/>
              <a:gd name="f152" fmla="*/ 5747167 f106 1"/>
              <a:gd name="f153" fmla="*/ 521259 f105 1"/>
              <a:gd name="f154" fmla="*/ 5995877 f106 1"/>
              <a:gd name="f155" fmla="*/ 525463 f105 1"/>
              <a:gd name="f156" fmla="*/ 6247026 f106 1"/>
              <a:gd name="f157" fmla="*/ 6500613 f106 1"/>
              <a:gd name="f158" fmla="*/ 527565 f105 1"/>
              <a:gd name="f159" fmla="*/ 6756639 f106 1"/>
              <a:gd name="f160" fmla="*/ 7016322 f106 1"/>
              <a:gd name="f161" fmla="*/ 7276005 f106 1"/>
              <a:gd name="f162" fmla="*/ 517406 f105 1"/>
              <a:gd name="f163" fmla="*/ 7539345 f106 1"/>
              <a:gd name="f164" fmla="*/ 7805124 f106 1"/>
              <a:gd name="f165" fmla="*/ 500241 f105 1"/>
              <a:gd name="f166" fmla="*/ 8070903 f106 1"/>
              <a:gd name="f167" fmla="*/ 490082 f105 1"/>
              <a:gd name="f168" fmla="*/ 8339121 f106 1"/>
              <a:gd name="f169" fmla="*/ 475719 f105 1"/>
              <a:gd name="f170" fmla="*/ 8609776 f106 1"/>
              <a:gd name="f171" fmla="*/ 458554 f105 1"/>
              <a:gd name="f172" fmla="*/ 8881651 f106 1"/>
              <a:gd name="f173" fmla="*/ 442089 f105 1"/>
              <a:gd name="f174" fmla="*/ 9153526 f106 1"/>
              <a:gd name="f175" fmla="*/ 421071 f105 1"/>
              <a:gd name="f176" fmla="*/ 9429058 f106 1"/>
              <a:gd name="f177" fmla="*/ 395849 f105 1"/>
              <a:gd name="f178" fmla="*/ 9700933 f106 1"/>
              <a:gd name="f179" fmla="*/ 370626 f105 1"/>
              <a:gd name="f180" fmla="*/ 9977684 f106 1"/>
              <a:gd name="f181" fmla="*/ 341551 f105 1"/>
              <a:gd name="f182" fmla="*/ 10255655 f106 1"/>
              <a:gd name="f183" fmla="*/ 309673 f105 1"/>
              <a:gd name="f184" fmla="*/ 10529968 f106 1"/>
              <a:gd name="f185" fmla="*/ 10807939 f106 1"/>
              <a:gd name="f186" fmla="*/ 236809 f105 1"/>
              <a:gd name="f187" fmla="*/ 11084690 f106 1"/>
              <a:gd name="f188" fmla="*/ 194772 f105 1"/>
              <a:gd name="f189" fmla="*/ 11362661 f106 1"/>
              <a:gd name="f190" fmla="*/ 153085 f105 1"/>
              <a:gd name="f191" fmla="*/ 11639412 f106 1"/>
              <a:gd name="f192" fmla="*/ 104392 f105 1"/>
              <a:gd name="f193" fmla="*/ 11914945 f106 1"/>
              <a:gd name="f194" fmla="*/ 54648 f105 1"/>
              <a:gd name="f195" fmla="*/ 12191696 f106 1"/>
              <a:gd name="f196" fmla="*/ 2452 f105 1"/>
              <a:gd name="f197" fmla="*/ 2109542 f105 1"/>
              <a:gd name="f198" fmla="*/ 12191999 f106 1"/>
              <a:gd name="f199" fmla="*/ 2802467 f105 1"/>
              <a:gd name="f200" fmla="*/ 12192418 f106 1"/>
              <a:gd name="f201" fmla="*/ 5095933 f105 1"/>
              <a:gd name="f202" fmla="*/ 4074529 f105 1"/>
              <a:gd name="f203" fmla="*/ 0 f106 1"/>
              <a:gd name="f204" fmla="+- f107 0 f1"/>
              <a:gd name="f205" fmla="*/ f110 1 12192418"/>
              <a:gd name="f206" fmla="*/ f111 1 5095933"/>
              <a:gd name="f207" fmla="*/ f112 1 12192418"/>
              <a:gd name="f208" fmla="*/ f113 1 5095933"/>
              <a:gd name="f209" fmla="*/ f114 1 12192418"/>
              <a:gd name="f210" fmla="*/ f115 1 5095933"/>
              <a:gd name="f211" fmla="*/ f116 1 12192418"/>
              <a:gd name="f212" fmla="*/ f117 1 5095933"/>
              <a:gd name="f213" fmla="*/ f118 1 12192418"/>
              <a:gd name="f214" fmla="*/ f119 1 5095933"/>
              <a:gd name="f215" fmla="*/ f120 1 12192418"/>
              <a:gd name="f216" fmla="*/ f121 1 5095933"/>
              <a:gd name="f217" fmla="*/ f122 1 12192418"/>
              <a:gd name="f218" fmla="*/ f123 1 5095933"/>
              <a:gd name="f219" fmla="*/ f124 1 12192418"/>
              <a:gd name="f220" fmla="*/ f125 1 5095933"/>
              <a:gd name="f221" fmla="*/ f126 1 12192418"/>
              <a:gd name="f222" fmla="*/ f127 1 5095933"/>
              <a:gd name="f223" fmla="*/ f128 1 12192418"/>
              <a:gd name="f224" fmla="*/ f129 1 5095933"/>
              <a:gd name="f225" fmla="*/ f130 1 12192418"/>
              <a:gd name="f226" fmla="*/ f131 1 5095933"/>
              <a:gd name="f227" fmla="*/ f132 1 12192418"/>
              <a:gd name="f228" fmla="*/ f133 1 5095933"/>
              <a:gd name="f229" fmla="*/ f134 1 12192418"/>
              <a:gd name="f230" fmla="*/ f135 1 5095933"/>
              <a:gd name="f231" fmla="*/ f136 1 12192418"/>
              <a:gd name="f232" fmla="*/ f137 1 5095933"/>
              <a:gd name="f233" fmla="*/ f138 1 12192418"/>
              <a:gd name="f234" fmla="*/ f139 1 5095933"/>
              <a:gd name="f235" fmla="*/ f140 1 12192418"/>
              <a:gd name="f236" fmla="*/ f141 1 5095933"/>
              <a:gd name="f237" fmla="*/ f142 1 12192418"/>
              <a:gd name="f238" fmla="*/ f143 1 5095933"/>
              <a:gd name="f239" fmla="*/ f144 1 12192418"/>
              <a:gd name="f240" fmla="*/ f145 1 5095933"/>
              <a:gd name="f241" fmla="*/ f146 1 12192418"/>
              <a:gd name="f242" fmla="*/ f147 1 5095933"/>
              <a:gd name="f243" fmla="*/ f148 1 12192418"/>
              <a:gd name="f244" fmla="*/ f149 1 5095933"/>
              <a:gd name="f245" fmla="*/ f150 1 12192418"/>
              <a:gd name="f246" fmla="*/ f151 1 5095933"/>
              <a:gd name="f247" fmla="*/ f152 1 12192418"/>
              <a:gd name="f248" fmla="*/ f153 1 5095933"/>
              <a:gd name="f249" fmla="*/ f154 1 12192418"/>
              <a:gd name="f250" fmla="*/ f155 1 5095933"/>
              <a:gd name="f251" fmla="*/ f156 1 12192418"/>
              <a:gd name="f252" fmla="*/ f157 1 12192418"/>
              <a:gd name="f253" fmla="*/ f158 1 5095933"/>
              <a:gd name="f254" fmla="*/ f159 1 12192418"/>
              <a:gd name="f255" fmla="*/ f160 1 12192418"/>
              <a:gd name="f256" fmla="*/ f161 1 12192418"/>
              <a:gd name="f257" fmla="*/ f162 1 5095933"/>
              <a:gd name="f258" fmla="*/ f163 1 12192418"/>
              <a:gd name="f259" fmla="*/ f164 1 12192418"/>
              <a:gd name="f260" fmla="*/ f165 1 5095933"/>
              <a:gd name="f261" fmla="*/ f166 1 12192418"/>
              <a:gd name="f262" fmla="*/ f167 1 5095933"/>
              <a:gd name="f263" fmla="*/ f168 1 12192418"/>
              <a:gd name="f264" fmla="*/ f169 1 5095933"/>
              <a:gd name="f265" fmla="*/ f170 1 12192418"/>
              <a:gd name="f266" fmla="*/ f171 1 5095933"/>
              <a:gd name="f267" fmla="*/ f172 1 12192418"/>
              <a:gd name="f268" fmla="*/ f173 1 5095933"/>
              <a:gd name="f269" fmla="*/ f174 1 12192418"/>
              <a:gd name="f270" fmla="*/ f175 1 5095933"/>
              <a:gd name="f271" fmla="*/ f176 1 12192418"/>
              <a:gd name="f272" fmla="*/ f177 1 5095933"/>
              <a:gd name="f273" fmla="*/ f178 1 12192418"/>
              <a:gd name="f274" fmla="*/ f179 1 5095933"/>
              <a:gd name="f275" fmla="*/ f180 1 12192418"/>
              <a:gd name="f276" fmla="*/ f181 1 5095933"/>
              <a:gd name="f277" fmla="*/ f182 1 12192418"/>
              <a:gd name="f278" fmla="*/ f183 1 5095933"/>
              <a:gd name="f279" fmla="*/ f184 1 12192418"/>
              <a:gd name="f280" fmla="*/ f185 1 12192418"/>
              <a:gd name="f281" fmla="*/ f186 1 5095933"/>
              <a:gd name="f282" fmla="*/ f187 1 12192418"/>
              <a:gd name="f283" fmla="*/ f188 1 5095933"/>
              <a:gd name="f284" fmla="*/ f189 1 12192418"/>
              <a:gd name="f285" fmla="*/ f190 1 5095933"/>
              <a:gd name="f286" fmla="*/ f191 1 12192418"/>
              <a:gd name="f287" fmla="*/ f192 1 5095933"/>
              <a:gd name="f288" fmla="*/ f193 1 12192418"/>
              <a:gd name="f289" fmla="*/ f194 1 5095933"/>
              <a:gd name="f290" fmla="*/ f195 1 12192418"/>
              <a:gd name="f291" fmla="*/ f196 1 5095933"/>
              <a:gd name="f292" fmla="*/ f197 1 5095933"/>
              <a:gd name="f293" fmla="*/ f198 1 12192418"/>
              <a:gd name="f294" fmla="*/ f199 1 5095933"/>
              <a:gd name="f295" fmla="*/ f200 1 12192418"/>
              <a:gd name="f296" fmla="*/ f201 1 5095933"/>
              <a:gd name="f297" fmla="*/ f202 1 5095933"/>
              <a:gd name="f298" fmla="*/ f203 1 12192418"/>
              <a:gd name="f299" fmla="*/ f101 1 f108"/>
              <a:gd name="f300" fmla="*/ f102 1 f108"/>
              <a:gd name="f301" fmla="*/ f101 1 f109"/>
              <a:gd name="f302" fmla="*/ f103 1 f109"/>
              <a:gd name="f303" fmla="*/ f205 1 f108"/>
              <a:gd name="f304" fmla="*/ f206 1 f109"/>
              <a:gd name="f305" fmla="*/ f207 1 f108"/>
              <a:gd name="f306" fmla="*/ f208 1 f109"/>
              <a:gd name="f307" fmla="*/ f209 1 f108"/>
              <a:gd name="f308" fmla="*/ f210 1 f109"/>
              <a:gd name="f309" fmla="*/ f211 1 f108"/>
              <a:gd name="f310" fmla="*/ f212 1 f109"/>
              <a:gd name="f311" fmla="*/ f213 1 f108"/>
              <a:gd name="f312" fmla="*/ f214 1 f109"/>
              <a:gd name="f313" fmla="*/ f215 1 f108"/>
              <a:gd name="f314" fmla="*/ f216 1 f109"/>
              <a:gd name="f315" fmla="*/ f217 1 f108"/>
              <a:gd name="f316" fmla="*/ f218 1 f109"/>
              <a:gd name="f317" fmla="*/ f219 1 f108"/>
              <a:gd name="f318" fmla="*/ f220 1 f109"/>
              <a:gd name="f319" fmla="*/ f221 1 f108"/>
              <a:gd name="f320" fmla="*/ f222 1 f109"/>
              <a:gd name="f321" fmla="*/ f223 1 f108"/>
              <a:gd name="f322" fmla="*/ f224 1 f109"/>
              <a:gd name="f323" fmla="*/ f225 1 f108"/>
              <a:gd name="f324" fmla="*/ f226 1 f109"/>
              <a:gd name="f325" fmla="*/ f227 1 f108"/>
              <a:gd name="f326" fmla="*/ f228 1 f109"/>
              <a:gd name="f327" fmla="*/ f229 1 f108"/>
              <a:gd name="f328" fmla="*/ f230 1 f109"/>
              <a:gd name="f329" fmla="*/ f231 1 f108"/>
              <a:gd name="f330" fmla="*/ f232 1 f109"/>
              <a:gd name="f331" fmla="*/ f233 1 f108"/>
              <a:gd name="f332" fmla="*/ f234 1 f109"/>
              <a:gd name="f333" fmla="*/ f235 1 f108"/>
              <a:gd name="f334" fmla="*/ f236 1 f109"/>
              <a:gd name="f335" fmla="*/ f237 1 f108"/>
              <a:gd name="f336" fmla="*/ f238 1 f109"/>
              <a:gd name="f337" fmla="*/ f239 1 f108"/>
              <a:gd name="f338" fmla="*/ f240 1 f109"/>
              <a:gd name="f339" fmla="*/ f241 1 f108"/>
              <a:gd name="f340" fmla="*/ f242 1 f109"/>
              <a:gd name="f341" fmla="*/ f243 1 f108"/>
              <a:gd name="f342" fmla="*/ f244 1 f109"/>
              <a:gd name="f343" fmla="*/ f245 1 f108"/>
              <a:gd name="f344" fmla="*/ f246 1 f109"/>
              <a:gd name="f345" fmla="*/ f247 1 f108"/>
              <a:gd name="f346" fmla="*/ f248 1 f109"/>
              <a:gd name="f347" fmla="*/ f249 1 f108"/>
              <a:gd name="f348" fmla="*/ f250 1 f109"/>
              <a:gd name="f349" fmla="*/ f251 1 f108"/>
              <a:gd name="f350" fmla="*/ f252 1 f108"/>
              <a:gd name="f351" fmla="*/ f253 1 f109"/>
              <a:gd name="f352" fmla="*/ f254 1 f108"/>
              <a:gd name="f353" fmla="*/ f255 1 f108"/>
              <a:gd name="f354" fmla="*/ f256 1 f108"/>
              <a:gd name="f355" fmla="*/ f257 1 f109"/>
              <a:gd name="f356" fmla="*/ f258 1 f108"/>
              <a:gd name="f357" fmla="*/ f259 1 f108"/>
              <a:gd name="f358" fmla="*/ f260 1 f109"/>
              <a:gd name="f359" fmla="*/ f261 1 f108"/>
              <a:gd name="f360" fmla="*/ f262 1 f109"/>
              <a:gd name="f361" fmla="*/ f263 1 f108"/>
              <a:gd name="f362" fmla="*/ f264 1 f109"/>
              <a:gd name="f363" fmla="*/ f265 1 f108"/>
              <a:gd name="f364" fmla="*/ f266 1 f109"/>
              <a:gd name="f365" fmla="*/ f267 1 f108"/>
              <a:gd name="f366" fmla="*/ f268 1 f109"/>
              <a:gd name="f367" fmla="*/ f269 1 f108"/>
              <a:gd name="f368" fmla="*/ f270 1 f109"/>
              <a:gd name="f369" fmla="*/ f271 1 f108"/>
              <a:gd name="f370" fmla="*/ f272 1 f109"/>
              <a:gd name="f371" fmla="*/ f273 1 f108"/>
              <a:gd name="f372" fmla="*/ f274 1 f109"/>
              <a:gd name="f373" fmla="*/ f275 1 f108"/>
              <a:gd name="f374" fmla="*/ f276 1 f109"/>
              <a:gd name="f375" fmla="*/ f277 1 f108"/>
              <a:gd name="f376" fmla="*/ f278 1 f109"/>
              <a:gd name="f377" fmla="*/ f279 1 f108"/>
              <a:gd name="f378" fmla="*/ f280 1 f108"/>
              <a:gd name="f379" fmla="*/ f281 1 f109"/>
              <a:gd name="f380" fmla="*/ f282 1 f108"/>
              <a:gd name="f381" fmla="*/ f283 1 f109"/>
              <a:gd name="f382" fmla="*/ f284 1 f108"/>
              <a:gd name="f383" fmla="*/ f285 1 f109"/>
              <a:gd name="f384" fmla="*/ f286 1 f108"/>
              <a:gd name="f385" fmla="*/ f287 1 f109"/>
              <a:gd name="f386" fmla="*/ f288 1 f108"/>
              <a:gd name="f387" fmla="*/ f289 1 f109"/>
              <a:gd name="f388" fmla="*/ f290 1 f108"/>
              <a:gd name="f389" fmla="*/ f291 1 f109"/>
              <a:gd name="f390" fmla="*/ f292 1 f109"/>
              <a:gd name="f391" fmla="*/ f293 1 f108"/>
              <a:gd name="f392" fmla="*/ f294 1 f109"/>
              <a:gd name="f393" fmla="*/ f295 1 f108"/>
              <a:gd name="f394" fmla="*/ f296 1 f109"/>
              <a:gd name="f395" fmla="*/ f297 1 f109"/>
              <a:gd name="f396" fmla="*/ f298 1 f108"/>
              <a:gd name="f397" fmla="*/ f299 f99 1"/>
              <a:gd name="f398" fmla="*/ f300 f99 1"/>
              <a:gd name="f399" fmla="*/ f302 f100 1"/>
              <a:gd name="f400" fmla="*/ f301 f100 1"/>
              <a:gd name="f401" fmla="*/ f303 f99 1"/>
              <a:gd name="f402" fmla="*/ f304 f100 1"/>
              <a:gd name="f403" fmla="*/ f305 f99 1"/>
              <a:gd name="f404" fmla="*/ f306 f100 1"/>
              <a:gd name="f405" fmla="*/ f307 f99 1"/>
              <a:gd name="f406" fmla="*/ f308 f100 1"/>
              <a:gd name="f407" fmla="*/ f309 f99 1"/>
              <a:gd name="f408" fmla="*/ f310 f100 1"/>
              <a:gd name="f409" fmla="*/ f311 f99 1"/>
              <a:gd name="f410" fmla="*/ f312 f100 1"/>
              <a:gd name="f411" fmla="*/ f313 f99 1"/>
              <a:gd name="f412" fmla="*/ f314 f100 1"/>
              <a:gd name="f413" fmla="*/ f315 f99 1"/>
              <a:gd name="f414" fmla="*/ f316 f100 1"/>
              <a:gd name="f415" fmla="*/ f317 f99 1"/>
              <a:gd name="f416" fmla="*/ f318 f100 1"/>
              <a:gd name="f417" fmla="*/ f319 f99 1"/>
              <a:gd name="f418" fmla="*/ f320 f100 1"/>
              <a:gd name="f419" fmla="*/ f321 f99 1"/>
              <a:gd name="f420" fmla="*/ f322 f100 1"/>
              <a:gd name="f421" fmla="*/ f323 f99 1"/>
              <a:gd name="f422" fmla="*/ f324 f100 1"/>
              <a:gd name="f423" fmla="*/ f325 f99 1"/>
              <a:gd name="f424" fmla="*/ f326 f100 1"/>
              <a:gd name="f425" fmla="*/ f327 f99 1"/>
              <a:gd name="f426" fmla="*/ f328 f100 1"/>
              <a:gd name="f427" fmla="*/ f329 f99 1"/>
              <a:gd name="f428" fmla="*/ f330 f100 1"/>
              <a:gd name="f429" fmla="*/ f331 f99 1"/>
              <a:gd name="f430" fmla="*/ f332 f100 1"/>
              <a:gd name="f431" fmla="*/ f333 f99 1"/>
              <a:gd name="f432" fmla="*/ f334 f100 1"/>
              <a:gd name="f433" fmla="*/ f335 f99 1"/>
              <a:gd name="f434" fmla="*/ f336 f100 1"/>
              <a:gd name="f435" fmla="*/ f337 f99 1"/>
              <a:gd name="f436" fmla="*/ f338 f100 1"/>
              <a:gd name="f437" fmla="*/ f339 f99 1"/>
              <a:gd name="f438" fmla="*/ f340 f100 1"/>
              <a:gd name="f439" fmla="*/ f341 f99 1"/>
              <a:gd name="f440" fmla="*/ f342 f100 1"/>
              <a:gd name="f441" fmla="*/ f343 f99 1"/>
              <a:gd name="f442" fmla="*/ f344 f100 1"/>
              <a:gd name="f443" fmla="*/ f345 f99 1"/>
              <a:gd name="f444" fmla="*/ f346 f100 1"/>
              <a:gd name="f445" fmla="*/ f347 f99 1"/>
              <a:gd name="f446" fmla="*/ f348 f100 1"/>
              <a:gd name="f447" fmla="*/ f349 f99 1"/>
              <a:gd name="f448" fmla="*/ f350 f99 1"/>
              <a:gd name="f449" fmla="*/ f351 f100 1"/>
              <a:gd name="f450" fmla="*/ f352 f99 1"/>
              <a:gd name="f451" fmla="*/ f353 f99 1"/>
              <a:gd name="f452" fmla="*/ f354 f99 1"/>
              <a:gd name="f453" fmla="*/ f355 f100 1"/>
              <a:gd name="f454" fmla="*/ f356 f99 1"/>
              <a:gd name="f455" fmla="*/ f357 f99 1"/>
              <a:gd name="f456" fmla="*/ f358 f100 1"/>
              <a:gd name="f457" fmla="*/ f359 f99 1"/>
              <a:gd name="f458" fmla="*/ f360 f100 1"/>
              <a:gd name="f459" fmla="*/ f361 f99 1"/>
              <a:gd name="f460" fmla="*/ f362 f100 1"/>
              <a:gd name="f461" fmla="*/ f363 f99 1"/>
              <a:gd name="f462" fmla="*/ f364 f100 1"/>
              <a:gd name="f463" fmla="*/ f365 f99 1"/>
              <a:gd name="f464" fmla="*/ f366 f100 1"/>
              <a:gd name="f465" fmla="*/ f367 f99 1"/>
              <a:gd name="f466" fmla="*/ f368 f100 1"/>
              <a:gd name="f467" fmla="*/ f369 f99 1"/>
              <a:gd name="f468" fmla="*/ f370 f100 1"/>
              <a:gd name="f469" fmla="*/ f371 f99 1"/>
              <a:gd name="f470" fmla="*/ f372 f100 1"/>
              <a:gd name="f471" fmla="*/ f373 f99 1"/>
              <a:gd name="f472" fmla="*/ f374 f100 1"/>
              <a:gd name="f473" fmla="*/ f375 f99 1"/>
              <a:gd name="f474" fmla="*/ f376 f100 1"/>
              <a:gd name="f475" fmla="*/ f377 f99 1"/>
              <a:gd name="f476" fmla="*/ f378 f99 1"/>
              <a:gd name="f477" fmla="*/ f379 f100 1"/>
              <a:gd name="f478" fmla="*/ f380 f99 1"/>
              <a:gd name="f479" fmla="*/ f381 f100 1"/>
              <a:gd name="f480" fmla="*/ f382 f99 1"/>
              <a:gd name="f481" fmla="*/ f383 f100 1"/>
              <a:gd name="f482" fmla="*/ f384 f99 1"/>
              <a:gd name="f483" fmla="*/ f385 f100 1"/>
              <a:gd name="f484" fmla="*/ f386 f99 1"/>
              <a:gd name="f485" fmla="*/ f387 f100 1"/>
              <a:gd name="f486" fmla="*/ f388 f99 1"/>
              <a:gd name="f487" fmla="*/ f389 f100 1"/>
              <a:gd name="f488" fmla="*/ f390 f100 1"/>
              <a:gd name="f489" fmla="*/ f391 f99 1"/>
              <a:gd name="f490" fmla="*/ f392 f100 1"/>
              <a:gd name="f491" fmla="*/ f393 f99 1"/>
              <a:gd name="f492" fmla="*/ f394 f100 1"/>
              <a:gd name="f493" fmla="*/ f395 f100 1"/>
              <a:gd name="f494" fmla="*/ f396 f9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4">
                <a:pos x="f401" y="f402"/>
              </a:cxn>
              <a:cxn ang="f204">
                <a:pos x="f403" y="f404"/>
              </a:cxn>
              <a:cxn ang="f204">
                <a:pos x="f405" y="f406"/>
              </a:cxn>
              <a:cxn ang="f204">
                <a:pos x="f407" y="f408"/>
              </a:cxn>
              <a:cxn ang="f204">
                <a:pos x="f409" y="f410"/>
              </a:cxn>
              <a:cxn ang="f204">
                <a:pos x="f411" y="f412"/>
              </a:cxn>
              <a:cxn ang="f204">
                <a:pos x="f413" y="f414"/>
              </a:cxn>
              <a:cxn ang="f204">
                <a:pos x="f415" y="f416"/>
              </a:cxn>
              <a:cxn ang="f204">
                <a:pos x="f417" y="f418"/>
              </a:cxn>
              <a:cxn ang="f204">
                <a:pos x="f419" y="f420"/>
              </a:cxn>
              <a:cxn ang="f204">
                <a:pos x="f421" y="f422"/>
              </a:cxn>
              <a:cxn ang="f204">
                <a:pos x="f423" y="f424"/>
              </a:cxn>
              <a:cxn ang="f204">
                <a:pos x="f425" y="f426"/>
              </a:cxn>
              <a:cxn ang="f204">
                <a:pos x="f427" y="f428"/>
              </a:cxn>
              <a:cxn ang="f204">
                <a:pos x="f429" y="f430"/>
              </a:cxn>
              <a:cxn ang="f204">
                <a:pos x="f431" y="f432"/>
              </a:cxn>
              <a:cxn ang="f204">
                <a:pos x="f433" y="f434"/>
              </a:cxn>
              <a:cxn ang="f204">
                <a:pos x="f435" y="f436"/>
              </a:cxn>
              <a:cxn ang="f204">
                <a:pos x="f437" y="f438"/>
              </a:cxn>
              <a:cxn ang="f204">
                <a:pos x="f439" y="f440"/>
              </a:cxn>
              <a:cxn ang="f204">
                <a:pos x="f441" y="f442"/>
              </a:cxn>
              <a:cxn ang="f204">
                <a:pos x="f443" y="f444"/>
              </a:cxn>
              <a:cxn ang="f204">
                <a:pos x="f445" y="f446"/>
              </a:cxn>
              <a:cxn ang="f204">
                <a:pos x="f447" y="f446"/>
              </a:cxn>
              <a:cxn ang="f204">
                <a:pos x="f448" y="f449"/>
              </a:cxn>
              <a:cxn ang="f204">
                <a:pos x="f450" y="f446"/>
              </a:cxn>
              <a:cxn ang="f204">
                <a:pos x="f451" y="f444"/>
              </a:cxn>
              <a:cxn ang="f204">
                <a:pos x="f452" y="f453"/>
              </a:cxn>
              <a:cxn ang="f204">
                <a:pos x="f454" y="f440"/>
              </a:cxn>
              <a:cxn ang="f204">
                <a:pos x="f455" y="f456"/>
              </a:cxn>
              <a:cxn ang="f204">
                <a:pos x="f457" y="f458"/>
              </a:cxn>
              <a:cxn ang="f204">
                <a:pos x="f459" y="f460"/>
              </a:cxn>
              <a:cxn ang="f204">
                <a:pos x="f461" y="f462"/>
              </a:cxn>
              <a:cxn ang="f204">
                <a:pos x="f463" y="f464"/>
              </a:cxn>
              <a:cxn ang="f204">
                <a:pos x="f465" y="f466"/>
              </a:cxn>
              <a:cxn ang="f204">
                <a:pos x="f467" y="f468"/>
              </a:cxn>
              <a:cxn ang="f204">
                <a:pos x="f469" y="f470"/>
              </a:cxn>
              <a:cxn ang="f204">
                <a:pos x="f471" y="f472"/>
              </a:cxn>
              <a:cxn ang="f204">
                <a:pos x="f473" y="f474"/>
              </a:cxn>
              <a:cxn ang="f204">
                <a:pos x="f475" y="f420"/>
              </a:cxn>
              <a:cxn ang="f204">
                <a:pos x="f476" y="f477"/>
              </a:cxn>
              <a:cxn ang="f204">
                <a:pos x="f478" y="f479"/>
              </a:cxn>
              <a:cxn ang="f204">
                <a:pos x="f480" y="f481"/>
              </a:cxn>
              <a:cxn ang="f204">
                <a:pos x="f482" y="f483"/>
              </a:cxn>
              <a:cxn ang="f204">
                <a:pos x="f484" y="f485"/>
              </a:cxn>
              <a:cxn ang="f204">
                <a:pos x="f486" y="f487"/>
              </a:cxn>
              <a:cxn ang="f204">
                <a:pos x="f486" y="f488"/>
              </a:cxn>
              <a:cxn ang="f204">
                <a:pos x="f489" y="f488"/>
              </a:cxn>
              <a:cxn ang="f204">
                <a:pos x="f489" y="f490"/>
              </a:cxn>
              <a:cxn ang="f204">
                <a:pos x="f491" y="f490"/>
              </a:cxn>
              <a:cxn ang="f204">
                <a:pos x="f491" y="f492"/>
              </a:cxn>
              <a:cxn ang="f204">
                <a:pos x="f401" y="f492"/>
              </a:cxn>
              <a:cxn ang="f204">
                <a:pos x="f401" y="f493"/>
              </a:cxn>
              <a:cxn ang="f204">
                <a:pos x="f494" y="f493"/>
              </a:cxn>
              <a:cxn ang="f204">
                <a:pos x="f494" y="f488"/>
              </a:cxn>
              <a:cxn ang="f204">
                <a:pos x="f401" y="f488"/>
              </a:cxn>
            </a:cxnLst>
            <a:rect l="f397" t="f400" r="f398" b="f399"/>
            <a:pathLst>
              <a:path w="12192418" h="5095933">
                <a:moveTo>
                  <a:pt x="f8" y="f5"/>
                </a:move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2"/>
                </a:lnTo>
                <a:lnTo>
                  <a:pt x="f54" y="f55"/>
                </a:lnTo>
                <a:lnTo>
                  <a:pt x="f56" y="f52"/>
                </a:lnTo>
                <a:lnTo>
                  <a:pt x="f57" y="f50"/>
                </a:lnTo>
                <a:lnTo>
                  <a:pt x="f58" y="f59"/>
                </a:lnTo>
                <a:lnTo>
                  <a:pt x="f60" y="f46"/>
                </a:lnTo>
                <a:lnTo>
                  <a:pt x="f61" y="f62"/>
                </a:lnTo>
                <a:lnTo>
                  <a:pt x="f63" y="f64"/>
                </a:lnTo>
                <a:lnTo>
                  <a:pt x="f65" y="f66"/>
                </a:lnTo>
                <a:lnTo>
                  <a:pt x="f67" y="f68"/>
                </a:lnTo>
                <a:lnTo>
                  <a:pt x="f69" y="f70"/>
                </a:lnTo>
                <a:lnTo>
                  <a:pt x="f71" y="f72"/>
                </a:lnTo>
                <a:lnTo>
                  <a:pt x="f73" y="f74"/>
                </a:lnTo>
                <a:lnTo>
                  <a:pt x="f75" y="f76"/>
                </a:lnTo>
                <a:lnTo>
                  <a:pt x="f77" y="f78"/>
                </a:lnTo>
                <a:lnTo>
                  <a:pt x="f79" y="f80"/>
                </a:lnTo>
                <a:lnTo>
                  <a:pt x="f81" y="f26"/>
                </a:lnTo>
                <a:lnTo>
                  <a:pt x="f82" y="f83"/>
                </a:lnTo>
                <a:lnTo>
                  <a:pt x="f84" y="f85"/>
                </a:lnTo>
                <a:lnTo>
                  <a:pt x="f86" y="f87"/>
                </a:lnTo>
                <a:lnTo>
                  <a:pt x="f88" y="f89"/>
                </a:lnTo>
                <a:lnTo>
                  <a:pt x="f90" y="f91"/>
                </a:lnTo>
                <a:lnTo>
                  <a:pt x="f92" y="f93"/>
                </a:lnTo>
                <a:lnTo>
                  <a:pt x="f92" y="f94"/>
                </a:lnTo>
                <a:lnTo>
                  <a:pt x="f95" y="f94"/>
                </a:lnTo>
                <a:lnTo>
                  <a:pt x="f95" y="f96"/>
                </a:lnTo>
                <a:lnTo>
                  <a:pt x="f6" y="f96"/>
                </a:lnTo>
                <a:lnTo>
                  <a:pt x="f6" y="f7"/>
                </a:lnTo>
                <a:lnTo>
                  <a:pt x="f8" y="f7"/>
                </a:lnTo>
                <a:lnTo>
                  <a:pt x="f8" y="f97"/>
                </a:lnTo>
                <a:lnTo>
                  <a:pt x="f5" y="f97"/>
                </a:lnTo>
                <a:lnTo>
                  <a:pt x="f5" y="f94"/>
                </a:lnTo>
                <a:lnTo>
                  <a:pt x="f8" y="f94"/>
                </a:lnTo>
                <a:close/>
              </a:path>
            </a:pathLst>
          </a:cu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grpSp>
        <p:nvGrpSpPr>
          <p:cNvPr id="9" name="TextBox 6">
            <a:extLst>
              <a:ext uri="{FF2B5EF4-FFF2-40B4-BE49-F238E27FC236}">
                <a16:creationId xmlns:a16="http://schemas.microsoft.com/office/drawing/2014/main" id="{B79B63C4-C7F0-35DD-F52A-E6AA750E69BE}"/>
              </a:ext>
            </a:extLst>
          </p:cNvPr>
          <p:cNvGrpSpPr/>
          <p:nvPr/>
        </p:nvGrpSpPr>
        <p:grpSpPr>
          <a:xfrm>
            <a:off x="155642" y="3312496"/>
            <a:ext cx="11916383" cy="2399806"/>
            <a:chOff x="844759" y="3312496"/>
            <a:chExt cx="10503712" cy="2399806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9268B5D-B1CA-6BA0-2776-D9091B1FA1E6}"/>
                </a:ext>
              </a:extLst>
            </p:cNvPr>
            <p:cNvSpPr/>
            <p:nvPr/>
          </p:nvSpPr>
          <p:spPr>
            <a:xfrm>
              <a:off x="844759" y="3312496"/>
              <a:ext cx="910541" cy="91054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2F2F2"/>
            </a:solidFill>
            <a:ln cap="rnd">
              <a:noFill/>
              <a:prstDash val="solid"/>
            </a:ln>
          </p:spPr>
          <p:txBody>
            <a:bodyPr lIns="0" tIns="0" rIns="0" bIns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Rectangle 10" descr="Detective">
              <a:extLst>
                <a:ext uri="{FF2B5EF4-FFF2-40B4-BE49-F238E27FC236}">
                  <a16:creationId xmlns:a16="http://schemas.microsoft.com/office/drawing/2014/main" id="{D3352960-2F3B-67AC-DF1C-7BDFC65C41AA}"/>
                </a:ext>
              </a:extLst>
            </p:cNvPr>
            <p:cNvSpPr/>
            <p:nvPr/>
          </p:nvSpPr>
          <p:spPr>
            <a:xfrm>
              <a:off x="1035978" y="3503706"/>
              <a:ext cx="528111" cy="528111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rnd">
              <a:noFill/>
              <a:prstDash val="solid"/>
            </a:ln>
          </p:spPr>
          <p:txBody>
            <a:bodyPr lIns="0" tIns="0" rIns="0" bIns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046FCD1-3985-8A6B-79D5-C60041ABDB37}"/>
                </a:ext>
              </a:extLst>
            </p:cNvPr>
            <p:cNvSpPr/>
            <p:nvPr/>
          </p:nvSpPr>
          <p:spPr>
            <a:xfrm>
              <a:off x="1950415" y="3312496"/>
              <a:ext cx="2146270" cy="9105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46268"/>
                <a:gd name="f7" fmla="val 910537"/>
                <a:gd name="f8" fmla="+- 0 0 -90"/>
                <a:gd name="f9" fmla="*/ f3 1 2146268"/>
                <a:gd name="f10" fmla="*/ f4 1 9105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46268"/>
                <a:gd name="f19" fmla="*/ f15 1 910537"/>
                <a:gd name="f20" fmla="*/ 0 f16 1"/>
                <a:gd name="f21" fmla="*/ 0 f15 1"/>
                <a:gd name="f22" fmla="*/ 2146268 f16 1"/>
                <a:gd name="f23" fmla="*/ 910537 f15 1"/>
                <a:gd name="f24" fmla="+- f17 0 f1"/>
                <a:gd name="f25" fmla="*/ f20 1 2146268"/>
                <a:gd name="f26" fmla="*/ f21 1 910537"/>
                <a:gd name="f27" fmla="*/ f22 1 2146268"/>
                <a:gd name="f28" fmla="*/ f23 1 9105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46268" h="9105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1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Real-World Case Studies: Information Systems in Practice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B773E0C-1A2B-1B3D-71BA-F070207EAC1E}"/>
                </a:ext>
              </a:extLst>
            </p:cNvPr>
            <p:cNvSpPr/>
            <p:nvPr/>
          </p:nvSpPr>
          <p:spPr>
            <a:xfrm>
              <a:off x="4470657" y="3312496"/>
              <a:ext cx="910541" cy="91054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2F2F2"/>
            </a:solidFill>
            <a:ln cap="rnd">
              <a:noFill/>
              <a:prstDash val="solid"/>
            </a:ln>
          </p:spPr>
          <p:txBody>
            <a:bodyPr lIns="0" tIns="0" rIns="0" bIns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4" name="Rectangle 13" descr="Head with Gears">
              <a:extLst>
                <a:ext uri="{FF2B5EF4-FFF2-40B4-BE49-F238E27FC236}">
                  <a16:creationId xmlns:a16="http://schemas.microsoft.com/office/drawing/2014/main" id="{A1109234-F597-2FA8-1D37-8AD0D94C0B8D}"/>
                </a:ext>
              </a:extLst>
            </p:cNvPr>
            <p:cNvSpPr/>
            <p:nvPr/>
          </p:nvSpPr>
          <p:spPr>
            <a:xfrm>
              <a:off x="4661867" y="3503706"/>
              <a:ext cx="528111" cy="528111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rnd">
              <a:noFill/>
              <a:prstDash val="solid"/>
            </a:ln>
          </p:spPr>
          <p:txBody>
            <a:bodyPr lIns="0" tIns="0" rIns="0" bIns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E4D39C1-79CE-F66E-D89F-98A6C326D908}"/>
                </a:ext>
              </a:extLst>
            </p:cNvPr>
            <p:cNvSpPr/>
            <p:nvPr/>
          </p:nvSpPr>
          <p:spPr>
            <a:xfrm>
              <a:off x="5576303" y="3312496"/>
              <a:ext cx="2146270" cy="9105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46268"/>
                <a:gd name="f7" fmla="val 910537"/>
                <a:gd name="f8" fmla="+- 0 0 -90"/>
                <a:gd name="f9" fmla="*/ f3 1 2146268"/>
                <a:gd name="f10" fmla="*/ f4 1 9105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46268"/>
                <a:gd name="f19" fmla="*/ f15 1 910537"/>
                <a:gd name="f20" fmla="*/ 0 f16 1"/>
                <a:gd name="f21" fmla="*/ 0 f15 1"/>
                <a:gd name="f22" fmla="*/ 2146268 f16 1"/>
                <a:gd name="f23" fmla="*/ 910537 f15 1"/>
                <a:gd name="f24" fmla="+- f17 0 f1"/>
                <a:gd name="f25" fmla="*/ f20 1 2146268"/>
                <a:gd name="f26" fmla="*/ f21 1 910537"/>
                <a:gd name="f27" fmla="*/ f22 1 2146268"/>
                <a:gd name="f28" fmla="*/ f23 1 9105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46268" h="9105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1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Moving Beyond Theory: Evaluating how global industry leaders practically implement business information systems to solve critical operational problems.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4AD9320-7EE4-73C3-9323-27BA0293F629}"/>
                </a:ext>
              </a:extLst>
            </p:cNvPr>
            <p:cNvSpPr/>
            <p:nvPr/>
          </p:nvSpPr>
          <p:spPr>
            <a:xfrm>
              <a:off x="8096545" y="3312496"/>
              <a:ext cx="910541" cy="91054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2F2F2"/>
            </a:solidFill>
            <a:ln cap="rnd">
              <a:noFill/>
              <a:prstDash val="solid"/>
            </a:ln>
          </p:spPr>
          <p:txBody>
            <a:bodyPr lIns="0" tIns="0" rIns="0" bIns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Rectangle 16" descr="Processor">
              <a:extLst>
                <a:ext uri="{FF2B5EF4-FFF2-40B4-BE49-F238E27FC236}">
                  <a16:creationId xmlns:a16="http://schemas.microsoft.com/office/drawing/2014/main" id="{B174BAD9-A399-C1B6-9253-A59B1287AF92}"/>
                </a:ext>
              </a:extLst>
            </p:cNvPr>
            <p:cNvSpPr/>
            <p:nvPr/>
          </p:nvSpPr>
          <p:spPr>
            <a:xfrm>
              <a:off x="8287755" y="3503706"/>
              <a:ext cx="528111" cy="528111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rnd">
              <a:noFill/>
              <a:prstDash val="solid"/>
            </a:ln>
          </p:spPr>
          <p:txBody>
            <a:bodyPr lIns="0" tIns="0" rIns="0" bIns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2D74438-1293-CDA9-6531-B6489026810A}"/>
                </a:ext>
              </a:extLst>
            </p:cNvPr>
            <p:cNvSpPr/>
            <p:nvPr/>
          </p:nvSpPr>
          <p:spPr>
            <a:xfrm>
              <a:off x="9202201" y="3312496"/>
              <a:ext cx="2146270" cy="9105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46268"/>
                <a:gd name="f7" fmla="val 910537"/>
                <a:gd name="f8" fmla="+- 0 0 -90"/>
                <a:gd name="f9" fmla="*/ f3 1 2146268"/>
                <a:gd name="f10" fmla="*/ f4 1 9105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46268"/>
                <a:gd name="f19" fmla="*/ f15 1 910537"/>
                <a:gd name="f20" fmla="*/ 0 f16 1"/>
                <a:gd name="f21" fmla="*/ 0 f15 1"/>
                <a:gd name="f22" fmla="*/ 2146268 f16 1"/>
                <a:gd name="f23" fmla="*/ 910537 f15 1"/>
                <a:gd name="f24" fmla="+- f17 0 f1"/>
                <a:gd name="f25" fmla="*/ f20 1 2146268"/>
                <a:gd name="f26" fmla="*/ f21 1 910537"/>
                <a:gd name="f27" fmla="*/ f22 1 2146268"/>
                <a:gd name="f28" fmla="*/ f23 1 9105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46268" h="9105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1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Strategic Focus: Analyzing three giants companies Walmart, Zara, and Netflix to understand the real-world impact of advanced technology on business success.</a:t>
              </a: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AD06AE3-F2E9-8AF2-4BCF-1326E81284EC}"/>
                </a:ext>
              </a:extLst>
            </p:cNvPr>
            <p:cNvSpPr/>
            <p:nvPr/>
          </p:nvSpPr>
          <p:spPr>
            <a:xfrm>
              <a:off x="844759" y="4801761"/>
              <a:ext cx="910541" cy="91054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2F2F2"/>
            </a:solidFill>
            <a:ln cap="rnd">
              <a:noFill/>
              <a:prstDash val="solid"/>
            </a:ln>
          </p:spPr>
          <p:txBody>
            <a:bodyPr lIns="0" tIns="0" rIns="0" bIns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Rectangle 19" descr="Person with Idea">
              <a:extLst>
                <a:ext uri="{FF2B5EF4-FFF2-40B4-BE49-F238E27FC236}">
                  <a16:creationId xmlns:a16="http://schemas.microsoft.com/office/drawing/2014/main" id="{3D52033B-3FEB-6A38-1B02-B3CBC45F5AB1}"/>
                </a:ext>
              </a:extLst>
            </p:cNvPr>
            <p:cNvSpPr/>
            <p:nvPr/>
          </p:nvSpPr>
          <p:spPr>
            <a:xfrm>
              <a:off x="1035978" y="4992971"/>
              <a:ext cx="528111" cy="528111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rnd">
              <a:noFill/>
              <a:prstDash val="solid"/>
            </a:ln>
          </p:spPr>
          <p:txBody>
            <a:bodyPr lIns="0" tIns="0" rIns="0" bIns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3768C95-70F4-84FF-9E7E-5EC95488335D}"/>
                </a:ext>
              </a:extLst>
            </p:cNvPr>
            <p:cNvSpPr/>
            <p:nvPr/>
          </p:nvSpPr>
          <p:spPr>
            <a:xfrm>
              <a:off x="1950415" y="4801761"/>
              <a:ext cx="2146270" cy="9105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46268"/>
                <a:gd name="f7" fmla="val 910537"/>
                <a:gd name="f8" fmla="+- 0 0 -90"/>
                <a:gd name="f9" fmla="*/ f3 1 2146268"/>
                <a:gd name="f10" fmla="*/ f4 1 9105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46268"/>
                <a:gd name="f19" fmla="*/ f15 1 910537"/>
                <a:gd name="f20" fmla="*/ 0 f16 1"/>
                <a:gd name="f21" fmla="*/ 0 f15 1"/>
                <a:gd name="f22" fmla="*/ 2146268 f16 1"/>
                <a:gd name="f23" fmla="*/ 910537 f15 1"/>
                <a:gd name="f24" fmla="+- f17 0 f1"/>
                <a:gd name="f25" fmla="*/ f20 1 2146268"/>
                <a:gd name="f26" fmla="*/ f21 1 910537"/>
                <a:gd name="f27" fmla="*/ f22 1 2146268"/>
                <a:gd name="f28" fmla="*/ f23 1 9105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46268" h="9105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1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The Consulting Viewpoint: </a:t>
              </a: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EC7F3FE-A8A7-16C0-24E0-23D8E7E5973B}"/>
                </a:ext>
              </a:extLst>
            </p:cNvPr>
            <p:cNvSpPr/>
            <p:nvPr/>
          </p:nvSpPr>
          <p:spPr>
            <a:xfrm>
              <a:off x="4470657" y="4801761"/>
              <a:ext cx="910541" cy="91054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2F2F2"/>
            </a:solidFill>
            <a:ln cap="rnd">
              <a:noFill/>
              <a:prstDash val="solid"/>
            </a:ln>
          </p:spPr>
          <p:txBody>
            <a:bodyPr lIns="0" tIns="0" rIns="0" bIns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3" name="Rectangle 22" descr="Light Bulb and Gear">
              <a:extLst>
                <a:ext uri="{FF2B5EF4-FFF2-40B4-BE49-F238E27FC236}">
                  <a16:creationId xmlns:a16="http://schemas.microsoft.com/office/drawing/2014/main" id="{089EDC13-A461-4397-E1C0-3482953D4020}"/>
                </a:ext>
              </a:extLst>
            </p:cNvPr>
            <p:cNvSpPr/>
            <p:nvPr/>
          </p:nvSpPr>
          <p:spPr>
            <a:xfrm>
              <a:off x="4661867" y="4992971"/>
              <a:ext cx="528111" cy="528111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rnd">
              <a:noFill/>
              <a:prstDash val="solid"/>
            </a:ln>
          </p:spPr>
          <p:txBody>
            <a:bodyPr lIns="0" tIns="0" rIns="0" bIns="0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73B85F4-AB2B-7F74-E9A3-B66FE0D3DF4B}"/>
                </a:ext>
              </a:extLst>
            </p:cNvPr>
            <p:cNvSpPr/>
            <p:nvPr/>
          </p:nvSpPr>
          <p:spPr>
            <a:xfrm>
              <a:off x="5576303" y="4801761"/>
              <a:ext cx="2146270" cy="9105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46268"/>
                <a:gd name="f7" fmla="val 910537"/>
                <a:gd name="f8" fmla="+- 0 0 -90"/>
                <a:gd name="f9" fmla="*/ f3 1 2146268"/>
                <a:gd name="f10" fmla="*/ f4 1 9105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46268"/>
                <a:gd name="f19" fmla="*/ f15 1 910537"/>
                <a:gd name="f20" fmla="*/ 0 f16 1"/>
                <a:gd name="f21" fmla="*/ 0 f15 1"/>
                <a:gd name="f22" fmla="*/ 2146268 f16 1"/>
                <a:gd name="f23" fmla="*/ 910537 f15 1"/>
                <a:gd name="f24" fmla="+- f17 0 f1"/>
                <a:gd name="f25" fmla="*/ f20 1 2146268"/>
                <a:gd name="f26" fmla="*/ f21 1 910537"/>
                <a:gd name="f27" fmla="*/ f22 1 2146268"/>
                <a:gd name="f28" fmla="*/ f23 1 9105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46268" h="9105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100" b="0" i="0" u="none" strike="noStrike" kern="1200" cap="none" spc="0" baseline="0" dirty="0">
                  <a:solidFill>
                    <a:srgbClr val="000000"/>
                  </a:solidFill>
                  <a:uFillTx/>
                  <a:latin typeface="Century Gothic"/>
                </a:rPr>
                <a:t>Examining not just the massive financial and efficiency wins, but the deep implementation challenges and ethical dilemmas these organizations had to navigate.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865404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698D6-5E9F-FBC5-F3FC-D304E0171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CF174-5AF4-BE1E-C87F-3D61FED86E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27F2D6-A9BD-6FF3-F0C5-1482D86868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208" y="0"/>
            <a:ext cx="12191996" cy="6858000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5204014-D610-5867-99A6-108945A18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442240" y="0"/>
            <a:ext cx="685800" cy="1143000"/>
          </a:xfrm>
          <a:prstGeom prst="rect">
            <a:avLst/>
          </a:prstGeom>
          <a:solidFill>
            <a:srgbClr val="B01513"/>
          </a:solidFill>
          <a:ln cap="rnd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91440" tIns="45720" rIns="91440" bIns="45720" anchor="t" anchorCtr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CB93E266-0F6E-9722-7EF8-D95F973D4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719729" y="1460232"/>
            <a:ext cx="3472059" cy="82593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72060"/>
              <a:gd name="f7" fmla="val 825932"/>
              <a:gd name="f8" fmla="val 3470310"/>
              <a:gd name="f9" fmla="val 12850"/>
              <a:gd name="f10" fmla="val 480529"/>
              <a:gd name="f11" fmla="val 3363699"/>
              <a:gd name="f12" fmla="val 498471"/>
              <a:gd name="f13" fmla="val 2435623"/>
              <a:gd name="f14" fmla="val 645518"/>
              <a:gd name="f15" fmla="val 603076"/>
              <a:gd name="f16" fmla="val 844866"/>
              <a:gd name="f17" fmla="val 42060"/>
              <a:gd name="f18" fmla="val 824486"/>
              <a:gd name="f19" fmla="val 28151"/>
              <a:gd name="f20" fmla="val 802425"/>
              <a:gd name="f21" fmla="val 13909"/>
              <a:gd name="f22" fmla="val 780513"/>
              <a:gd name="f23" fmla="val 758452"/>
              <a:gd name="f24" fmla="val 188014"/>
              <a:gd name="f25" fmla="val 735602"/>
              <a:gd name="f26" fmla="val 284087"/>
              <a:gd name="f27" fmla="val 722590"/>
              <a:gd name="f28" fmla="val 382288"/>
              <a:gd name="f29" fmla="val 709392"/>
              <a:gd name="f30" fmla="val 481858"/>
              <a:gd name="f31" fmla="val 695774"/>
              <a:gd name="f32" fmla="val 581897"/>
              <a:gd name="f33" fmla="val 680711"/>
              <a:gd name="f34" fmla="val 683670"/>
              <a:gd name="f35" fmla="val 665256"/>
              <a:gd name="f36" fmla="val 787206"/>
              <a:gd name="f37" fmla="val 649587"/>
              <a:gd name="f38" fmla="val 892019"/>
              <a:gd name="f39" fmla="val 632968"/>
              <a:gd name="f40" fmla="val 997620"/>
              <a:gd name="f41" fmla="val 614667"/>
              <a:gd name="f42" fmla="val 1104727"/>
              <a:gd name="f43" fmla="val 596741"/>
              <a:gd name="f44" fmla="val 1212669"/>
              <a:gd name="f45" fmla="val 577397"/>
              <a:gd name="f46" fmla="val 1321506"/>
              <a:gd name="f47" fmla="val 556988"/>
              <a:gd name="f48" fmla="val 1430709"/>
              <a:gd name="f49" fmla="val 536607"/>
              <a:gd name="f50" fmla="val 1541050"/>
              <a:gd name="f51" fmla="val 514481"/>
              <a:gd name="f52" fmla="val 1652805"/>
              <a:gd name="f53" fmla="val 492202"/>
              <a:gd name="f54" fmla="val 1763708"/>
              <a:gd name="f55" fmla="val 469161"/>
              <a:gd name="f56" fmla="val 1875795"/>
              <a:gd name="f57" fmla="val 444641"/>
              <a:gd name="f58" fmla="val 1989128"/>
              <a:gd name="f59" fmla="val 418995"/>
              <a:gd name="f60" fmla="val 2102476"/>
              <a:gd name="f61" fmla="val 393438"/>
              <a:gd name="f62" fmla="val 2215549"/>
              <a:gd name="f63" fmla="val 366291"/>
              <a:gd name="f64" fmla="val 2330490"/>
              <a:gd name="f65" fmla="val 337455"/>
              <a:gd name="f66" fmla="val 2443333"/>
              <a:gd name="f67" fmla="val 308983"/>
              <a:gd name="f68" fmla="val 2558014"/>
              <a:gd name="f69" fmla="val 278646"/>
              <a:gd name="f70" fmla="val 2673621"/>
              <a:gd name="f71" fmla="val 247421"/>
              <a:gd name="f72" fmla="val 2787008"/>
              <a:gd name="f73" fmla="val 215853"/>
              <a:gd name="f74" fmla="val 2901442"/>
              <a:gd name="f75" fmla="val 182011"/>
              <a:gd name="f76" fmla="val 3015722"/>
              <a:gd name="f77" fmla="val 147286"/>
              <a:gd name="f78" fmla="val 3130018"/>
              <a:gd name="f79" fmla="val 112649"/>
              <a:gd name="f80" fmla="val 3243551"/>
              <a:gd name="f81" fmla="val 75688"/>
              <a:gd name="f82" fmla="val 3356992"/>
              <a:gd name="f83" fmla="val 38197"/>
              <a:gd name="f84" fmla="+- 0 0 -90"/>
              <a:gd name="f85" fmla="*/ f3 1 3472060"/>
              <a:gd name="f86" fmla="*/ f4 1 825932"/>
              <a:gd name="f87" fmla="val f5"/>
              <a:gd name="f88" fmla="val f6"/>
              <a:gd name="f89" fmla="val f7"/>
              <a:gd name="f90" fmla="*/ f84 f0 1"/>
              <a:gd name="f91" fmla="+- f89 0 f87"/>
              <a:gd name="f92" fmla="+- f88 0 f87"/>
              <a:gd name="f93" fmla="*/ f90 1 f2"/>
              <a:gd name="f94" fmla="*/ f92 1 3472060"/>
              <a:gd name="f95" fmla="*/ f91 1 825932"/>
              <a:gd name="f96" fmla="*/ 3470310 f92 1"/>
              <a:gd name="f97" fmla="*/ 0 f91 1"/>
              <a:gd name="f98" fmla="*/ 3472060 f92 1"/>
              <a:gd name="f99" fmla="*/ 12850 f91 1"/>
              <a:gd name="f100" fmla="*/ 480529 f91 1"/>
              <a:gd name="f101" fmla="*/ 3363699 f92 1"/>
              <a:gd name="f102" fmla="*/ 498471 f91 1"/>
              <a:gd name="f103" fmla="*/ 42060 f92 1"/>
              <a:gd name="f104" fmla="*/ 824486 f91 1"/>
              <a:gd name="f105" fmla="*/ 0 f92 1"/>
              <a:gd name="f106" fmla="*/ 758452 f91 1"/>
              <a:gd name="f107" fmla="*/ 188014 f92 1"/>
              <a:gd name="f108" fmla="*/ 735602 f91 1"/>
              <a:gd name="f109" fmla="*/ 284087 f92 1"/>
              <a:gd name="f110" fmla="*/ 722590 f91 1"/>
              <a:gd name="f111" fmla="*/ 382288 f92 1"/>
              <a:gd name="f112" fmla="*/ 709392 f91 1"/>
              <a:gd name="f113" fmla="*/ 481858 f92 1"/>
              <a:gd name="f114" fmla="*/ 695774 f91 1"/>
              <a:gd name="f115" fmla="*/ 581897 f92 1"/>
              <a:gd name="f116" fmla="*/ 680711 f91 1"/>
              <a:gd name="f117" fmla="*/ 683670 f92 1"/>
              <a:gd name="f118" fmla="*/ 665256 f91 1"/>
              <a:gd name="f119" fmla="*/ 787206 f92 1"/>
              <a:gd name="f120" fmla="*/ 649587 f91 1"/>
              <a:gd name="f121" fmla="*/ 892019 f92 1"/>
              <a:gd name="f122" fmla="*/ 632968 f91 1"/>
              <a:gd name="f123" fmla="*/ 997620 f92 1"/>
              <a:gd name="f124" fmla="*/ 614667 f91 1"/>
              <a:gd name="f125" fmla="*/ 1104727 f92 1"/>
              <a:gd name="f126" fmla="*/ 596741 f91 1"/>
              <a:gd name="f127" fmla="*/ 1212669 f92 1"/>
              <a:gd name="f128" fmla="*/ 577397 f91 1"/>
              <a:gd name="f129" fmla="*/ 1321506 f92 1"/>
              <a:gd name="f130" fmla="*/ 556988 f91 1"/>
              <a:gd name="f131" fmla="*/ 1430709 f92 1"/>
              <a:gd name="f132" fmla="*/ 536607 f91 1"/>
              <a:gd name="f133" fmla="*/ 1541050 f92 1"/>
              <a:gd name="f134" fmla="*/ 514481 f91 1"/>
              <a:gd name="f135" fmla="*/ 1652805 f92 1"/>
              <a:gd name="f136" fmla="*/ 492202 f91 1"/>
              <a:gd name="f137" fmla="*/ 1763708 f92 1"/>
              <a:gd name="f138" fmla="*/ 469161 f91 1"/>
              <a:gd name="f139" fmla="*/ 1875795 f92 1"/>
              <a:gd name="f140" fmla="*/ 444641 f91 1"/>
              <a:gd name="f141" fmla="*/ 1989128 f92 1"/>
              <a:gd name="f142" fmla="*/ 418995 f91 1"/>
              <a:gd name="f143" fmla="*/ 2102476 f92 1"/>
              <a:gd name="f144" fmla="*/ 393438 f91 1"/>
              <a:gd name="f145" fmla="*/ 2215549 f92 1"/>
              <a:gd name="f146" fmla="*/ 366291 f91 1"/>
              <a:gd name="f147" fmla="*/ 2330490 f92 1"/>
              <a:gd name="f148" fmla="*/ 337455 f91 1"/>
              <a:gd name="f149" fmla="*/ 2443333 f92 1"/>
              <a:gd name="f150" fmla="*/ 308983 f91 1"/>
              <a:gd name="f151" fmla="*/ 2558014 f92 1"/>
              <a:gd name="f152" fmla="*/ 278646 f91 1"/>
              <a:gd name="f153" fmla="*/ 2673621 f92 1"/>
              <a:gd name="f154" fmla="*/ 247421 f91 1"/>
              <a:gd name="f155" fmla="*/ 2787008 f92 1"/>
              <a:gd name="f156" fmla="*/ 215853 f91 1"/>
              <a:gd name="f157" fmla="*/ 2901442 f92 1"/>
              <a:gd name="f158" fmla="*/ 182011 f91 1"/>
              <a:gd name="f159" fmla="*/ 3015722 f92 1"/>
              <a:gd name="f160" fmla="*/ 147286 f91 1"/>
              <a:gd name="f161" fmla="*/ 3130018 f92 1"/>
              <a:gd name="f162" fmla="*/ 112649 f91 1"/>
              <a:gd name="f163" fmla="*/ 3243551 f92 1"/>
              <a:gd name="f164" fmla="*/ 75688 f91 1"/>
              <a:gd name="f165" fmla="*/ 3356992 f92 1"/>
              <a:gd name="f166" fmla="*/ 38197 f91 1"/>
              <a:gd name="f167" fmla="+- f93 0 f1"/>
              <a:gd name="f168" fmla="*/ f96 1 3472060"/>
              <a:gd name="f169" fmla="*/ f97 1 825932"/>
              <a:gd name="f170" fmla="*/ f98 1 3472060"/>
              <a:gd name="f171" fmla="*/ f99 1 825932"/>
              <a:gd name="f172" fmla="*/ f100 1 825932"/>
              <a:gd name="f173" fmla="*/ f101 1 3472060"/>
              <a:gd name="f174" fmla="*/ f102 1 825932"/>
              <a:gd name="f175" fmla="*/ f103 1 3472060"/>
              <a:gd name="f176" fmla="*/ f104 1 825932"/>
              <a:gd name="f177" fmla="*/ f105 1 3472060"/>
              <a:gd name="f178" fmla="*/ f106 1 825932"/>
              <a:gd name="f179" fmla="*/ f107 1 3472060"/>
              <a:gd name="f180" fmla="*/ f108 1 825932"/>
              <a:gd name="f181" fmla="*/ f109 1 3472060"/>
              <a:gd name="f182" fmla="*/ f110 1 825932"/>
              <a:gd name="f183" fmla="*/ f111 1 3472060"/>
              <a:gd name="f184" fmla="*/ f112 1 825932"/>
              <a:gd name="f185" fmla="*/ f113 1 3472060"/>
              <a:gd name="f186" fmla="*/ f114 1 825932"/>
              <a:gd name="f187" fmla="*/ f115 1 3472060"/>
              <a:gd name="f188" fmla="*/ f116 1 825932"/>
              <a:gd name="f189" fmla="*/ f117 1 3472060"/>
              <a:gd name="f190" fmla="*/ f118 1 825932"/>
              <a:gd name="f191" fmla="*/ f119 1 3472060"/>
              <a:gd name="f192" fmla="*/ f120 1 825932"/>
              <a:gd name="f193" fmla="*/ f121 1 3472060"/>
              <a:gd name="f194" fmla="*/ f122 1 825932"/>
              <a:gd name="f195" fmla="*/ f123 1 3472060"/>
              <a:gd name="f196" fmla="*/ f124 1 825932"/>
              <a:gd name="f197" fmla="*/ f125 1 3472060"/>
              <a:gd name="f198" fmla="*/ f126 1 825932"/>
              <a:gd name="f199" fmla="*/ f127 1 3472060"/>
              <a:gd name="f200" fmla="*/ f128 1 825932"/>
              <a:gd name="f201" fmla="*/ f129 1 3472060"/>
              <a:gd name="f202" fmla="*/ f130 1 825932"/>
              <a:gd name="f203" fmla="*/ f131 1 3472060"/>
              <a:gd name="f204" fmla="*/ f132 1 825932"/>
              <a:gd name="f205" fmla="*/ f133 1 3472060"/>
              <a:gd name="f206" fmla="*/ f134 1 825932"/>
              <a:gd name="f207" fmla="*/ f135 1 3472060"/>
              <a:gd name="f208" fmla="*/ f136 1 825932"/>
              <a:gd name="f209" fmla="*/ f137 1 3472060"/>
              <a:gd name="f210" fmla="*/ f138 1 825932"/>
              <a:gd name="f211" fmla="*/ f139 1 3472060"/>
              <a:gd name="f212" fmla="*/ f140 1 825932"/>
              <a:gd name="f213" fmla="*/ f141 1 3472060"/>
              <a:gd name="f214" fmla="*/ f142 1 825932"/>
              <a:gd name="f215" fmla="*/ f143 1 3472060"/>
              <a:gd name="f216" fmla="*/ f144 1 825932"/>
              <a:gd name="f217" fmla="*/ f145 1 3472060"/>
              <a:gd name="f218" fmla="*/ f146 1 825932"/>
              <a:gd name="f219" fmla="*/ f147 1 3472060"/>
              <a:gd name="f220" fmla="*/ f148 1 825932"/>
              <a:gd name="f221" fmla="*/ f149 1 3472060"/>
              <a:gd name="f222" fmla="*/ f150 1 825932"/>
              <a:gd name="f223" fmla="*/ f151 1 3472060"/>
              <a:gd name="f224" fmla="*/ f152 1 825932"/>
              <a:gd name="f225" fmla="*/ f153 1 3472060"/>
              <a:gd name="f226" fmla="*/ f154 1 825932"/>
              <a:gd name="f227" fmla="*/ f155 1 3472060"/>
              <a:gd name="f228" fmla="*/ f156 1 825932"/>
              <a:gd name="f229" fmla="*/ f157 1 3472060"/>
              <a:gd name="f230" fmla="*/ f158 1 825932"/>
              <a:gd name="f231" fmla="*/ f159 1 3472060"/>
              <a:gd name="f232" fmla="*/ f160 1 825932"/>
              <a:gd name="f233" fmla="*/ f161 1 3472060"/>
              <a:gd name="f234" fmla="*/ f162 1 825932"/>
              <a:gd name="f235" fmla="*/ f163 1 3472060"/>
              <a:gd name="f236" fmla="*/ f164 1 825932"/>
              <a:gd name="f237" fmla="*/ f165 1 3472060"/>
              <a:gd name="f238" fmla="*/ f166 1 825932"/>
              <a:gd name="f239" fmla="*/ f87 1 f94"/>
              <a:gd name="f240" fmla="*/ f88 1 f94"/>
              <a:gd name="f241" fmla="*/ f87 1 f95"/>
              <a:gd name="f242" fmla="*/ f89 1 f95"/>
              <a:gd name="f243" fmla="*/ f168 1 f94"/>
              <a:gd name="f244" fmla="*/ f169 1 f95"/>
              <a:gd name="f245" fmla="*/ f170 1 f94"/>
              <a:gd name="f246" fmla="*/ f171 1 f95"/>
              <a:gd name="f247" fmla="*/ f172 1 f95"/>
              <a:gd name="f248" fmla="*/ f173 1 f94"/>
              <a:gd name="f249" fmla="*/ f174 1 f95"/>
              <a:gd name="f250" fmla="*/ f175 1 f94"/>
              <a:gd name="f251" fmla="*/ f176 1 f95"/>
              <a:gd name="f252" fmla="*/ f177 1 f94"/>
              <a:gd name="f253" fmla="*/ f178 1 f95"/>
              <a:gd name="f254" fmla="*/ f179 1 f94"/>
              <a:gd name="f255" fmla="*/ f180 1 f95"/>
              <a:gd name="f256" fmla="*/ f181 1 f94"/>
              <a:gd name="f257" fmla="*/ f182 1 f95"/>
              <a:gd name="f258" fmla="*/ f183 1 f94"/>
              <a:gd name="f259" fmla="*/ f184 1 f95"/>
              <a:gd name="f260" fmla="*/ f185 1 f94"/>
              <a:gd name="f261" fmla="*/ f186 1 f95"/>
              <a:gd name="f262" fmla="*/ f187 1 f94"/>
              <a:gd name="f263" fmla="*/ f188 1 f95"/>
              <a:gd name="f264" fmla="*/ f189 1 f94"/>
              <a:gd name="f265" fmla="*/ f190 1 f95"/>
              <a:gd name="f266" fmla="*/ f191 1 f94"/>
              <a:gd name="f267" fmla="*/ f192 1 f95"/>
              <a:gd name="f268" fmla="*/ f193 1 f94"/>
              <a:gd name="f269" fmla="*/ f194 1 f95"/>
              <a:gd name="f270" fmla="*/ f195 1 f94"/>
              <a:gd name="f271" fmla="*/ f196 1 f95"/>
              <a:gd name="f272" fmla="*/ f197 1 f94"/>
              <a:gd name="f273" fmla="*/ f198 1 f95"/>
              <a:gd name="f274" fmla="*/ f199 1 f94"/>
              <a:gd name="f275" fmla="*/ f200 1 f95"/>
              <a:gd name="f276" fmla="*/ f201 1 f94"/>
              <a:gd name="f277" fmla="*/ f202 1 f95"/>
              <a:gd name="f278" fmla="*/ f203 1 f94"/>
              <a:gd name="f279" fmla="*/ f204 1 f95"/>
              <a:gd name="f280" fmla="*/ f205 1 f94"/>
              <a:gd name="f281" fmla="*/ f206 1 f95"/>
              <a:gd name="f282" fmla="*/ f207 1 f94"/>
              <a:gd name="f283" fmla="*/ f208 1 f95"/>
              <a:gd name="f284" fmla="*/ f209 1 f94"/>
              <a:gd name="f285" fmla="*/ f210 1 f95"/>
              <a:gd name="f286" fmla="*/ f211 1 f94"/>
              <a:gd name="f287" fmla="*/ f212 1 f95"/>
              <a:gd name="f288" fmla="*/ f213 1 f94"/>
              <a:gd name="f289" fmla="*/ f214 1 f95"/>
              <a:gd name="f290" fmla="*/ f215 1 f94"/>
              <a:gd name="f291" fmla="*/ f216 1 f95"/>
              <a:gd name="f292" fmla="*/ f217 1 f94"/>
              <a:gd name="f293" fmla="*/ f218 1 f95"/>
              <a:gd name="f294" fmla="*/ f219 1 f94"/>
              <a:gd name="f295" fmla="*/ f220 1 f95"/>
              <a:gd name="f296" fmla="*/ f221 1 f94"/>
              <a:gd name="f297" fmla="*/ f222 1 f95"/>
              <a:gd name="f298" fmla="*/ f223 1 f94"/>
              <a:gd name="f299" fmla="*/ f224 1 f95"/>
              <a:gd name="f300" fmla="*/ f225 1 f94"/>
              <a:gd name="f301" fmla="*/ f226 1 f95"/>
              <a:gd name="f302" fmla="*/ f227 1 f94"/>
              <a:gd name="f303" fmla="*/ f228 1 f95"/>
              <a:gd name="f304" fmla="*/ f229 1 f94"/>
              <a:gd name="f305" fmla="*/ f230 1 f95"/>
              <a:gd name="f306" fmla="*/ f231 1 f94"/>
              <a:gd name="f307" fmla="*/ f232 1 f95"/>
              <a:gd name="f308" fmla="*/ f233 1 f94"/>
              <a:gd name="f309" fmla="*/ f234 1 f95"/>
              <a:gd name="f310" fmla="*/ f235 1 f94"/>
              <a:gd name="f311" fmla="*/ f236 1 f95"/>
              <a:gd name="f312" fmla="*/ f237 1 f94"/>
              <a:gd name="f313" fmla="*/ f238 1 f95"/>
              <a:gd name="f314" fmla="*/ f239 f85 1"/>
              <a:gd name="f315" fmla="*/ f240 f85 1"/>
              <a:gd name="f316" fmla="*/ f242 f86 1"/>
              <a:gd name="f317" fmla="*/ f241 f86 1"/>
              <a:gd name="f318" fmla="*/ f243 f85 1"/>
              <a:gd name="f319" fmla="*/ f244 f86 1"/>
              <a:gd name="f320" fmla="*/ f245 f85 1"/>
              <a:gd name="f321" fmla="*/ f246 f86 1"/>
              <a:gd name="f322" fmla="*/ f247 f86 1"/>
              <a:gd name="f323" fmla="*/ f248 f85 1"/>
              <a:gd name="f324" fmla="*/ f249 f86 1"/>
              <a:gd name="f325" fmla="*/ f250 f85 1"/>
              <a:gd name="f326" fmla="*/ f251 f86 1"/>
              <a:gd name="f327" fmla="*/ f252 f85 1"/>
              <a:gd name="f328" fmla="*/ f253 f86 1"/>
              <a:gd name="f329" fmla="*/ f254 f85 1"/>
              <a:gd name="f330" fmla="*/ f255 f86 1"/>
              <a:gd name="f331" fmla="*/ f256 f85 1"/>
              <a:gd name="f332" fmla="*/ f257 f86 1"/>
              <a:gd name="f333" fmla="*/ f258 f85 1"/>
              <a:gd name="f334" fmla="*/ f259 f86 1"/>
              <a:gd name="f335" fmla="*/ f260 f85 1"/>
              <a:gd name="f336" fmla="*/ f261 f86 1"/>
              <a:gd name="f337" fmla="*/ f262 f85 1"/>
              <a:gd name="f338" fmla="*/ f263 f86 1"/>
              <a:gd name="f339" fmla="*/ f264 f85 1"/>
              <a:gd name="f340" fmla="*/ f265 f86 1"/>
              <a:gd name="f341" fmla="*/ f266 f85 1"/>
              <a:gd name="f342" fmla="*/ f267 f86 1"/>
              <a:gd name="f343" fmla="*/ f268 f85 1"/>
              <a:gd name="f344" fmla="*/ f269 f86 1"/>
              <a:gd name="f345" fmla="*/ f270 f85 1"/>
              <a:gd name="f346" fmla="*/ f271 f86 1"/>
              <a:gd name="f347" fmla="*/ f272 f85 1"/>
              <a:gd name="f348" fmla="*/ f273 f86 1"/>
              <a:gd name="f349" fmla="*/ f274 f85 1"/>
              <a:gd name="f350" fmla="*/ f275 f86 1"/>
              <a:gd name="f351" fmla="*/ f276 f85 1"/>
              <a:gd name="f352" fmla="*/ f277 f86 1"/>
              <a:gd name="f353" fmla="*/ f278 f85 1"/>
              <a:gd name="f354" fmla="*/ f279 f86 1"/>
              <a:gd name="f355" fmla="*/ f280 f85 1"/>
              <a:gd name="f356" fmla="*/ f281 f86 1"/>
              <a:gd name="f357" fmla="*/ f282 f85 1"/>
              <a:gd name="f358" fmla="*/ f283 f86 1"/>
              <a:gd name="f359" fmla="*/ f284 f85 1"/>
              <a:gd name="f360" fmla="*/ f285 f86 1"/>
              <a:gd name="f361" fmla="*/ f286 f85 1"/>
              <a:gd name="f362" fmla="*/ f287 f86 1"/>
              <a:gd name="f363" fmla="*/ f288 f85 1"/>
              <a:gd name="f364" fmla="*/ f289 f86 1"/>
              <a:gd name="f365" fmla="*/ f290 f85 1"/>
              <a:gd name="f366" fmla="*/ f291 f86 1"/>
              <a:gd name="f367" fmla="*/ f292 f85 1"/>
              <a:gd name="f368" fmla="*/ f293 f86 1"/>
              <a:gd name="f369" fmla="*/ f294 f85 1"/>
              <a:gd name="f370" fmla="*/ f295 f86 1"/>
              <a:gd name="f371" fmla="*/ f296 f85 1"/>
              <a:gd name="f372" fmla="*/ f297 f86 1"/>
              <a:gd name="f373" fmla="*/ f298 f85 1"/>
              <a:gd name="f374" fmla="*/ f299 f86 1"/>
              <a:gd name="f375" fmla="*/ f300 f85 1"/>
              <a:gd name="f376" fmla="*/ f301 f86 1"/>
              <a:gd name="f377" fmla="*/ f302 f85 1"/>
              <a:gd name="f378" fmla="*/ f303 f86 1"/>
              <a:gd name="f379" fmla="*/ f304 f85 1"/>
              <a:gd name="f380" fmla="*/ f305 f86 1"/>
              <a:gd name="f381" fmla="*/ f306 f85 1"/>
              <a:gd name="f382" fmla="*/ f307 f86 1"/>
              <a:gd name="f383" fmla="*/ f308 f85 1"/>
              <a:gd name="f384" fmla="*/ f309 f86 1"/>
              <a:gd name="f385" fmla="*/ f310 f85 1"/>
              <a:gd name="f386" fmla="*/ f311 f86 1"/>
              <a:gd name="f387" fmla="*/ f312 f85 1"/>
              <a:gd name="f388" fmla="*/ f313 f8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67">
                <a:pos x="f318" y="f319"/>
              </a:cxn>
              <a:cxn ang="f167">
                <a:pos x="f320" y="f321"/>
              </a:cxn>
              <a:cxn ang="f167">
                <a:pos x="f320" y="f322"/>
              </a:cxn>
              <a:cxn ang="f167">
                <a:pos x="f323" y="f324"/>
              </a:cxn>
              <a:cxn ang="f167">
                <a:pos x="f325" y="f326"/>
              </a:cxn>
              <a:cxn ang="f167">
                <a:pos x="f327" y="f328"/>
              </a:cxn>
              <a:cxn ang="f167">
                <a:pos x="f329" y="f330"/>
              </a:cxn>
              <a:cxn ang="f167">
                <a:pos x="f331" y="f332"/>
              </a:cxn>
              <a:cxn ang="f167">
                <a:pos x="f333" y="f334"/>
              </a:cxn>
              <a:cxn ang="f167">
                <a:pos x="f335" y="f336"/>
              </a:cxn>
              <a:cxn ang="f167">
                <a:pos x="f337" y="f338"/>
              </a:cxn>
              <a:cxn ang="f167">
                <a:pos x="f339" y="f340"/>
              </a:cxn>
              <a:cxn ang="f167">
                <a:pos x="f341" y="f342"/>
              </a:cxn>
              <a:cxn ang="f167">
                <a:pos x="f343" y="f344"/>
              </a:cxn>
              <a:cxn ang="f167">
                <a:pos x="f345" y="f346"/>
              </a:cxn>
              <a:cxn ang="f167">
                <a:pos x="f347" y="f348"/>
              </a:cxn>
              <a:cxn ang="f167">
                <a:pos x="f349" y="f350"/>
              </a:cxn>
              <a:cxn ang="f167">
                <a:pos x="f351" y="f352"/>
              </a:cxn>
              <a:cxn ang="f167">
                <a:pos x="f353" y="f354"/>
              </a:cxn>
              <a:cxn ang="f167">
                <a:pos x="f355" y="f356"/>
              </a:cxn>
              <a:cxn ang="f167">
                <a:pos x="f357" y="f358"/>
              </a:cxn>
              <a:cxn ang="f167">
                <a:pos x="f359" y="f360"/>
              </a:cxn>
              <a:cxn ang="f167">
                <a:pos x="f361" y="f362"/>
              </a:cxn>
              <a:cxn ang="f167">
                <a:pos x="f363" y="f364"/>
              </a:cxn>
              <a:cxn ang="f167">
                <a:pos x="f365" y="f366"/>
              </a:cxn>
              <a:cxn ang="f167">
                <a:pos x="f367" y="f368"/>
              </a:cxn>
              <a:cxn ang="f167">
                <a:pos x="f369" y="f370"/>
              </a:cxn>
              <a:cxn ang="f167">
                <a:pos x="f371" y="f372"/>
              </a:cxn>
              <a:cxn ang="f167">
                <a:pos x="f373" y="f374"/>
              </a:cxn>
              <a:cxn ang="f167">
                <a:pos x="f375" y="f376"/>
              </a:cxn>
              <a:cxn ang="f167">
                <a:pos x="f377" y="f378"/>
              </a:cxn>
              <a:cxn ang="f167">
                <a:pos x="f379" y="f380"/>
              </a:cxn>
              <a:cxn ang="f167">
                <a:pos x="f381" y="f382"/>
              </a:cxn>
              <a:cxn ang="f167">
                <a:pos x="f383" y="f384"/>
              </a:cxn>
              <a:cxn ang="f167">
                <a:pos x="f385" y="f386"/>
              </a:cxn>
              <a:cxn ang="f167">
                <a:pos x="f387" y="f388"/>
              </a:cxn>
              <a:cxn ang="f167">
                <a:pos x="f318" y="f319"/>
              </a:cxn>
            </a:cxnLst>
            <a:rect l="f314" t="f317" r="f315" b="f316"/>
            <a:pathLst>
              <a:path w="3472060" h="825932">
                <a:moveTo>
                  <a:pt x="f8" y="f5"/>
                </a:moveTo>
                <a:lnTo>
                  <a:pt x="f6" y="f9"/>
                </a:lnTo>
                <a:lnTo>
                  <a:pt x="f6" y="f10"/>
                </a:lnTo>
                <a:lnTo>
                  <a:pt x="f11" y="f12"/>
                </a:ln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5" y="f23"/>
                </a:cubicBez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lnTo>
                  <a:pt x="f56" y="f57"/>
                </a:lnTo>
                <a:lnTo>
                  <a:pt x="f58" y="f59"/>
                </a:ln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lnTo>
                  <a:pt x="f66" y="f67"/>
                </a:lnTo>
                <a:lnTo>
                  <a:pt x="f68" y="f69"/>
                </a:lnTo>
                <a:lnTo>
                  <a:pt x="f70" y="f71"/>
                </a:lnTo>
                <a:lnTo>
                  <a:pt x="f72" y="f73"/>
                </a:lnTo>
                <a:lnTo>
                  <a:pt x="f74" y="f75"/>
                </a:lnTo>
                <a:lnTo>
                  <a:pt x="f76" y="f77"/>
                </a:lnTo>
                <a:lnTo>
                  <a:pt x="f78" y="f79"/>
                </a:lnTo>
                <a:lnTo>
                  <a:pt x="f80" y="f81"/>
                </a:lnTo>
                <a:lnTo>
                  <a:pt x="f82" y="f83"/>
                </a:lnTo>
                <a:lnTo>
                  <a:pt x="f8" y="f5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5A23F31-3FC5-7E56-2511-BA2A25C85EA9}"/>
              </a:ext>
            </a:extLst>
          </p:cNvPr>
          <p:cNvSpPr txBox="1">
            <a:spLocks noGrp="1"/>
          </p:cNvSpPr>
          <p:nvPr/>
        </p:nvSpPr>
        <p:spPr>
          <a:xfrm>
            <a:off x="920028" y="681037"/>
            <a:ext cx="9252155" cy="101665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200" b="0" i="0" u="none" strike="noStrike" kern="1200" cap="none" spc="0" baseline="0">
                <a:solidFill>
                  <a:srgbClr val="EBEBEB"/>
                </a:solidFill>
                <a:uFillTx/>
                <a:latin typeface="Century Gothic"/>
              </a:defRPr>
            </a:lvl1pPr>
          </a:lstStyle>
          <a:p>
            <a:pPr lvl="0">
              <a:lnSpc>
                <a:spcPct val="90000"/>
              </a:lnSpc>
            </a:pPr>
            <a:r>
              <a:rPr lang="en-GB" sz="3300">
                <a:latin typeface="Calibri" pitchFamily="34"/>
                <a:cs typeface="Calibri" pitchFamily="34"/>
              </a:rPr>
              <a:t>Walmart: Securing the Supply Chain with Blockchain Technology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4283870-1B00-9445-4986-939ABAFC4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208" y="1762067"/>
            <a:ext cx="12192417" cy="5095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417"/>
              <a:gd name="f7" fmla="val 5095933"/>
              <a:gd name="f8" fmla="val 71931"/>
              <a:gd name="f9" fmla="val 12261"/>
              <a:gd name="f10" fmla="val 282848"/>
              <a:gd name="f11" fmla="val 48343"/>
              <a:gd name="f12" fmla="val 436463"/>
              <a:gd name="f13" fmla="val 73565"/>
              <a:gd name="f14" fmla="val 619338"/>
              <a:gd name="f15" fmla="val 100188"/>
              <a:gd name="f16" fmla="val 836350"/>
              <a:gd name="f17" fmla="val 132066"/>
              <a:gd name="f18" fmla="val 1076527"/>
              <a:gd name="f19" fmla="val 165696"/>
              <a:gd name="f20" fmla="val 1347183"/>
              <a:gd name="f21" fmla="val 201077"/>
              <a:gd name="f22" fmla="val 1642222"/>
              <a:gd name="f23" fmla="val 238560"/>
              <a:gd name="f24" fmla="val 1962863"/>
              <a:gd name="f25" fmla="val 276043"/>
              <a:gd name="f26" fmla="val 2304231"/>
              <a:gd name="f27" fmla="val 314227"/>
              <a:gd name="f28" fmla="val 2672420"/>
              <a:gd name="f29" fmla="val 349608"/>
              <a:gd name="f30" fmla="val 3057677"/>
              <a:gd name="f31" fmla="val 383588"/>
              <a:gd name="f32" fmla="val 3464880"/>
              <a:gd name="f33" fmla="val 414415"/>
              <a:gd name="f34" fmla="val 3889151"/>
              <a:gd name="f35" fmla="val 443841"/>
              <a:gd name="f36" fmla="val 4331709"/>
              <a:gd name="f37" fmla="val 471515"/>
              <a:gd name="f38" fmla="val 4558475"/>
              <a:gd name="f39" fmla="val 481324"/>
              <a:gd name="f40" fmla="val 4790117"/>
              <a:gd name="f41" fmla="val 492183"/>
              <a:gd name="f42" fmla="val 5025417"/>
              <a:gd name="f43" fmla="val 502342"/>
              <a:gd name="f44" fmla="val 5261936"/>
              <a:gd name="f45" fmla="val 508998"/>
              <a:gd name="f46" fmla="val 5503331"/>
              <a:gd name="f47" fmla="val 514953"/>
              <a:gd name="f48" fmla="val 5747166"/>
              <a:gd name="f49" fmla="val 521259"/>
              <a:gd name="f50" fmla="val 5995876"/>
              <a:gd name="f51" fmla="val 525463"/>
              <a:gd name="f52" fmla="val 6247025"/>
              <a:gd name="f53" fmla="val 6500612"/>
              <a:gd name="f54" fmla="val 527565"/>
              <a:gd name="f55" fmla="val 6756638"/>
              <a:gd name="f56" fmla="val 7016321"/>
              <a:gd name="f57" fmla="val 7276004"/>
              <a:gd name="f58" fmla="val 517406"/>
              <a:gd name="f59" fmla="val 7539344"/>
              <a:gd name="f60" fmla="val 7805123"/>
              <a:gd name="f61" fmla="val 500241"/>
              <a:gd name="f62" fmla="val 8070902"/>
              <a:gd name="f63" fmla="val 490082"/>
              <a:gd name="f64" fmla="val 8339120"/>
              <a:gd name="f65" fmla="val 475719"/>
              <a:gd name="f66" fmla="val 8609775"/>
              <a:gd name="f67" fmla="val 458554"/>
              <a:gd name="f68" fmla="val 8881650"/>
              <a:gd name="f69" fmla="val 442089"/>
              <a:gd name="f70" fmla="val 9153525"/>
              <a:gd name="f71" fmla="val 421071"/>
              <a:gd name="f72" fmla="val 9429057"/>
              <a:gd name="f73" fmla="val 395849"/>
              <a:gd name="f74" fmla="val 9700932"/>
              <a:gd name="f75" fmla="val 370626"/>
              <a:gd name="f76" fmla="val 9977683"/>
              <a:gd name="f77" fmla="val 341551"/>
              <a:gd name="f78" fmla="val 10255654"/>
              <a:gd name="f79" fmla="val 309673"/>
              <a:gd name="f80" fmla="val 10529967"/>
              <a:gd name="f81" fmla="val 10807938"/>
              <a:gd name="f82" fmla="val 236809"/>
              <a:gd name="f83" fmla="val 11084689"/>
              <a:gd name="f84" fmla="val 194772"/>
              <a:gd name="f85" fmla="val 11362660"/>
              <a:gd name="f86" fmla="val 153085"/>
              <a:gd name="f87" fmla="val 11639411"/>
              <a:gd name="f88" fmla="val 104392"/>
              <a:gd name="f89" fmla="val 11914944"/>
              <a:gd name="f90" fmla="val 54648"/>
              <a:gd name="f91" fmla="val 12191695"/>
              <a:gd name="f92" fmla="val 2452"/>
              <a:gd name="f93" fmla="val 2162231"/>
              <a:gd name="f94" fmla="val 2791958"/>
              <a:gd name="f95" fmla="+- 0 0 -90"/>
              <a:gd name="f96" fmla="*/ f3 1 12192417"/>
              <a:gd name="f97" fmla="*/ f4 1 5095933"/>
              <a:gd name="f98" fmla="val f5"/>
              <a:gd name="f99" fmla="val f6"/>
              <a:gd name="f100" fmla="val f7"/>
              <a:gd name="f101" fmla="*/ f95 f0 1"/>
              <a:gd name="f102" fmla="+- f100 0 f98"/>
              <a:gd name="f103" fmla="+- f99 0 f98"/>
              <a:gd name="f104" fmla="*/ f101 1 f2"/>
              <a:gd name="f105" fmla="*/ f103 1 12192417"/>
              <a:gd name="f106" fmla="*/ f102 1 5095933"/>
              <a:gd name="f107" fmla="*/ 0 f103 1"/>
              <a:gd name="f108" fmla="*/ 0 f102 1"/>
              <a:gd name="f109" fmla="*/ 71931 f103 1"/>
              <a:gd name="f110" fmla="*/ 12261 f102 1"/>
              <a:gd name="f111" fmla="*/ 282848 f103 1"/>
              <a:gd name="f112" fmla="*/ 48343 f102 1"/>
              <a:gd name="f113" fmla="*/ 436463 f103 1"/>
              <a:gd name="f114" fmla="*/ 73565 f102 1"/>
              <a:gd name="f115" fmla="*/ 619338 f103 1"/>
              <a:gd name="f116" fmla="*/ 100188 f102 1"/>
              <a:gd name="f117" fmla="*/ 836350 f103 1"/>
              <a:gd name="f118" fmla="*/ 132066 f102 1"/>
              <a:gd name="f119" fmla="*/ 1076527 f103 1"/>
              <a:gd name="f120" fmla="*/ 165696 f102 1"/>
              <a:gd name="f121" fmla="*/ 1347183 f103 1"/>
              <a:gd name="f122" fmla="*/ 201077 f102 1"/>
              <a:gd name="f123" fmla="*/ 1642222 f103 1"/>
              <a:gd name="f124" fmla="*/ 238560 f102 1"/>
              <a:gd name="f125" fmla="*/ 1962863 f103 1"/>
              <a:gd name="f126" fmla="*/ 276043 f102 1"/>
              <a:gd name="f127" fmla="*/ 2304231 f103 1"/>
              <a:gd name="f128" fmla="*/ 314227 f102 1"/>
              <a:gd name="f129" fmla="*/ 2672420 f103 1"/>
              <a:gd name="f130" fmla="*/ 349608 f102 1"/>
              <a:gd name="f131" fmla="*/ 3057677 f103 1"/>
              <a:gd name="f132" fmla="*/ 383588 f102 1"/>
              <a:gd name="f133" fmla="*/ 3464880 f103 1"/>
              <a:gd name="f134" fmla="*/ 414415 f102 1"/>
              <a:gd name="f135" fmla="*/ 3889151 f103 1"/>
              <a:gd name="f136" fmla="*/ 443841 f102 1"/>
              <a:gd name="f137" fmla="*/ 4331709 f103 1"/>
              <a:gd name="f138" fmla="*/ 471515 f102 1"/>
              <a:gd name="f139" fmla="*/ 4558475 f103 1"/>
              <a:gd name="f140" fmla="*/ 481324 f102 1"/>
              <a:gd name="f141" fmla="*/ 4790117 f103 1"/>
              <a:gd name="f142" fmla="*/ 492183 f102 1"/>
              <a:gd name="f143" fmla="*/ 5025417 f103 1"/>
              <a:gd name="f144" fmla="*/ 502342 f102 1"/>
              <a:gd name="f145" fmla="*/ 5261936 f103 1"/>
              <a:gd name="f146" fmla="*/ 508998 f102 1"/>
              <a:gd name="f147" fmla="*/ 5503331 f103 1"/>
              <a:gd name="f148" fmla="*/ 514953 f102 1"/>
              <a:gd name="f149" fmla="*/ 5747166 f103 1"/>
              <a:gd name="f150" fmla="*/ 521259 f102 1"/>
              <a:gd name="f151" fmla="*/ 5995876 f103 1"/>
              <a:gd name="f152" fmla="*/ 525463 f102 1"/>
              <a:gd name="f153" fmla="*/ 6247025 f103 1"/>
              <a:gd name="f154" fmla="*/ 6500612 f103 1"/>
              <a:gd name="f155" fmla="*/ 527565 f102 1"/>
              <a:gd name="f156" fmla="*/ 6756638 f103 1"/>
              <a:gd name="f157" fmla="*/ 7016321 f103 1"/>
              <a:gd name="f158" fmla="*/ 7276004 f103 1"/>
              <a:gd name="f159" fmla="*/ 517406 f102 1"/>
              <a:gd name="f160" fmla="*/ 7539344 f103 1"/>
              <a:gd name="f161" fmla="*/ 7805123 f103 1"/>
              <a:gd name="f162" fmla="*/ 500241 f102 1"/>
              <a:gd name="f163" fmla="*/ 8070902 f103 1"/>
              <a:gd name="f164" fmla="*/ 490082 f102 1"/>
              <a:gd name="f165" fmla="*/ 8339120 f103 1"/>
              <a:gd name="f166" fmla="*/ 475719 f102 1"/>
              <a:gd name="f167" fmla="*/ 8609775 f103 1"/>
              <a:gd name="f168" fmla="*/ 458554 f102 1"/>
              <a:gd name="f169" fmla="*/ 8881650 f103 1"/>
              <a:gd name="f170" fmla="*/ 442089 f102 1"/>
              <a:gd name="f171" fmla="*/ 9153525 f103 1"/>
              <a:gd name="f172" fmla="*/ 421071 f102 1"/>
              <a:gd name="f173" fmla="*/ 9429057 f103 1"/>
              <a:gd name="f174" fmla="*/ 395849 f102 1"/>
              <a:gd name="f175" fmla="*/ 9700932 f103 1"/>
              <a:gd name="f176" fmla="*/ 370626 f102 1"/>
              <a:gd name="f177" fmla="*/ 9977683 f103 1"/>
              <a:gd name="f178" fmla="*/ 341551 f102 1"/>
              <a:gd name="f179" fmla="*/ 10255654 f103 1"/>
              <a:gd name="f180" fmla="*/ 309673 f102 1"/>
              <a:gd name="f181" fmla="*/ 10529967 f103 1"/>
              <a:gd name="f182" fmla="*/ 10807938 f103 1"/>
              <a:gd name="f183" fmla="*/ 236809 f102 1"/>
              <a:gd name="f184" fmla="*/ 11084689 f103 1"/>
              <a:gd name="f185" fmla="*/ 194772 f102 1"/>
              <a:gd name="f186" fmla="*/ 11362660 f103 1"/>
              <a:gd name="f187" fmla="*/ 153085 f102 1"/>
              <a:gd name="f188" fmla="*/ 11639411 f103 1"/>
              <a:gd name="f189" fmla="*/ 104392 f102 1"/>
              <a:gd name="f190" fmla="*/ 11914944 f103 1"/>
              <a:gd name="f191" fmla="*/ 54648 f102 1"/>
              <a:gd name="f192" fmla="*/ 12191695 f103 1"/>
              <a:gd name="f193" fmla="*/ 2452 f102 1"/>
              <a:gd name="f194" fmla="*/ 2162231 f102 1"/>
              <a:gd name="f195" fmla="*/ 12192417 f103 1"/>
              <a:gd name="f196" fmla="*/ 5095933 f102 1"/>
              <a:gd name="f197" fmla="*/ 2791958 f102 1"/>
              <a:gd name="f198" fmla="+- f104 0 f1"/>
              <a:gd name="f199" fmla="*/ f107 1 12192417"/>
              <a:gd name="f200" fmla="*/ f108 1 5095933"/>
              <a:gd name="f201" fmla="*/ f109 1 12192417"/>
              <a:gd name="f202" fmla="*/ f110 1 5095933"/>
              <a:gd name="f203" fmla="*/ f111 1 12192417"/>
              <a:gd name="f204" fmla="*/ f112 1 5095933"/>
              <a:gd name="f205" fmla="*/ f113 1 12192417"/>
              <a:gd name="f206" fmla="*/ f114 1 5095933"/>
              <a:gd name="f207" fmla="*/ f115 1 12192417"/>
              <a:gd name="f208" fmla="*/ f116 1 5095933"/>
              <a:gd name="f209" fmla="*/ f117 1 12192417"/>
              <a:gd name="f210" fmla="*/ f118 1 5095933"/>
              <a:gd name="f211" fmla="*/ f119 1 12192417"/>
              <a:gd name="f212" fmla="*/ f120 1 5095933"/>
              <a:gd name="f213" fmla="*/ f121 1 12192417"/>
              <a:gd name="f214" fmla="*/ f122 1 5095933"/>
              <a:gd name="f215" fmla="*/ f123 1 12192417"/>
              <a:gd name="f216" fmla="*/ f124 1 5095933"/>
              <a:gd name="f217" fmla="*/ f125 1 12192417"/>
              <a:gd name="f218" fmla="*/ f126 1 5095933"/>
              <a:gd name="f219" fmla="*/ f127 1 12192417"/>
              <a:gd name="f220" fmla="*/ f128 1 5095933"/>
              <a:gd name="f221" fmla="*/ f129 1 12192417"/>
              <a:gd name="f222" fmla="*/ f130 1 5095933"/>
              <a:gd name="f223" fmla="*/ f131 1 12192417"/>
              <a:gd name="f224" fmla="*/ f132 1 5095933"/>
              <a:gd name="f225" fmla="*/ f133 1 12192417"/>
              <a:gd name="f226" fmla="*/ f134 1 5095933"/>
              <a:gd name="f227" fmla="*/ f135 1 12192417"/>
              <a:gd name="f228" fmla="*/ f136 1 5095933"/>
              <a:gd name="f229" fmla="*/ f137 1 12192417"/>
              <a:gd name="f230" fmla="*/ f138 1 5095933"/>
              <a:gd name="f231" fmla="*/ f139 1 12192417"/>
              <a:gd name="f232" fmla="*/ f140 1 5095933"/>
              <a:gd name="f233" fmla="*/ f141 1 12192417"/>
              <a:gd name="f234" fmla="*/ f142 1 5095933"/>
              <a:gd name="f235" fmla="*/ f143 1 12192417"/>
              <a:gd name="f236" fmla="*/ f144 1 5095933"/>
              <a:gd name="f237" fmla="*/ f145 1 12192417"/>
              <a:gd name="f238" fmla="*/ f146 1 5095933"/>
              <a:gd name="f239" fmla="*/ f147 1 12192417"/>
              <a:gd name="f240" fmla="*/ f148 1 5095933"/>
              <a:gd name="f241" fmla="*/ f149 1 12192417"/>
              <a:gd name="f242" fmla="*/ f150 1 5095933"/>
              <a:gd name="f243" fmla="*/ f151 1 12192417"/>
              <a:gd name="f244" fmla="*/ f152 1 5095933"/>
              <a:gd name="f245" fmla="*/ f153 1 12192417"/>
              <a:gd name="f246" fmla="*/ f154 1 12192417"/>
              <a:gd name="f247" fmla="*/ f155 1 5095933"/>
              <a:gd name="f248" fmla="*/ f156 1 12192417"/>
              <a:gd name="f249" fmla="*/ f157 1 12192417"/>
              <a:gd name="f250" fmla="*/ f158 1 12192417"/>
              <a:gd name="f251" fmla="*/ f159 1 5095933"/>
              <a:gd name="f252" fmla="*/ f160 1 12192417"/>
              <a:gd name="f253" fmla="*/ f161 1 12192417"/>
              <a:gd name="f254" fmla="*/ f162 1 5095933"/>
              <a:gd name="f255" fmla="*/ f163 1 12192417"/>
              <a:gd name="f256" fmla="*/ f164 1 5095933"/>
              <a:gd name="f257" fmla="*/ f165 1 12192417"/>
              <a:gd name="f258" fmla="*/ f166 1 5095933"/>
              <a:gd name="f259" fmla="*/ f167 1 12192417"/>
              <a:gd name="f260" fmla="*/ f168 1 5095933"/>
              <a:gd name="f261" fmla="*/ f169 1 12192417"/>
              <a:gd name="f262" fmla="*/ f170 1 5095933"/>
              <a:gd name="f263" fmla="*/ f171 1 12192417"/>
              <a:gd name="f264" fmla="*/ f172 1 5095933"/>
              <a:gd name="f265" fmla="*/ f173 1 12192417"/>
              <a:gd name="f266" fmla="*/ f174 1 5095933"/>
              <a:gd name="f267" fmla="*/ f175 1 12192417"/>
              <a:gd name="f268" fmla="*/ f176 1 5095933"/>
              <a:gd name="f269" fmla="*/ f177 1 12192417"/>
              <a:gd name="f270" fmla="*/ f178 1 5095933"/>
              <a:gd name="f271" fmla="*/ f179 1 12192417"/>
              <a:gd name="f272" fmla="*/ f180 1 5095933"/>
              <a:gd name="f273" fmla="*/ f181 1 12192417"/>
              <a:gd name="f274" fmla="*/ f182 1 12192417"/>
              <a:gd name="f275" fmla="*/ f183 1 5095933"/>
              <a:gd name="f276" fmla="*/ f184 1 12192417"/>
              <a:gd name="f277" fmla="*/ f185 1 5095933"/>
              <a:gd name="f278" fmla="*/ f186 1 12192417"/>
              <a:gd name="f279" fmla="*/ f187 1 5095933"/>
              <a:gd name="f280" fmla="*/ f188 1 12192417"/>
              <a:gd name="f281" fmla="*/ f189 1 5095933"/>
              <a:gd name="f282" fmla="*/ f190 1 12192417"/>
              <a:gd name="f283" fmla="*/ f191 1 5095933"/>
              <a:gd name="f284" fmla="*/ f192 1 12192417"/>
              <a:gd name="f285" fmla="*/ f193 1 5095933"/>
              <a:gd name="f286" fmla="*/ f194 1 5095933"/>
              <a:gd name="f287" fmla="*/ f195 1 12192417"/>
              <a:gd name="f288" fmla="*/ f196 1 5095933"/>
              <a:gd name="f289" fmla="*/ f197 1 5095933"/>
              <a:gd name="f290" fmla="*/ f98 1 f105"/>
              <a:gd name="f291" fmla="*/ f99 1 f105"/>
              <a:gd name="f292" fmla="*/ f98 1 f106"/>
              <a:gd name="f293" fmla="*/ f100 1 f106"/>
              <a:gd name="f294" fmla="*/ f199 1 f105"/>
              <a:gd name="f295" fmla="*/ f200 1 f106"/>
              <a:gd name="f296" fmla="*/ f201 1 f105"/>
              <a:gd name="f297" fmla="*/ f202 1 f106"/>
              <a:gd name="f298" fmla="*/ f203 1 f105"/>
              <a:gd name="f299" fmla="*/ f204 1 f106"/>
              <a:gd name="f300" fmla="*/ f205 1 f105"/>
              <a:gd name="f301" fmla="*/ f206 1 f106"/>
              <a:gd name="f302" fmla="*/ f207 1 f105"/>
              <a:gd name="f303" fmla="*/ f208 1 f106"/>
              <a:gd name="f304" fmla="*/ f209 1 f105"/>
              <a:gd name="f305" fmla="*/ f210 1 f106"/>
              <a:gd name="f306" fmla="*/ f211 1 f105"/>
              <a:gd name="f307" fmla="*/ f212 1 f106"/>
              <a:gd name="f308" fmla="*/ f213 1 f105"/>
              <a:gd name="f309" fmla="*/ f214 1 f106"/>
              <a:gd name="f310" fmla="*/ f215 1 f105"/>
              <a:gd name="f311" fmla="*/ f216 1 f106"/>
              <a:gd name="f312" fmla="*/ f217 1 f105"/>
              <a:gd name="f313" fmla="*/ f218 1 f106"/>
              <a:gd name="f314" fmla="*/ f219 1 f105"/>
              <a:gd name="f315" fmla="*/ f220 1 f106"/>
              <a:gd name="f316" fmla="*/ f221 1 f105"/>
              <a:gd name="f317" fmla="*/ f222 1 f106"/>
              <a:gd name="f318" fmla="*/ f223 1 f105"/>
              <a:gd name="f319" fmla="*/ f224 1 f106"/>
              <a:gd name="f320" fmla="*/ f225 1 f105"/>
              <a:gd name="f321" fmla="*/ f226 1 f106"/>
              <a:gd name="f322" fmla="*/ f227 1 f105"/>
              <a:gd name="f323" fmla="*/ f228 1 f106"/>
              <a:gd name="f324" fmla="*/ f229 1 f105"/>
              <a:gd name="f325" fmla="*/ f230 1 f106"/>
              <a:gd name="f326" fmla="*/ f231 1 f105"/>
              <a:gd name="f327" fmla="*/ f232 1 f106"/>
              <a:gd name="f328" fmla="*/ f233 1 f105"/>
              <a:gd name="f329" fmla="*/ f234 1 f106"/>
              <a:gd name="f330" fmla="*/ f235 1 f105"/>
              <a:gd name="f331" fmla="*/ f236 1 f106"/>
              <a:gd name="f332" fmla="*/ f237 1 f105"/>
              <a:gd name="f333" fmla="*/ f238 1 f106"/>
              <a:gd name="f334" fmla="*/ f239 1 f105"/>
              <a:gd name="f335" fmla="*/ f240 1 f106"/>
              <a:gd name="f336" fmla="*/ f241 1 f105"/>
              <a:gd name="f337" fmla="*/ f242 1 f106"/>
              <a:gd name="f338" fmla="*/ f243 1 f105"/>
              <a:gd name="f339" fmla="*/ f244 1 f106"/>
              <a:gd name="f340" fmla="*/ f245 1 f105"/>
              <a:gd name="f341" fmla="*/ f246 1 f105"/>
              <a:gd name="f342" fmla="*/ f247 1 f106"/>
              <a:gd name="f343" fmla="*/ f248 1 f105"/>
              <a:gd name="f344" fmla="*/ f249 1 f105"/>
              <a:gd name="f345" fmla="*/ f250 1 f105"/>
              <a:gd name="f346" fmla="*/ f251 1 f106"/>
              <a:gd name="f347" fmla="*/ f252 1 f105"/>
              <a:gd name="f348" fmla="*/ f253 1 f105"/>
              <a:gd name="f349" fmla="*/ f254 1 f106"/>
              <a:gd name="f350" fmla="*/ f255 1 f105"/>
              <a:gd name="f351" fmla="*/ f256 1 f106"/>
              <a:gd name="f352" fmla="*/ f257 1 f105"/>
              <a:gd name="f353" fmla="*/ f258 1 f106"/>
              <a:gd name="f354" fmla="*/ f259 1 f105"/>
              <a:gd name="f355" fmla="*/ f260 1 f106"/>
              <a:gd name="f356" fmla="*/ f261 1 f105"/>
              <a:gd name="f357" fmla="*/ f262 1 f106"/>
              <a:gd name="f358" fmla="*/ f263 1 f105"/>
              <a:gd name="f359" fmla="*/ f264 1 f106"/>
              <a:gd name="f360" fmla="*/ f265 1 f105"/>
              <a:gd name="f361" fmla="*/ f266 1 f106"/>
              <a:gd name="f362" fmla="*/ f267 1 f105"/>
              <a:gd name="f363" fmla="*/ f268 1 f106"/>
              <a:gd name="f364" fmla="*/ f269 1 f105"/>
              <a:gd name="f365" fmla="*/ f270 1 f106"/>
              <a:gd name="f366" fmla="*/ f271 1 f105"/>
              <a:gd name="f367" fmla="*/ f272 1 f106"/>
              <a:gd name="f368" fmla="*/ f273 1 f105"/>
              <a:gd name="f369" fmla="*/ f274 1 f105"/>
              <a:gd name="f370" fmla="*/ f275 1 f106"/>
              <a:gd name="f371" fmla="*/ f276 1 f105"/>
              <a:gd name="f372" fmla="*/ f277 1 f106"/>
              <a:gd name="f373" fmla="*/ f278 1 f105"/>
              <a:gd name="f374" fmla="*/ f279 1 f106"/>
              <a:gd name="f375" fmla="*/ f280 1 f105"/>
              <a:gd name="f376" fmla="*/ f281 1 f106"/>
              <a:gd name="f377" fmla="*/ f282 1 f105"/>
              <a:gd name="f378" fmla="*/ f283 1 f106"/>
              <a:gd name="f379" fmla="*/ f284 1 f105"/>
              <a:gd name="f380" fmla="*/ f285 1 f106"/>
              <a:gd name="f381" fmla="*/ f286 1 f106"/>
              <a:gd name="f382" fmla="*/ f287 1 f105"/>
              <a:gd name="f383" fmla="*/ f288 1 f106"/>
              <a:gd name="f384" fmla="*/ f289 1 f106"/>
              <a:gd name="f385" fmla="*/ f290 f96 1"/>
              <a:gd name="f386" fmla="*/ f291 f96 1"/>
              <a:gd name="f387" fmla="*/ f293 f97 1"/>
              <a:gd name="f388" fmla="*/ f292 f97 1"/>
              <a:gd name="f389" fmla="*/ f294 f96 1"/>
              <a:gd name="f390" fmla="*/ f295 f97 1"/>
              <a:gd name="f391" fmla="*/ f296 f96 1"/>
              <a:gd name="f392" fmla="*/ f297 f97 1"/>
              <a:gd name="f393" fmla="*/ f298 f96 1"/>
              <a:gd name="f394" fmla="*/ f299 f97 1"/>
              <a:gd name="f395" fmla="*/ f300 f96 1"/>
              <a:gd name="f396" fmla="*/ f301 f97 1"/>
              <a:gd name="f397" fmla="*/ f302 f96 1"/>
              <a:gd name="f398" fmla="*/ f303 f97 1"/>
              <a:gd name="f399" fmla="*/ f304 f96 1"/>
              <a:gd name="f400" fmla="*/ f305 f97 1"/>
              <a:gd name="f401" fmla="*/ f306 f96 1"/>
              <a:gd name="f402" fmla="*/ f307 f97 1"/>
              <a:gd name="f403" fmla="*/ f308 f96 1"/>
              <a:gd name="f404" fmla="*/ f309 f97 1"/>
              <a:gd name="f405" fmla="*/ f310 f96 1"/>
              <a:gd name="f406" fmla="*/ f311 f97 1"/>
              <a:gd name="f407" fmla="*/ f312 f96 1"/>
              <a:gd name="f408" fmla="*/ f313 f97 1"/>
              <a:gd name="f409" fmla="*/ f314 f96 1"/>
              <a:gd name="f410" fmla="*/ f315 f97 1"/>
              <a:gd name="f411" fmla="*/ f316 f96 1"/>
              <a:gd name="f412" fmla="*/ f317 f97 1"/>
              <a:gd name="f413" fmla="*/ f318 f96 1"/>
              <a:gd name="f414" fmla="*/ f319 f97 1"/>
              <a:gd name="f415" fmla="*/ f320 f96 1"/>
              <a:gd name="f416" fmla="*/ f321 f97 1"/>
              <a:gd name="f417" fmla="*/ f322 f96 1"/>
              <a:gd name="f418" fmla="*/ f323 f97 1"/>
              <a:gd name="f419" fmla="*/ f324 f96 1"/>
              <a:gd name="f420" fmla="*/ f325 f97 1"/>
              <a:gd name="f421" fmla="*/ f326 f96 1"/>
              <a:gd name="f422" fmla="*/ f327 f97 1"/>
              <a:gd name="f423" fmla="*/ f328 f96 1"/>
              <a:gd name="f424" fmla="*/ f329 f97 1"/>
              <a:gd name="f425" fmla="*/ f330 f96 1"/>
              <a:gd name="f426" fmla="*/ f331 f97 1"/>
              <a:gd name="f427" fmla="*/ f332 f96 1"/>
              <a:gd name="f428" fmla="*/ f333 f97 1"/>
              <a:gd name="f429" fmla="*/ f334 f96 1"/>
              <a:gd name="f430" fmla="*/ f335 f97 1"/>
              <a:gd name="f431" fmla="*/ f336 f96 1"/>
              <a:gd name="f432" fmla="*/ f337 f97 1"/>
              <a:gd name="f433" fmla="*/ f338 f96 1"/>
              <a:gd name="f434" fmla="*/ f339 f97 1"/>
              <a:gd name="f435" fmla="*/ f340 f96 1"/>
              <a:gd name="f436" fmla="*/ f341 f96 1"/>
              <a:gd name="f437" fmla="*/ f342 f97 1"/>
              <a:gd name="f438" fmla="*/ f343 f96 1"/>
              <a:gd name="f439" fmla="*/ f344 f96 1"/>
              <a:gd name="f440" fmla="*/ f345 f96 1"/>
              <a:gd name="f441" fmla="*/ f346 f97 1"/>
              <a:gd name="f442" fmla="*/ f347 f96 1"/>
              <a:gd name="f443" fmla="*/ f348 f96 1"/>
              <a:gd name="f444" fmla="*/ f349 f97 1"/>
              <a:gd name="f445" fmla="*/ f350 f96 1"/>
              <a:gd name="f446" fmla="*/ f351 f97 1"/>
              <a:gd name="f447" fmla="*/ f352 f96 1"/>
              <a:gd name="f448" fmla="*/ f353 f97 1"/>
              <a:gd name="f449" fmla="*/ f354 f96 1"/>
              <a:gd name="f450" fmla="*/ f355 f97 1"/>
              <a:gd name="f451" fmla="*/ f356 f96 1"/>
              <a:gd name="f452" fmla="*/ f357 f97 1"/>
              <a:gd name="f453" fmla="*/ f358 f96 1"/>
              <a:gd name="f454" fmla="*/ f359 f97 1"/>
              <a:gd name="f455" fmla="*/ f360 f96 1"/>
              <a:gd name="f456" fmla="*/ f361 f97 1"/>
              <a:gd name="f457" fmla="*/ f362 f96 1"/>
              <a:gd name="f458" fmla="*/ f363 f97 1"/>
              <a:gd name="f459" fmla="*/ f364 f96 1"/>
              <a:gd name="f460" fmla="*/ f365 f97 1"/>
              <a:gd name="f461" fmla="*/ f366 f96 1"/>
              <a:gd name="f462" fmla="*/ f367 f97 1"/>
              <a:gd name="f463" fmla="*/ f368 f96 1"/>
              <a:gd name="f464" fmla="*/ f369 f96 1"/>
              <a:gd name="f465" fmla="*/ f370 f97 1"/>
              <a:gd name="f466" fmla="*/ f371 f96 1"/>
              <a:gd name="f467" fmla="*/ f372 f97 1"/>
              <a:gd name="f468" fmla="*/ f373 f96 1"/>
              <a:gd name="f469" fmla="*/ f374 f97 1"/>
              <a:gd name="f470" fmla="*/ f375 f96 1"/>
              <a:gd name="f471" fmla="*/ f376 f97 1"/>
              <a:gd name="f472" fmla="*/ f377 f96 1"/>
              <a:gd name="f473" fmla="*/ f378 f97 1"/>
              <a:gd name="f474" fmla="*/ f379 f96 1"/>
              <a:gd name="f475" fmla="*/ f380 f97 1"/>
              <a:gd name="f476" fmla="*/ f381 f97 1"/>
              <a:gd name="f477" fmla="*/ f382 f96 1"/>
              <a:gd name="f478" fmla="*/ f383 f97 1"/>
              <a:gd name="f479" fmla="*/ f384 f9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98">
                <a:pos x="f389" y="f390"/>
              </a:cxn>
              <a:cxn ang="f198">
                <a:pos x="f391" y="f392"/>
              </a:cxn>
              <a:cxn ang="f198">
                <a:pos x="f393" y="f394"/>
              </a:cxn>
              <a:cxn ang="f198">
                <a:pos x="f395" y="f396"/>
              </a:cxn>
              <a:cxn ang="f198">
                <a:pos x="f397" y="f398"/>
              </a:cxn>
              <a:cxn ang="f198">
                <a:pos x="f399" y="f400"/>
              </a:cxn>
              <a:cxn ang="f198">
                <a:pos x="f401" y="f402"/>
              </a:cxn>
              <a:cxn ang="f198">
                <a:pos x="f403" y="f404"/>
              </a:cxn>
              <a:cxn ang="f198">
                <a:pos x="f405" y="f406"/>
              </a:cxn>
              <a:cxn ang="f198">
                <a:pos x="f407" y="f408"/>
              </a:cxn>
              <a:cxn ang="f198">
                <a:pos x="f409" y="f410"/>
              </a:cxn>
              <a:cxn ang="f198">
                <a:pos x="f411" y="f412"/>
              </a:cxn>
              <a:cxn ang="f198">
                <a:pos x="f413" y="f414"/>
              </a:cxn>
              <a:cxn ang="f198">
                <a:pos x="f415" y="f416"/>
              </a:cxn>
              <a:cxn ang="f198">
                <a:pos x="f417" y="f418"/>
              </a:cxn>
              <a:cxn ang="f198">
                <a:pos x="f419" y="f420"/>
              </a:cxn>
              <a:cxn ang="f198">
                <a:pos x="f421" y="f422"/>
              </a:cxn>
              <a:cxn ang="f198">
                <a:pos x="f423" y="f424"/>
              </a:cxn>
              <a:cxn ang="f198">
                <a:pos x="f425" y="f426"/>
              </a:cxn>
              <a:cxn ang="f198">
                <a:pos x="f427" y="f428"/>
              </a:cxn>
              <a:cxn ang="f198">
                <a:pos x="f429" y="f430"/>
              </a:cxn>
              <a:cxn ang="f198">
                <a:pos x="f431" y="f432"/>
              </a:cxn>
              <a:cxn ang="f198">
                <a:pos x="f433" y="f434"/>
              </a:cxn>
              <a:cxn ang="f198">
                <a:pos x="f435" y="f434"/>
              </a:cxn>
              <a:cxn ang="f198">
                <a:pos x="f436" y="f437"/>
              </a:cxn>
              <a:cxn ang="f198">
                <a:pos x="f438" y="f434"/>
              </a:cxn>
              <a:cxn ang="f198">
                <a:pos x="f439" y="f432"/>
              </a:cxn>
              <a:cxn ang="f198">
                <a:pos x="f440" y="f441"/>
              </a:cxn>
              <a:cxn ang="f198">
                <a:pos x="f442" y="f428"/>
              </a:cxn>
              <a:cxn ang="f198">
                <a:pos x="f443" y="f444"/>
              </a:cxn>
              <a:cxn ang="f198">
                <a:pos x="f445" y="f446"/>
              </a:cxn>
              <a:cxn ang="f198">
                <a:pos x="f447" y="f448"/>
              </a:cxn>
              <a:cxn ang="f198">
                <a:pos x="f449" y="f450"/>
              </a:cxn>
              <a:cxn ang="f198">
                <a:pos x="f451" y="f452"/>
              </a:cxn>
              <a:cxn ang="f198">
                <a:pos x="f453" y="f454"/>
              </a:cxn>
              <a:cxn ang="f198">
                <a:pos x="f455" y="f456"/>
              </a:cxn>
              <a:cxn ang="f198">
                <a:pos x="f457" y="f458"/>
              </a:cxn>
              <a:cxn ang="f198">
                <a:pos x="f459" y="f460"/>
              </a:cxn>
              <a:cxn ang="f198">
                <a:pos x="f461" y="f462"/>
              </a:cxn>
              <a:cxn ang="f198">
                <a:pos x="f463" y="f408"/>
              </a:cxn>
              <a:cxn ang="f198">
                <a:pos x="f464" y="f465"/>
              </a:cxn>
              <a:cxn ang="f198">
                <a:pos x="f466" y="f467"/>
              </a:cxn>
              <a:cxn ang="f198">
                <a:pos x="f468" y="f469"/>
              </a:cxn>
              <a:cxn ang="f198">
                <a:pos x="f470" y="f471"/>
              </a:cxn>
              <a:cxn ang="f198">
                <a:pos x="f472" y="f473"/>
              </a:cxn>
              <a:cxn ang="f198">
                <a:pos x="f474" y="f475"/>
              </a:cxn>
              <a:cxn ang="f198">
                <a:pos x="f474" y="f476"/>
              </a:cxn>
              <a:cxn ang="f198">
                <a:pos x="f477" y="f476"/>
              </a:cxn>
              <a:cxn ang="f198">
                <a:pos x="f477" y="f478"/>
              </a:cxn>
              <a:cxn ang="f198">
                <a:pos x="f389" y="f478"/>
              </a:cxn>
              <a:cxn ang="f198">
                <a:pos x="f389" y="f479"/>
              </a:cxn>
              <a:cxn ang="f198">
                <a:pos x="f389" y="f476"/>
              </a:cxn>
            </a:cxnLst>
            <a:rect l="f385" t="f388" r="f386" b="f387"/>
            <a:pathLst>
              <a:path w="12192417" h="5095933">
                <a:moveTo>
                  <a:pt x="f5" y="f5"/>
                </a:moveTo>
                <a:lnTo>
                  <a:pt x="f8" y="f9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16" y="f17"/>
                </a:lnTo>
                <a:lnTo>
                  <a:pt x="f18" y="f19"/>
                </a:lnTo>
                <a:lnTo>
                  <a:pt x="f20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50" y="f51"/>
                </a:lnTo>
                <a:lnTo>
                  <a:pt x="f52" y="f51"/>
                </a:lnTo>
                <a:lnTo>
                  <a:pt x="f53" y="f54"/>
                </a:lnTo>
                <a:lnTo>
                  <a:pt x="f55" y="f51"/>
                </a:lnTo>
                <a:lnTo>
                  <a:pt x="f56" y="f49"/>
                </a:lnTo>
                <a:lnTo>
                  <a:pt x="f57" y="f58"/>
                </a:lnTo>
                <a:lnTo>
                  <a:pt x="f59" y="f45"/>
                </a:ln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lnTo>
                  <a:pt x="f66" y="f67"/>
                </a:lnTo>
                <a:lnTo>
                  <a:pt x="f68" y="f69"/>
                </a:lnTo>
                <a:lnTo>
                  <a:pt x="f70" y="f71"/>
                </a:lnTo>
                <a:lnTo>
                  <a:pt x="f72" y="f73"/>
                </a:lnTo>
                <a:lnTo>
                  <a:pt x="f74" y="f75"/>
                </a:lnTo>
                <a:lnTo>
                  <a:pt x="f76" y="f77"/>
                </a:lnTo>
                <a:lnTo>
                  <a:pt x="f78" y="f79"/>
                </a:lnTo>
                <a:lnTo>
                  <a:pt x="f80" y="f25"/>
                </a:lnTo>
                <a:lnTo>
                  <a:pt x="f81" y="f82"/>
                </a:lnTo>
                <a:lnTo>
                  <a:pt x="f83" y="f84"/>
                </a:lnTo>
                <a:lnTo>
                  <a:pt x="f85" y="f86"/>
                </a:lnTo>
                <a:lnTo>
                  <a:pt x="f87" y="f88"/>
                </a:lnTo>
                <a:lnTo>
                  <a:pt x="f89" y="f90"/>
                </a:lnTo>
                <a:lnTo>
                  <a:pt x="f91" y="f92"/>
                </a:lnTo>
                <a:lnTo>
                  <a:pt x="f91" y="f93"/>
                </a:lnTo>
                <a:lnTo>
                  <a:pt x="f6" y="f93"/>
                </a:lnTo>
                <a:lnTo>
                  <a:pt x="f6" y="f7"/>
                </a:lnTo>
                <a:lnTo>
                  <a:pt x="f5" y="f7"/>
                </a:lnTo>
                <a:lnTo>
                  <a:pt x="f5" y="f94"/>
                </a:lnTo>
                <a:lnTo>
                  <a:pt x="f5" y="f93"/>
                </a:lnTo>
                <a:close/>
              </a:path>
            </a:pathLst>
          </a:cu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1F76DD0-895D-1349-5BB3-85F27ABCA5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012" y="3102231"/>
            <a:ext cx="5451625" cy="2657667"/>
          </a:xfrm>
          <a:prstGeom prst="rect">
            <a:avLst/>
          </a:prstGeom>
          <a:noFill/>
          <a:ln cap="rnd">
            <a:noFill/>
          </a:ln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4B024F8-1152-CFED-4923-93CDC1739150}"/>
              </a:ext>
            </a:extLst>
          </p:cNvPr>
          <p:cNvGraphicFramePr/>
          <p:nvPr/>
        </p:nvGraphicFramePr>
        <p:xfrm>
          <a:off x="320645" y="2480684"/>
          <a:ext cx="5122605" cy="3658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217039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A31EC-7189-0892-68B7-D4EA2A06A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69DBA-726E-1825-E0B8-D1AB32A89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6EC270E-711E-3DB5-A9F2-B2BF76984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208" y="0"/>
            <a:ext cx="12191996" cy="6858000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E654DFA-3BB3-138B-A375-AFC1471EF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442240" y="0"/>
            <a:ext cx="685800" cy="1143000"/>
          </a:xfrm>
          <a:prstGeom prst="rect">
            <a:avLst/>
          </a:prstGeom>
          <a:solidFill>
            <a:srgbClr val="B01513"/>
          </a:solidFill>
          <a:ln cap="rnd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91440" tIns="45720" rIns="91440" bIns="45720" anchor="t" anchorCtr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876DCE21-AFD1-6190-C34A-8932803F5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719729" y="1460232"/>
            <a:ext cx="3472059" cy="82593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72060"/>
              <a:gd name="f7" fmla="val 825932"/>
              <a:gd name="f8" fmla="val 3470310"/>
              <a:gd name="f9" fmla="val 12850"/>
              <a:gd name="f10" fmla="val 480529"/>
              <a:gd name="f11" fmla="val 3363699"/>
              <a:gd name="f12" fmla="val 498471"/>
              <a:gd name="f13" fmla="val 2435623"/>
              <a:gd name="f14" fmla="val 645518"/>
              <a:gd name="f15" fmla="val 603076"/>
              <a:gd name="f16" fmla="val 844866"/>
              <a:gd name="f17" fmla="val 42060"/>
              <a:gd name="f18" fmla="val 824486"/>
              <a:gd name="f19" fmla="val 28151"/>
              <a:gd name="f20" fmla="val 802425"/>
              <a:gd name="f21" fmla="val 13909"/>
              <a:gd name="f22" fmla="val 780513"/>
              <a:gd name="f23" fmla="val 758452"/>
              <a:gd name="f24" fmla="val 188014"/>
              <a:gd name="f25" fmla="val 735602"/>
              <a:gd name="f26" fmla="val 284087"/>
              <a:gd name="f27" fmla="val 722590"/>
              <a:gd name="f28" fmla="val 382288"/>
              <a:gd name="f29" fmla="val 709392"/>
              <a:gd name="f30" fmla="val 481858"/>
              <a:gd name="f31" fmla="val 695774"/>
              <a:gd name="f32" fmla="val 581897"/>
              <a:gd name="f33" fmla="val 680711"/>
              <a:gd name="f34" fmla="val 683670"/>
              <a:gd name="f35" fmla="val 665256"/>
              <a:gd name="f36" fmla="val 787206"/>
              <a:gd name="f37" fmla="val 649587"/>
              <a:gd name="f38" fmla="val 892019"/>
              <a:gd name="f39" fmla="val 632968"/>
              <a:gd name="f40" fmla="val 997620"/>
              <a:gd name="f41" fmla="val 614667"/>
              <a:gd name="f42" fmla="val 1104727"/>
              <a:gd name="f43" fmla="val 596741"/>
              <a:gd name="f44" fmla="val 1212669"/>
              <a:gd name="f45" fmla="val 577397"/>
              <a:gd name="f46" fmla="val 1321506"/>
              <a:gd name="f47" fmla="val 556988"/>
              <a:gd name="f48" fmla="val 1430709"/>
              <a:gd name="f49" fmla="val 536607"/>
              <a:gd name="f50" fmla="val 1541050"/>
              <a:gd name="f51" fmla="val 514481"/>
              <a:gd name="f52" fmla="val 1652805"/>
              <a:gd name="f53" fmla="val 492202"/>
              <a:gd name="f54" fmla="val 1763708"/>
              <a:gd name="f55" fmla="val 469161"/>
              <a:gd name="f56" fmla="val 1875795"/>
              <a:gd name="f57" fmla="val 444641"/>
              <a:gd name="f58" fmla="val 1989128"/>
              <a:gd name="f59" fmla="val 418995"/>
              <a:gd name="f60" fmla="val 2102476"/>
              <a:gd name="f61" fmla="val 393438"/>
              <a:gd name="f62" fmla="val 2215549"/>
              <a:gd name="f63" fmla="val 366291"/>
              <a:gd name="f64" fmla="val 2330490"/>
              <a:gd name="f65" fmla="val 337455"/>
              <a:gd name="f66" fmla="val 2443333"/>
              <a:gd name="f67" fmla="val 308983"/>
              <a:gd name="f68" fmla="val 2558014"/>
              <a:gd name="f69" fmla="val 278646"/>
              <a:gd name="f70" fmla="val 2673621"/>
              <a:gd name="f71" fmla="val 247421"/>
              <a:gd name="f72" fmla="val 2787008"/>
              <a:gd name="f73" fmla="val 215853"/>
              <a:gd name="f74" fmla="val 2901442"/>
              <a:gd name="f75" fmla="val 182011"/>
              <a:gd name="f76" fmla="val 3015722"/>
              <a:gd name="f77" fmla="val 147286"/>
              <a:gd name="f78" fmla="val 3130018"/>
              <a:gd name="f79" fmla="val 112649"/>
              <a:gd name="f80" fmla="val 3243551"/>
              <a:gd name="f81" fmla="val 75688"/>
              <a:gd name="f82" fmla="val 3356992"/>
              <a:gd name="f83" fmla="val 38197"/>
              <a:gd name="f84" fmla="+- 0 0 -90"/>
              <a:gd name="f85" fmla="*/ f3 1 3472060"/>
              <a:gd name="f86" fmla="*/ f4 1 825932"/>
              <a:gd name="f87" fmla="val f5"/>
              <a:gd name="f88" fmla="val f6"/>
              <a:gd name="f89" fmla="val f7"/>
              <a:gd name="f90" fmla="*/ f84 f0 1"/>
              <a:gd name="f91" fmla="+- f89 0 f87"/>
              <a:gd name="f92" fmla="+- f88 0 f87"/>
              <a:gd name="f93" fmla="*/ f90 1 f2"/>
              <a:gd name="f94" fmla="*/ f92 1 3472060"/>
              <a:gd name="f95" fmla="*/ f91 1 825932"/>
              <a:gd name="f96" fmla="*/ 3470310 f92 1"/>
              <a:gd name="f97" fmla="*/ 0 f91 1"/>
              <a:gd name="f98" fmla="*/ 3472060 f92 1"/>
              <a:gd name="f99" fmla="*/ 12850 f91 1"/>
              <a:gd name="f100" fmla="*/ 480529 f91 1"/>
              <a:gd name="f101" fmla="*/ 3363699 f92 1"/>
              <a:gd name="f102" fmla="*/ 498471 f91 1"/>
              <a:gd name="f103" fmla="*/ 42060 f92 1"/>
              <a:gd name="f104" fmla="*/ 824486 f91 1"/>
              <a:gd name="f105" fmla="*/ 0 f92 1"/>
              <a:gd name="f106" fmla="*/ 758452 f91 1"/>
              <a:gd name="f107" fmla="*/ 188014 f92 1"/>
              <a:gd name="f108" fmla="*/ 735602 f91 1"/>
              <a:gd name="f109" fmla="*/ 284087 f92 1"/>
              <a:gd name="f110" fmla="*/ 722590 f91 1"/>
              <a:gd name="f111" fmla="*/ 382288 f92 1"/>
              <a:gd name="f112" fmla="*/ 709392 f91 1"/>
              <a:gd name="f113" fmla="*/ 481858 f92 1"/>
              <a:gd name="f114" fmla="*/ 695774 f91 1"/>
              <a:gd name="f115" fmla="*/ 581897 f92 1"/>
              <a:gd name="f116" fmla="*/ 680711 f91 1"/>
              <a:gd name="f117" fmla="*/ 683670 f92 1"/>
              <a:gd name="f118" fmla="*/ 665256 f91 1"/>
              <a:gd name="f119" fmla="*/ 787206 f92 1"/>
              <a:gd name="f120" fmla="*/ 649587 f91 1"/>
              <a:gd name="f121" fmla="*/ 892019 f92 1"/>
              <a:gd name="f122" fmla="*/ 632968 f91 1"/>
              <a:gd name="f123" fmla="*/ 997620 f92 1"/>
              <a:gd name="f124" fmla="*/ 614667 f91 1"/>
              <a:gd name="f125" fmla="*/ 1104727 f92 1"/>
              <a:gd name="f126" fmla="*/ 596741 f91 1"/>
              <a:gd name="f127" fmla="*/ 1212669 f92 1"/>
              <a:gd name="f128" fmla="*/ 577397 f91 1"/>
              <a:gd name="f129" fmla="*/ 1321506 f92 1"/>
              <a:gd name="f130" fmla="*/ 556988 f91 1"/>
              <a:gd name="f131" fmla="*/ 1430709 f92 1"/>
              <a:gd name="f132" fmla="*/ 536607 f91 1"/>
              <a:gd name="f133" fmla="*/ 1541050 f92 1"/>
              <a:gd name="f134" fmla="*/ 514481 f91 1"/>
              <a:gd name="f135" fmla="*/ 1652805 f92 1"/>
              <a:gd name="f136" fmla="*/ 492202 f91 1"/>
              <a:gd name="f137" fmla="*/ 1763708 f92 1"/>
              <a:gd name="f138" fmla="*/ 469161 f91 1"/>
              <a:gd name="f139" fmla="*/ 1875795 f92 1"/>
              <a:gd name="f140" fmla="*/ 444641 f91 1"/>
              <a:gd name="f141" fmla="*/ 1989128 f92 1"/>
              <a:gd name="f142" fmla="*/ 418995 f91 1"/>
              <a:gd name="f143" fmla="*/ 2102476 f92 1"/>
              <a:gd name="f144" fmla="*/ 393438 f91 1"/>
              <a:gd name="f145" fmla="*/ 2215549 f92 1"/>
              <a:gd name="f146" fmla="*/ 366291 f91 1"/>
              <a:gd name="f147" fmla="*/ 2330490 f92 1"/>
              <a:gd name="f148" fmla="*/ 337455 f91 1"/>
              <a:gd name="f149" fmla="*/ 2443333 f92 1"/>
              <a:gd name="f150" fmla="*/ 308983 f91 1"/>
              <a:gd name="f151" fmla="*/ 2558014 f92 1"/>
              <a:gd name="f152" fmla="*/ 278646 f91 1"/>
              <a:gd name="f153" fmla="*/ 2673621 f92 1"/>
              <a:gd name="f154" fmla="*/ 247421 f91 1"/>
              <a:gd name="f155" fmla="*/ 2787008 f92 1"/>
              <a:gd name="f156" fmla="*/ 215853 f91 1"/>
              <a:gd name="f157" fmla="*/ 2901442 f92 1"/>
              <a:gd name="f158" fmla="*/ 182011 f91 1"/>
              <a:gd name="f159" fmla="*/ 3015722 f92 1"/>
              <a:gd name="f160" fmla="*/ 147286 f91 1"/>
              <a:gd name="f161" fmla="*/ 3130018 f92 1"/>
              <a:gd name="f162" fmla="*/ 112649 f91 1"/>
              <a:gd name="f163" fmla="*/ 3243551 f92 1"/>
              <a:gd name="f164" fmla="*/ 75688 f91 1"/>
              <a:gd name="f165" fmla="*/ 3356992 f92 1"/>
              <a:gd name="f166" fmla="*/ 38197 f91 1"/>
              <a:gd name="f167" fmla="+- f93 0 f1"/>
              <a:gd name="f168" fmla="*/ f96 1 3472060"/>
              <a:gd name="f169" fmla="*/ f97 1 825932"/>
              <a:gd name="f170" fmla="*/ f98 1 3472060"/>
              <a:gd name="f171" fmla="*/ f99 1 825932"/>
              <a:gd name="f172" fmla="*/ f100 1 825932"/>
              <a:gd name="f173" fmla="*/ f101 1 3472060"/>
              <a:gd name="f174" fmla="*/ f102 1 825932"/>
              <a:gd name="f175" fmla="*/ f103 1 3472060"/>
              <a:gd name="f176" fmla="*/ f104 1 825932"/>
              <a:gd name="f177" fmla="*/ f105 1 3472060"/>
              <a:gd name="f178" fmla="*/ f106 1 825932"/>
              <a:gd name="f179" fmla="*/ f107 1 3472060"/>
              <a:gd name="f180" fmla="*/ f108 1 825932"/>
              <a:gd name="f181" fmla="*/ f109 1 3472060"/>
              <a:gd name="f182" fmla="*/ f110 1 825932"/>
              <a:gd name="f183" fmla="*/ f111 1 3472060"/>
              <a:gd name="f184" fmla="*/ f112 1 825932"/>
              <a:gd name="f185" fmla="*/ f113 1 3472060"/>
              <a:gd name="f186" fmla="*/ f114 1 825932"/>
              <a:gd name="f187" fmla="*/ f115 1 3472060"/>
              <a:gd name="f188" fmla="*/ f116 1 825932"/>
              <a:gd name="f189" fmla="*/ f117 1 3472060"/>
              <a:gd name="f190" fmla="*/ f118 1 825932"/>
              <a:gd name="f191" fmla="*/ f119 1 3472060"/>
              <a:gd name="f192" fmla="*/ f120 1 825932"/>
              <a:gd name="f193" fmla="*/ f121 1 3472060"/>
              <a:gd name="f194" fmla="*/ f122 1 825932"/>
              <a:gd name="f195" fmla="*/ f123 1 3472060"/>
              <a:gd name="f196" fmla="*/ f124 1 825932"/>
              <a:gd name="f197" fmla="*/ f125 1 3472060"/>
              <a:gd name="f198" fmla="*/ f126 1 825932"/>
              <a:gd name="f199" fmla="*/ f127 1 3472060"/>
              <a:gd name="f200" fmla="*/ f128 1 825932"/>
              <a:gd name="f201" fmla="*/ f129 1 3472060"/>
              <a:gd name="f202" fmla="*/ f130 1 825932"/>
              <a:gd name="f203" fmla="*/ f131 1 3472060"/>
              <a:gd name="f204" fmla="*/ f132 1 825932"/>
              <a:gd name="f205" fmla="*/ f133 1 3472060"/>
              <a:gd name="f206" fmla="*/ f134 1 825932"/>
              <a:gd name="f207" fmla="*/ f135 1 3472060"/>
              <a:gd name="f208" fmla="*/ f136 1 825932"/>
              <a:gd name="f209" fmla="*/ f137 1 3472060"/>
              <a:gd name="f210" fmla="*/ f138 1 825932"/>
              <a:gd name="f211" fmla="*/ f139 1 3472060"/>
              <a:gd name="f212" fmla="*/ f140 1 825932"/>
              <a:gd name="f213" fmla="*/ f141 1 3472060"/>
              <a:gd name="f214" fmla="*/ f142 1 825932"/>
              <a:gd name="f215" fmla="*/ f143 1 3472060"/>
              <a:gd name="f216" fmla="*/ f144 1 825932"/>
              <a:gd name="f217" fmla="*/ f145 1 3472060"/>
              <a:gd name="f218" fmla="*/ f146 1 825932"/>
              <a:gd name="f219" fmla="*/ f147 1 3472060"/>
              <a:gd name="f220" fmla="*/ f148 1 825932"/>
              <a:gd name="f221" fmla="*/ f149 1 3472060"/>
              <a:gd name="f222" fmla="*/ f150 1 825932"/>
              <a:gd name="f223" fmla="*/ f151 1 3472060"/>
              <a:gd name="f224" fmla="*/ f152 1 825932"/>
              <a:gd name="f225" fmla="*/ f153 1 3472060"/>
              <a:gd name="f226" fmla="*/ f154 1 825932"/>
              <a:gd name="f227" fmla="*/ f155 1 3472060"/>
              <a:gd name="f228" fmla="*/ f156 1 825932"/>
              <a:gd name="f229" fmla="*/ f157 1 3472060"/>
              <a:gd name="f230" fmla="*/ f158 1 825932"/>
              <a:gd name="f231" fmla="*/ f159 1 3472060"/>
              <a:gd name="f232" fmla="*/ f160 1 825932"/>
              <a:gd name="f233" fmla="*/ f161 1 3472060"/>
              <a:gd name="f234" fmla="*/ f162 1 825932"/>
              <a:gd name="f235" fmla="*/ f163 1 3472060"/>
              <a:gd name="f236" fmla="*/ f164 1 825932"/>
              <a:gd name="f237" fmla="*/ f165 1 3472060"/>
              <a:gd name="f238" fmla="*/ f166 1 825932"/>
              <a:gd name="f239" fmla="*/ f87 1 f94"/>
              <a:gd name="f240" fmla="*/ f88 1 f94"/>
              <a:gd name="f241" fmla="*/ f87 1 f95"/>
              <a:gd name="f242" fmla="*/ f89 1 f95"/>
              <a:gd name="f243" fmla="*/ f168 1 f94"/>
              <a:gd name="f244" fmla="*/ f169 1 f95"/>
              <a:gd name="f245" fmla="*/ f170 1 f94"/>
              <a:gd name="f246" fmla="*/ f171 1 f95"/>
              <a:gd name="f247" fmla="*/ f172 1 f95"/>
              <a:gd name="f248" fmla="*/ f173 1 f94"/>
              <a:gd name="f249" fmla="*/ f174 1 f95"/>
              <a:gd name="f250" fmla="*/ f175 1 f94"/>
              <a:gd name="f251" fmla="*/ f176 1 f95"/>
              <a:gd name="f252" fmla="*/ f177 1 f94"/>
              <a:gd name="f253" fmla="*/ f178 1 f95"/>
              <a:gd name="f254" fmla="*/ f179 1 f94"/>
              <a:gd name="f255" fmla="*/ f180 1 f95"/>
              <a:gd name="f256" fmla="*/ f181 1 f94"/>
              <a:gd name="f257" fmla="*/ f182 1 f95"/>
              <a:gd name="f258" fmla="*/ f183 1 f94"/>
              <a:gd name="f259" fmla="*/ f184 1 f95"/>
              <a:gd name="f260" fmla="*/ f185 1 f94"/>
              <a:gd name="f261" fmla="*/ f186 1 f95"/>
              <a:gd name="f262" fmla="*/ f187 1 f94"/>
              <a:gd name="f263" fmla="*/ f188 1 f95"/>
              <a:gd name="f264" fmla="*/ f189 1 f94"/>
              <a:gd name="f265" fmla="*/ f190 1 f95"/>
              <a:gd name="f266" fmla="*/ f191 1 f94"/>
              <a:gd name="f267" fmla="*/ f192 1 f95"/>
              <a:gd name="f268" fmla="*/ f193 1 f94"/>
              <a:gd name="f269" fmla="*/ f194 1 f95"/>
              <a:gd name="f270" fmla="*/ f195 1 f94"/>
              <a:gd name="f271" fmla="*/ f196 1 f95"/>
              <a:gd name="f272" fmla="*/ f197 1 f94"/>
              <a:gd name="f273" fmla="*/ f198 1 f95"/>
              <a:gd name="f274" fmla="*/ f199 1 f94"/>
              <a:gd name="f275" fmla="*/ f200 1 f95"/>
              <a:gd name="f276" fmla="*/ f201 1 f94"/>
              <a:gd name="f277" fmla="*/ f202 1 f95"/>
              <a:gd name="f278" fmla="*/ f203 1 f94"/>
              <a:gd name="f279" fmla="*/ f204 1 f95"/>
              <a:gd name="f280" fmla="*/ f205 1 f94"/>
              <a:gd name="f281" fmla="*/ f206 1 f95"/>
              <a:gd name="f282" fmla="*/ f207 1 f94"/>
              <a:gd name="f283" fmla="*/ f208 1 f95"/>
              <a:gd name="f284" fmla="*/ f209 1 f94"/>
              <a:gd name="f285" fmla="*/ f210 1 f95"/>
              <a:gd name="f286" fmla="*/ f211 1 f94"/>
              <a:gd name="f287" fmla="*/ f212 1 f95"/>
              <a:gd name="f288" fmla="*/ f213 1 f94"/>
              <a:gd name="f289" fmla="*/ f214 1 f95"/>
              <a:gd name="f290" fmla="*/ f215 1 f94"/>
              <a:gd name="f291" fmla="*/ f216 1 f95"/>
              <a:gd name="f292" fmla="*/ f217 1 f94"/>
              <a:gd name="f293" fmla="*/ f218 1 f95"/>
              <a:gd name="f294" fmla="*/ f219 1 f94"/>
              <a:gd name="f295" fmla="*/ f220 1 f95"/>
              <a:gd name="f296" fmla="*/ f221 1 f94"/>
              <a:gd name="f297" fmla="*/ f222 1 f95"/>
              <a:gd name="f298" fmla="*/ f223 1 f94"/>
              <a:gd name="f299" fmla="*/ f224 1 f95"/>
              <a:gd name="f300" fmla="*/ f225 1 f94"/>
              <a:gd name="f301" fmla="*/ f226 1 f95"/>
              <a:gd name="f302" fmla="*/ f227 1 f94"/>
              <a:gd name="f303" fmla="*/ f228 1 f95"/>
              <a:gd name="f304" fmla="*/ f229 1 f94"/>
              <a:gd name="f305" fmla="*/ f230 1 f95"/>
              <a:gd name="f306" fmla="*/ f231 1 f94"/>
              <a:gd name="f307" fmla="*/ f232 1 f95"/>
              <a:gd name="f308" fmla="*/ f233 1 f94"/>
              <a:gd name="f309" fmla="*/ f234 1 f95"/>
              <a:gd name="f310" fmla="*/ f235 1 f94"/>
              <a:gd name="f311" fmla="*/ f236 1 f95"/>
              <a:gd name="f312" fmla="*/ f237 1 f94"/>
              <a:gd name="f313" fmla="*/ f238 1 f95"/>
              <a:gd name="f314" fmla="*/ f239 f85 1"/>
              <a:gd name="f315" fmla="*/ f240 f85 1"/>
              <a:gd name="f316" fmla="*/ f242 f86 1"/>
              <a:gd name="f317" fmla="*/ f241 f86 1"/>
              <a:gd name="f318" fmla="*/ f243 f85 1"/>
              <a:gd name="f319" fmla="*/ f244 f86 1"/>
              <a:gd name="f320" fmla="*/ f245 f85 1"/>
              <a:gd name="f321" fmla="*/ f246 f86 1"/>
              <a:gd name="f322" fmla="*/ f247 f86 1"/>
              <a:gd name="f323" fmla="*/ f248 f85 1"/>
              <a:gd name="f324" fmla="*/ f249 f86 1"/>
              <a:gd name="f325" fmla="*/ f250 f85 1"/>
              <a:gd name="f326" fmla="*/ f251 f86 1"/>
              <a:gd name="f327" fmla="*/ f252 f85 1"/>
              <a:gd name="f328" fmla="*/ f253 f86 1"/>
              <a:gd name="f329" fmla="*/ f254 f85 1"/>
              <a:gd name="f330" fmla="*/ f255 f86 1"/>
              <a:gd name="f331" fmla="*/ f256 f85 1"/>
              <a:gd name="f332" fmla="*/ f257 f86 1"/>
              <a:gd name="f333" fmla="*/ f258 f85 1"/>
              <a:gd name="f334" fmla="*/ f259 f86 1"/>
              <a:gd name="f335" fmla="*/ f260 f85 1"/>
              <a:gd name="f336" fmla="*/ f261 f86 1"/>
              <a:gd name="f337" fmla="*/ f262 f85 1"/>
              <a:gd name="f338" fmla="*/ f263 f86 1"/>
              <a:gd name="f339" fmla="*/ f264 f85 1"/>
              <a:gd name="f340" fmla="*/ f265 f86 1"/>
              <a:gd name="f341" fmla="*/ f266 f85 1"/>
              <a:gd name="f342" fmla="*/ f267 f86 1"/>
              <a:gd name="f343" fmla="*/ f268 f85 1"/>
              <a:gd name="f344" fmla="*/ f269 f86 1"/>
              <a:gd name="f345" fmla="*/ f270 f85 1"/>
              <a:gd name="f346" fmla="*/ f271 f86 1"/>
              <a:gd name="f347" fmla="*/ f272 f85 1"/>
              <a:gd name="f348" fmla="*/ f273 f86 1"/>
              <a:gd name="f349" fmla="*/ f274 f85 1"/>
              <a:gd name="f350" fmla="*/ f275 f86 1"/>
              <a:gd name="f351" fmla="*/ f276 f85 1"/>
              <a:gd name="f352" fmla="*/ f277 f86 1"/>
              <a:gd name="f353" fmla="*/ f278 f85 1"/>
              <a:gd name="f354" fmla="*/ f279 f86 1"/>
              <a:gd name="f355" fmla="*/ f280 f85 1"/>
              <a:gd name="f356" fmla="*/ f281 f86 1"/>
              <a:gd name="f357" fmla="*/ f282 f85 1"/>
              <a:gd name="f358" fmla="*/ f283 f86 1"/>
              <a:gd name="f359" fmla="*/ f284 f85 1"/>
              <a:gd name="f360" fmla="*/ f285 f86 1"/>
              <a:gd name="f361" fmla="*/ f286 f85 1"/>
              <a:gd name="f362" fmla="*/ f287 f86 1"/>
              <a:gd name="f363" fmla="*/ f288 f85 1"/>
              <a:gd name="f364" fmla="*/ f289 f86 1"/>
              <a:gd name="f365" fmla="*/ f290 f85 1"/>
              <a:gd name="f366" fmla="*/ f291 f86 1"/>
              <a:gd name="f367" fmla="*/ f292 f85 1"/>
              <a:gd name="f368" fmla="*/ f293 f86 1"/>
              <a:gd name="f369" fmla="*/ f294 f85 1"/>
              <a:gd name="f370" fmla="*/ f295 f86 1"/>
              <a:gd name="f371" fmla="*/ f296 f85 1"/>
              <a:gd name="f372" fmla="*/ f297 f86 1"/>
              <a:gd name="f373" fmla="*/ f298 f85 1"/>
              <a:gd name="f374" fmla="*/ f299 f86 1"/>
              <a:gd name="f375" fmla="*/ f300 f85 1"/>
              <a:gd name="f376" fmla="*/ f301 f86 1"/>
              <a:gd name="f377" fmla="*/ f302 f85 1"/>
              <a:gd name="f378" fmla="*/ f303 f86 1"/>
              <a:gd name="f379" fmla="*/ f304 f85 1"/>
              <a:gd name="f380" fmla="*/ f305 f86 1"/>
              <a:gd name="f381" fmla="*/ f306 f85 1"/>
              <a:gd name="f382" fmla="*/ f307 f86 1"/>
              <a:gd name="f383" fmla="*/ f308 f85 1"/>
              <a:gd name="f384" fmla="*/ f309 f86 1"/>
              <a:gd name="f385" fmla="*/ f310 f85 1"/>
              <a:gd name="f386" fmla="*/ f311 f86 1"/>
              <a:gd name="f387" fmla="*/ f312 f85 1"/>
              <a:gd name="f388" fmla="*/ f313 f8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67">
                <a:pos x="f318" y="f319"/>
              </a:cxn>
              <a:cxn ang="f167">
                <a:pos x="f320" y="f321"/>
              </a:cxn>
              <a:cxn ang="f167">
                <a:pos x="f320" y="f322"/>
              </a:cxn>
              <a:cxn ang="f167">
                <a:pos x="f323" y="f324"/>
              </a:cxn>
              <a:cxn ang="f167">
                <a:pos x="f325" y="f326"/>
              </a:cxn>
              <a:cxn ang="f167">
                <a:pos x="f327" y="f328"/>
              </a:cxn>
              <a:cxn ang="f167">
                <a:pos x="f329" y="f330"/>
              </a:cxn>
              <a:cxn ang="f167">
                <a:pos x="f331" y="f332"/>
              </a:cxn>
              <a:cxn ang="f167">
                <a:pos x="f333" y="f334"/>
              </a:cxn>
              <a:cxn ang="f167">
                <a:pos x="f335" y="f336"/>
              </a:cxn>
              <a:cxn ang="f167">
                <a:pos x="f337" y="f338"/>
              </a:cxn>
              <a:cxn ang="f167">
                <a:pos x="f339" y="f340"/>
              </a:cxn>
              <a:cxn ang="f167">
                <a:pos x="f341" y="f342"/>
              </a:cxn>
              <a:cxn ang="f167">
                <a:pos x="f343" y="f344"/>
              </a:cxn>
              <a:cxn ang="f167">
                <a:pos x="f345" y="f346"/>
              </a:cxn>
              <a:cxn ang="f167">
                <a:pos x="f347" y="f348"/>
              </a:cxn>
              <a:cxn ang="f167">
                <a:pos x="f349" y="f350"/>
              </a:cxn>
              <a:cxn ang="f167">
                <a:pos x="f351" y="f352"/>
              </a:cxn>
              <a:cxn ang="f167">
                <a:pos x="f353" y="f354"/>
              </a:cxn>
              <a:cxn ang="f167">
                <a:pos x="f355" y="f356"/>
              </a:cxn>
              <a:cxn ang="f167">
                <a:pos x="f357" y="f358"/>
              </a:cxn>
              <a:cxn ang="f167">
                <a:pos x="f359" y="f360"/>
              </a:cxn>
              <a:cxn ang="f167">
                <a:pos x="f361" y="f362"/>
              </a:cxn>
              <a:cxn ang="f167">
                <a:pos x="f363" y="f364"/>
              </a:cxn>
              <a:cxn ang="f167">
                <a:pos x="f365" y="f366"/>
              </a:cxn>
              <a:cxn ang="f167">
                <a:pos x="f367" y="f368"/>
              </a:cxn>
              <a:cxn ang="f167">
                <a:pos x="f369" y="f370"/>
              </a:cxn>
              <a:cxn ang="f167">
                <a:pos x="f371" y="f372"/>
              </a:cxn>
              <a:cxn ang="f167">
                <a:pos x="f373" y="f374"/>
              </a:cxn>
              <a:cxn ang="f167">
                <a:pos x="f375" y="f376"/>
              </a:cxn>
              <a:cxn ang="f167">
                <a:pos x="f377" y="f378"/>
              </a:cxn>
              <a:cxn ang="f167">
                <a:pos x="f379" y="f380"/>
              </a:cxn>
              <a:cxn ang="f167">
                <a:pos x="f381" y="f382"/>
              </a:cxn>
              <a:cxn ang="f167">
                <a:pos x="f383" y="f384"/>
              </a:cxn>
              <a:cxn ang="f167">
                <a:pos x="f385" y="f386"/>
              </a:cxn>
              <a:cxn ang="f167">
                <a:pos x="f387" y="f388"/>
              </a:cxn>
              <a:cxn ang="f167">
                <a:pos x="f318" y="f319"/>
              </a:cxn>
            </a:cxnLst>
            <a:rect l="f314" t="f317" r="f315" b="f316"/>
            <a:pathLst>
              <a:path w="3472060" h="825932">
                <a:moveTo>
                  <a:pt x="f8" y="f5"/>
                </a:moveTo>
                <a:lnTo>
                  <a:pt x="f6" y="f9"/>
                </a:lnTo>
                <a:lnTo>
                  <a:pt x="f6" y="f10"/>
                </a:lnTo>
                <a:lnTo>
                  <a:pt x="f11" y="f12"/>
                </a:ln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5" y="f23"/>
                </a:cubicBez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lnTo>
                  <a:pt x="f56" y="f57"/>
                </a:lnTo>
                <a:lnTo>
                  <a:pt x="f58" y="f59"/>
                </a:ln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lnTo>
                  <a:pt x="f66" y="f67"/>
                </a:lnTo>
                <a:lnTo>
                  <a:pt x="f68" y="f69"/>
                </a:lnTo>
                <a:lnTo>
                  <a:pt x="f70" y="f71"/>
                </a:lnTo>
                <a:lnTo>
                  <a:pt x="f72" y="f73"/>
                </a:lnTo>
                <a:lnTo>
                  <a:pt x="f74" y="f75"/>
                </a:lnTo>
                <a:lnTo>
                  <a:pt x="f76" y="f77"/>
                </a:lnTo>
                <a:lnTo>
                  <a:pt x="f78" y="f79"/>
                </a:lnTo>
                <a:lnTo>
                  <a:pt x="f80" y="f81"/>
                </a:lnTo>
                <a:lnTo>
                  <a:pt x="f82" y="f83"/>
                </a:lnTo>
                <a:lnTo>
                  <a:pt x="f8" y="f5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29EE548-E0B7-21AE-BD7B-B7B049906744}"/>
              </a:ext>
            </a:extLst>
          </p:cNvPr>
          <p:cNvSpPr txBox="1">
            <a:spLocks noGrp="1"/>
          </p:cNvSpPr>
          <p:nvPr/>
        </p:nvSpPr>
        <p:spPr>
          <a:xfrm>
            <a:off x="330029" y="596868"/>
            <a:ext cx="10222652" cy="104905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200" b="0" i="0" u="none" strike="noStrike" kern="1200" cap="none" spc="0" baseline="0">
                <a:solidFill>
                  <a:srgbClr val="EBEBEB"/>
                </a:solidFill>
                <a:uFillTx/>
                <a:latin typeface="Century Gothic"/>
              </a:defRPr>
            </a:lvl1pPr>
          </a:lstStyle>
          <a:p>
            <a:pPr lvl="0">
              <a:lnSpc>
                <a:spcPct val="90000"/>
              </a:lnSpc>
            </a:pPr>
            <a:r>
              <a:rPr lang="en-US" sz="3300"/>
              <a:t>Zara (Customer Relationship Management)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1B41B3F-1FE9-1A15-98F3-63F8672E8D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208" y="1762067"/>
            <a:ext cx="12192417" cy="5095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417"/>
              <a:gd name="f7" fmla="val 5095933"/>
              <a:gd name="f8" fmla="val 71931"/>
              <a:gd name="f9" fmla="val 12261"/>
              <a:gd name="f10" fmla="val 282848"/>
              <a:gd name="f11" fmla="val 48343"/>
              <a:gd name="f12" fmla="val 436463"/>
              <a:gd name="f13" fmla="val 73565"/>
              <a:gd name="f14" fmla="val 619338"/>
              <a:gd name="f15" fmla="val 100188"/>
              <a:gd name="f16" fmla="val 836350"/>
              <a:gd name="f17" fmla="val 132066"/>
              <a:gd name="f18" fmla="val 1076527"/>
              <a:gd name="f19" fmla="val 165696"/>
              <a:gd name="f20" fmla="val 1347183"/>
              <a:gd name="f21" fmla="val 201077"/>
              <a:gd name="f22" fmla="val 1642222"/>
              <a:gd name="f23" fmla="val 238560"/>
              <a:gd name="f24" fmla="val 1962863"/>
              <a:gd name="f25" fmla="val 276043"/>
              <a:gd name="f26" fmla="val 2304231"/>
              <a:gd name="f27" fmla="val 314227"/>
              <a:gd name="f28" fmla="val 2672420"/>
              <a:gd name="f29" fmla="val 349608"/>
              <a:gd name="f30" fmla="val 3057677"/>
              <a:gd name="f31" fmla="val 383588"/>
              <a:gd name="f32" fmla="val 3464880"/>
              <a:gd name="f33" fmla="val 414415"/>
              <a:gd name="f34" fmla="val 3889151"/>
              <a:gd name="f35" fmla="val 443841"/>
              <a:gd name="f36" fmla="val 4331709"/>
              <a:gd name="f37" fmla="val 471515"/>
              <a:gd name="f38" fmla="val 4558475"/>
              <a:gd name="f39" fmla="val 481324"/>
              <a:gd name="f40" fmla="val 4790117"/>
              <a:gd name="f41" fmla="val 492183"/>
              <a:gd name="f42" fmla="val 5025417"/>
              <a:gd name="f43" fmla="val 502342"/>
              <a:gd name="f44" fmla="val 5261936"/>
              <a:gd name="f45" fmla="val 508998"/>
              <a:gd name="f46" fmla="val 5503331"/>
              <a:gd name="f47" fmla="val 514953"/>
              <a:gd name="f48" fmla="val 5747166"/>
              <a:gd name="f49" fmla="val 521259"/>
              <a:gd name="f50" fmla="val 5995876"/>
              <a:gd name="f51" fmla="val 525463"/>
              <a:gd name="f52" fmla="val 6247025"/>
              <a:gd name="f53" fmla="val 6500612"/>
              <a:gd name="f54" fmla="val 527565"/>
              <a:gd name="f55" fmla="val 6756638"/>
              <a:gd name="f56" fmla="val 7016321"/>
              <a:gd name="f57" fmla="val 7276004"/>
              <a:gd name="f58" fmla="val 517406"/>
              <a:gd name="f59" fmla="val 7539344"/>
              <a:gd name="f60" fmla="val 7805123"/>
              <a:gd name="f61" fmla="val 500241"/>
              <a:gd name="f62" fmla="val 8070902"/>
              <a:gd name="f63" fmla="val 490082"/>
              <a:gd name="f64" fmla="val 8339120"/>
              <a:gd name="f65" fmla="val 475719"/>
              <a:gd name="f66" fmla="val 8609775"/>
              <a:gd name="f67" fmla="val 458554"/>
              <a:gd name="f68" fmla="val 8881650"/>
              <a:gd name="f69" fmla="val 442089"/>
              <a:gd name="f70" fmla="val 9153525"/>
              <a:gd name="f71" fmla="val 421071"/>
              <a:gd name="f72" fmla="val 9429057"/>
              <a:gd name="f73" fmla="val 395849"/>
              <a:gd name="f74" fmla="val 9700932"/>
              <a:gd name="f75" fmla="val 370626"/>
              <a:gd name="f76" fmla="val 9977683"/>
              <a:gd name="f77" fmla="val 341551"/>
              <a:gd name="f78" fmla="val 10255654"/>
              <a:gd name="f79" fmla="val 309673"/>
              <a:gd name="f80" fmla="val 10529967"/>
              <a:gd name="f81" fmla="val 10807938"/>
              <a:gd name="f82" fmla="val 236809"/>
              <a:gd name="f83" fmla="val 11084689"/>
              <a:gd name="f84" fmla="val 194772"/>
              <a:gd name="f85" fmla="val 11362660"/>
              <a:gd name="f86" fmla="val 153085"/>
              <a:gd name="f87" fmla="val 11639411"/>
              <a:gd name="f88" fmla="val 104392"/>
              <a:gd name="f89" fmla="val 11914944"/>
              <a:gd name="f90" fmla="val 54648"/>
              <a:gd name="f91" fmla="val 12191695"/>
              <a:gd name="f92" fmla="val 2452"/>
              <a:gd name="f93" fmla="val 2162231"/>
              <a:gd name="f94" fmla="val 2791958"/>
              <a:gd name="f95" fmla="+- 0 0 -90"/>
              <a:gd name="f96" fmla="*/ f3 1 12192417"/>
              <a:gd name="f97" fmla="*/ f4 1 5095933"/>
              <a:gd name="f98" fmla="val f5"/>
              <a:gd name="f99" fmla="val f6"/>
              <a:gd name="f100" fmla="val f7"/>
              <a:gd name="f101" fmla="*/ f95 f0 1"/>
              <a:gd name="f102" fmla="+- f100 0 f98"/>
              <a:gd name="f103" fmla="+- f99 0 f98"/>
              <a:gd name="f104" fmla="*/ f101 1 f2"/>
              <a:gd name="f105" fmla="*/ f103 1 12192417"/>
              <a:gd name="f106" fmla="*/ f102 1 5095933"/>
              <a:gd name="f107" fmla="*/ 0 f103 1"/>
              <a:gd name="f108" fmla="*/ 0 f102 1"/>
              <a:gd name="f109" fmla="*/ 71931 f103 1"/>
              <a:gd name="f110" fmla="*/ 12261 f102 1"/>
              <a:gd name="f111" fmla="*/ 282848 f103 1"/>
              <a:gd name="f112" fmla="*/ 48343 f102 1"/>
              <a:gd name="f113" fmla="*/ 436463 f103 1"/>
              <a:gd name="f114" fmla="*/ 73565 f102 1"/>
              <a:gd name="f115" fmla="*/ 619338 f103 1"/>
              <a:gd name="f116" fmla="*/ 100188 f102 1"/>
              <a:gd name="f117" fmla="*/ 836350 f103 1"/>
              <a:gd name="f118" fmla="*/ 132066 f102 1"/>
              <a:gd name="f119" fmla="*/ 1076527 f103 1"/>
              <a:gd name="f120" fmla="*/ 165696 f102 1"/>
              <a:gd name="f121" fmla="*/ 1347183 f103 1"/>
              <a:gd name="f122" fmla="*/ 201077 f102 1"/>
              <a:gd name="f123" fmla="*/ 1642222 f103 1"/>
              <a:gd name="f124" fmla="*/ 238560 f102 1"/>
              <a:gd name="f125" fmla="*/ 1962863 f103 1"/>
              <a:gd name="f126" fmla="*/ 276043 f102 1"/>
              <a:gd name="f127" fmla="*/ 2304231 f103 1"/>
              <a:gd name="f128" fmla="*/ 314227 f102 1"/>
              <a:gd name="f129" fmla="*/ 2672420 f103 1"/>
              <a:gd name="f130" fmla="*/ 349608 f102 1"/>
              <a:gd name="f131" fmla="*/ 3057677 f103 1"/>
              <a:gd name="f132" fmla="*/ 383588 f102 1"/>
              <a:gd name="f133" fmla="*/ 3464880 f103 1"/>
              <a:gd name="f134" fmla="*/ 414415 f102 1"/>
              <a:gd name="f135" fmla="*/ 3889151 f103 1"/>
              <a:gd name="f136" fmla="*/ 443841 f102 1"/>
              <a:gd name="f137" fmla="*/ 4331709 f103 1"/>
              <a:gd name="f138" fmla="*/ 471515 f102 1"/>
              <a:gd name="f139" fmla="*/ 4558475 f103 1"/>
              <a:gd name="f140" fmla="*/ 481324 f102 1"/>
              <a:gd name="f141" fmla="*/ 4790117 f103 1"/>
              <a:gd name="f142" fmla="*/ 492183 f102 1"/>
              <a:gd name="f143" fmla="*/ 5025417 f103 1"/>
              <a:gd name="f144" fmla="*/ 502342 f102 1"/>
              <a:gd name="f145" fmla="*/ 5261936 f103 1"/>
              <a:gd name="f146" fmla="*/ 508998 f102 1"/>
              <a:gd name="f147" fmla="*/ 5503331 f103 1"/>
              <a:gd name="f148" fmla="*/ 514953 f102 1"/>
              <a:gd name="f149" fmla="*/ 5747166 f103 1"/>
              <a:gd name="f150" fmla="*/ 521259 f102 1"/>
              <a:gd name="f151" fmla="*/ 5995876 f103 1"/>
              <a:gd name="f152" fmla="*/ 525463 f102 1"/>
              <a:gd name="f153" fmla="*/ 6247025 f103 1"/>
              <a:gd name="f154" fmla="*/ 6500612 f103 1"/>
              <a:gd name="f155" fmla="*/ 527565 f102 1"/>
              <a:gd name="f156" fmla="*/ 6756638 f103 1"/>
              <a:gd name="f157" fmla="*/ 7016321 f103 1"/>
              <a:gd name="f158" fmla="*/ 7276004 f103 1"/>
              <a:gd name="f159" fmla="*/ 517406 f102 1"/>
              <a:gd name="f160" fmla="*/ 7539344 f103 1"/>
              <a:gd name="f161" fmla="*/ 7805123 f103 1"/>
              <a:gd name="f162" fmla="*/ 500241 f102 1"/>
              <a:gd name="f163" fmla="*/ 8070902 f103 1"/>
              <a:gd name="f164" fmla="*/ 490082 f102 1"/>
              <a:gd name="f165" fmla="*/ 8339120 f103 1"/>
              <a:gd name="f166" fmla="*/ 475719 f102 1"/>
              <a:gd name="f167" fmla="*/ 8609775 f103 1"/>
              <a:gd name="f168" fmla="*/ 458554 f102 1"/>
              <a:gd name="f169" fmla="*/ 8881650 f103 1"/>
              <a:gd name="f170" fmla="*/ 442089 f102 1"/>
              <a:gd name="f171" fmla="*/ 9153525 f103 1"/>
              <a:gd name="f172" fmla="*/ 421071 f102 1"/>
              <a:gd name="f173" fmla="*/ 9429057 f103 1"/>
              <a:gd name="f174" fmla="*/ 395849 f102 1"/>
              <a:gd name="f175" fmla="*/ 9700932 f103 1"/>
              <a:gd name="f176" fmla="*/ 370626 f102 1"/>
              <a:gd name="f177" fmla="*/ 9977683 f103 1"/>
              <a:gd name="f178" fmla="*/ 341551 f102 1"/>
              <a:gd name="f179" fmla="*/ 10255654 f103 1"/>
              <a:gd name="f180" fmla="*/ 309673 f102 1"/>
              <a:gd name="f181" fmla="*/ 10529967 f103 1"/>
              <a:gd name="f182" fmla="*/ 10807938 f103 1"/>
              <a:gd name="f183" fmla="*/ 236809 f102 1"/>
              <a:gd name="f184" fmla="*/ 11084689 f103 1"/>
              <a:gd name="f185" fmla="*/ 194772 f102 1"/>
              <a:gd name="f186" fmla="*/ 11362660 f103 1"/>
              <a:gd name="f187" fmla="*/ 153085 f102 1"/>
              <a:gd name="f188" fmla="*/ 11639411 f103 1"/>
              <a:gd name="f189" fmla="*/ 104392 f102 1"/>
              <a:gd name="f190" fmla="*/ 11914944 f103 1"/>
              <a:gd name="f191" fmla="*/ 54648 f102 1"/>
              <a:gd name="f192" fmla="*/ 12191695 f103 1"/>
              <a:gd name="f193" fmla="*/ 2452 f102 1"/>
              <a:gd name="f194" fmla="*/ 2162231 f102 1"/>
              <a:gd name="f195" fmla="*/ 12192417 f103 1"/>
              <a:gd name="f196" fmla="*/ 5095933 f102 1"/>
              <a:gd name="f197" fmla="*/ 2791958 f102 1"/>
              <a:gd name="f198" fmla="+- f104 0 f1"/>
              <a:gd name="f199" fmla="*/ f107 1 12192417"/>
              <a:gd name="f200" fmla="*/ f108 1 5095933"/>
              <a:gd name="f201" fmla="*/ f109 1 12192417"/>
              <a:gd name="f202" fmla="*/ f110 1 5095933"/>
              <a:gd name="f203" fmla="*/ f111 1 12192417"/>
              <a:gd name="f204" fmla="*/ f112 1 5095933"/>
              <a:gd name="f205" fmla="*/ f113 1 12192417"/>
              <a:gd name="f206" fmla="*/ f114 1 5095933"/>
              <a:gd name="f207" fmla="*/ f115 1 12192417"/>
              <a:gd name="f208" fmla="*/ f116 1 5095933"/>
              <a:gd name="f209" fmla="*/ f117 1 12192417"/>
              <a:gd name="f210" fmla="*/ f118 1 5095933"/>
              <a:gd name="f211" fmla="*/ f119 1 12192417"/>
              <a:gd name="f212" fmla="*/ f120 1 5095933"/>
              <a:gd name="f213" fmla="*/ f121 1 12192417"/>
              <a:gd name="f214" fmla="*/ f122 1 5095933"/>
              <a:gd name="f215" fmla="*/ f123 1 12192417"/>
              <a:gd name="f216" fmla="*/ f124 1 5095933"/>
              <a:gd name="f217" fmla="*/ f125 1 12192417"/>
              <a:gd name="f218" fmla="*/ f126 1 5095933"/>
              <a:gd name="f219" fmla="*/ f127 1 12192417"/>
              <a:gd name="f220" fmla="*/ f128 1 5095933"/>
              <a:gd name="f221" fmla="*/ f129 1 12192417"/>
              <a:gd name="f222" fmla="*/ f130 1 5095933"/>
              <a:gd name="f223" fmla="*/ f131 1 12192417"/>
              <a:gd name="f224" fmla="*/ f132 1 5095933"/>
              <a:gd name="f225" fmla="*/ f133 1 12192417"/>
              <a:gd name="f226" fmla="*/ f134 1 5095933"/>
              <a:gd name="f227" fmla="*/ f135 1 12192417"/>
              <a:gd name="f228" fmla="*/ f136 1 5095933"/>
              <a:gd name="f229" fmla="*/ f137 1 12192417"/>
              <a:gd name="f230" fmla="*/ f138 1 5095933"/>
              <a:gd name="f231" fmla="*/ f139 1 12192417"/>
              <a:gd name="f232" fmla="*/ f140 1 5095933"/>
              <a:gd name="f233" fmla="*/ f141 1 12192417"/>
              <a:gd name="f234" fmla="*/ f142 1 5095933"/>
              <a:gd name="f235" fmla="*/ f143 1 12192417"/>
              <a:gd name="f236" fmla="*/ f144 1 5095933"/>
              <a:gd name="f237" fmla="*/ f145 1 12192417"/>
              <a:gd name="f238" fmla="*/ f146 1 5095933"/>
              <a:gd name="f239" fmla="*/ f147 1 12192417"/>
              <a:gd name="f240" fmla="*/ f148 1 5095933"/>
              <a:gd name="f241" fmla="*/ f149 1 12192417"/>
              <a:gd name="f242" fmla="*/ f150 1 5095933"/>
              <a:gd name="f243" fmla="*/ f151 1 12192417"/>
              <a:gd name="f244" fmla="*/ f152 1 5095933"/>
              <a:gd name="f245" fmla="*/ f153 1 12192417"/>
              <a:gd name="f246" fmla="*/ f154 1 12192417"/>
              <a:gd name="f247" fmla="*/ f155 1 5095933"/>
              <a:gd name="f248" fmla="*/ f156 1 12192417"/>
              <a:gd name="f249" fmla="*/ f157 1 12192417"/>
              <a:gd name="f250" fmla="*/ f158 1 12192417"/>
              <a:gd name="f251" fmla="*/ f159 1 5095933"/>
              <a:gd name="f252" fmla="*/ f160 1 12192417"/>
              <a:gd name="f253" fmla="*/ f161 1 12192417"/>
              <a:gd name="f254" fmla="*/ f162 1 5095933"/>
              <a:gd name="f255" fmla="*/ f163 1 12192417"/>
              <a:gd name="f256" fmla="*/ f164 1 5095933"/>
              <a:gd name="f257" fmla="*/ f165 1 12192417"/>
              <a:gd name="f258" fmla="*/ f166 1 5095933"/>
              <a:gd name="f259" fmla="*/ f167 1 12192417"/>
              <a:gd name="f260" fmla="*/ f168 1 5095933"/>
              <a:gd name="f261" fmla="*/ f169 1 12192417"/>
              <a:gd name="f262" fmla="*/ f170 1 5095933"/>
              <a:gd name="f263" fmla="*/ f171 1 12192417"/>
              <a:gd name="f264" fmla="*/ f172 1 5095933"/>
              <a:gd name="f265" fmla="*/ f173 1 12192417"/>
              <a:gd name="f266" fmla="*/ f174 1 5095933"/>
              <a:gd name="f267" fmla="*/ f175 1 12192417"/>
              <a:gd name="f268" fmla="*/ f176 1 5095933"/>
              <a:gd name="f269" fmla="*/ f177 1 12192417"/>
              <a:gd name="f270" fmla="*/ f178 1 5095933"/>
              <a:gd name="f271" fmla="*/ f179 1 12192417"/>
              <a:gd name="f272" fmla="*/ f180 1 5095933"/>
              <a:gd name="f273" fmla="*/ f181 1 12192417"/>
              <a:gd name="f274" fmla="*/ f182 1 12192417"/>
              <a:gd name="f275" fmla="*/ f183 1 5095933"/>
              <a:gd name="f276" fmla="*/ f184 1 12192417"/>
              <a:gd name="f277" fmla="*/ f185 1 5095933"/>
              <a:gd name="f278" fmla="*/ f186 1 12192417"/>
              <a:gd name="f279" fmla="*/ f187 1 5095933"/>
              <a:gd name="f280" fmla="*/ f188 1 12192417"/>
              <a:gd name="f281" fmla="*/ f189 1 5095933"/>
              <a:gd name="f282" fmla="*/ f190 1 12192417"/>
              <a:gd name="f283" fmla="*/ f191 1 5095933"/>
              <a:gd name="f284" fmla="*/ f192 1 12192417"/>
              <a:gd name="f285" fmla="*/ f193 1 5095933"/>
              <a:gd name="f286" fmla="*/ f194 1 5095933"/>
              <a:gd name="f287" fmla="*/ f195 1 12192417"/>
              <a:gd name="f288" fmla="*/ f196 1 5095933"/>
              <a:gd name="f289" fmla="*/ f197 1 5095933"/>
              <a:gd name="f290" fmla="*/ f98 1 f105"/>
              <a:gd name="f291" fmla="*/ f99 1 f105"/>
              <a:gd name="f292" fmla="*/ f98 1 f106"/>
              <a:gd name="f293" fmla="*/ f100 1 f106"/>
              <a:gd name="f294" fmla="*/ f199 1 f105"/>
              <a:gd name="f295" fmla="*/ f200 1 f106"/>
              <a:gd name="f296" fmla="*/ f201 1 f105"/>
              <a:gd name="f297" fmla="*/ f202 1 f106"/>
              <a:gd name="f298" fmla="*/ f203 1 f105"/>
              <a:gd name="f299" fmla="*/ f204 1 f106"/>
              <a:gd name="f300" fmla="*/ f205 1 f105"/>
              <a:gd name="f301" fmla="*/ f206 1 f106"/>
              <a:gd name="f302" fmla="*/ f207 1 f105"/>
              <a:gd name="f303" fmla="*/ f208 1 f106"/>
              <a:gd name="f304" fmla="*/ f209 1 f105"/>
              <a:gd name="f305" fmla="*/ f210 1 f106"/>
              <a:gd name="f306" fmla="*/ f211 1 f105"/>
              <a:gd name="f307" fmla="*/ f212 1 f106"/>
              <a:gd name="f308" fmla="*/ f213 1 f105"/>
              <a:gd name="f309" fmla="*/ f214 1 f106"/>
              <a:gd name="f310" fmla="*/ f215 1 f105"/>
              <a:gd name="f311" fmla="*/ f216 1 f106"/>
              <a:gd name="f312" fmla="*/ f217 1 f105"/>
              <a:gd name="f313" fmla="*/ f218 1 f106"/>
              <a:gd name="f314" fmla="*/ f219 1 f105"/>
              <a:gd name="f315" fmla="*/ f220 1 f106"/>
              <a:gd name="f316" fmla="*/ f221 1 f105"/>
              <a:gd name="f317" fmla="*/ f222 1 f106"/>
              <a:gd name="f318" fmla="*/ f223 1 f105"/>
              <a:gd name="f319" fmla="*/ f224 1 f106"/>
              <a:gd name="f320" fmla="*/ f225 1 f105"/>
              <a:gd name="f321" fmla="*/ f226 1 f106"/>
              <a:gd name="f322" fmla="*/ f227 1 f105"/>
              <a:gd name="f323" fmla="*/ f228 1 f106"/>
              <a:gd name="f324" fmla="*/ f229 1 f105"/>
              <a:gd name="f325" fmla="*/ f230 1 f106"/>
              <a:gd name="f326" fmla="*/ f231 1 f105"/>
              <a:gd name="f327" fmla="*/ f232 1 f106"/>
              <a:gd name="f328" fmla="*/ f233 1 f105"/>
              <a:gd name="f329" fmla="*/ f234 1 f106"/>
              <a:gd name="f330" fmla="*/ f235 1 f105"/>
              <a:gd name="f331" fmla="*/ f236 1 f106"/>
              <a:gd name="f332" fmla="*/ f237 1 f105"/>
              <a:gd name="f333" fmla="*/ f238 1 f106"/>
              <a:gd name="f334" fmla="*/ f239 1 f105"/>
              <a:gd name="f335" fmla="*/ f240 1 f106"/>
              <a:gd name="f336" fmla="*/ f241 1 f105"/>
              <a:gd name="f337" fmla="*/ f242 1 f106"/>
              <a:gd name="f338" fmla="*/ f243 1 f105"/>
              <a:gd name="f339" fmla="*/ f244 1 f106"/>
              <a:gd name="f340" fmla="*/ f245 1 f105"/>
              <a:gd name="f341" fmla="*/ f246 1 f105"/>
              <a:gd name="f342" fmla="*/ f247 1 f106"/>
              <a:gd name="f343" fmla="*/ f248 1 f105"/>
              <a:gd name="f344" fmla="*/ f249 1 f105"/>
              <a:gd name="f345" fmla="*/ f250 1 f105"/>
              <a:gd name="f346" fmla="*/ f251 1 f106"/>
              <a:gd name="f347" fmla="*/ f252 1 f105"/>
              <a:gd name="f348" fmla="*/ f253 1 f105"/>
              <a:gd name="f349" fmla="*/ f254 1 f106"/>
              <a:gd name="f350" fmla="*/ f255 1 f105"/>
              <a:gd name="f351" fmla="*/ f256 1 f106"/>
              <a:gd name="f352" fmla="*/ f257 1 f105"/>
              <a:gd name="f353" fmla="*/ f258 1 f106"/>
              <a:gd name="f354" fmla="*/ f259 1 f105"/>
              <a:gd name="f355" fmla="*/ f260 1 f106"/>
              <a:gd name="f356" fmla="*/ f261 1 f105"/>
              <a:gd name="f357" fmla="*/ f262 1 f106"/>
              <a:gd name="f358" fmla="*/ f263 1 f105"/>
              <a:gd name="f359" fmla="*/ f264 1 f106"/>
              <a:gd name="f360" fmla="*/ f265 1 f105"/>
              <a:gd name="f361" fmla="*/ f266 1 f106"/>
              <a:gd name="f362" fmla="*/ f267 1 f105"/>
              <a:gd name="f363" fmla="*/ f268 1 f106"/>
              <a:gd name="f364" fmla="*/ f269 1 f105"/>
              <a:gd name="f365" fmla="*/ f270 1 f106"/>
              <a:gd name="f366" fmla="*/ f271 1 f105"/>
              <a:gd name="f367" fmla="*/ f272 1 f106"/>
              <a:gd name="f368" fmla="*/ f273 1 f105"/>
              <a:gd name="f369" fmla="*/ f274 1 f105"/>
              <a:gd name="f370" fmla="*/ f275 1 f106"/>
              <a:gd name="f371" fmla="*/ f276 1 f105"/>
              <a:gd name="f372" fmla="*/ f277 1 f106"/>
              <a:gd name="f373" fmla="*/ f278 1 f105"/>
              <a:gd name="f374" fmla="*/ f279 1 f106"/>
              <a:gd name="f375" fmla="*/ f280 1 f105"/>
              <a:gd name="f376" fmla="*/ f281 1 f106"/>
              <a:gd name="f377" fmla="*/ f282 1 f105"/>
              <a:gd name="f378" fmla="*/ f283 1 f106"/>
              <a:gd name="f379" fmla="*/ f284 1 f105"/>
              <a:gd name="f380" fmla="*/ f285 1 f106"/>
              <a:gd name="f381" fmla="*/ f286 1 f106"/>
              <a:gd name="f382" fmla="*/ f287 1 f105"/>
              <a:gd name="f383" fmla="*/ f288 1 f106"/>
              <a:gd name="f384" fmla="*/ f289 1 f106"/>
              <a:gd name="f385" fmla="*/ f290 f96 1"/>
              <a:gd name="f386" fmla="*/ f291 f96 1"/>
              <a:gd name="f387" fmla="*/ f293 f97 1"/>
              <a:gd name="f388" fmla="*/ f292 f97 1"/>
              <a:gd name="f389" fmla="*/ f294 f96 1"/>
              <a:gd name="f390" fmla="*/ f295 f97 1"/>
              <a:gd name="f391" fmla="*/ f296 f96 1"/>
              <a:gd name="f392" fmla="*/ f297 f97 1"/>
              <a:gd name="f393" fmla="*/ f298 f96 1"/>
              <a:gd name="f394" fmla="*/ f299 f97 1"/>
              <a:gd name="f395" fmla="*/ f300 f96 1"/>
              <a:gd name="f396" fmla="*/ f301 f97 1"/>
              <a:gd name="f397" fmla="*/ f302 f96 1"/>
              <a:gd name="f398" fmla="*/ f303 f97 1"/>
              <a:gd name="f399" fmla="*/ f304 f96 1"/>
              <a:gd name="f400" fmla="*/ f305 f97 1"/>
              <a:gd name="f401" fmla="*/ f306 f96 1"/>
              <a:gd name="f402" fmla="*/ f307 f97 1"/>
              <a:gd name="f403" fmla="*/ f308 f96 1"/>
              <a:gd name="f404" fmla="*/ f309 f97 1"/>
              <a:gd name="f405" fmla="*/ f310 f96 1"/>
              <a:gd name="f406" fmla="*/ f311 f97 1"/>
              <a:gd name="f407" fmla="*/ f312 f96 1"/>
              <a:gd name="f408" fmla="*/ f313 f97 1"/>
              <a:gd name="f409" fmla="*/ f314 f96 1"/>
              <a:gd name="f410" fmla="*/ f315 f97 1"/>
              <a:gd name="f411" fmla="*/ f316 f96 1"/>
              <a:gd name="f412" fmla="*/ f317 f97 1"/>
              <a:gd name="f413" fmla="*/ f318 f96 1"/>
              <a:gd name="f414" fmla="*/ f319 f97 1"/>
              <a:gd name="f415" fmla="*/ f320 f96 1"/>
              <a:gd name="f416" fmla="*/ f321 f97 1"/>
              <a:gd name="f417" fmla="*/ f322 f96 1"/>
              <a:gd name="f418" fmla="*/ f323 f97 1"/>
              <a:gd name="f419" fmla="*/ f324 f96 1"/>
              <a:gd name="f420" fmla="*/ f325 f97 1"/>
              <a:gd name="f421" fmla="*/ f326 f96 1"/>
              <a:gd name="f422" fmla="*/ f327 f97 1"/>
              <a:gd name="f423" fmla="*/ f328 f96 1"/>
              <a:gd name="f424" fmla="*/ f329 f97 1"/>
              <a:gd name="f425" fmla="*/ f330 f96 1"/>
              <a:gd name="f426" fmla="*/ f331 f97 1"/>
              <a:gd name="f427" fmla="*/ f332 f96 1"/>
              <a:gd name="f428" fmla="*/ f333 f97 1"/>
              <a:gd name="f429" fmla="*/ f334 f96 1"/>
              <a:gd name="f430" fmla="*/ f335 f97 1"/>
              <a:gd name="f431" fmla="*/ f336 f96 1"/>
              <a:gd name="f432" fmla="*/ f337 f97 1"/>
              <a:gd name="f433" fmla="*/ f338 f96 1"/>
              <a:gd name="f434" fmla="*/ f339 f97 1"/>
              <a:gd name="f435" fmla="*/ f340 f96 1"/>
              <a:gd name="f436" fmla="*/ f341 f96 1"/>
              <a:gd name="f437" fmla="*/ f342 f97 1"/>
              <a:gd name="f438" fmla="*/ f343 f96 1"/>
              <a:gd name="f439" fmla="*/ f344 f96 1"/>
              <a:gd name="f440" fmla="*/ f345 f96 1"/>
              <a:gd name="f441" fmla="*/ f346 f97 1"/>
              <a:gd name="f442" fmla="*/ f347 f96 1"/>
              <a:gd name="f443" fmla="*/ f348 f96 1"/>
              <a:gd name="f444" fmla="*/ f349 f97 1"/>
              <a:gd name="f445" fmla="*/ f350 f96 1"/>
              <a:gd name="f446" fmla="*/ f351 f97 1"/>
              <a:gd name="f447" fmla="*/ f352 f96 1"/>
              <a:gd name="f448" fmla="*/ f353 f97 1"/>
              <a:gd name="f449" fmla="*/ f354 f96 1"/>
              <a:gd name="f450" fmla="*/ f355 f97 1"/>
              <a:gd name="f451" fmla="*/ f356 f96 1"/>
              <a:gd name="f452" fmla="*/ f357 f97 1"/>
              <a:gd name="f453" fmla="*/ f358 f96 1"/>
              <a:gd name="f454" fmla="*/ f359 f97 1"/>
              <a:gd name="f455" fmla="*/ f360 f96 1"/>
              <a:gd name="f456" fmla="*/ f361 f97 1"/>
              <a:gd name="f457" fmla="*/ f362 f96 1"/>
              <a:gd name="f458" fmla="*/ f363 f97 1"/>
              <a:gd name="f459" fmla="*/ f364 f96 1"/>
              <a:gd name="f460" fmla="*/ f365 f97 1"/>
              <a:gd name="f461" fmla="*/ f366 f96 1"/>
              <a:gd name="f462" fmla="*/ f367 f97 1"/>
              <a:gd name="f463" fmla="*/ f368 f96 1"/>
              <a:gd name="f464" fmla="*/ f369 f96 1"/>
              <a:gd name="f465" fmla="*/ f370 f97 1"/>
              <a:gd name="f466" fmla="*/ f371 f96 1"/>
              <a:gd name="f467" fmla="*/ f372 f97 1"/>
              <a:gd name="f468" fmla="*/ f373 f96 1"/>
              <a:gd name="f469" fmla="*/ f374 f97 1"/>
              <a:gd name="f470" fmla="*/ f375 f96 1"/>
              <a:gd name="f471" fmla="*/ f376 f97 1"/>
              <a:gd name="f472" fmla="*/ f377 f96 1"/>
              <a:gd name="f473" fmla="*/ f378 f97 1"/>
              <a:gd name="f474" fmla="*/ f379 f96 1"/>
              <a:gd name="f475" fmla="*/ f380 f97 1"/>
              <a:gd name="f476" fmla="*/ f381 f97 1"/>
              <a:gd name="f477" fmla="*/ f382 f96 1"/>
              <a:gd name="f478" fmla="*/ f383 f97 1"/>
              <a:gd name="f479" fmla="*/ f384 f9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98">
                <a:pos x="f389" y="f390"/>
              </a:cxn>
              <a:cxn ang="f198">
                <a:pos x="f391" y="f392"/>
              </a:cxn>
              <a:cxn ang="f198">
                <a:pos x="f393" y="f394"/>
              </a:cxn>
              <a:cxn ang="f198">
                <a:pos x="f395" y="f396"/>
              </a:cxn>
              <a:cxn ang="f198">
                <a:pos x="f397" y="f398"/>
              </a:cxn>
              <a:cxn ang="f198">
                <a:pos x="f399" y="f400"/>
              </a:cxn>
              <a:cxn ang="f198">
                <a:pos x="f401" y="f402"/>
              </a:cxn>
              <a:cxn ang="f198">
                <a:pos x="f403" y="f404"/>
              </a:cxn>
              <a:cxn ang="f198">
                <a:pos x="f405" y="f406"/>
              </a:cxn>
              <a:cxn ang="f198">
                <a:pos x="f407" y="f408"/>
              </a:cxn>
              <a:cxn ang="f198">
                <a:pos x="f409" y="f410"/>
              </a:cxn>
              <a:cxn ang="f198">
                <a:pos x="f411" y="f412"/>
              </a:cxn>
              <a:cxn ang="f198">
                <a:pos x="f413" y="f414"/>
              </a:cxn>
              <a:cxn ang="f198">
                <a:pos x="f415" y="f416"/>
              </a:cxn>
              <a:cxn ang="f198">
                <a:pos x="f417" y="f418"/>
              </a:cxn>
              <a:cxn ang="f198">
                <a:pos x="f419" y="f420"/>
              </a:cxn>
              <a:cxn ang="f198">
                <a:pos x="f421" y="f422"/>
              </a:cxn>
              <a:cxn ang="f198">
                <a:pos x="f423" y="f424"/>
              </a:cxn>
              <a:cxn ang="f198">
                <a:pos x="f425" y="f426"/>
              </a:cxn>
              <a:cxn ang="f198">
                <a:pos x="f427" y="f428"/>
              </a:cxn>
              <a:cxn ang="f198">
                <a:pos x="f429" y="f430"/>
              </a:cxn>
              <a:cxn ang="f198">
                <a:pos x="f431" y="f432"/>
              </a:cxn>
              <a:cxn ang="f198">
                <a:pos x="f433" y="f434"/>
              </a:cxn>
              <a:cxn ang="f198">
                <a:pos x="f435" y="f434"/>
              </a:cxn>
              <a:cxn ang="f198">
                <a:pos x="f436" y="f437"/>
              </a:cxn>
              <a:cxn ang="f198">
                <a:pos x="f438" y="f434"/>
              </a:cxn>
              <a:cxn ang="f198">
                <a:pos x="f439" y="f432"/>
              </a:cxn>
              <a:cxn ang="f198">
                <a:pos x="f440" y="f441"/>
              </a:cxn>
              <a:cxn ang="f198">
                <a:pos x="f442" y="f428"/>
              </a:cxn>
              <a:cxn ang="f198">
                <a:pos x="f443" y="f444"/>
              </a:cxn>
              <a:cxn ang="f198">
                <a:pos x="f445" y="f446"/>
              </a:cxn>
              <a:cxn ang="f198">
                <a:pos x="f447" y="f448"/>
              </a:cxn>
              <a:cxn ang="f198">
                <a:pos x="f449" y="f450"/>
              </a:cxn>
              <a:cxn ang="f198">
                <a:pos x="f451" y="f452"/>
              </a:cxn>
              <a:cxn ang="f198">
                <a:pos x="f453" y="f454"/>
              </a:cxn>
              <a:cxn ang="f198">
                <a:pos x="f455" y="f456"/>
              </a:cxn>
              <a:cxn ang="f198">
                <a:pos x="f457" y="f458"/>
              </a:cxn>
              <a:cxn ang="f198">
                <a:pos x="f459" y="f460"/>
              </a:cxn>
              <a:cxn ang="f198">
                <a:pos x="f461" y="f462"/>
              </a:cxn>
              <a:cxn ang="f198">
                <a:pos x="f463" y="f408"/>
              </a:cxn>
              <a:cxn ang="f198">
                <a:pos x="f464" y="f465"/>
              </a:cxn>
              <a:cxn ang="f198">
                <a:pos x="f466" y="f467"/>
              </a:cxn>
              <a:cxn ang="f198">
                <a:pos x="f468" y="f469"/>
              </a:cxn>
              <a:cxn ang="f198">
                <a:pos x="f470" y="f471"/>
              </a:cxn>
              <a:cxn ang="f198">
                <a:pos x="f472" y="f473"/>
              </a:cxn>
              <a:cxn ang="f198">
                <a:pos x="f474" y="f475"/>
              </a:cxn>
              <a:cxn ang="f198">
                <a:pos x="f474" y="f476"/>
              </a:cxn>
              <a:cxn ang="f198">
                <a:pos x="f477" y="f476"/>
              </a:cxn>
              <a:cxn ang="f198">
                <a:pos x="f477" y="f478"/>
              </a:cxn>
              <a:cxn ang="f198">
                <a:pos x="f389" y="f478"/>
              </a:cxn>
              <a:cxn ang="f198">
                <a:pos x="f389" y="f479"/>
              </a:cxn>
              <a:cxn ang="f198">
                <a:pos x="f389" y="f476"/>
              </a:cxn>
            </a:cxnLst>
            <a:rect l="f385" t="f388" r="f386" b="f387"/>
            <a:pathLst>
              <a:path w="12192417" h="5095933">
                <a:moveTo>
                  <a:pt x="f5" y="f5"/>
                </a:moveTo>
                <a:lnTo>
                  <a:pt x="f8" y="f9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16" y="f17"/>
                </a:lnTo>
                <a:lnTo>
                  <a:pt x="f18" y="f19"/>
                </a:lnTo>
                <a:lnTo>
                  <a:pt x="f20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50" y="f51"/>
                </a:lnTo>
                <a:lnTo>
                  <a:pt x="f52" y="f51"/>
                </a:lnTo>
                <a:lnTo>
                  <a:pt x="f53" y="f54"/>
                </a:lnTo>
                <a:lnTo>
                  <a:pt x="f55" y="f51"/>
                </a:lnTo>
                <a:lnTo>
                  <a:pt x="f56" y="f49"/>
                </a:lnTo>
                <a:lnTo>
                  <a:pt x="f57" y="f58"/>
                </a:lnTo>
                <a:lnTo>
                  <a:pt x="f59" y="f45"/>
                </a:ln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lnTo>
                  <a:pt x="f66" y="f67"/>
                </a:lnTo>
                <a:lnTo>
                  <a:pt x="f68" y="f69"/>
                </a:lnTo>
                <a:lnTo>
                  <a:pt x="f70" y="f71"/>
                </a:lnTo>
                <a:lnTo>
                  <a:pt x="f72" y="f73"/>
                </a:lnTo>
                <a:lnTo>
                  <a:pt x="f74" y="f75"/>
                </a:lnTo>
                <a:lnTo>
                  <a:pt x="f76" y="f77"/>
                </a:lnTo>
                <a:lnTo>
                  <a:pt x="f78" y="f79"/>
                </a:lnTo>
                <a:lnTo>
                  <a:pt x="f80" y="f25"/>
                </a:lnTo>
                <a:lnTo>
                  <a:pt x="f81" y="f82"/>
                </a:lnTo>
                <a:lnTo>
                  <a:pt x="f83" y="f84"/>
                </a:lnTo>
                <a:lnTo>
                  <a:pt x="f85" y="f86"/>
                </a:lnTo>
                <a:lnTo>
                  <a:pt x="f87" y="f88"/>
                </a:lnTo>
                <a:lnTo>
                  <a:pt x="f89" y="f90"/>
                </a:lnTo>
                <a:lnTo>
                  <a:pt x="f91" y="f92"/>
                </a:lnTo>
                <a:lnTo>
                  <a:pt x="f91" y="f93"/>
                </a:lnTo>
                <a:lnTo>
                  <a:pt x="f6" y="f93"/>
                </a:lnTo>
                <a:lnTo>
                  <a:pt x="f6" y="f7"/>
                </a:lnTo>
                <a:lnTo>
                  <a:pt x="f5" y="f7"/>
                </a:lnTo>
                <a:lnTo>
                  <a:pt x="f5" y="f94"/>
                </a:lnTo>
                <a:lnTo>
                  <a:pt x="f5" y="f93"/>
                </a:lnTo>
                <a:close/>
              </a:path>
            </a:pathLst>
          </a:cu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7362F8E7-8761-8BE5-FDB5-D15622CE5EBC}"/>
              </a:ext>
            </a:extLst>
          </p:cNvPr>
          <p:cNvSpPr txBox="1"/>
          <p:nvPr/>
        </p:nvSpPr>
        <p:spPr>
          <a:xfrm>
            <a:off x="472273" y="2431701"/>
            <a:ext cx="5659936" cy="377526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The Business Challenge: 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Traditional fashion supply chains take up to nine months to bring a sketch to a store shelf, leading to heavy financial losses if market trends change mid-season.</a:t>
            </a:r>
          </a:p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The Information System Solution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: Deployed a highly synchronized Point-of-Sale (POS) and mobile Customer Relationship Management (CRM) network across all global stores.</a:t>
            </a:r>
          </a:p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Performance Impact: 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Store managers feed real-time customer preferences and local purchasing trends directly back to designers in Spain daily.</a:t>
            </a:r>
          </a:p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 This allows Zara to design, manufacture, and distribute an entirely new clothing line globally in less than 15 days.</a:t>
            </a:r>
          </a:p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Ethical &amp; Operational Challenges: 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Puts intense, data-driven performance pressure on retail store staff to constantly capture accurate customer inputs, while fueling broader sustainability concerns regarding the environmental impact of fast-fashion overproduction.</a:t>
            </a:r>
          </a:p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0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4AF5B1E-3F32-538F-7223-609899D576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3925" y="3096250"/>
            <a:ext cx="6023468" cy="2489206"/>
          </a:xfrm>
          <a:prstGeom prst="rect">
            <a:avLst/>
          </a:prstGeom>
          <a:noFill/>
          <a:ln cap="rnd">
            <a:noFill/>
          </a:ln>
        </p:spPr>
      </p:pic>
    </p:spTree>
    <p:extLst>
      <p:ext uri="{BB962C8B-B14F-4D97-AF65-F5344CB8AC3E}">
        <p14:creationId xmlns:p14="http://schemas.microsoft.com/office/powerpoint/2010/main" val="31188070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0478B-1DF5-1054-9FED-52A29D691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27291-86AF-5844-0820-8A1EB69E6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CBB037-3C85-90D1-AEB3-8A5A29CA3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208" y="0"/>
            <a:ext cx="12191996" cy="6858000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72C1F1-17FE-E3FC-503A-ACDFF8432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442240" y="0"/>
            <a:ext cx="685800" cy="1143000"/>
          </a:xfrm>
          <a:prstGeom prst="rect">
            <a:avLst/>
          </a:prstGeom>
          <a:solidFill>
            <a:srgbClr val="B01513"/>
          </a:solidFill>
          <a:ln cap="rnd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91440" tIns="45720" rIns="91440" bIns="45720" anchor="t" anchorCtr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3FD6918E-938A-0E73-65DC-B866F80FD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719729" y="1460232"/>
            <a:ext cx="3472059" cy="82593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72060"/>
              <a:gd name="f7" fmla="val 825932"/>
              <a:gd name="f8" fmla="val 3470310"/>
              <a:gd name="f9" fmla="val 12850"/>
              <a:gd name="f10" fmla="val 480529"/>
              <a:gd name="f11" fmla="val 3363699"/>
              <a:gd name="f12" fmla="val 498471"/>
              <a:gd name="f13" fmla="val 2435623"/>
              <a:gd name="f14" fmla="val 645518"/>
              <a:gd name="f15" fmla="val 603076"/>
              <a:gd name="f16" fmla="val 844866"/>
              <a:gd name="f17" fmla="val 42060"/>
              <a:gd name="f18" fmla="val 824486"/>
              <a:gd name="f19" fmla="val 28151"/>
              <a:gd name="f20" fmla="val 802425"/>
              <a:gd name="f21" fmla="val 13909"/>
              <a:gd name="f22" fmla="val 780513"/>
              <a:gd name="f23" fmla="val 758452"/>
              <a:gd name="f24" fmla="val 188014"/>
              <a:gd name="f25" fmla="val 735602"/>
              <a:gd name="f26" fmla="val 284087"/>
              <a:gd name="f27" fmla="val 722590"/>
              <a:gd name="f28" fmla="val 382288"/>
              <a:gd name="f29" fmla="val 709392"/>
              <a:gd name="f30" fmla="val 481858"/>
              <a:gd name="f31" fmla="val 695774"/>
              <a:gd name="f32" fmla="val 581897"/>
              <a:gd name="f33" fmla="val 680711"/>
              <a:gd name="f34" fmla="val 683670"/>
              <a:gd name="f35" fmla="val 665256"/>
              <a:gd name="f36" fmla="val 787206"/>
              <a:gd name="f37" fmla="val 649587"/>
              <a:gd name="f38" fmla="val 892019"/>
              <a:gd name="f39" fmla="val 632968"/>
              <a:gd name="f40" fmla="val 997620"/>
              <a:gd name="f41" fmla="val 614667"/>
              <a:gd name="f42" fmla="val 1104727"/>
              <a:gd name="f43" fmla="val 596741"/>
              <a:gd name="f44" fmla="val 1212669"/>
              <a:gd name="f45" fmla="val 577397"/>
              <a:gd name="f46" fmla="val 1321506"/>
              <a:gd name="f47" fmla="val 556988"/>
              <a:gd name="f48" fmla="val 1430709"/>
              <a:gd name="f49" fmla="val 536607"/>
              <a:gd name="f50" fmla="val 1541050"/>
              <a:gd name="f51" fmla="val 514481"/>
              <a:gd name="f52" fmla="val 1652805"/>
              <a:gd name="f53" fmla="val 492202"/>
              <a:gd name="f54" fmla="val 1763708"/>
              <a:gd name="f55" fmla="val 469161"/>
              <a:gd name="f56" fmla="val 1875795"/>
              <a:gd name="f57" fmla="val 444641"/>
              <a:gd name="f58" fmla="val 1989128"/>
              <a:gd name="f59" fmla="val 418995"/>
              <a:gd name="f60" fmla="val 2102476"/>
              <a:gd name="f61" fmla="val 393438"/>
              <a:gd name="f62" fmla="val 2215549"/>
              <a:gd name="f63" fmla="val 366291"/>
              <a:gd name="f64" fmla="val 2330490"/>
              <a:gd name="f65" fmla="val 337455"/>
              <a:gd name="f66" fmla="val 2443333"/>
              <a:gd name="f67" fmla="val 308983"/>
              <a:gd name="f68" fmla="val 2558014"/>
              <a:gd name="f69" fmla="val 278646"/>
              <a:gd name="f70" fmla="val 2673621"/>
              <a:gd name="f71" fmla="val 247421"/>
              <a:gd name="f72" fmla="val 2787008"/>
              <a:gd name="f73" fmla="val 215853"/>
              <a:gd name="f74" fmla="val 2901442"/>
              <a:gd name="f75" fmla="val 182011"/>
              <a:gd name="f76" fmla="val 3015722"/>
              <a:gd name="f77" fmla="val 147286"/>
              <a:gd name="f78" fmla="val 3130018"/>
              <a:gd name="f79" fmla="val 112649"/>
              <a:gd name="f80" fmla="val 3243551"/>
              <a:gd name="f81" fmla="val 75688"/>
              <a:gd name="f82" fmla="val 3356992"/>
              <a:gd name="f83" fmla="val 38197"/>
              <a:gd name="f84" fmla="+- 0 0 -90"/>
              <a:gd name="f85" fmla="*/ f3 1 3472060"/>
              <a:gd name="f86" fmla="*/ f4 1 825932"/>
              <a:gd name="f87" fmla="val f5"/>
              <a:gd name="f88" fmla="val f6"/>
              <a:gd name="f89" fmla="val f7"/>
              <a:gd name="f90" fmla="*/ f84 f0 1"/>
              <a:gd name="f91" fmla="+- f89 0 f87"/>
              <a:gd name="f92" fmla="+- f88 0 f87"/>
              <a:gd name="f93" fmla="*/ f90 1 f2"/>
              <a:gd name="f94" fmla="*/ f92 1 3472060"/>
              <a:gd name="f95" fmla="*/ f91 1 825932"/>
              <a:gd name="f96" fmla="*/ 3470310 f92 1"/>
              <a:gd name="f97" fmla="*/ 0 f91 1"/>
              <a:gd name="f98" fmla="*/ 3472060 f92 1"/>
              <a:gd name="f99" fmla="*/ 12850 f91 1"/>
              <a:gd name="f100" fmla="*/ 480529 f91 1"/>
              <a:gd name="f101" fmla="*/ 3363699 f92 1"/>
              <a:gd name="f102" fmla="*/ 498471 f91 1"/>
              <a:gd name="f103" fmla="*/ 42060 f92 1"/>
              <a:gd name="f104" fmla="*/ 824486 f91 1"/>
              <a:gd name="f105" fmla="*/ 0 f92 1"/>
              <a:gd name="f106" fmla="*/ 758452 f91 1"/>
              <a:gd name="f107" fmla="*/ 188014 f92 1"/>
              <a:gd name="f108" fmla="*/ 735602 f91 1"/>
              <a:gd name="f109" fmla="*/ 284087 f92 1"/>
              <a:gd name="f110" fmla="*/ 722590 f91 1"/>
              <a:gd name="f111" fmla="*/ 382288 f92 1"/>
              <a:gd name="f112" fmla="*/ 709392 f91 1"/>
              <a:gd name="f113" fmla="*/ 481858 f92 1"/>
              <a:gd name="f114" fmla="*/ 695774 f91 1"/>
              <a:gd name="f115" fmla="*/ 581897 f92 1"/>
              <a:gd name="f116" fmla="*/ 680711 f91 1"/>
              <a:gd name="f117" fmla="*/ 683670 f92 1"/>
              <a:gd name="f118" fmla="*/ 665256 f91 1"/>
              <a:gd name="f119" fmla="*/ 787206 f92 1"/>
              <a:gd name="f120" fmla="*/ 649587 f91 1"/>
              <a:gd name="f121" fmla="*/ 892019 f92 1"/>
              <a:gd name="f122" fmla="*/ 632968 f91 1"/>
              <a:gd name="f123" fmla="*/ 997620 f92 1"/>
              <a:gd name="f124" fmla="*/ 614667 f91 1"/>
              <a:gd name="f125" fmla="*/ 1104727 f92 1"/>
              <a:gd name="f126" fmla="*/ 596741 f91 1"/>
              <a:gd name="f127" fmla="*/ 1212669 f92 1"/>
              <a:gd name="f128" fmla="*/ 577397 f91 1"/>
              <a:gd name="f129" fmla="*/ 1321506 f92 1"/>
              <a:gd name="f130" fmla="*/ 556988 f91 1"/>
              <a:gd name="f131" fmla="*/ 1430709 f92 1"/>
              <a:gd name="f132" fmla="*/ 536607 f91 1"/>
              <a:gd name="f133" fmla="*/ 1541050 f92 1"/>
              <a:gd name="f134" fmla="*/ 514481 f91 1"/>
              <a:gd name="f135" fmla="*/ 1652805 f92 1"/>
              <a:gd name="f136" fmla="*/ 492202 f91 1"/>
              <a:gd name="f137" fmla="*/ 1763708 f92 1"/>
              <a:gd name="f138" fmla="*/ 469161 f91 1"/>
              <a:gd name="f139" fmla="*/ 1875795 f92 1"/>
              <a:gd name="f140" fmla="*/ 444641 f91 1"/>
              <a:gd name="f141" fmla="*/ 1989128 f92 1"/>
              <a:gd name="f142" fmla="*/ 418995 f91 1"/>
              <a:gd name="f143" fmla="*/ 2102476 f92 1"/>
              <a:gd name="f144" fmla="*/ 393438 f91 1"/>
              <a:gd name="f145" fmla="*/ 2215549 f92 1"/>
              <a:gd name="f146" fmla="*/ 366291 f91 1"/>
              <a:gd name="f147" fmla="*/ 2330490 f92 1"/>
              <a:gd name="f148" fmla="*/ 337455 f91 1"/>
              <a:gd name="f149" fmla="*/ 2443333 f92 1"/>
              <a:gd name="f150" fmla="*/ 308983 f91 1"/>
              <a:gd name="f151" fmla="*/ 2558014 f92 1"/>
              <a:gd name="f152" fmla="*/ 278646 f91 1"/>
              <a:gd name="f153" fmla="*/ 2673621 f92 1"/>
              <a:gd name="f154" fmla="*/ 247421 f91 1"/>
              <a:gd name="f155" fmla="*/ 2787008 f92 1"/>
              <a:gd name="f156" fmla="*/ 215853 f91 1"/>
              <a:gd name="f157" fmla="*/ 2901442 f92 1"/>
              <a:gd name="f158" fmla="*/ 182011 f91 1"/>
              <a:gd name="f159" fmla="*/ 3015722 f92 1"/>
              <a:gd name="f160" fmla="*/ 147286 f91 1"/>
              <a:gd name="f161" fmla="*/ 3130018 f92 1"/>
              <a:gd name="f162" fmla="*/ 112649 f91 1"/>
              <a:gd name="f163" fmla="*/ 3243551 f92 1"/>
              <a:gd name="f164" fmla="*/ 75688 f91 1"/>
              <a:gd name="f165" fmla="*/ 3356992 f92 1"/>
              <a:gd name="f166" fmla="*/ 38197 f91 1"/>
              <a:gd name="f167" fmla="+- f93 0 f1"/>
              <a:gd name="f168" fmla="*/ f96 1 3472060"/>
              <a:gd name="f169" fmla="*/ f97 1 825932"/>
              <a:gd name="f170" fmla="*/ f98 1 3472060"/>
              <a:gd name="f171" fmla="*/ f99 1 825932"/>
              <a:gd name="f172" fmla="*/ f100 1 825932"/>
              <a:gd name="f173" fmla="*/ f101 1 3472060"/>
              <a:gd name="f174" fmla="*/ f102 1 825932"/>
              <a:gd name="f175" fmla="*/ f103 1 3472060"/>
              <a:gd name="f176" fmla="*/ f104 1 825932"/>
              <a:gd name="f177" fmla="*/ f105 1 3472060"/>
              <a:gd name="f178" fmla="*/ f106 1 825932"/>
              <a:gd name="f179" fmla="*/ f107 1 3472060"/>
              <a:gd name="f180" fmla="*/ f108 1 825932"/>
              <a:gd name="f181" fmla="*/ f109 1 3472060"/>
              <a:gd name="f182" fmla="*/ f110 1 825932"/>
              <a:gd name="f183" fmla="*/ f111 1 3472060"/>
              <a:gd name="f184" fmla="*/ f112 1 825932"/>
              <a:gd name="f185" fmla="*/ f113 1 3472060"/>
              <a:gd name="f186" fmla="*/ f114 1 825932"/>
              <a:gd name="f187" fmla="*/ f115 1 3472060"/>
              <a:gd name="f188" fmla="*/ f116 1 825932"/>
              <a:gd name="f189" fmla="*/ f117 1 3472060"/>
              <a:gd name="f190" fmla="*/ f118 1 825932"/>
              <a:gd name="f191" fmla="*/ f119 1 3472060"/>
              <a:gd name="f192" fmla="*/ f120 1 825932"/>
              <a:gd name="f193" fmla="*/ f121 1 3472060"/>
              <a:gd name="f194" fmla="*/ f122 1 825932"/>
              <a:gd name="f195" fmla="*/ f123 1 3472060"/>
              <a:gd name="f196" fmla="*/ f124 1 825932"/>
              <a:gd name="f197" fmla="*/ f125 1 3472060"/>
              <a:gd name="f198" fmla="*/ f126 1 825932"/>
              <a:gd name="f199" fmla="*/ f127 1 3472060"/>
              <a:gd name="f200" fmla="*/ f128 1 825932"/>
              <a:gd name="f201" fmla="*/ f129 1 3472060"/>
              <a:gd name="f202" fmla="*/ f130 1 825932"/>
              <a:gd name="f203" fmla="*/ f131 1 3472060"/>
              <a:gd name="f204" fmla="*/ f132 1 825932"/>
              <a:gd name="f205" fmla="*/ f133 1 3472060"/>
              <a:gd name="f206" fmla="*/ f134 1 825932"/>
              <a:gd name="f207" fmla="*/ f135 1 3472060"/>
              <a:gd name="f208" fmla="*/ f136 1 825932"/>
              <a:gd name="f209" fmla="*/ f137 1 3472060"/>
              <a:gd name="f210" fmla="*/ f138 1 825932"/>
              <a:gd name="f211" fmla="*/ f139 1 3472060"/>
              <a:gd name="f212" fmla="*/ f140 1 825932"/>
              <a:gd name="f213" fmla="*/ f141 1 3472060"/>
              <a:gd name="f214" fmla="*/ f142 1 825932"/>
              <a:gd name="f215" fmla="*/ f143 1 3472060"/>
              <a:gd name="f216" fmla="*/ f144 1 825932"/>
              <a:gd name="f217" fmla="*/ f145 1 3472060"/>
              <a:gd name="f218" fmla="*/ f146 1 825932"/>
              <a:gd name="f219" fmla="*/ f147 1 3472060"/>
              <a:gd name="f220" fmla="*/ f148 1 825932"/>
              <a:gd name="f221" fmla="*/ f149 1 3472060"/>
              <a:gd name="f222" fmla="*/ f150 1 825932"/>
              <a:gd name="f223" fmla="*/ f151 1 3472060"/>
              <a:gd name="f224" fmla="*/ f152 1 825932"/>
              <a:gd name="f225" fmla="*/ f153 1 3472060"/>
              <a:gd name="f226" fmla="*/ f154 1 825932"/>
              <a:gd name="f227" fmla="*/ f155 1 3472060"/>
              <a:gd name="f228" fmla="*/ f156 1 825932"/>
              <a:gd name="f229" fmla="*/ f157 1 3472060"/>
              <a:gd name="f230" fmla="*/ f158 1 825932"/>
              <a:gd name="f231" fmla="*/ f159 1 3472060"/>
              <a:gd name="f232" fmla="*/ f160 1 825932"/>
              <a:gd name="f233" fmla="*/ f161 1 3472060"/>
              <a:gd name="f234" fmla="*/ f162 1 825932"/>
              <a:gd name="f235" fmla="*/ f163 1 3472060"/>
              <a:gd name="f236" fmla="*/ f164 1 825932"/>
              <a:gd name="f237" fmla="*/ f165 1 3472060"/>
              <a:gd name="f238" fmla="*/ f166 1 825932"/>
              <a:gd name="f239" fmla="*/ f87 1 f94"/>
              <a:gd name="f240" fmla="*/ f88 1 f94"/>
              <a:gd name="f241" fmla="*/ f87 1 f95"/>
              <a:gd name="f242" fmla="*/ f89 1 f95"/>
              <a:gd name="f243" fmla="*/ f168 1 f94"/>
              <a:gd name="f244" fmla="*/ f169 1 f95"/>
              <a:gd name="f245" fmla="*/ f170 1 f94"/>
              <a:gd name="f246" fmla="*/ f171 1 f95"/>
              <a:gd name="f247" fmla="*/ f172 1 f95"/>
              <a:gd name="f248" fmla="*/ f173 1 f94"/>
              <a:gd name="f249" fmla="*/ f174 1 f95"/>
              <a:gd name="f250" fmla="*/ f175 1 f94"/>
              <a:gd name="f251" fmla="*/ f176 1 f95"/>
              <a:gd name="f252" fmla="*/ f177 1 f94"/>
              <a:gd name="f253" fmla="*/ f178 1 f95"/>
              <a:gd name="f254" fmla="*/ f179 1 f94"/>
              <a:gd name="f255" fmla="*/ f180 1 f95"/>
              <a:gd name="f256" fmla="*/ f181 1 f94"/>
              <a:gd name="f257" fmla="*/ f182 1 f95"/>
              <a:gd name="f258" fmla="*/ f183 1 f94"/>
              <a:gd name="f259" fmla="*/ f184 1 f95"/>
              <a:gd name="f260" fmla="*/ f185 1 f94"/>
              <a:gd name="f261" fmla="*/ f186 1 f95"/>
              <a:gd name="f262" fmla="*/ f187 1 f94"/>
              <a:gd name="f263" fmla="*/ f188 1 f95"/>
              <a:gd name="f264" fmla="*/ f189 1 f94"/>
              <a:gd name="f265" fmla="*/ f190 1 f95"/>
              <a:gd name="f266" fmla="*/ f191 1 f94"/>
              <a:gd name="f267" fmla="*/ f192 1 f95"/>
              <a:gd name="f268" fmla="*/ f193 1 f94"/>
              <a:gd name="f269" fmla="*/ f194 1 f95"/>
              <a:gd name="f270" fmla="*/ f195 1 f94"/>
              <a:gd name="f271" fmla="*/ f196 1 f95"/>
              <a:gd name="f272" fmla="*/ f197 1 f94"/>
              <a:gd name="f273" fmla="*/ f198 1 f95"/>
              <a:gd name="f274" fmla="*/ f199 1 f94"/>
              <a:gd name="f275" fmla="*/ f200 1 f95"/>
              <a:gd name="f276" fmla="*/ f201 1 f94"/>
              <a:gd name="f277" fmla="*/ f202 1 f95"/>
              <a:gd name="f278" fmla="*/ f203 1 f94"/>
              <a:gd name="f279" fmla="*/ f204 1 f95"/>
              <a:gd name="f280" fmla="*/ f205 1 f94"/>
              <a:gd name="f281" fmla="*/ f206 1 f95"/>
              <a:gd name="f282" fmla="*/ f207 1 f94"/>
              <a:gd name="f283" fmla="*/ f208 1 f95"/>
              <a:gd name="f284" fmla="*/ f209 1 f94"/>
              <a:gd name="f285" fmla="*/ f210 1 f95"/>
              <a:gd name="f286" fmla="*/ f211 1 f94"/>
              <a:gd name="f287" fmla="*/ f212 1 f95"/>
              <a:gd name="f288" fmla="*/ f213 1 f94"/>
              <a:gd name="f289" fmla="*/ f214 1 f95"/>
              <a:gd name="f290" fmla="*/ f215 1 f94"/>
              <a:gd name="f291" fmla="*/ f216 1 f95"/>
              <a:gd name="f292" fmla="*/ f217 1 f94"/>
              <a:gd name="f293" fmla="*/ f218 1 f95"/>
              <a:gd name="f294" fmla="*/ f219 1 f94"/>
              <a:gd name="f295" fmla="*/ f220 1 f95"/>
              <a:gd name="f296" fmla="*/ f221 1 f94"/>
              <a:gd name="f297" fmla="*/ f222 1 f95"/>
              <a:gd name="f298" fmla="*/ f223 1 f94"/>
              <a:gd name="f299" fmla="*/ f224 1 f95"/>
              <a:gd name="f300" fmla="*/ f225 1 f94"/>
              <a:gd name="f301" fmla="*/ f226 1 f95"/>
              <a:gd name="f302" fmla="*/ f227 1 f94"/>
              <a:gd name="f303" fmla="*/ f228 1 f95"/>
              <a:gd name="f304" fmla="*/ f229 1 f94"/>
              <a:gd name="f305" fmla="*/ f230 1 f95"/>
              <a:gd name="f306" fmla="*/ f231 1 f94"/>
              <a:gd name="f307" fmla="*/ f232 1 f95"/>
              <a:gd name="f308" fmla="*/ f233 1 f94"/>
              <a:gd name="f309" fmla="*/ f234 1 f95"/>
              <a:gd name="f310" fmla="*/ f235 1 f94"/>
              <a:gd name="f311" fmla="*/ f236 1 f95"/>
              <a:gd name="f312" fmla="*/ f237 1 f94"/>
              <a:gd name="f313" fmla="*/ f238 1 f95"/>
              <a:gd name="f314" fmla="*/ f239 f85 1"/>
              <a:gd name="f315" fmla="*/ f240 f85 1"/>
              <a:gd name="f316" fmla="*/ f242 f86 1"/>
              <a:gd name="f317" fmla="*/ f241 f86 1"/>
              <a:gd name="f318" fmla="*/ f243 f85 1"/>
              <a:gd name="f319" fmla="*/ f244 f86 1"/>
              <a:gd name="f320" fmla="*/ f245 f85 1"/>
              <a:gd name="f321" fmla="*/ f246 f86 1"/>
              <a:gd name="f322" fmla="*/ f247 f86 1"/>
              <a:gd name="f323" fmla="*/ f248 f85 1"/>
              <a:gd name="f324" fmla="*/ f249 f86 1"/>
              <a:gd name="f325" fmla="*/ f250 f85 1"/>
              <a:gd name="f326" fmla="*/ f251 f86 1"/>
              <a:gd name="f327" fmla="*/ f252 f85 1"/>
              <a:gd name="f328" fmla="*/ f253 f86 1"/>
              <a:gd name="f329" fmla="*/ f254 f85 1"/>
              <a:gd name="f330" fmla="*/ f255 f86 1"/>
              <a:gd name="f331" fmla="*/ f256 f85 1"/>
              <a:gd name="f332" fmla="*/ f257 f86 1"/>
              <a:gd name="f333" fmla="*/ f258 f85 1"/>
              <a:gd name="f334" fmla="*/ f259 f86 1"/>
              <a:gd name="f335" fmla="*/ f260 f85 1"/>
              <a:gd name="f336" fmla="*/ f261 f86 1"/>
              <a:gd name="f337" fmla="*/ f262 f85 1"/>
              <a:gd name="f338" fmla="*/ f263 f86 1"/>
              <a:gd name="f339" fmla="*/ f264 f85 1"/>
              <a:gd name="f340" fmla="*/ f265 f86 1"/>
              <a:gd name="f341" fmla="*/ f266 f85 1"/>
              <a:gd name="f342" fmla="*/ f267 f86 1"/>
              <a:gd name="f343" fmla="*/ f268 f85 1"/>
              <a:gd name="f344" fmla="*/ f269 f86 1"/>
              <a:gd name="f345" fmla="*/ f270 f85 1"/>
              <a:gd name="f346" fmla="*/ f271 f86 1"/>
              <a:gd name="f347" fmla="*/ f272 f85 1"/>
              <a:gd name="f348" fmla="*/ f273 f86 1"/>
              <a:gd name="f349" fmla="*/ f274 f85 1"/>
              <a:gd name="f350" fmla="*/ f275 f86 1"/>
              <a:gd name="f351" fmla="*/ f276 f85 1"/>
              <a:gd name="f352" fmla="*/ f277 f86 1"/>
              <a:gd name="f353" fmla="*/ f278 f85 1"/>
              <a:gd name="f354" fmla="*/ f279 f86 1"/>
              <a:gd name="f355" fmla="*/ f280 f85 1"/>
              <a:gd name="f356" fmla="*/ f281 f86 1"/>
              <a:gd name="f357" fmla="*/ f282 f85 1"/>
              <a:gd name="f358" fmla="*/ f283 f86 1"/>
              <a:gd name="f359" fmla="*/ f284 f85 1"/>
              <a:gd name="f360" fmla="*/ f285 f86 1"/>
              <a:gd name="f361" fmla="*/ f286 f85 1"/>
              <a:gd name="f362" fmla="*/ f287 f86 1"/>
              <a:gd name="f363" fmla="*/ f288 f85 1"/>
              <a:gd name="f364" fmla="*/ f289 f86 1"/>
              <a:gd name="f365" fmla="*/ f290 f85 1"/>
              <a:gd name="f366" fmla="*/ f291 f86 1"/>
              <a:gd name="f367" fmla="*/ f292 f85 1"/>
              <a:gd name="f368" fmla="*/ f293 f86 1"/>
              <a:gd name="f369" fmla="*/ f294 f85 1"/>
              <a:gd name="f370" fmla="*/ f295 f86 1"/>
              <a:gd name="f371" fmla="*/ f296 f85 1"/>
              <a:gd name="f372" fmla="*/ f297 f86 1"/>
              <a:gd name="f373" fmla="*/ f298 f85 1"/>
              <a:gd name="f374" fmla="*/ f299 f86 1"/>
              <a:gd name="f375" fmla="*/ f300 f85 1"/>
              <a:gd name="f376" fmla="*/ f301 f86 1"/>
              <a:gd name="f377" fmla="*/ f302 f85 1"/>
              <a:gd name="f378" fmla="*/ f303 f86 1"/>
              <a:gd name="f379" fmla="*/ f304 f85 1"/>
              <a:gd name="f380" fmla="*/ f305 f86 1"/>
              <a:gd name="f381" fmla="*/ f306 f85 1"/>
              <a:gd name="f382" fmla="*/ f307 f86 1"/>
              <a:gd name="f383" fmla="*/ f308 f85 1"/>
              <a:gd name="f384" fmla="*/ f309 f86 1"/>
              <a:gd name="f385" fmla="*/ f310 f85 1"/>
              <a:gd name="f386" fmla="*/ f311 f86 1"/>
              <a:gd name="f387" fmla="*/ f312 f85 1"/>
              <a:gd name="f388" fmla="*/ f313 f8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67">
                <a:pos x="f318" y="f319"/>
              </a:cxn>
              <a:cxn ang="f167">
                <a:pos x="f320" y="f321"/>
              </a:cxn>
              <a:cxn ang="f167">
                <a:pos x="f320" y="f322"/>
              </a:cxn>
              <a:cxn ang="f167">
                <a:pos x="f323" y="f324"/>
              </a:cxn>
              <a:cxn ang="f167">
                <a:pos x="f325" y="f326"/>
              </a:cxn>
              <a:cxn ang="f167">
                <a:pos x="f327" y="f328"/>
              </a:cxn>
              <a:cxn ang="f167">
                <a:pos x="f329" y="f330"/>
              </a:cxn>
              <a:cxn ang="f167">
                <a:pos x="f331" y="f332"/>
              </a:cxn>
              <a:cxn ang="f167">
                <a:pos x="f333" y="f334"/>
              </a:cxn>
              <a:cxn ang="f167">
                <a:pos x="f335" y="f336"/>
              </a:cxn>
              <a:cxn ang="f167">
                <a:pos x="f337" y="f338"/>
              </a:cxn>
              <a:cxn ang="f167">
                <a:pos x="f339" y="f340"/>
              </a:cxn>
              <a:cxn ang="f167">
                <a:pos x="f341" y="f342"/>
              </a:cxn>
              <a:cxn ang="f167">
                <a:pos x="f343" y="f344"/>
              </a:cxn>
              <a:cxn ang="f167">
                <a:pos x="f345" y="f346"/>
              </a:cxn>
              <a:cxn ang="f167">
                <a:pos x="f347" y="f348"/>
              </a:cxn>
              <a:cxn ang="f167">
                <a:pos x="f349" y="f350"/>
              </a:cxn>
              <a:cxn ang="f167">
                <a:pos x="f351" y="f352"/>
              </a:cxn>
              <a:cxn ang="f167">
                <a:pos x="f353" y="f354"/>
              </a:cxn>
              <a:cxn ang="f167">
                <a:pos x="f355" y="f356"/>
              </a:cxn>
              <a:cxn ang="f167">
                <a:pos x="f357" y="f358"/>
              </a:cxn>
              <a:cxn ang="f167">
                <a:pos x="f359" y="f360"/>
              </a:cxn>
              <a:cxn ang="f167">
                <a:pos x="f361" y="f362"/>
              </a:cxn>
              <a:cxn ang="f167">
                <a:pos x="f363" y="f364"/>
              </a:cxn>
              <a:cxn ang="f167">
                <a:pos x="f365" y="f366"/>
              </a:cxn>
              <a:cxn ang="f167">
                <a:pos x="f367" y="f368"/>
              </a:cxn>
              <a:cxn ang="f167">
                <a:pos x="f369" y="f370"/>
              </a:cxn>
              <a:cxn ang="f167">
                <a:pos x="f371" y="f372"/>
              </a:cxn>
              <a:cxn ang="f167">
                <a:pos x="f373" y="f374"/>
              </a:cxn>
              <a:cxn ang="f167">
                <a:pos x="f375" y="f376"/>
              </a:cxn>
              <a:cxn ang="f167">
                <a:pos x="f377" y="f378"/>
              </a:cxn>
              <a:cxn ang="f167">
                <a:pos x="f379" y="f380"/>
              </a:cxn>
              <a:cxn ang="f167">
                <a:pos x="f381" y="f382"/>
              </a:cxn>
              <a:cxn ang="f167">
                <a:pos x="f383" y="f384"/>
              </a:cxn>
              <a:cxn ang="f167">
                <a:pos x="f385" y="f386"/>
              </a:cxn>
              <a:cxn ang="f167">
                <a:pos x="f387" y="f388"/>
              </a:cxn>
              <a:cxn ang="f167">
                <a:pos x="f318" y="f319"/>
              </a:cxn>
            </a:cxnLst>
            <a:rect l="f314" t="f317" r="f315" b="f316"/>
            <a:pathLst>
              <a:path w="3472060" h="825932">
                <a:moveTo>
                  <a:pt x="f8" y="f5"/>
                </a:moveTo>
                <a:lnTo>
                  <a:pt x="f6" y="f9"/>
                </a:lnTo>
                <a:lnTo>
                  <a:pt x="f6" y="f10"/>
                </a:lnTo>
                <a:lnTo>
                  <a:pt x="f11" y="f12"/>
                </a:ln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5" y="f23"/>
                </a:cubicBez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lnTo>
                  <a:pt x="f56" y="f57"/>
                </a:lnTo>
                <a:lnTo>
                  <a:pt x="f58" y="f59"/>
                </a:ln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lnTo>
                  <a:pt x="f66" y="f67"/>
                </a:lnTo>
                <a:lnTo>
                  <a:pt x="f68" y="f69"/>
                </a:lnTo>
                <a:lnTo>
                  <a:pt x="f70" y="f71"/>
                </a:lnTo>
                <a:lnTo>
                  <a:pt x="f72" y="f73"/>
                </a:lnTo>
                <a:lnTo>
                  <a:pt x="f74" y="f75"/>
                </a:lnTo>
                <a:lnTo>
                  <a:pt x="f76" y="f77"/>
                </a:lnTo>
                <a:lnTo>
                  <a:pt x="f78" y="f79"/>
                </a:lnTo>
                <a:lnTo>
                  <a:pt x="f80" y="f81"/>
                </a:lnTo>
                <a:lnTo>
                  <a:pt x="f82" y="f83"/>
                </a:lnTo>
                <a:lnTo>
                  <a:pt x="f8" y="f5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F663260-B577-CFC4-533E-3E2E336438F8}"/>
              </a:ext>
            </a:extLst>
          </p:cNvPr>
          <p:cNvSpPr txBox="1">
            <a:spLocks noGrp="1"/>
          </p:cNvSpPr>
          <p:nvPr/>
        </p:nvSpPr>
        <p:spPr>
          <a:xfrm>
            <a:off x="39648" y="618206"/>
            <a:ext cx="10495981" cy="10277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200" b="0" i="0" u="none" strike="noStrike" kern="1200" cap="none" spc="0" baseline="0">
                <a:solidFill>
                  <a:srgbClr val="EBEBEB"/>
                </a:solidFill>
                <a:uFillTx/>
                <a:latin typeface="Century Gothic"/>
              </a:defRPr>
            </a:lvl1pPr>
          </a:lstStyle>
          <a:p>
            <a:pPr lvl="0"/>
            <a:r>
              <a:rPr lang="en-US"/>
              <a:t>Netflix (Decision Support Systems)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5CB614C-89F6-4110-E700-C7F022ECA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208" y="1762067"/>
            <a:ext cx="12192417" cy="5095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417"/>
              <a:gd name="f7" fmla="val 5095933"/>
              <a:gd name="f8" fmla="val 71931"/>
              <a:gd name="f9" fmla="val 12261"/>
              <a:gd name="f10" fmla="val 282848"/>
              <a:gd name="f11" fmla="val 48343"/>
              <a:gd name="f12" fmla="val 436463"/>
              <a:gd name="f13" fmla="val 73565"/>
              <a:gd name="f14" fmla="val 619338"/>
              <a:gd name="f15" fmla="val 100188"/>
              <a:gd name="f16" fmla="val 836350"/>
              <a:gd name="f17" fmla="val 132066"/>
              <a:gd name="f18" fmla="val 1076527"/>
              <a:gd name="f19" fmla="val 165696"/>
              <a:gd name="f20" fmla="val 1347183"/>
              <a:gd name="f21" fmla="val 201077"/>
              <a:gd name="f22" fmla="val 1642222"/>
              <a:gd name="f23" fmla="val 238560"/>
              <a:gd name="f24" fmla="val 1962863"/>
              <a:gd name="f25" fmla="val 276043"/>
              <a:gd name="f26" fmla="val 2304231"/>
              <a:gd name="f27" fmla="val 314227"/>
              <a:gd name="f28" fmla="val 2672420"/>
              <a:gd name="f29" fmla="val 349608"/>
              <a:gd name="f30" fmla="val 3057677"/>
              <a:gd name="f31" fmla="val 383588"/>
              <a:gd name="f32" fmla="val 3464880"/>
              <a:gd name="f33" fmla="val 414415"/>
              <a:gd name="f34" fmla="val 3889151"/>
              <a:gd name="f35" fmla="val 443841"/>
              <a:gd name="f36" fmla="val 4331709"/>
              <a:gd name="f37" fmla="val 471515"/>
              <a:gd name="f38" fmla="val 4558475"/>
              <a:gd name="f39" fmla="val 481324"/>
              <a:gd name="f40" fmla="val 4790117"/>
              <a:gd name="f41" fmla="val 492183"/>
              <a:gd name="f42" fmla="val 5025417"/>
              <a:gd name="f43" fmla="val 502342"/>
              <a:gd name="f44" fmla="val 5261936"/>
              <a:gd name="f45" fmla="val 508998"/>
              <a:gd name="f46" fmla="val 5503331"/>
              <a:gd name="f47" fmla="val 514953"/>
              <a:gd name="f48" fmla="val 5747166"/>
              <a:gd name="f49" fmla="val 521259"/>
              <a:gd name="f50" fmla="val 5995876"/>
              <a:gd name="f51" fmla="val 525463"/>
              <a:gd name="f52" fmla="val 6247025"/>
              <a:gd name="f53" fmla="val 6500612"/>
              <a:gd name="f54" fmla="val 527565"/>
              <a:gd name="f55" fmla="val 6756638"/>
              <a:gd name="f56" fmla="val 7016321"/>
              <a:gd name="f57" fmla="val 7276004"/>
              <a:gd name="f58" fmla="val 517406"/>
              <a:gd name="f59" fmla="val 7539344"/>
              <a:gd name="f60" fmla="val 7805123"/>
              <a:gd name="f61" fmla="val 500241"/>
              <a:gd name="f62" fmla="val 8070902"/>
              <a:gd name="f63" fmla="val 490082"/>
              <a:gd name="f64" fmla="val 8339120"/>
              <a:gd name="f65" fmla="val 475719"/>
              <a:gd name="f66" fmla="val 8609775"/>
              <a:gd name="f67" fmla="val 458554"/>
              <a:gd name="f68" fmla="val 8881650"/>
              <a:gd name="f69" fmla="val 442089"/>
              <a:gd name="f70" fmla="val 9153525"/>
              <a:gd name="f71" fmla="val 421071"/>
              <a:gd name="f72" fmla="val 9429057"/>
              <a:gd name="f73" fmla="val 395849"/>
              <a:gd name="f74" fmla="val 9700932"/>
              <a:gd name="f75" fmla="val 370626"/>
              <a:gd name="f76" fmla="val 9977683"/>
              <a:gd name="f77" fmla="val 341551"/>
              <a:gd name="f78" fmla="val 10255654"/>
              <a:gd name="f79" fmla="val 309673"/>
              <a:gd name="f80" fmla="val 10529967"/>
              <a:gd name="f81" fmla="val 10807938"/>
              <a:gd name="f82" fmla="val 236809"/>
              <a:gd name="f83" fmla="val 11084689"/>
              <a:gd name="f84" fmla="val 194772"/>
              <a:gd name="f85" fmla="val 11362660"/>
              <a:gd name="f86" fmla="val 153085"/>
              <a:gd name="f87" fmla="val 11639411"/>
              <a:gd name="f88" fmla="val 104392"/>
              <a:gd name="f89" fmla="val 11914944"/>
              <a:gd name="f90" fmla="val 54648"/>
              <a:gd name="f91" fmla="val 12191695"/>
              <a:gd name="f92" fmla="val 2452"/>
              <a:gd name="f93" fmla="val 2162231"/>
              <a:gd name="f94" fmla="val 2791958"/>
              <a:gd name="f95" fmla="+- 0 0 -90"/>
              <a:gd name="f96" fmla="*/ f3 1 12192417"/>
              <a:gd name="f97" fmla="*/ f4 1 5095933"/>
              <a:gd name="f98" fmla="val f5"/>
              <a:gd name="f99" fmla="val f6"/>
              <a:gd name="f100" fmla="val f7"/>
              <a:gd name="f101" fmla="*/ f95 f0 1"/>
              <a:gd name="f102" fmla="+- f100 0 f98"/>
              <a:gd name="f103" fmla="+- f99 0 f98"/>
              <a:gd name="f104" fmla="*/ f101 1 f2"/>
              <a:gd name="f105" fmla="*/ f103 1 12192417"/>
              <a:gd name="f106" fmla="*/ f102 1 5095933"/>
              <a:gd name="f107" fmla="*/ 0 f103 1"/>
              <a:gd name="f108" fmla="*/ 0 f102 1"/>
              <a:gd name="f109" fmla="*/ 71931 f103 1"/>
              <a:gd name="f110" fmla="*/ 12261 f102 1"/>
              <a:gd name="f111" fmla="*/ 282848 f103 1"/>
              <a:gd name="f112" fmla="*/ 48343 f102 1"/>
              <a:gd name="f113" fmla="*/ 436463 f103 1"/>
              <a:gd name="f114" fmla="*/ 73565 f102 1"/>
              <a:gd name="f115" fmla="*/ 619338 f103 1"/>
              <a:gd name="f116" fmla="*/ 100188 f102 1"/>
              <a:gd name="f117" fmla="*/ 836350 f103 1"/>
              <a:gd name="f118" fmla="*/ 132066 f102 1"/>
              <a:gd name="f119" fmla="*/ 1076527 f103 1"/>
              <a:gd name="f120" fmla="*/ 165696 f102 1"/>
              <a:gd name="f121" fmla="*/ 1347183 f103 1"/>
              <a:gd name="f122" fmla="*/ 201077 f102 1"/>
              <a:gd name="f123" fmla="*/ 1642222 f103 1"/>
              <a:gd name="f124" fmla="*/ 238560 f102 1"/>
              <a:gd name="f125" fmla="*/ 1962863 f103 1"/>
              <a:gd name="f126" fmla="*/ 276043 f102 1"/>
              <a:gd name="f127" fmla="*/ 2304231 f103 1"/>
              <a:gd name="f128" fmla="*/ 314227 f102 1"/>
              <a:gd name="f129" fmla="*/ 2672420 f103 1"/>
              <a:gd name="f130" fmla="*/ 349608 f102 1"/>
              <a:gd name="f131" fmla="*/ 3057677 f103 1"/>
              <a:gd name="f132" fmla="*/ 383588 f102 1"/>
              <a:gd name="f133" fmla="*/ 3464880 f103 1"/>
              <a:gd name="f134" fmla="*/ 414415 f102 1"/>
              <a:gd name="f135" fmla="*/ 3889151 f103 1"/>
              <a:gd name="f136" fmla="*/ 443841 f102 1"/>
              <a:gd name="f137" fmla="*/ 4331709 f103 1"/>
              <a:gd name="f138" fmla="*/ 471515 f102 1"/>
              <a:gd name="f139" fmla="*/ 4558475 f103 1"/>
              <a:gd name="f140" fmla="*/ 481324 f102 1"/>
              <a:gd name="f141" fmla="*/ 4790117 f103 1"/>
              <a:gd name="f142" fmla="*/ 492183 f102 1"/>
              <a:gd name="f143" fmla="*/ 5025417 f103 1"/>
              <a:gd name="f144" fmla="*/ 502342 f102 1"/>
              <a:gd name="f145" fmla="*/ 5261936 f103 1"/>
              <a:gd name="f146" fmla="*/ 508998 f102 1"/>
              <a:gd name="f147" fmla="*/ 5503331 f103 1"/>
              <a:gd name="f148" fmla="*/ 514953 f102 1"/>
              <a:gd name="f149" fmla="*/ 5747166 f103 1"/>
              <a:gd name="f150" fmla="*/ 521259 f102 1"/>
              <a:gd name="f151" fmla="*/ 5995876 f103 1"/>
              <a:gd name="f152" fmla="*/ 525463 f102 1"/>
              <a:gd name="f153" fmla="*/ 6247025 f103 1"/>
              <a:gd name="f154" fmla="*/ 6500612 f103 1"/>
              <a:gd name="f155" fmla="*/ 527565 f102 1"/>
              <a:gd name="f156" fmla="*/ 6756638 f103 1"/>
              <a:gd name="f157" fmla="*/ 7016321 f103 1"/>
              <a:gd name="f158" fmla="*/ 7276004 f103 1"/>
              <a:gd name="f159" fmla="*/ 517406 f102 1"/>
              <a:gd name="f160" fmla="*/ 7539344 f103 1"/>
              <a:gd name="f161" fmla="*/ 7805123 f103 1"/>
              <a:gd name="f162" fmla="*/ 500241 f102 1"/>
              <a:gd name="f163" fmla="*/ 8070902 f103 1"/>
              <a:gd name="f164" fmla="*/ 490082 f102 1"/>
              <a:gd name="f165" fmla="*/ 8339120 f103 1"/>
              <a:gd name="f166" fmla="*/ 475719 f102 1"/>
              <a:gd name="f167" fmla="*/ 8609775 f103 1"/>
              <a:gd name="f168" fmla="*/ 458554 f102 1"/>
              <a:gd name="f169" fmla="*/ 8881650 f103 1"/>
              <a:gd name="f170" fmla="*/ 442089 f102 1"/>
              <a:gd name="f171" fmla="*/ 9153525 f103 1"/>
              <a:gd name="f172" fmla="*/ 421071 f102 1"/>
              <a:gd name="f173" fmla="*/ 9429057 f103 1"/>
              <a:gd name="f174" fmla="*/ 395849 f102 1"/>
              <a:gd name="f175" fmla="*/ 9700932 f103 1"/>
              <a:gd name="f176" fmla="*/ 370626 f102 1"/>
              <a:gd name="f177" fmla="*/ 9977683 f103 1"/>
              <a:gd name="f178" fmla="*/ 341551 f102 1"/>
              <a:gd name="f179" fmla="*/ 10255654 f103 1"/>
              <a:gd name="f180" fmla="*/ 309673 f102 1"/>
              <a:gd name="f181" fmla="*/ 10529967 f103 1"/>
              <a:gd name="f182" fmla="*/ 10807938 f103 1"/>
              <a:gd name="f183" fmla="*/ 236809 f102 1"/>
              <a:gd name="f184" fmla="*/ 11084689 f103 1"/>
              <a:gd name="f185" fmla="*/ 194772 f102 1"/>
              <a:gd name="f186" fmla="*/ 11362660 f103 1"/>
              <a:gd name="f187" fmla="*/ 153085 f102 1"/>
              <a:gd name="f188" fmla="*/ 11639411 f103 1"/>
              <a:gd name="f189" fmla="*/ 104392 f102 1"/>
              <a:gd name="f190" fmla="*/ 11914944 f103 1"/>
              <a:gd name="f191" fmla="*/ 54648 f102 1"/>
              <a:gd name="f192" fmla="*/ 12191695 f103 1"/>
              <a:gd name="f193" fmla="*/ 2452 f102 1"/>
              <a:gd name="f194" fmla="*/ 2162231 f102 1"/>
              <a:gd name="f195" fmla="*/ 12192417 f103 1"/>
              <a:gd name="f196" fmla="*/ 5095933 f102 1"/>
              <a:gd name="f197" fmla="*/ 2791958 f102 1"/>
              <a:gd name="f198" fmla="+- f104 0 f1"/>
              <a:gd name="f199" fmla="*/ f107 1 12192417"/>
              <a:gd name="f200" fmla="*/ f108 1 5095933"/>
              <a:gd name="f201" fmla="*/ f109 1 12192417"/>
              <a:gd name="f202" fmla="*/ f110 1 5095933"/>
              <a:gd name="f203" fmla="*/ f111 1 12192417"/>
              <a:gd name="f204" fmla="*/ f112 1 5095933"/>
              <a:gd name="f205" fmla="*/ f113 1 12192417"/>
              <a:gd name="f206" fmla="*/ f114 1 5095933"/>
              <a:gd name="f207" fmla="*/ f115 1 12192417"/>
              <a:gd name="f208" fmla="*/ f116 1 5095933"/>
              <a:gd name="f209" fmla="*/ f117 1 12192417"/>
              <a:gd name="f210" fmla="*/ f118 1 5095933"/>
              <a:gd name="f211" fmla="*/ f119 1 12192417"/>
              <a:gd name="f212" fmla="*/ f120 1 5095933"/>
              <a:gd name="f213" fmla="*/ f121 1 12192417"/>
              <a:gd name="f214" fmla="*/ f122 1 5095933"/>
              <a:gd name="f215" fmla="*/ f123 1 12192417"/>
              <a:gd name="f216" fmla="*/ f124 1 5095933"/>
              <a:gd name="f217" fmla="*/ f125 1 12192417"/>
              <a:gd name="f218" fmla="*/ f126 1 5095933"/>
              <a:gd name="f219" fmla="*/ f127 1 12192417"/>
              <a:gd name="f220" fmla="*/ f128 1 5095933"/>
              <a:gd name="f221" fmla="*/ f129 1 12192417"/>
              <a:gd name="f222" fmla="*/ f130 1 5095933"/>
              <a:gd name="f223" fmla="*/ f131 1 12192417"/>
              <a:gd name="f224" fmla="*/ f132 1 5095933"/>
              <a:gd name="f225" fmla="*/ f133 1 12192417"/>
              <a:gd name="f226" fmla="*/ f134 1 5095933"/>
              <a:gd name="f227" fmla="*/ f135 1 12192417"/>
              <a:gd name="f228" fmla="*/ f136 1 5095933"/>
              <a:gd name="f229" fmla="*/ f137 1 12192417"/>
              <a:gd name="f230" fmla="*/ f138 1 5095933"/>
              <a:gd name="f231" fmla="*/ f139 1 12192417"/>
              <a:gd name="f232" fmla="*/ f140 1 5095933"/>
              <a:gd name="f233" fmla="*/ f141 1 12192417"/>
              <a:gd name="f234" fmla="*/ f142 1 5095933"/>
              <a:gd name="f235" fmla="*/ f143 1 12192417"/>
              <a:gd name="f236" fmla="*/ f144 1 5095933"/>
              <a:gd name="f237" fmla="*/ f145 1 12192417"/>
              <a:gd name="f238" fmla="*/ f146 1 5095933"/>
              <a:gd name="f239" fmla="*/ f147 1 12192417"/>
              <a:gd name="f240" fmla="*/ f148 1 5095933"/>
              <a:gd name="f241" fmla="*/ f149 1 12192417"/>
              <a:gd name="f242" fmla="*/ f150 1 5095933"/>
              <a:gd name="f243" fmla="*/ f151 1 12192417"/>
              <a:gd name="f244" fmla="*/ f152 1 5095933"/>
              <a:gd name="f245" fmla="*/ f153 1 12192417"/>
              <a:gd name="f246" fmla="*/ f154 1 12192417"/>
              <a:gd name="f247" fmla="*/ f155 1 5095933"/>
              <a:gd name="f248" fmla="*/ f156 1 12192417"/>
              <a:gd name="f249" fmla="*/ f157 1 12192417"/>
              <a:gd name="f250" fmla="*/ f158 1 12192417"/>
              <a:gd name="f251" fmla="*/ f159 1 5095933"/>
              <a:gd name="f252" fmla="*/ f160 1 12192417"/>
              <a:gd name="f253" fmla="*/ f161 1 12192417"/>
              <a:gd name="f254" fmla="*/ f162 1 5095933"/>
              <a:gd name="f255" fmla="*/ f163 1 12192417"/>
              <a:gd name="f256" fmla="*/ f164 1 5095933"/>
              <a:gd name="f257" fmla="*/ f165 1 12192417"/>
              <a:gd name="f258" fmla="*/ f166 1 5095933"/>
              <a:gd name="f259" fmla="*/ f167 1 12192417"/>
              <a:gd name="f260" fmla="*/ f168 1 5095933"/>
              <a:gd name="f261" fmla="*/ f169 1 12192417"/>
              <a:gd name="f262" fmla="*/ f170 1 5095933"/>
              <a:gd name="f263" fmla="*/ f171 1 12192417"/>
              <a:gd name="f264" fmla="*/ f172 1 5095933"/>
              <a:gd name="f265" fmla="*/ f173 1 12192417"/>
              <a:gd name="f266" fmla="*/ f174 1 5095933"/>
              <a:gd name="f267" fmla="*/ f175 1 12192417"/>
              <a:gd name="f268" fmla="*/ f176 1 5095933"/>
              <a:gd name="f269" fmla="*/ f177 1 12192417"/>
              <a:gd name="f270" fmla="*/ f178 1 5095933"/>
              <a:gd name="f271" fmla="*/ f179 1 12192417"/>
              <a:gd name="f272" fmla="*/ f180 1 5095933"/>
              <a:gd name="f273" fmla="*/ f181 1 12192417"/>
              <a:gd name="f274" fmla="*/ f182 1 12192417"/>
              <a:gd name="f275" fmla="*/ f183 1 5095933"/>
              <a:gd name="f276" fmla="*/ f184 1 12192417"/>
              <a:gd name="f277" fmla="*/ f185 1 5095933"/>
              <a:gd name="f278" fmla="*/ f186 1 12192417"/>
              <a:gd name="f279" fmla="*/ f187 1 5095933"/>
              <a:gd name="f280" fmla="*/ f188 1 12192417"/>
              <a:gd name="f281" fmla="*/ f189 1 5095933"/>
              <a:gd name="f282" fmla="*/ f190 1 12192417"/>
              <a:gd name="f283" fmla="*/ f191 1 5095933"/>
              <a:gd name="f284" fmla="*/ f192 1 12192417"/>
              <a:gd name="f285" fmla="*/ f193 1 5095933"/>
              <a:gd name="f286" fmla="*/ f194 1 5095933"/>
              <a:gd name="f287" fmla="*/ f195 1 12192417"/>
              <a:gd name="f288" fmla="*/ f196 1 5095933"/>
              <a:gd name="f289" fmla="*/ f197 1 5095933"/>
              <a:gd name="f290" fmla="*/ f98 1 f105"/>
              <a:gd name="f291" fmla="*/ f99 1 f105"/>
              <a:gd name="f292" fmla="*/ f98 1 f106"/>
              <a:gd name="f293" fmla="*/ f100 1 f106"/>
              <a:gd name="f294" fmla="*/ f199 1 f105"/>
              <a:gd name="f295" fmla="*/ f200 1 f106"/>
              <a:gd name="f296" fmla="*/ f201 1 f105"/>
              <a:gd name="f297" fmla="*/ f202 1 f106"/>
              <a:gd name="f298" fmla="*/ f203 1 f105"/>
              <a:gd name="f299" fmla="*/ f204 1 f106"/>
              <a:gd name="f300" fmla="*/ f205 1 f105"/>
              <a:gd name="f301" fmla="*/ f206 1 f106"/>
              <a:gd name="f302" fmla="*/ f207 1 f105"/>
              <a:gd name="f303" fmla="*/ f208 1 f106"/>
              <a:gd name="f304" fmla="*/ f209 1 f105"/>
              <a:gd name="f305" fmla="*/ f210 1 f106"/>
              <a:gd name="f306" fmla="*/ f211 1 f105"/>
              <a:gd name="f307" fmla="*/ f212 1 f106"/>
              <a:gd name="f308" fmla="*/ f213 1 f105"/>
              <a:gd name="f309" fmla="*/ f214 1 f106"/>
              <a:gd name="f310" fmla="*/ f215 1 f105"/>
              <a:gd name="f311" fmla="*/ f216 1 f106"/>
              <a:gd name="f312" fmla="*/ f217 1 f105"/>
              <a:gd name="f313" fmla="*/ f218 1 f106"/>
              <a:gd name="f314" fmla="*/ f219 1 f105"/>
              <a:gd name="f315" fmla="*/ f220 1 f106"/>
              <a:gd name="f316" fmla="*/ f221 1 f105"/>
              <a:gd name="f317" fmla="*/ f222 1 f106"/>
              <a:gd name="f318" fmla="*/ f223 1 f105"/>
              <a:gd name="f319" fmla="*/ f224 1 f106"/>
              <a:gd name="f320" fmla="*/ f225 1 f105"/>
              <a:gd name="f321" fmla="*/ f226 1 f106"/>
              <a:gd name="f322" fmla="*/ f227 1 f105"/>
              <a:gd name="f323" fmla="*/ f228 1 f106"/>
              <a:gd name="f324" fmla="*/ f229 1 f105"/>
              <a:gd name="f325" fmla="*/ f230 1 f106"/>
              <a:gd name="f326" fmla="*/ f231 1 f105"/>
              <a:gd name="f327" fmla="*/ f232 1 f106"/>
              <a:gd name="f328" fmla="*/ f233 1 f105"/>
              <a:gd name="f329" fmla="*/ f234 1 f106"/>
              <a:gd name="f330" fmla="*/ f235 1 f105"/>
              <a:gd name="f331" fmla="*/ f236 1 f106"/>
              <a:gd name="f332" fmla="*/ f237 1 f105"/>
              <a:gd name="f333" fmla="*/ f238 1 f106"/>
              <a:gd name="f334" fmla="*/ f239 1 f105"/>
              <a:gd name="f335" fmla="*/ f240 1 f106"/>
              <a:gd name="f336" fmla="*/ f241 1 f105"/>
              <a:gd name="f337" fmla="*/ f242 1 f106"/>
              <a:gd name="f338" fmla="*/ f243 1 f105"/>
              <a:gd name="f339" fmla="*/ f244 1 f106"/>
              <a:gd name="f340" fmla="*/ f245 1 f105"/>
              <a:gd name="f341" fmla="*/ f246 1 f105"/>
              <a:gd name="f342" fmla="*/ f247 1 f106"/>
              <a:gd name="f343" fmla="*/ f248 1 f105"/>
              <a:gd name="f344" fmla="*/ f249 1 f105"/>
              <a:gd name="f345" fmla="*/ f250 1 f105"/>
              <a:gd name="f346" fmla="*/ f251 1 f106"/>
              <a:gd name="f347" fmla="*/ f252 1 f105"/>
              <a:gd name="f348" fmla="*/ f253 1 f105"/>
              <a:gd name="f349" fmla="*/ f254 1 f106"/>
              <a:gd name="f350" fmla="*/ f255 1 f105"/>
              <a:gd name="f351" fmla="*/ f256 1 f106"/>
              <a:gd name="f352" fmla="*/ f257 1 f105"/>
              <a:gd name="f353" fmla="*/ f258 1 f106"/>
              <a:gd name="f354" fmla="*/ f259 1 f105"/>
              <a:gd name="f355" fmla="*/ f260 1 f106"/>
              <a:gd name="f356" fmla="*/ f261 1 f105"/>
              <a:gd name="f357" fmla="*/ f262 1 f106"/>
              <a:gd name="f358" fmla="*/ f263 1 f105"/>
              <a:gd name="f359" fmla="*/ f264 1 f106"/>
              <a:gd name="f360" fmla="*/ f265 1 f105"/>
              <a:gd name="f361" fmla="*/ f266 1 f106"/>
              <a:gd name="f362" fmla="*/ f267 1 f105"/>
              <a:gd name="f363" fmla="*/ f268 1 f106"/>
              <a:gd name="f364" fmla="*/ f269 1 f105"/>
              <a:gd name="f365" fmla="*/ f270 1 f106"/>
              <a:gd name="f366" fmla="*/ f271 1 f105"/>
              <a:gd name="f367" fmla="*/ f272 1 f106"/>
              <a:gd name="f368" fmla="*/ f273 1 f105"/>
              <a:gd name="f369" fmla="*/ f274 1 f105"/>
              <a:gd name="f370" fmla="*/ f275 1 f106"/>
              <a:gd name="f371" fmla="*/ f276 1 f105"/>
              <a:gd name="f372" fmla="*/ f277 1 f106"/>
              <a:gd name="f373" fmla="*/ f278 1 f105"/>
              <a:gd name="f374" fmla="*/ f279 1 f106"/>
              <a:gd name="f375" fmla="*/ f280 1 f105"/>
              <a:gd name="f376" fmla="*/ f281 1 f106"/>
              <a:gd name="f377" fmla="*/ f282 1 f105"/>
              <a:gd name="f378" fmla="*/ f283 1 f106"/>
              <a:gd name="f379" fmla="*/ f284 1 f105"/>
              <a:gd name="f380" fmla="*/ f285 1 f106"/>
              <a:gd name="f381" fmla="*/ f286 1 f106"/>
              <a:gd name="f382" fmla="*/ f287 1 f105"/>
              <a:gd name="f383" fmla="*/ f288 1 f106"/>
              <a:gd name="f384" fmla="*/ f289 1 f106"/>
              <a:gd name="f385" fmla="*/ f290 f96 1"/>
              <a:gd name="f386" fmla="*/ f291 f96 1"/>
              <a:gd name="f387" fmla="*/ f293 f97 1"/>
              <a:gd name="f388" fmla="*/ f292 f97 1"/>
              <a:gd name="f389" fmla="*/ f294 f96 1"/>
              <a:gd name="f390" fmla="*/ f295 f97 1"/>
              <a:gd name="f391" fmla="*/ f296 f96 1"/>
              <a:gd name="f392" fmla="*/ f297 f97 1"/>
              <a:gd name="f393" fmla="*/ f298 f96 1"/>
              <a:gd name="f394" fmla="*/ f299 f97 1"/>
              <a:gd name="f395" fmla="*/ f300 f96 1"/>
              <a:gd name="f396" fmla="*/ f301 f97 1"/>
              <a:gd name="f397" fmla="*/ f302 f96 1"/>
              <a:gd name="f398" fmla="*/ f303 f97 1"/>
              <a:gd name="f399" fmla="*/ f304 f96 1"/>
              <a:gd name="f400" fmla="*/ f305 f97 1"/>
              <a:gd name="f401" fmla="*/ f306 f96 1"/>
              <a:gd name="f402" fmla="*/ f307 f97 1"/>
              <a:gd name="f403" fmla="*/ f308 f96 1"/>
              <a:gd name="f404" fmla="*/ f309 f97 1"/>
              <a:gd name="f405" fmla="*/ f310 f96 1"/>
              <a:gd name="f406" fmla="*/ f311 f97 1"/>
              <a:gd name="f407" fmla="*/ f312 f96 1"/>
              <a:gd name="f408" fmla="*/ f313 f97 1"/>
              <a:gd name="f409" fmla="*/ f314 f96 1"/>
              <a:gd name="f410" fmla="*/ f315 f97 1"/>
              <a:gd name="f411" fmla="*/ f316 f96 1"/>
              <a:gd name="f412" fmla="*/ f317 f97 1"/>
              <a:gd name="f413" fmla="*/ f318 f96 1"/>
              <a:gd name="f414" fmla="*/ f319 f97 1"/>
              <a:gd name="f415" fmla="*/ f320 f96 1"/>
              <a:gd name="f416" fmla="*/ f321 f97 1"/>
              <a:gd name="f417" fmla="*/ f322 f96 1"/>
              <a:gd name="f418" fmla="*/ f323 f97 1"/>
              <a:gd name="f419" fmla="*/ f324 f96 1"/>
              <a:gd name="f420" fmla="*/ f325 f97 1"/>
              <a:gd name="f421" fmla="*/ f326 f96 1"/>
              <a:gd name="f422" fmla="*/ f327 f97 1"/>
              <a:gd name="f423" fmla="*/ f328 f96 1"/>
              <a:gd name="f424" fmla="*/ f329 f97 1"/>
              <a:gd name="f425" fmla="*/ f330 f96 1"/>
              <a:gd name="f426" fmla="*/ f331 f97 1"/>
              <a:gd name="f427" fmla="*/ f332 f96 1"/>
              <a:gd name="f428" fmla="*/ f333 f97 1"/>
              <a:gd name="f429" fmla="*/ f334 f96 1"/>
              <a:gd name="f430" fmla="*/ f335 f97 1"/>
              <a:gd name="f431" fmla="*/ f336 f96 1"/>
              <a:gd name="f432" fmla="*/ f337 f97 1"/>
              <a:gd name="f433" fmla="*/ f338 f96 1"/>
              <a:gd name="f434" fmla="*/ f339 f97 1"/>
              <a:gd name="f435" fmla="*/ f340 f96 1"/>
              <a:gd name="f436" fmla="*/ f341 f96 1"/>
              <a:gd name="f437" fmla="*/ f342 f97 1"/>
              <a:gd name="f438" fmla="*/ f343 f96 1"/>
              <a:gd name="f439" fmla="*/ f344 f96 1"/>
              <a:gd name="f440" fmla="*/ f345 f96 1"/>
              <a:gd name="f441" fmla="*/ f346 f97 1"/>
              <a:gd name="f442" fmla="*/ f347 f96 1"/>
              <a:gd name="f443" fmla="*/ f348 f96 1"/>
              <a:gd name="f444" fmla="*/ f349 f97 1"/>
              <a:gd name="f445" fmla="*/ f350 f96 1"/>
              <a:gd name="f446" fmla="*/ f351 f97 1"/>
              <a:gd name="f447" fmla="*/ f352 f96 1"/>
              <a:gd name="f448" fmla="*/ f353 f97 1"/>
              <a:gd name="f449" fmla="*/ f354 f96 1"/>
              <a:gd name="f450" fmla="*/ f355 f97 1"/>
              <a:gd name="f451" fmla="*/ f356 f96 1"/>
              <a:gd name="f452" fmla="*/ f357 f97 1"/>
              <a:gd name="f453" fmla="*/ f358 f96 1"/>
              <a:gd name="f454" fmla="*/ f359 f97 1"/>
              <a:gd name="f455" fmla="*/ f360 f96 1"/>
              <a:gd name="f456" fmla="*/ f361 f97 1"/>
              <a:gd name="f457" fmla="*/ f362 f96 1"/>
              <a:gd name="f458" fmla="*/ f363 f97 1"/>
              <a:gd name="f459" fmla="*/ f364 f96 1"/>
              <a:gd name="f460" fmla="*/ f365 f97 1"/>
              <a:gd name="f461" fmla="*/ f366 f96 1"/>
              <a:gd name="f462" fmla="*/ f367 f97 1"/>
              <a:gd name="f463" fmla="*/ f368 f96 1"/>
              <a:gd name="f464" fmla="*/ f369 f96 1"/>
              <a:gd name="f465" fmla="*/ f370 f97 1"/>
              <a:gd name="f466" fmla="*/ f371 f96 1"/>
              <a:gd name="f467" fmla="*/ f372 f97 1"/>
              <a:gd name="f468" fmla="*/ f373 f96 1"/>
              <a:gd name="f469" fmla="*/ f374 f97 1"/>
              <a:gd name="f470" fmla="*/ f375 f96 1"/>
              <a:gd name="f471" fmla="*/ f376 f97 1"/>
              <a:gd name="f472" fmla="*/ f377 f96 1"/>
              <a:gd name="f473" fmla="*/ f378 f97 1"/>
              <a:gd name="f474" fmla="*/ f379 f96 1"/>
              <a:gd name="f475" fmla="*/ f380 f97 1"/>
              <a:gd name="f476" fmla="*/ f381 f97 1"/>
              <a:gd name="f477" fmla="*/ f382 f96 1"/>
              <a:gd name="f478" fmla="*/ f383 f97 1"/>
              <a:gd name="f479" fmla="*/ f384 f9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98">
                <a:pos x="f389" y="f390"/>
              </a:cxn>
              <a:cxn ang="f198">
                <a:pos x="f391" y="f392"/>
              </a:cxn>
              <a:cxn ang="f198">
                <a:pos x="f393" y="f394"/>
              </a:cxn>
              <a:cxn ang="f198">
                <a:pos x="f395" y="f396"/>
              </a:cxn>
              <a:cxn ang="f198">
                <a:pos x="f397" y="f398"/>
              </a:cxn>
              <a:cxn ang="f198">
                <a:pos x="f399" y="f400"/>
              </a:cxn>
              <a:cxn ang="f198">
                <a:pos x="f401" y="f402"/>
              </a:cxn>
              <a:cxn ang="f198">
                <a:pos x="f403" y="f404"/>
              </a:cxn>
              <a:cxn ang="f198">
                <a:pos x="f405" y="f406"/>
              </a:cxn>
              <a:cxn ang="f198">
                <a:pos x="f407" y="f408"/>
              </a:cxn>
              <a:cxn ang="f198">
                <a:pos x="f409" y="f410"/>
              </a:cxn>
              <a:cxn ang="f198">
                <a:pos x="f411" y="f412"/>
              </a:cxn>
              <a:cxn ang="f198">
                <a:pos x="f413" y="f414"/>
              </a:cxn>
              <a:cxn ang="f198">
                <a:pos x="f415" y="f416"/>
              </a:cxn>
              <a:cxn ang="f198">
                <a:pos x="f417" y="f418"/>
              </a:cxn>
              <a:cxn ang="f198">
                <a:pos x="f419" y="f420"/>
              </a:cxn>
              <a:cxn ang="f198">
                <a:pos x="f421" y="f422"/>
              </a:cxn>
              <a:cxn ang="f198">
                <a:pos x="f423" y="f424"/>
              </a:cxn>
              <a:cxn ang="f198">
                <a:pos x="f425" y="f426"/>
              </a:cxn>
              <a:cxn ang="f198">
                <a:pos x="f427" y="f428"/>
              </a:cxn>
              <a:cxn ang="f198">
                <a:pos x="f429" y="f430"/>
              </a:cxn>
              <a:cxn ang="f198">
                <a:pos x="f431" y="f432"/>
              </a:cxn>
              <a:cxn ang="f198">
                <a:pos x="f433" y="f434"/>
              </a:cxn>
              <a:cxn ang="f198">
                <a:pos x="f435" y="f434"/>
              </a:cxn>
              <a:cxn ang="f198">
                <a:pos x="f436" y="f437"/>
              </a:cxn>
              <a:cxn ang="f198">
                <a:pos x="f438" y="f434"/>
              </a:cxn>
              <a:cxn ang="f198">
                <a:pos x="f439" y="f432"/>
              </a:cxn>
              <a:cxn ang="f198">
                <a:pos x="f440" y="f441"/>
              </a:cxn>
              <a:cxn ang="f198">
                <a:pos x="f442" y="f428"/>
              </a:cxn>
              <a:cxn ang="f198">
                <a:pos x="f443" y="f444"/>
              </a:cxn>
              <a:cxn ang="f198">
                <a:pos x="f445" y="f446"/>
              </a:cxn>
              <a:cxn ang="f198">
                <a:pos x="f447" y="f448"/>
              </a:cxn>
              <a:cxn ang="f198">
                <a:pos x="f449" y="f450"/>
              </a:cxn>
              <a:cxn ang="f198">
                <a:pos x="f451" y="f452"/>
              </a:cxn>
              <a:cxn ang="f198">
                <a:pos x="f453" y="f454"/>
              </a:cxn>
              <a:cxn ang="f198">
                <a:pos x="f455" y="f456"/>
              </a:cxn>
              <a:cxn ang="f198">
                <a:pos x="f457" y="f458"/>
              </a:cxn>
              <a:cxn ang="f198">
                <a:pos x="f459" y="f460"/>
              </a:cxn>
              <a:cxn ang="f198">
                <a:pos x="f461" y="f462"/>
              </a:cxn>
              <a:cxn ang="f198">
                <a:pos x="f463" y="f408"/>
              </a:cxn>
              <a:cxn ang="f198">
                <a:pos x="f464" y="f465"/>
              </a:cxn>
              <a:cxn ang="f198">
                <a:pos x="f466" y="f467"/>
              </a:cxn>
              <a:cxn ang="f198">
                <a:pos x="f468" y="f469"/>
              </a:cxn>
              <a:cxn ang="f198">
                <a:pos x="f470" y="f471"/>
              </a:cxn>
              <a:cxn ang="f198">
                <a:pos x="f472" y="f473"/>
              </a:cxn>
              <a:cxn ang="f198">
                <a:pos x="f474" y="f475"/>
              </a:cxn>
              <a:cxn ang="f198">
                <a:pos x="f474" y="f476"/>
              </a:cxn>
              <a:cxn ang="f198">
                <a:pos x="f477" y="f476"/>
              </a:cxn>
              <a:cxn ang="f198">
                <a:pos x="f477" y="f478"/>
              </a:cxn>
              <a:cxn ang="f198">
                <a:pos x="f389" y="f478"/>
              </a:cxn>
              <a:cxn ang="f198">
                <a:pos x="f389" y="f479"/>
              </a:cxn>
              <a:cxn ang="f198">
                <a:pos x="f389" y="f476"/>
              </a:cxn>
            </a:cxnLst>
            <a:rect l="f385" t="f388" r="f386" b="f387"/>
            <a:pathLst>
              <a:path w="12192417" h="5095933">
                <a:moveTo>
                  <a:pt x="f5" y="f5"/>
                </a:moveTo>
                <a:lnTo>
                  <a:pt x="f8" y="f9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16" y="f17"/>
                </a:lnTo>
                <a:lnTo>
                  <a:pt x="f18" y="f19"/>
                </a:lnTo>
                <a:lnTo>
                  <a:pt x="f20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44" y="f45"/>
                </a:lnTo>
                <a:lnTo>
                  <a:pt x="f46" y="f47"/>
                </a:lnTo>
                <a:lnTo>
                  <a:pt x="f48" y="f49"/>
                </a:lnTo>
                <a:lnTo>
                  <a:pt x="f50" y="f51"/>
                </a:lnTo>
                <a:lnTo>
                  <a:pt x="f52" y="f51"/>
                </a:lnTo>
                <a:lnTo>
                  <a:pt x="f53" y="f54"/>
                </a:lnTo>
                <a:lnTo>
                  <a:pt x="f55" y="f51"/>
                </a:lnTo>
                <a:lnTo>
                  <a:pt x="f56" y="f49"/>
                </a:lnTo>
                <a:lnTo>
                  <a:pt x="f57" y="f58"/>
                </a:lnTo>
                <a:lnTo>
                  <a:pt x="f59" y="f45"/>
                </a:lnTo>
                <a:lnTo>
                  <a:pt x="f60" y="f61"/>
                </a:lnTo>
                <a:lnTo>
                  <a:pt x="f62" y="f63"/>
                </a:lnTo>
                <a:lnTo>
                  <a:pt x="f64" y="f65"/>
                </a:lnTo>
                <a:lnTo>
                  <a:pt x="f66" y="f67"/>
                </a:lnTo>
                <a:lnTo>
                  <a:pt x="f68" y="f69"/>
                </a:lnTo>
                <a:lnTo>
                  <a:pt x="f70" y="f71"/>
                </a:lnTo>
                <a:lnTo>
                  <a:pt x="f72" y="f73"/>
                </a:lnTo>
                <a:lnTo>
                  <a:pt x="f74" y="f75"/>
                </a:lnTo>
                <a:lnTo>
                  <a:pt x="f76" y="f77"/>
                </a:lnTo>
                <a:lnTo>
                  <a:pt x="f78" y="f79"/>
                </a:lnTo>
                <a:lnTo>
                  <a:pt x="f80" y="f25"/>
                </a:lnTo>
                <a:lnTo>
                  <a:pt x="f81" y="f82"/>
                </a:lnTo>
                <a:lnTo>
                  <a:pt x="f83" y="f84"/>
                </a:lnTo>
                <a:lnTo>
                  <a:pt x="f85" y="f86"/>
                </a:lnTo>
                <a:lnTo>
                  <a:pt x="f87" y="f88"/>
                </a:lnTo>
                <a:lnTo>
                  <a:pt x="f89" y="f90"/>
                </a:lnTo>
                <a:lnTo>
                  <a:pt x="f91" y="f92"/>
                </a:lnTo>
                <a:lnTo>
                  <a:pt x="f91" y="f93"/>
                </a:lnTo>
                <a:lnTo>
                  <a:pt x="f6" y="f93"/>
                </a:lnTo>
                <a:lnTo>
                  <a:pt x="f6" y="f7"/>
                </a:lnTo>
                <a:lnTo>
                  <a:pt x="f5" y="f7"/>
                </a:lnTo>
                <a:lnTo>
                  <a:pt x="f5" y="f94"/>
                </a:lnTo>
                <a:lnTo>
                  <a:pt x="f5" y="f93"/>
                </a:lnTo>
                <a:close/>
              </a:path>
            </a:pathLst>
          </a:custGeom>
          <a:solidFill>
            <a:srgbClr val="FFFFFF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6EE9C115-D0E8-3EA9-BF1A-AD5B8D701C32}"/>
              </a:ext>
            </a:extLst>
          </p:cNvPr>
          <p:cNvSpPr txBox="1"/>
          <p:nvPr/>
        </p:nvSpPr>
        <p:spPr>
          <a:xfrm>
            <a:off x="311499" y="2508488"/>
            <a:ext cx="5811269" cy="36984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fontAlgn="auto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3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The Business Challenge: </a:t>
            </a:r>
            <a:r>
              <a:rPr lang="en-US" sz="13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Maximizing user engagement and reducing customer churn (cancellation rates) across a global streaming platform with hundreds of millions of diverse users.</a:t>
            </a:r>
          </a:p>
          <a:p>
            <a:pPr marL="0" marR="0" lvl="0" indent="0" algn="l" defTabSz="457200" rtl="0" fontAlgn="auto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3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457200" rtl="0" fontAlgn="auto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3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The Information System Solution: </a:t>
            </a:r>
            <a:r>
              <a:rPr lang="en-US" sz="13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Implemented an advanced, algorithmic Decision Support System (DSS) that automatically tracks, models, and predicts specific user behaviors, viewing history, search times, and device choices.</a:t>
            </a:r>
          </a:p>
          <a:p>
            <a:pPr marL="0" marR="0" lvl="0" indent="0" algn="l" defTabSz="457200" rtl="0" fontAlgn="auto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3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457200" rtl="0" fontAlgn="auto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3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Performance Impact: </a:t>
            </a:r>
            <a:r>
              <a:rPr lang="en-US" sz="13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The personalization algorithm directly drives 80% of all content streamed on the platform, saving Netflix an estimated $1 billion per year in customer retention costs.</a:t>
            </a:r>
          </a:p>
          <a:p>
            <a:pPr marL="0" marR="0" lvl="0" indent="0" algn="l" defTabSz="457200" rtl="0" fontAlgn="auto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3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0" marR="0" lvl="0" indent="0" algn="l" defTabSz="457200" rtl="0" fontAlgn="auto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rgbClr val="F7F7F7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3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Ethical &amp; Operational Challenges: </a:t>
            </a:r>
            <a:r>
              <a:rPr lang="en-US" sz="13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Creates data privacy concerns surrounding pervasive consumer tracking. It also risks creating algorithmic "filter bubbles," where automated systems restrict user exposure to diverse content or unintentionally perpetuate demographic biases.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F710467-180B-EDFF-4954-4290010701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2823" y="2924070"/>
            <a:ext cx="6184522" cy="2879452"/>
          </a:xfrm>
          <a:prstGeom prst="rect">
            <a:avLst/>
          </a:prstGeom>
          <a:noFill/>
          <a:ln cap="rnd">
            <a:noFill/>
          </a:ln>
        </p:spPr>
      </p:pic>
    </p:spTree>
    <p:extLst>
      <p:ext uri="{BB962C8B-B14F-4D97-AF65-F5344CB8AC3E}">
        <p14:creationId xmlns:p14="http://schemas.microsoft.com/office/powerpoint/2010/main" val="39106792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D5B52-D793-9D16-7CAF-7DFA80A2A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lvl="0"/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C988F-44AA-7E01-DA52-1D1CD380F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lvl="0"/>
            <a:r>
              <a:rPr lang="en-GB" sz="2000" b="1">
                <a:latin typeface="Calibri" pitchFamily="34"/>
                <a:cs typeface="Calibri" pitchFamily="34"/>
              </a:rPr>
              <a:t>Core Business Impact:</a:t>
            </a:r>
            <a:r>
              <a:rPr lang="en-GB" sz="2000">
                <a:latin typeface="Calibri" pitchFamily="34"/>
                <a:cs typeface="Calibri" pitchFamily="34"/>
              </a:rPr>
              <a:t> The real-world examples of Walmart, Zara, and Netflix prove that business information systems are vital for a company's survival, efficiency, and long-term success.</a:t>
            </a:r>
          </a:p>
          <a:p>
            <a:pPr lvl="0"/>
            <a:r>
              <a:rPr lang="en-GB" sz="2000" b="1">
                <a:latin typeface="Calibri" pitchFamily="34"/>
                <a:cs typeface="Calibri" pitchFamily="34"/>
              </a:rPr>
              <a:t>The Shared Challenge:</a:t>
            </a:r>
            <a:r>
              <a:rPr lang="en-GB" sz="2000">
                <a:latin typeface="Calibri" pitchFamily="34"/>
                <a:cs typeface="Calibri" pitchFamily="34"/>
              </a:rPr>
              <a:t> While these systems provide massive benefits like faster supply chains and hyper-personalized customer experiences, they all create severe operational and ethical challenges that management must handle.</a:t>
            </a:r>
          </a:p>
          <a:p>
            <a:pPr lvl="0"/>
            <a:r>
              <a:rPr lang="en-GB" sz="2000" b="1">
                <a:latin typeface="Calibri" pitchFamily="34"/>
                <a:cs typeface="Calibri" pitchFamily="34"/>
              </a:rPr>
              <a:t>Final Recommendation:</a:t>
            </a:r>
            <a:r>
              <a:rPr lang="en-GB" sz="2000">
                <a:latin typeface="Calibri" pitchFamily="34"/>
                <a:cs typeface="Calibri" pitchFamily="34"/>
              </a:rPr>
              <a:t> For any growing business looking to modernize its information systems, success requires finding a balance between using advanced technology and maintaining strict data privacy, fair treatment of suppliers, and responsible employee practices.</a:t>
            </a:r>
          </a:p>
          <a:p>
            <a:pPr lvl="0"/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5441561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D7A0A-5FA2-CD12-8610-71D750E35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6BC44-D153-CA8E-54E0-C15B671B5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Any Question,</a:t>
            </a:r>
          </a:p>
        </p:txBody>
      </p:sp>
    </p:spTree>
    <p:extLst>
      <p:ext uri="{BB962C8B-B14F-4D97-AF65-F5344CB8AC3E}">
        <p14:creationId xmlns:p14="http://schemas.microsoft.com/office/powerpoint/2010/main" val="41255333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19085</TotalTime>
  <Words>2786</Words>
  <Application>Microsoft Office PowerPoint</Application>
  <PresentationFormat>Widescreen</PresentationFormat>
  <Paragraphs>325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Aptos</vt:lpstr>
      <vt:lpstr>Aptos Display</vt:lpstr>
      <vt:lpstr>Arial</vt:lpstr>
      <vt:lpstr>Calibri</vt:lpstr>
      <vt:lpstr>Century Gothic</vt:lpstr>
      <vt:lpstr>Times New Roman</vt:lpstr>
      <vt:lpstr>Wingdings 3</vt:lpstr>
      <vt:lpstr>Office Theme</vt:lpstr>
      <vt:lpstr>Module: Managing Business Information Module Code: LCLM 5004 Group Presentation  </vt:lpstr>
      <vt:lpstr>Module: Managing Business Information  Module: LCM5004   Student Name: Wate Felo Student: ID : 2413826 </vt:lpstr>
      <vt:lpstr>Introduction to Information Systems</vt:lpstr>
      <vt:lpstr>Importance of Information Systems</vt:lpstr>
      <vt:lpstr>Types of Information Systems</vt:lpstr>
      <vt:lpstr>Impact on Business Operations.</vt:lpstr>
      <vt:lpstr>Conclusion and  Reference List.</vt:lpstr>
      <vt:lpstr>Reference List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felo platini</dc:creator>
  <cp:lastModifiedBy>felo platini</cp:lastModifiedBy>
  <cp:revision>12</cp:revision>
  <dcterms:created xsi:type="dcterms:W3CDTF">2026-06-22T17:00:42Z</dcterms:created>
  <dcterms:modified xsi:type="dcterms:W3CDTF">2026-07-13T11:26:01Z</dcterms:modified>
</cp:coreProperties>
</file>