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8"/>
    <p:sldId id="258" r:id="rId9"/>
    <p:sldId id="259" r:id="rId10"/>
    <p:sldId id="260" r:id="rId11"/>
    <p:sldId id="261" r:id="rId12"/>
    <p:sldId id="262" r:id="rId13"/>
    <p:sldId id="263" r:id="rId14"/>
  </p:sldIdLst>
  <p:sldSz cx="12191695"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p="http://schemas.openxmlformats.org/presentationml/2006/main" xmlns:r="http://schemas.openxmlformats.org/officeDocument/2006/relationships">
  <p:cSld>
    <p:bg>
      <p:bgPr>
        <a:solidFill>
          <a:srgbClr val="282828"/>
        </a:solidFill>
        <a:effectLst/>
      </p:bgPr>
    </p:bg>
    <p:spTree>
      <p:nvGrpSpPr>
        <p:cNvPr id="1" name=""/>
        <p:cNvGrpSpPr/>
        <p:nvPr/>
      </p:nvGrpSpPr>
      <p:grpSpPr/>
      <p:sp>
        <p:nvSpPr>
          <p:cNvPr id="2" name="Rectangle 1"/>
          <p:cNvSpPr/>
          <p:nvPr/>
        </p:nvSpPr>
        <p:spPr>
          <a:xfrm>
            <a:off x="0" y="0"/>
            <a:ext cx="274320" cy="6858000"/>
          </a:xfrm>
          <a:prstGeom prst="rect">
            <a:avLst/>
          </a:prstGeom>
          <a:solidFill>
            <a:srgbClr val="E2011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1371600" y="2011680"/>
            <a:ext cx="9144000" cy="1371600"/>
          </a:xfrm>
          <a:prstGeom prst="rect">
            <a:avLst/>
          </a:prstGeom>
          <a:noFill/>
        </p:spPr>
        <p:txBody>
          <a:bodyPr wrap="square">
            <a:spAutoFit/>
          </a:bodyPr>
          <a:lstStyle/>
          <a:p>
            <a:pPr>
              <a:defRPr sz="4000" b="1">
                <a:solidFill>
                  <a:srgbClr val="FFFFFF"/>
                </a:solidFill>
                <a:latin typeface="Arial"/>
              </a:defRPr>
            </a:pPr>
            <a:r>
              <a:t>Organisational Structure of TK Maxx</a:t>
            </a:r>
          </a:p>
        </p:txBody>
      </p:sp>
      <p:sp>
        <p:nvSpPr>
          <p:cNvPr id="4" name="TextBox 3"/>
          <p:cNvSpPr txBox="1"/>
          <p:nvPr/>
        </p:nvSpPr>
        <p:spPr>
          <a:xfrm>
            <a:off x="1371600" y="3840480"/>
            <a:ext cx="9144000" cy="2286000"/>
          </a:xfrm>
          <a:prstGeom prst="rect">
            <a:avLst/>
          </a:prstGeom>
          <a:noFill/>
        </p:spPr>
        <p:txBody>
          <a:bodyPr wrap="none">
            <a:spAutoFit/>
          </a:bodyPr>
          <a:lstStyle/>
          <a:p>
            <a:pPr>
              <a:defRPr sz="1300">
                <a:solidFill>
                  <a:srgbClr val="F39200"/>
                </a:solidFill>
                <a:latin typeface="Arial"/>
              </a:defRPr>
            </a:pPr>
            <a:r>
              <a:t>Assessment: </a:t>
            </a:r>
            <a:r>
              <a:rPr b="0">
                <a:solidFill>
                  <a:srgbClr val="FFFFFF"/>
                </a:solidFill>
              </a:rPr>
              <a:t>Individual Presentation</a:t>
            </a:r>
          </a:p>
          <a:p>
            <a:pPr>
              <a:defRPr sz="1300">
                <a:solidFill>
                  <a:srgbClr val="F39200"/>
                </a:solidFill>
                <a:latin typeface="Arial"/>
              </a:defRPr>
            </a:pPr>
            <a:r>
              <a:t>Module Code: </a:t>
            </a:r>
            <a:r>
              <a:rPr b="0">
                <a:solidFill>
                  <a:srgbClr val="FFFFFF"/>
                </a:solidFill>
              </a:rPr>
              <a:t>LCBB4009</a:t>
            </a:r>
          </a:p>
          <a:p>
            <a:pPr>
              <a:defRPr sz="1300">
                <a:solidFill>
                  <a:srgbClr val="F39200"/>
                </a:solidFill>
                <a:latin typeface="Arial"/>
              </a:defRPr>
            </a:pPr>
            <a:r>
              <a:t>Lecturer: </a:t>
            </a:r>
            <a:r>
              <a:rPr b="0">
                <a:solidFill>
                  <a:srgbClr val="FFFFFF"/>
                </a:solidFill>
              </a:rPr>
              <a:t>Dr Said Usman</a:t>
            </a:r>
          </a:p>
          <a:p>
            <a:pPr>
              <a:defRPr sz="1300">
                <a:solidFill>
                  <a:srgbClr val="F39200"/>
                </a:solidFill>
                <a:latin typeface="Arial"/>
              </a:defRPr>
            </a:pPr>
            <a:r>
              <a:t>Student Name: </a:t>
            </a:r>
            <a:r>
              <a:rPr b="0">
                <a:solidFill>
                  <a:srgbClr val="FFFFFF"/>
                </a:solidFill>
              </a:rPr>
              <a:t>Mario Roberto Mădălin Rugină</a:t>
            </a:r>
          </a:p>
          <a:p>
            <a:pPr>
              <a:defRPr sz="1300">
                <a:solidFill>
                  <a:srgbClr val="F39200"/>
                </a:solidFill>
                <a:latin typeface="Arial"/>
              </a:defRPr>
            </a:pPr>
            <a:r>
              <a:t>ID Number: </a:t>
            </a:r>
            <a:r>
              <a:rPr b="0">
                <a:solidFill>
                  <a:srgbClr val="FFFFFF"/>
                </a:solidFill>
              </a:rPr>
              <a:t>2425073</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bg>
      <p:bgPr>
        <a:solidFill>
          <a:srgbClr val="F8F9FA"/>
        </a:solidFill>
        <a:effectLst/>
      </p:bgPr>
    </p:bg>
    <p:spTree>
      <p:nvGrpSpPr>
        <p:cNvPr id="1" name=""/>
        <p:cNvGrpSpPr/>
        <p:nvPr/>
      </p:nvGrpSpPr>
      <p:grpSpPr/>
      <p:sp>
        <p:nvSpPr>
          <p:cNvPr id="2" name="TextBox 1"/>
          <p:cNvSpPr txBox="1"/>
          <p:nvPr/>
        </p:nvSpPr>
        <p:spPr>
          <a:xfrm>
            <a:off x="731520" y="365760"/>
            <a:ext cx="10698480" cy="274320"/>
          </a:xfrm>
          <a:prstGeom prst="rect">
            <a:avLst/>
          </a:prstGeom>
          <a:noFill/>
        </p:spPr>
        <p:txBody>
          <a:bodyPr wrap="none" lIns="0" rIns="0" tIns="0" bIns="0">
            <a:spAutoFit/>
          </a:bodyPr>
          <a:lstStyle/>
          <a:p>
            <a:pPr>
              <a:defRPr sz="1000" b="1">
                <a:solidFill>
                  <a:srgbClr val="F39200"/>
                </a:solidFill>
                <a:latin typeface="Arial"/>
              </a:defRPr>
            </a:pPr>
            <a:r>
              <a:t>OVERVIEW</a:t>
            </a:r>
          </a:p>
        </p:txBody>
      </p:sp>
      <p:sp>
        <p:nvSpPr>
          <p:cNvPr id="3" name="TextBox 2"/>
          <p:cNvSpPr txBox="1"/>
          <p:nvPr/>
        </p:nvSpPr>
        <p:spPr>
          <a:xfrm>
            <a:off x="731520" y="548640"/>
            <a:ext cx="10698480" cy="731520"/>
          </a:xfrm>
          <a:prstGeom prst="rect">
            <a:avLst/>
          </a:prstGeom>
          <a:noFill/>
        </p:spPr>
        <p:txBody>
          <a:bodyPr wrap="none" lIns="0" rIns="0" tIns="0" bIns="0">
            <a:spAutoFit/>
          </a:bodyPr>
          <a:lstStyle/>
          <a:p>
            <a:pPr>
              <a:defRPr sz="2800" b="1">
                <a:solidFill>
                  <a:srgbClr val="282828"/>
                </a:solidFill>
                <a:latin typeface="Arial"/>
              </a:defRPr>
            </a:pPr>
            <a:r>
              <a:t>Table of Contents</a:t>
            </a:r>
          </a:p>
        </p:txBody>
      </p:sp>
      <p:sp>
        <p:nvSpPr>
          <p:cNvPr id="4" name="TextBox 3"/>
          <p:cNvSpPr txBox="1"/>
          <p:nvPr/>
        </p:nvSpPr>
        <p:spPr>
          <a:xfrm>
            <a:off x="1371600" y="1828800"/>
            <a:ext cx="9144000" cy="4114800"/>
          </a:xfrm>
          <a:prstGeom prst="rect">
            <a:avLst/>
          </a:prstGeom>
          <a:noFill/>
        </p:spPr>
        <p:txBody>
          <a:bodyPr wrap="none">
            <a:spAutoFit/>
          </a:bodyPr>
          <a:lstStyle/>
          <a:p>
            <a:pPr>
              <a:spcAft>
                <a:spcPts val="1600"/>
              </a:spcAft>
              <a:defRPr sz="1800">
                <a:solidFill>
                  <a:srgbClr val="282828"/>
                </a:solidFill>
                <a:latin typeface="Arial"/>
              </a:defRPr>
            </a:pPr>
            <a:r>
              <a:t>1. About TK Maxx &amp; Organisational Structure</a:t>
            </a:r>
          </a:p>
          <a:p>
            <a:pPr>
              <a:spcAft>
                <a:spcPts val="1600"/>
              </a:spcAft>
              <a:defRPr sz="1800">
                <a:solidFill>
                  <a:srgbClr val="282828"/>
                </a:solidFill>
                <a:latin typeface="Arial"/>
              </a:defRPr>
            </a:pPr>
            <a:r>
              <a:t>2. Simple Structure</a:t>
            </a:r>
          </a:p>
          <a:p>
            <a:pPr>
              <a:spcAft>
                <a:spcPts val="1600"/>
              </a:spcAft>
              <a:defRPr sz="1800">
                <a:solidFill>
                  <a:srgbClr val="282828"/>
                </a:solidFill>
                <a:latin typeface="Arial"/>
              </a:defRPr>
            </a:pPr>
            <a:r>
              <a:t>3. Divisional Structure</a:t>
            </a:r>
          </a:p>
          <a:p>
            <a:pPr>
              <a:spcAft>
                <a:spcPts val="1600"/>
              </a:spcAft>
              <a:defRPr sz="1800">
                <a:solidFill>
                  <a:srgbClr val="282828"/>
                </a:solidFill>
                <a:latin typeface="Arial"/>
              </a:defRPr>
            </a:pPr>
            <a:r>
              <a:t>4. Matrix Structure</a:t>
            </a:r>
          </a:p>
          <a:p>
            <a:pPr>
              <a:spcAft>
                <a:spcPts val="1600"/>
              </a:spcAft>
              <a:defRPr sz="1800">
                <a:solidFill>
                  <a:srgbClr val="282828"/>
                </a:solidFill>
                <a:latin typeface="Arial"/>
              </a:defRPr>
            </a:pPr>
            <a:r>
              <a:t>5. Conclusion</a:t>
            </a:r>
          </a:p>
          <a:p>
            <a:pPr>
              <a:spcAft>
                <a:spcPts val="1600"/>
              </a:spcAft>
              <a:defRPr sz="1800">
                <a:solidFill>
                  <a:srgbClr val="282828"/>
                </a:solidFill>
                <a:latin typeface="Arial"/>
              </a:defRPr>
            </a:pPr>
            <a:r>
              <a:t>6. References</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bg>
      <p:bgPr>
        <a:solidFill>
          <a:srgbClr val="F8F9FA"/>
        </a:solidFill>
        <a:effectLst/>
      </p:bgPr>
    </p:bg>
    <p:spTree>
      <p:nvGrpSpPr>
        <p:cNvPr id="1" name=""/>
        <p:cNvGrpSpPr/>
        <p:nvPr/>
      </p:nvGrpSpPr>
      <p:grpSpPr/>
      <p:sp>
        <p:nvSpPr>
          <p:cNvPr id="2" name="TextBox 1"/>
          <p:cNvSpPr txBox="1"/>
          <p:nvPr/>
        </p:nvSpPr>
        <p:spPr>
          <a:xfrm>
            <a:off x="731520" y="365760"/>
            <a:ext cx="10698480" cy="274320"/>
          </a:xfrm>
          <a:prstGeom prst="rect">
            <a:avLst/>
          </a:prstGeom>
          <a:noFill/>
        </p:spPr>
        <p:txBody>
          <a:bodyPr wrap="none" lIns="0" rIns="0" tIns="0" bIns="0">
            <a:spAutoFit/>
          </a:bodyPr>
          <a:lstStyle/>
          <a:p>
            <a:pPr>
              <a:defRPr sz="1000" b="1">
                <a:solidFill>
                  <a:srgbClr val="F39200"/>
                </a:solidFill>
                <a:latin typeface="Arial"/>
              </a:defRPr>
            </a:pPr>
            <a:r>
              <a:t>01. INTRODUCTION</a:t>
            </a:r>
          </a:p>
        </p:txBody>
      </p:sp>
      <p:sp>
        <p:nvSpPr>
          <p:cNvPr id="3" name="TextBox 2"/>
          <p:cNvSpPr txBox="1"/>
          <p:nvPr/>
        </p:nvSpPr>
        <p:spPr>
          <a:xfrm>
            <a:off x="731520" y="548640"/>
            <a:ext cx="10698480" cy="731520"/>
          </a:xfrm>
          <a:prstGeom prst="rect">
            <a:avLst/>
          </a:prstGeom>
          <a:noFill/>
        </p:spPr>
        <p:txBody>
          <a:bodyPr wrap="none" lIns="0" rIns="0" tIns="0" bIns="0">
            <a:spAutoFit/>
          </a:bodyPr>
          <a:lstStyle/>
          <a:p>
            <a:pPr>
              <a:defRPr sz="2800" b="1">
                <a:solidFill>
                  <a:srgbClr val="282828"/>
                </a:solidFill>
                <a:latin typeface="Arial"/>
              </a:defRPr>
            </a:pPr>
            <a:r>
              <a:t>About TK Maxx &amp; Organisational Structure</a:t>
            </a:r>
          </a:p>
        </p:txBody>
      </p:sp>
      <p:sp>
        <p:nvSpPr>
          <p:cNvPr id="4" name="Rounded Rectangle 3"/>
          <p:cNvSpPr/>
          <p:nvPr/>
        </p:nvSpPr>
        <p:spPr>
          <a:xfrm>
            <a:off x="914400" y="2011680"/>
            <a:ext cx="4754880" cy="384048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rtlCol="0" anchor="ctr" wrap="square" lIns="365760" tIns="365760"/>
          <a:lstStyle/>
          <a:p>
            <a:pPr algn="ctr">
              <a:spcAft>
                <a:spcPts val="1400"/>
              </a:spcAft>
              <a:defRPr sz="2000" b="1">
                <a:solidFill>
                  <a:srgbClr val="E2011A"/>
                </a:solidFill>
              </a:defRPr>
            </a:pPr>
            <a:r>
              <a:t>About TK Maxx</a:t>
            </a:r>
          </a:p>
          <a:p>
            <a:pPr>
              <a:spcAft>
                <a:spcPts val="1000"/>
              </a:spcAft>
              <a:defRPr sz="1400">
                <a:solidFill>
                  <a:srgbClr val="282828"/>
                </a:solidFill>
              </a:defRPr>
            </a:pPr>
            <a:r>
              <a:t>• Leading UK value retail company.</a:t>
            </a:r>
          </a:p>
          <a:p>
            <a:pPr>
              <a:spcAft>
                <a:spcPts val="1000"/>
              </a:spcAft>
              <a:defRPr sz="1400">
                <a:solidFill>
                  <a:srgbClr val="282828"/>
                </a:solidFill>
              </a:defRPr>
            </a:pPr>
            <a:r>
              <a:t>• Sells apparel, homeware, beauty, and accessories.</a:t>
            </a:r>
          </a:p>
          <a:p>
            <a:pPr>
              <a:spcAft>
                <a:spcPts val="1000"/>
              </a:spcAft>
              <a:defRPr sz="1400">
                <a:solidFill>
                  <a:srgbClr val="282828"/>
                </a:solidFill>
              </a:defRPr>
            </a:pPr>
            <a:r>
              <a:t>• Operates an extensive network of stores across the UK.</a:t>
            </a:r>
          </a:p>
        </p:txBody>
      </p:sp>
      <p:sp>
        <p:nvSpPr>
          <p:cNvPr id="5" name="Rounded Rectangle 4"/>
          <p:cNvSpPr/>
          <p:nvPr/>
        </p:nvSpPr>
        <p:spPr>
          <a:xfrm>
            <a:off x="6217920" y="2011680"/>
            <a:ext cx="4754880" cy="384048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rtlCol="0" anchor="ctr" wrap="square" lIns="365760" tIns="365760"/>
          <a:lstStyle/>
          <a:p>
            <a:pPr algn="ctr">
              <a:spcAft>
                <a:spcPts val="1400"/>
              </a:spcAft>
              <a:defRPr sz="2000" b="1">
                <a:solidFill>
                  <a:srgbClr val="E2011A"/>
                </a:solidFill>
              </a:defRPr>
            </a:pPr>
            <a:r>
              <a:t>What is Organisational Structure?</a:t>
            </a:r>
          </a:p>
          <a:p>
            <a:pPr>
              <a:spcAft>
                <a:spcPts val="1000"/>
              </a:spcAft>
              <a:defRPr sz="1400">
                <a:solidFill>
                  <a:srgbClr val="282828"/>
                </a:solidFill>
              </a:defRPr>
            </a:pPr>
            <a:r>
              <a:t>• Defines how activities and tasks are directed to achieve goals.</a:t>
            </a:r>
          </a:p>
          <a:p>
            <a:pPr>
              <a:spcAft>
                <a:spcPts val="1000"/>
              </a:spcAft>
              <a:defRPr sz="1400">
                <a:solidFill>
                  <a:srgbClr val="282828"/>
                </a:solidFill>
              </a:defRPr>
            </a:pPr>
            <a:r>
              <a:t>• Explains job roles, authority, and responsibility lines.</a:t>
            </a:r>
          </a:p>
          <a:p>
            <a:pPr>
              <a:spcAft>
                <a:spcPts val="1000"/>
              </a:spcAft>
              <a:defRPr sz="1400">
                <a:solidFill>
                  <a:srgbClr val="282828"/>
                </a:solidFill>
              </a:defRPr>
            </a:pPr>
            <a:r>
              <a:t>• Facilitates robust communication and teamwork across functions.</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bg>
      <p:bgPr>
        <a:solidFill>
          <a:srgbClr val="F8F9FA"/>
        </a:solidFill>
        <a:effectLst/>
      </p:bgPr>
    </p:bg>
    <p:spTree>
      <p:nvGrpSpPr>
        <p:cNvPr id="1" name=""/>
        <p:cNvGrpSpPr/>
        <p:nvPr/>
      </p:nvGrpSpPr>
      <p:grpSpPr/>
      <p:sp>
        <p:nvSpPr>
          <p:cNvPr id="2" name="TextBox 1"/>
          <p:cNvSpPr txBox="1"/>
          <p:nvPr/>
        </p:nvSpPr>
        <p:spPr>
          <a:xfrm>
            <a:off x="731520" y="365760"/>
            <a:ext cx="10698480" cy="274320"/>
          </a:xfrm>
          <a:prstGeom prst="rect">
            <a:avLst/>
          </a:prstGeom>
          <a:noFill/>
        </p:spPr>
        <p:txBody>
          <a:bodyPr wrap="none" lIns="0" rIns="0" tIns="0" bIns="0">
            <a:spAutoFit/>
          </a:bodyPr>
          <a:lstStyle/>
          <a:p>
            <a:pPr>
              <a:defRPr sz="1000" b="1">
                <a:solidFill>
                  <a:srgbClr val="F39200"/>
                </a:solidFill>
                <a:latin typeface="Arial"/>
              </a:defRPr>
            </a:pPr>
            <a:r>
              <a:t>02. STRUCTURE TYPES</a:t>
            </a:r>
          </a:p>
        </p:txBody>
      </p:sp>
      <p:sp>
        <p:nvSpPr>
          <p:cNvPr id="3" name="TextBox 2"/>
          <p:cNvSpPr txBox="1"/>
          <p:nvPr/>
        </p:nvSpPr>
        <p:spPr>
          <a:xfrm>
            <a:off x="731520" y="548640"/>
            <a:ext cx="10698480" cy="731520"/>
          </a:xfrm>
          <a:prstGeom prst="rect">
            <a:avLst/>
          </a:prstGeom>
          <a:noFill/>
        </p:spPr>
        <p:txBody>
          <a:bodyPr wrap="none" lIns="0" rIns="0" tIns="0" bIns="0">
            <a:spAutoFit/>
          </a:bodyPr>
          <a:lstStyle/>
          <a:p>
            <a:pPr>
              <a:defRPr sz="2800" b="1">
                <a:solidFill>
                  <a:srgbClr val="282828"/>
                </a:solidFill>
                <a:latin typeface="Arial"/>
              </a:defRPr>
            </a:pPr>
            <a:r>
              <a:t>Simple Structure</a:t>
            </a:r>
          </a:p>
        </p:txBody>
      </p:sp>
      <p:sp>
        <p:nvSpPr>
          <p:cNvPr id="4" name="TextBox 3"/>
          <p:cNvSpPr txBox="1"/>
          <p:nvPr/>
        </p:nvSpPr>
        <p:spPr>
          <a:xfrm>
            <a:off x="731520" y="1645920"/>
            <a:ext cx="5029200" cy="4572000"/>
          </a:xfrm>
          <a:prstGeom prst="rect">
            <a:avLst/>
          </a:prstGeom>
          <a:noFill/>
        </p:spPr>
        <p:txBody>
          <a:bodyPr wrap="square">
            <a:spAutoFit/>
          </a:bodyPr>
          <a:lstStyle/>
          <a:p>
            <a:pPr>
              <a:spcAft>
                <a:spcPts val="800"/>
              </a:spcAft>
              <a:defRPr sz="1800" b="1">
                <a:solidFill>
                  <a:srgbClr val="282828"/>
                </a:solidFill>
              </a:defRPr>
            </a:pPr>
            <a:r>
              <a:t>Overview &amp; TK Maxx Application</a:t>
            </a:r>
          </a:p>
          <a:p>
            <a:pPr>
              <a:spcAft>
                <a:spcPts val="1400"/>
              </a:spcAft>
              <a:defRPr sz="1300">
                <a:solidFill>
                  <a:srgbClr val="282828"/>
                </a:solidFill>
              </a:defRPr>
            </a:pPr>
            <a:r>
              <a:t>Characterised by low departmentalisation, wide spans of control, and centralised authority. The store manager holds primary decision-making weight. In TK Maxx, this model is typically implemented within small individual store team environments.</a:t>
            </a:r>
          </a:p>
          <a:p>
            <a:pPr>
              <a:spcAft>
                <a:spcPts val="600"/>
              </a:spcAft>
              <a:defRPr sz="1600" b="1">
                <a:solidFill>
                  <a:srgbClr val="E2011A"/>
                </a:solidFill>
              </a:defRPr>
            </a:pPr>
            <a:r>
              <a:t>Advantages &amp; Disadvantages</a:t>
            </a:r>
          </a:p>
          <a:p>
            <a:pPr>
              <a:defRPr sz="1300">
                <a:solidFill>
                  <a:srgbClr val="282828"/>
                </a:solidFill>
              </a:defRPr>
            </a:pPr>
            <a:r>
              <a:t>✔ Fast, agile decision making &amp; transparent communication.</a:t>
            </a:r>
            <a:br/>
            <a:r>
              <a:t>✘ Highly centralized; creates a bottleneck if applied to large business segments.</a:t>
            </a:r>
          </a:p>
        </p:txBody>
      </p:sp>
      <p:sp>
        <p:nvSpPr>
          <p:cNvPr id="5" name="Rectangle 4"/>
          <p:cNvSpPr/>
          <p:nvPr/>
        </p:nvSpPr>
        <p:spPr>
          <a:xfrm>
            <a:off x="7315200" y="2011680"/>
            <a:ext cx="3200400" cy="731520"/>
          </a:xfrm>
          <a:prstGeom prst="rect">
            <a:avLst/>
          </a:prstGeom>
          <a:solidFill>
            <a:srgbClr val="E2011A"/>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defRPr sz="1400" b="1">
                <a:solidFill>
                  <a:srgbClr val="FFFFFF"/>
                </a:solidFill>
              </a:defRPr>
            </a:pPr>
            <a:r>
              <a:t>Store Manager</a:t>
            </a:r>
          </a:p>
        </p:txBody>
      </p:sp>
      <p:sp>
        <p:nvSpPr>
          <p:cNvPr id="6" name="Down Arrow 5"/>
          <p:cNvSpPr/>
          <p:nvPr/>
        </p:nvSpPr>
        <p:spPr>
          <a:xfrm>
            <a:off x="8823960" y="2834640"/>
            <a:ext cx="182880" cy="365760"/>
          </a:xfrm>
          <a:prstGeom prst="downArrow">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ectangle 6"/>
          <p:cNvSpPr/>
          <p:nvPr/>
        </p:nvSpPr>
        <p:spPr>
          <a:xfrm>
            <a:off x="7315200" y="3291840"/>
            <a:ext cx="3200400" cy="731520"/>
          </a:xfrm>
          <a:prstGeom prst="rect">
            <a:avLst/>
          </a:prstGeom>
          <a:solidFill>
            <a:srgbClr val="282828"/>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defRPr sz="1400" b="1">
                <a:solidFill>
                  <a:srgbClr val="FFFFFF"/>
                </a:solidFill>
              </a:defRPr>
            </a:pPr>
            <a:r>
              <a:t>Assistant Manager</a:t>
            </a:r>
          </a:p>
        </p:txBody>
      </p:sp>
      <p:sp>
        <p:nvSpPr>
          <p:cNvPr id="8" name="Down Arrow 7"/>
          <p:cNvSpPr/>
          <p:nvPr/>
        </p:nvSpPr>
        <p:spPr>
          <a:xfrm>
            <a:off x="8823960" y="4114800"/>
            <a:ext cx="182880" cy="365760"/>
          </a:xfrm>
          <a:prstGeom prst="downArrow">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ectangle 8"/>
          <p:cNvSpPr/>
          <p:nvPr/>
        </p:nvSpPr>
        <p:spPr>
          <a:xfrm>
            <a:off x="7315200" y="4572000"/>
            <a:ext cx="3200400" cy="731520"/>
          </a:xfrm>
          <a:prstGeom prst="rect">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defRPr sz="1400" b="1">
                <a:solidFill>
                  <a:srgbClr val="FFFFFF"/>
                </a:solidFill>
              </a:defRPr>
            </a:pPr>
            <a:r>
              <a:t>Store Employees</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bg>
      <p:bgPr>
        <a:solidFill>
          <a:srgbClr val="F8F9FA"/>
        </a:solidFill>
        <a:effectLst/>
      </p:bgPr>
    </p:bg>
    <p:spTree>
      <p:nvGrpSpPr>
        <p:cNvPr id="1" name=""/>
        <p:cNvGrpSpPr/>
        <p:nvPr/>
      </p:nvGrpSpPr>
      <p:grpSpPr/>
      <p:sp>
        <p:nvSpPr>
          <p:cNvPr id="2" name="TextBox 1"/>
          <p:cNvSpPr txBox="1"/>
          <p:nvPr/>
        </p:nvSpPr>
        <p:spPr>
          <a:xfrm>
            <a:off x="731520" y="365760"/>
            <a:ext cx="10698480" cy="274320"/>
          </a:xfrm>
          <a:prstGeom prst="rect">
            <a:avLst/>
          </a:prstGeom>
          <a:noFill/>
        </p:spPr>
        <p:txBody>
          <a:bodyPr wrap="none" lIns="0" rIns="0" tIns="0" bIns="0">
            <a:spAutoFit/>
          </a:bodyPr>
          <a:lstStyle/>
          <a:p>
            <a:pPr>
              <a:defRPr sz="1000" b="1">
                <a:solidFill>
                  <a:srgbClr val="F39200"/>
                </a:solidFill>
                <a:latin typeface="Arial"/>
              </a:defRPr>
            </a:pPr>
            <a:r>
              <a:t>03. STRUCTURE TYPES</a:t>
            </a:r>
          </a:p>
        </p:txBody>
      </p:sp>
      <p:sp>
        <p:nvSpPr>
          <p:cNvPr id="3" name="TextBox 2"/>
          <p:cNvSpPr txBox="1"/>
          <p:nvPr/>
        </p:nvSpPr>
        <p:spPr>
          <a:xfrm>
            <a:off x="731520" y="548640"/>
            <a:ext cx="10698480" cy="731520"/>
          </a:xfrm>
          <a:prstGeom prst="rect">
            <a:avLst/>
          </a:prstGeom>
          <a:noFill/>
        </p:spPr>
        <p:txBody>
          <a:bodyPr wrap="none" lIns="0" rIns="0" tIns="0" bIns="0">
            <a:spAutoFit/>
          </a:bodyPr>
          <a:lstStyle/>
          <a:p>
            <a:pPr>
              <a:defRPr sz="2800" b="1">
                <a:solidFill>
                  <a:srgbClr val="282828"/>
                </a:solidFill>
                <a:latin typeface="Arial"/>
              </a:defRPr>
            </a:pPr>
            <a:r>
              <a:t>Divisional Structure</a:t>
            </a:r>
          </a:p>
        </p:txBody>
      </p:sp>
      <p:sp>
        <p:nvSpPr>
          <p:cNvPr id="4" name="TextBox 3"/>
          <p:cNvSpPr txBox="1"/>
          <p:nvPr/>
        </p:nvSpPr>
        <p:spPr>
          <a:xfrm>
            <a:off x="731520" y="1645920"/>
            <a:ext cx="4572000" cy="4572000"/>
          </a:xfrm>
          <a:prstGeom prst="rect">
            <a:avLst/>
          </a:prstGeom>
          <a:noFill/>
        </p:spPr>
        <p:txBody>
          <a:bodyPr wrap="square">
            <a:spAutoFit/>
          </a:bodyPr>
          <a:lstStyle/>
          <a:p>
            <a:pPr>
              <a:spcAft>
                <a:spcPts val="800"/>
              </a:spcAft>
              <a:defRPr sz="1800" b="1">
                <a:solidFill>
                  <a:srgbClr val="282828"/>
                </a:solidFill>
              </a:defRPr>
            </a:pPr>
            <a:r>
              <a:t>Overview &amp; TK Maxx Application</a:t>
            </a:r>
          </a:p>
          <a:p>
            <a:pPr>
              <a:spcAft>
                <a:spcPts val="1400"/>
              </a:spcAft>
              <a:defRPr sz="1300">
                <a:solidFill>
                  <a:srgbClr val="282828"/>
                </a:solidFill>
              </a:defRPr>
            </a:pPr>
            <a:r>
              <a:t>Organises the corporation around distinct product groups or geographical areas. For TK Maxx, this enables focused strategic leadership across core product categories (Clothing, Home, Beauty) and specialized operations like the Online storefront.</a:t>
            </a:r>
          </a:p>
          <a:p>
            <a:pPr>
              <a:spcAft>
                <a:spcPts val="600"/>
              </a:spcAft>
              <a:defRPr sz="1600" b="1">
                <a:solidFill>
                  <a:srgbClr val="E2011A"/>
                </a:solidFill>
              </a:defRPr>
            </a:pPr>
            <a:r>
              <a:t>Advantages &amp; Disadvantages</a:t>
            </a:r>
          </a:p>
          <a:p>
            <a:pPr>
              <a:defRPr sz="1300">
                <a:solidFill>
                  <a:srgbClr val="282828"/>
                </a:solidFill>
              </a:defRPr>
            </a:pPr>
            <a:r>
              <a:t>✔ Better customer service tailored per category &amp; localized focus.</a:t>
            </a:r>
            <a:br/>
            <a:r>
              <a:t>✘ Increases total operational costs and can cause duplication of corporate functions.</a:t>
            </a:r>
          </a:p>
        </p:txBody>
      </p:sp>
      <p:sp>
        <p:nvSpPr>
          <p:cNvPr id="5" name="Rectangle 4"/>
          <p:cNvSpPr/>
          <p:nvPr/>
        </p:nvSpPr>
        <p:spPr>
          <a:xfrm>
            <a:off x="6858000" y="1645920"/>
            <a:ext cx="4572000" cy="640080"/>
          </a:xfrm>
          <a:prstGeom prst="rect">
            <a:avLst/>
          </a:prstGeom>
          <a:solidFill>
            <a:srgbClr val="E2011A"/>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defRPr sz="1400" b="1">
                <a:solidFill>
                  <a:srgbClr val="FFFFFF"/>
                </a:solidFill>
              </a:defRPr>
            </a:pPr>
            <a:r>
              <a:t>CEO / Executive Corporate Structure</a:t>
            </a:r>
          </a:p>
        </p:txBody>
      </p:sp>
      <p:sp>
        <p:nvSpPr>
          <p:cNvPr id="6" name="Down Arrow 5"/>
          <p:cNvSpPr/>
          <p:nvPr/>
        </p:nvSpPr>
        <p:spPr>
          <a:xfrm>
            <a:off x="9052560" y="2377440"/>
            <a:ext cx="182880" cy="274320"/>
          </a:xfrm>
          <a:prstGeom prst="downArrow">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ectangle 6"/>
          <p:cNvSpPr/>
          <p:nvPr/>
        </p:nvSpPr>
        <p:spPr>
          <a:xfrm>
            <a:off x="6446520" y="2651760"/>
            <a:ext cx="3611880" cy="36576"/>
          </a:xfrm>
          <a:prstGeom prst="rect">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5943600" y="2743200"/>
            <a:ext cx="1005840" cy="731520"/>
          </a:xfrm>
          <a:prstGeom prst="rect">
            <a:avLst/>
          </a:prstGeom>
          <a:solidFill>
            <a:srgbClr val="282828"/>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defRPr sz="1400" b="1">
                <a:solidFill>
                  <a:srgbClr val="FFFFFF"/>
                </a:solidFill>
              </a:defRPr>
            </a:pPr>
            <a:r>
              <a:t>Clothing</a:t>
            </a:r>
          </a:p>
        </p:txBody>
      </p:sp>
      <p:sp>
        <p:nvSpPr>
          <p:cNvPr id="9" name="Down Arrow 8"/>
          <p:cNvSpPr/>
          <p:nvPr/>
        </p:nvSpPr>
        <p:spPr>
          <a:xfrm>
            <a:off x="6355080" y="3474720"/>
            <a:ext cx="182880" cy="274320"/>
          </a:xfrm>
          <a:prstGeom prst="downArrow">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Rectangle 9"/>
          <p:cNvSpPr/>
          <p:nvPr/>
        </p:nvSpPr>
        <p:spPr>
          <a:xfrm>
            <a:off x="7132320" y="2743200"/>
            <a:ext cx="1005840" cy="731520"/>
          </a:xfrm>
          <a:prstGeom prst="rect">
            <a:avLst/>
          </a:prstGeom>
          <a:solidFill>
            <a:srgbClr val="282828"/>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defRPr sz="1400" b="1">
                <a:solidFill>
                  <a:srgbClr val="FFFFFF"/>
                </a:solidFill>
              </a:defRPr>
            </a:pPr>
            <a:r>
              <a:t>Home</a:t>
            </a:r>
          </a:p>
        </p:txBody>
      </p:sp>
      <p:sp>
        <p:nvSpPr>
          <p:cNvPr id="11" name="Down Arrow 10"/>
          <p:cNvSpPr/>
          <p:nvPr/>
        </p:nvSpPr>
        <p:spPr>
          <a:xfrm>
            <a:off x="7543800" y="3474720"/>
            <a:ext cx="182880" cy="274320"/>
          </a:xfrm>
          <a:prstGeom prst="downArrow">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Rectangle 11"/>
          <p:cNvSpPr/>
          <p:nvPr/>
        </p:nvSpPr>
        <p:spPr>
          <a:xfrm>
            <a:off x="8321040" y="2743200"/>
            <a:ext cx="1005840" cy="731520"/>
          </a:xfrm>
          <a:prstGeom prst="rect">
            <a:avLst/>
          </a:prstGeom>
          <a:solidFill>
            <a:srgbClr val="282828"/>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defRPr sz="1400" b="1">
                <a:solidFill>
                  <a:srgbClr val="FFFFFF"/>
                </a:solidFill>
              </a:defRPr>
            </a:pPr>
            <a:r>
              <a:t>Beauty</a:t>
            </a:r>
          </a:p>
        </p:txBody>
      </p:sp>
      <p:sp>
        <p:nvSpPr>
          <p:cNvPr id="13" name="Down Arrow 12"/>
          <p:cNvSpPr/>
          <p:nvPr/>
        </p:nvSpPr>
        <p:spPr>
          <a:xfrm>
            <a:off x="8732520" y="3474720"/>
            <a:ext cx="182880" cy="274320"/>
          </a:xfrm>
          <a:prstGeom prst="downArrow">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Rectangle 13"/>
          <p:cNvSpPr/>
          <p:nvPr/>
        </p:nvSpPr>
        <p:spPr>
          <a:xfrm>
            <a:off x="9509760" y="2743200"/>
            <a:ext cx="1005840" cy="731520"/>
          </a:xfrm>
          <a:prstGeom prst="rect">
            <a:avLst/>
          </a:prstGeom>
          <a:solidFill>
            <a:srgbClr val="282828"/>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defRPr sz="1400" b="1">
                <a:solidFill>
                  <a:srgbClr val="FFFFFF"/>
                </a:solidFill>
              </a:defRPr>
            </a:pPr>
            <a:r>
              <a:t>Online</a:t>
            </a:r>
          </a:p>
        </p:txBody>
      </p:sp>
      <p:sp>
        <p:nvSpPr>
          <p:cNvPr id="15" name="Down Arrow 14"/>
          <p:cNvSpPr/>
          <p:nvPr/>
        </p:nvSpPr>
        <p:spPr>
          <a:xfrm>
            <a:off x="9921240" y="3474720"/>
            <a:ext cx="182880" cy="274320"/>
          </a:xfrm>
          <a:prstGeom prst="downArrow">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6" name="Rectangle 15"/>
          <p:cNvSpPr/>
          <p:nvPr/>
        </p:nvSpPr>
        <p:spPr>
          <a:xfrm>
            <a:off x="5897880" y="3840480"/>
            <a:ext cx="1097280" cy="548640"/>
          </a:xfrm>
          <a:prstGeom prst="rect">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defRPr>
            </a:pPr>
            <a:r>
              <a:t>Dept Managers</a:t>
            </a:r>
          </a:p>
        </p:txBody>
      </p:sp>
      <p:sp>
        <p:nvSpPr>
          <p:cNvPr id="17" name="Down Arrow 16"/>
          <p:cNvSpPr/>
          <p:nvPr/>
        </p:nvSpPr>
        <p:spPr>
          <a:xfrm>
            <a:off x="6355080" y="4389120"/>
            <a:ext cx="182880" cy="274320"/>
          </a:xfrm>
          <a:prstGeom prst="downArrow">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8" name="Rectangle 17"/>
          <p:cNvSpPr/>
          <p:nvPr/>
        </p:nvSpPr>
        <p:spPr>
          <a:xfrm>
            <a:off x="7086600" y="3840480"/>
            <a:ext cx="1097280" cy="548640"/>
          </a:xfrm>
          <a:prstGeom prst="rect">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defRPr>
            </a:pPr>
            <a:r>
              <a:t>Dept Managers</a:t>
            </a:r>
          </a:p>
        </p:txBody>
      </p:sp>
      <p:sp>
        <p:nvSpPr>
          <p:cNvPr id="19" name="Down Arrow 18"/>
          <p:cNvSpPr/>
          <p:nvPr/>
        </p:nvSpPr>
        <p:spPr>
          <a:xfrm>
            <a:off x="7543800" y="4389120"/>
            <a:ext cx="182880" cy="274320"/>
          </a:xfrm>
          <a:prstGeom prst="downArrow">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0" name="Rectangle 19"/>
          <p:cNvSpPr/>
          <p:nvPr/>
        </p:nvSpPr>
        <p:spPr>
          <a:xfrm>
            <a:off x="8275320" y="3840480"/>
            <a:ext cx="1097280" cy="548640"/>
          </a:xfrm>
          <a:prstGeom prst="rect">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defRPr>
            </a:pPr>
            <a:r>
              <a:t>Dept Managers</a:t>
            </a:r>
          </a:p>
        </p:txBody>
      </p:sp>
      <p:sp>
        <p:nvSpPr>
          <p:cNvPr id="21" name="Down Arrow 20"/>
          <p:cNvSpPr/>
          <p:nvPr/>
        </p:nvSpPr>
        <p:spPr>
          <a:xfrm>
            <a:off x="8732520" y="4389120"/>
            <a:ext cx="182880" cy="274320"/>
          </a:xfrm>
          <a:prstGeom prst="downArrow">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2" name="Rectangle 21"/>
          <p:cNvSpPr/>
          <p:nvPr/>
        </p:nvSpPr>
        <p:spPr>
          <a:xfrm>
            <a:off x="9464040" y="3840480"/>
            <a:ext cx="1097280" cy="548640"/>
          </a:xfrm>
          <a:prstGeom prst="rect">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defRPr>
            </a:pPr>
            <a:r>
              <a:t>Dept Managers</a:t>
            </a:r>
          </a:p>
        </p:txBody>
      </p:sp>
      <p:sp>
        <p:nvSpPr>
          <p:cNvPr id="23" name="Down Arrow 22"/>
          <p:cNvSpPr/>
          <p:nvPr/>
        </p:nvSpPr>
        <p:spPr>
          <a:xfrm>
            <a:off x="9921240" y="4389120"/>
            <a:ext cx="182880" cy="274320"/>
          </a:xfrm>
          <a:prstGeom prst="downArrow">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4" name="Rectangle 23"/>
          <p:cNvSpPr/>
          <p:nvPr/>
        </p:nvSpPr>
        <p:spPr>
          <a:xfrm>
            <a:off x="5897880" y="4754880"/>
            <a:ext cx="1097280" cy="548640"/>
          </a:xfrm>
          <a:prstGeom prst="rect">
            <a:avLst/>
          </a:prstGeom>
          <a:solidFill>
            <a:srgbClr val="7878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defRPr>
            </a:pPr>
            <a:r>
              <a:t>Employees</a:t>
            </a:r>
          </a:p>
        </p:txBody>
      </p:sp>
      <p:sp>
        <p:nvSpPr>
          <p:cNvPr id="25" name="Rectangle 24"/>
          <p:cNvSpPr/>
          <p:nvPr/>
        </p:nvSpPr>
        <p:spPr>
          <a:xfrm>
            <a:off x="7086600" y="4754880"/>
            <a:ext cx="1097280" cy="548640"/>
          </a:xfrm>
          <a:prstGeom prst="rect">
            <a:avLst/>
          </a:prstGeom>
          <a:solidFill>
            <a:srgbClr val="7878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defRPr>
            </a:pPr>
            <a:r>
              <a:t>Employees</a:t>
            </a:r>
          </a:p>
        </p:txBody>
      </p:sp>
      <p:sp>
        <p:nvSpPr>
          <p:cNvPr id="26" name="Rectangle 25"/>
          <p:cNvSpPr/>
          <p:nvPr/>
        </p:nvSpPr>
        <p:spPr>
          <a:xfrm>
            <a:off x="8275320" y="4754880"/>
            <a:ext cx="1097280" cy="548640"/>
          </a:xfrm>
          <a:prstGeom prst="rect">
            <a:avLst/>
          </a:prstGeom>
          <a:solidFill>
            <a:srgbClr val="7878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defRPr>
            </a:pPr>
            <a:r>
              <a:t>Employees</a:t>
            </a:r>
          </a:p>
        </p:txBody>
      </p:sp>
      <p:sp>
        <p:nvSpPr>
          <p:cNvPr id="27" name="Rectangle 26"/>
          <p:cNvSpPr/>
          <p:nvPr/>
        </p:nvSpPr>
        <p:spPr>
          <a:xfrm>
            <a:off x="9464040" y="4754880"/>
            <a:ext cx="1097280" cy="548640"/>
          </a:xfrm>
          <a:prstGeom prst="rect">
            <a:avLst/>
          </a:prstGeom>
          <a:solidFill>
            <a:srgbClr val="7878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defRPr>
            </a:pPr>
            <a:r>
              <a:t>Employees</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bg>
      <p:bgPr>
        <a:solidFill>
          <a:srgbClr val="F8F9FA"/>
        </a:solidFill>
        <a:effectLst/>
      </p:bgPr>
    </p:bg>
    <p:spTree>
      <p:nvGrpSpPr>
        <p:cNvPr id="1" name=""/>
        <p:cNvGrpSpPr/>
        <p:nvPr/>
      </p:nvGrpSpPr>
      <p:grpSpPr/>
      <p:sp>
        <p:nvSpPr>
          <p:cNvPr id="2" name="TextBox 1"/>
          <p:cNvSpPr txBox="1"/>
          <p:nvPr/>
        </p:nvSpPr>
        <p:spPr>
          <a:xfrm>
            <a:off x="731520" y="365760"/>
            <a:ext cx="10698480" cy="274320"/>
          </a:xfrm>
          <a:prstGeom prst="rect">
            <a:avLst/>
          </a:prstGeom>
          <a:noFill/>
        </p:spPr>
        <p:txBody>
          <a:bodyPr wrap="none" lIns="0" rIns="0" tIns="0" bIns="0">
            <a:spAutoFit/>
          </a:bodyPr>
          <a:lstStyle/>
          <a:p>
            <a:pPr>
              <a:defRPr sz="1000" b="1">
                <a:solidFill>
                  <a:srgbClr val="F39200"/>
                </a:solidFill>
                <a:latin typeface="Arial"/>
              </a:defRPr>
            </a:pPr>
            <a:r>
              <a:t>04. STRUCTURE TYPES</a:t>
            </a:r>
          </a:p>
        </p:txBody>
      </p:sp>
      <p:sp>
        <p:nvSpPr>
          <p:cNvPr id="3" name="TextBox 2"/>
          <p:cNvSpPr txBox="1"/>
          <p:nvPr/>
        </p:nvSpPr>
        <p:spPr>
          <a:xfrm>
            <a:off x="731520" y="548640"/>
            <a:ext cx="10698480" cy="731520"/>
          </a:xfrm>
          <a:prstGeom prst="rect">
            <a:avLst/>
          </a:prstGeom>
          <a:noFill/>
        </p:spPr>
        <p:txBody>
          <a:bodyPr wrap="none" lIns="0" rIns="0" tIns="0" bIns="0">
            <a:spAutoFit/>
          </a:bodyPr>
          <a:lstStyle/>
          <a:p>
            <a:pPr>
              <a:defRPr sz="2800" b="1">
                <a:solidFill>
                  <a:srgbClr val="282828"/>
                </a:solidFill>
                <a:latin typeface="Arial"/>
              </a:defRPr>
            </a:pPr>
            <a:r>
              <a:t>Matrix Structure</a:t>
            </a:r>
          </a:p>
        </p:txBody>
      </p:sp>
      <p:sp>
        <p:nvSpPr>
          <p:cNvPr id="4" name="TextBox 3"/>
          <p:cNvSpPr txBox="1"/>
          <p:nvPr/>
        </p:nvSpPr>
        <p:spPr>
          <a:xfrm>
            <a:off x="731520" y="1645920"/>
            <a:ext cx="4572000" cy="4572000"/>
          </a:xfrm>
          <a:prstGeom prst="rect">
            <a:avLst/>
          </a:prstGeom>
          <a:noFill/>
        </p:spPr>
        <p:txBody>
          <a:bodyPr wrap="square">
            <a:spAutoFit/>
          </a:bodyPr>
          <a:lstStyle/>
          <a:p>
            <a:pPr>
              <a:spcAft>
                <a:spcPts val="800"/>
              </a:spcAft>
              <a:defRPr sz="1800" b="1">
                <a:solidFill>
                  <a:srgbClr val="282828"/>
                </a:solidFill>
              </a:defRPr>
            </a:pPr>
            <a:r>
              <a:t>Overview &amp; TK Maxx Application</a:t>
            </a:r>
          </a:p>
          <a:p>
            <a:pPr>
              <a:spcAft>
                <a:spcPts val="1400"/>
              </a:spcAft>
              <a:defRPr sz="1300">
                <a:solidFill>
                  <a:srgbClr val="282828"/>
                </a:solidFill>
              </a:defRPr>
            </a:pPr>
            <a:r>
              <a:t>Dual-reporting structure combining functional and project-based lines. Employees report to both a Department Head and a Project Manager. TK Maxx deploys matrix structures for cross-functional initiatives like massive new store launches or integrated national marketing campaigns.</a:t>
            </a:r>
          </a:p>
          <a:p>
            <a:pPr>
              <a:spcAft>
                <a:spcPts val="600"/>
              </a:spcAft>
              <a:defRPr sz="1600" b="1">
                <a:solidFill>
                  <a:srgbClr val="E2011A"/>
                </a:solidFill>
              </a:defRPr>
            </a:pPr>
            <a:r>
              <a:t>Advantages &amp; Disadvantages</a:t>
            </a:r>
          </a:p>
          <a:p>
            <a:pPr>
              <a:defRPr sz="1300">
                <a:solidFill>
                  <a:srgbClr val="282828"/>
                </a:solidFill>
              </a:defRPr>
            </a:pPr>
            <a:r>
              <a:t>✔ Excellent cross-team collaboration &amp; resource optimization.</a:t>
            </a:r>
            <a:br/>
            <a:r>
              <a:t>✘ Dual lines of command can breed conflicting directions and tracking complexity.</a:t>
            </a:r>
          </a:p>
        </p:txBody>
      </p:sp>
      <p:sp>
        <p:nvSpPr>
          <p:cNvPr id="5" name="Rectangle 4"/>
          <p:cNvSpPr/>
          <p:nvPr/>
        </p:nvSpPr>
        <p:spPr>
          <a:xfrm>
            <a:off x="5943600" y="2011680"/>
            <a:ext cx="2377440" cy="914400"/>
          </a:xfrm>
          <a:prstGeom prst="rect">
            <a:avLst/>
          </a:prstGeom>
          <a:solidFill>
            <a:srgbClr val="E2011A"/>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defRPr sz="1400" b="1">
                <a:solidFill>
                  <a:srgbClr val="FFFFFF"/>
                </a:solidFill>
              </a:defRPr>
            </a:pPr>
            <a:r>
              <a:t>Project Manager</a:t>
            </a:r>
            <a:br/>
            <a:r>
              <a:t>(Campaign / Store Launch)</a:t>
            </a:r>
          </a:p>
        </p:txBody>
      </p:sp>
      <p:sp>
        <p:nvSpPr>
          <p:cNvPr id="6" name="Rectangle 5"/>
          <p:cNvSpPr/>
          <p:nvPr/>
        </p:nvSpPr>
        <p:spPr>
          <a:xfrm>
            <a:off x="8961120" y="2011680"/>
            <a:ext cx="2377440" cy="914400"/>
          </a:xfrm>
          <a:prstGeom prst="rect">
            <a:avLst/>
          </a:prstGeom>
          <a:solidFill>
            <a:srgbClr val="282828"/>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defRPr sz="1400" b="1">
                <a:solidFill>
                  <a:srgbClr val="FFFFFF"/>
                </a:solidFill>
              </a:defRPr>
            </a:pPr>
            <a:r>
              <a:t>Department Manager</a:t>
            </a:r>
            <a:br/>
            <a:r>
              <a:t>(Functional Head)</a:t>
            </a:r>
          </a:p>
        </p:txBody>
      </p:sp>
      <p:sp>
        <p:nvSpPr>
          <p:cNvPr id="7" name="Down Arrow 6"/>
          <p:cNvSpPr/>
          <p:nvPr/>
        </p:nvSpPr>
        <p:spPr>
          <a:xfrm>
            <a:off x="7132320" y="3017520"/>
            <a:ext cx="182880" cy="731520"/>
          </a:xfrm>
          <a:prstGeom prst="downArrow">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Down Arrow 7"/>
          <p:cNvSpPr/>
          <p:nvPr/>
        </p:nvSpPr>
        <p:spPr>
          <a:xfrm>
            <a:off x="10149840" y="3017520"/>
            <a:ext cx="182880" cy="731520"/>
          </a:xfrm>
          <a:prstGeom prst="downArrow">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ounded Rectangle 8"/>
          <p:cNvSpPr/>
          <p:nvPr/>
        </p:nvSpPr>
        <p:spPr>
          <a:xfrm>
            <a:off x="6858000" y="3931920"/>
            <a:ext cx="3566160" cy="1097280"/>
          </a:xfrm>
          <a:prstGeom prst="roundRect">
            <a:avLst/>
          </a:prstGeom>
          <a:solidFill>
            <a:srgbClr val="F39200"/>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defRPr sz="1600" b="1">
                <a:solidFill>
                  <a:srgbClr val="FFFFFF"/>
                </a:solidFill>
              </a:defRPr>
            </a:pPr>
            <a:r>
              <a:t>Cross-Functional Employee</a:t>
            </a:r>
          </a:p>
          <a:p>
            <a:pPr algn="ctr">
              <a:defRPr sz="1100">
                <a:solidFill>
                  <a:srgbClr val="FFFFFF"/>
                </a:solidFill>
              </a:defRPr>
            </a:pPr>
            <a:r>
              <a:t>(Receives dual guidance and coordinates execution)</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bg>
      <p:bgPr>
        <a:solidFill>
          <a:srgbClr val="F8F9FA"/>
        </a:solidFill>
        <a:effectLst/>
      </p:bgPr>
    </p:bg>
    <p:spTree>
      <p:nvGrpSpPr>
        <p:cNvPr id="1" name=""/>
        <p:cNvGrpSpPr/>
        <p:nvPr/>
      </p:nvGrpSpPr>
      <p:grpSpPr/>
      <p:sp>
        <p:nvSpPr>
          <p:cNvPr id="2" name="TextBox 1"/>
          <p:cNvSpPr txBox="1"/>
          <p:nvPr/>
        </p:nvSpPr>
        <p:spPr>
          <a:xfrm>
            <a:off x="731520" y="365760"/>
            <a:ext cx="10698480" cy="274320"/>
          </a:xfrm>
          <a:prstGeom prst="rect">
            <a:avLst/>
          </a:prstGeom>
          <a:noFill/>
        </p:spPr>
        <p:txBody>
          <a:bodyPr wrap="none" lIns="0" rIns="0" tIns="0" bIns="0">
            <a:spAutoFit/>
          </a:bodyPr>
          <a:lstStyle/>
          <a:p>
            <a:pPr>
              <a:defRPr sz="1000" b="1">
                <a:solidFill>
                  <a:srgbClr val="F39200"/>
                </a:solidFill>
                <a:latin typeface="Arial"/>
              </a:defRPr>
            </a:pPr>
            <a:r>
              <a:t>SUMMARY</a:t>
            </a:r>
          </a:p>
        </p:txBody>
      </p:sp>
      <p:sp>
        <p:nvSpPr>
          <p:cNvPr id="3" name="TextBox 2"/>
          <p:cNvSpPr txBox="1"/>
          <p:nvPr/>
        </p:nvSpPr>
        <p:spPr>
          <a:xfrm>
            <a:off x="731520" y="548640"/>
            <a:ext cx="10698480" cy="731520"/>
          </a:xfrm>
          <a:prstGeom prst="rect">
            <a:avLst/>
          </a:prstGeom>
          <a:noFill/>
        </p:spPr>
        <p:txBody>
          <a:bodyPr wrap="none" lIns="0" rIns="0" tIns="0" bIns="0">
            <a:spAutoFit/>
          </a:bodyPr>
          <a:lstStyle/>
          <a:p>
            <a:pPr>
              <a:defRPr sz="2800" b="1">
                <a:solidFill>
                  <a:srgbClr val="282828"/>
                </a:solidFill>
                <a:latin typeface="Arial"/>
              </a:defRPr>
            </a:pPr>
            <a:r>
              <a:t>Conclusion</a:t>
            </a:r>
          </a:p>
        </p:txBody>
      </p:sp>
      <p:sp>
        <p:nvSpPr>
          <p:cNvPr id="4" name="TextBox 3"/>
          <p:cNvSpPr txBox="1"/>
          <p:nvPr/>
        </p:nvSpPr>
        <p:spPr>
          <a:xfrm>
            <a:off x="914400" y="2011680"/>
            <a:ext cx="10332720" cy="4114800"/>
          </a:xfrm>
          <a:prstGeom prst="rect">
            <a:avLst/>
          </a:prstGeom>
          <a:noFill/>
        </p:spPr>
        <p:txBody>
          <a:bodyPr wrap="square">
            <a:spAutoFit/>
          </a:bodyPr>
          <a:lstStyle/>
          <a:p>
            <a:pPr>
              <a:spcAft>
                <a:spcPts val="1600"/>
              </a:spcAft>
              <a:defRPr sz="1600">
                <a:solidFill>
                  <a:srgbClr val="282828"/>
                </a:solidFill>
                <a:latin typeface="Arial"/>
              </a:defRPr>
            </a:pPr>
            <a:r>
              <a:t>1. Organisational structure serves as the operational backbone that helps TK Maxx work efficiently.</a:t>
            </a:r>
          </a:p>
          <a:p>
            <a:pPr>
              <a:spcAft>
                <a:spcPts val="1600"/>
              </a:spcAft>
              <a:defRPr sz="1600">
                <a:solidFill>
                  <a:srgbClr val="282828"/>
                </a:solidFill>
                <a:latin typeface="Arial"/>
              </a:defRPr>
            </a:pPr>
            <a:r>
              <a:t>2. A simple structure keeps decision-making direct and agile for local retail store teams.</a:t>
            </a:r>
          </a:p>
          <a:p>
            <a:pPr>
              <a:spcAft>
                <a:spcPts val="1600"/>
              </a:spcAft>
              <a:defRPr sz="1600">
                <a:solidFill>
                  <a:srgbClr val="282828"/>
                </a:solidFill>
                <a:latin typeface="Arial"/>
              </a:defRPr>
            </a:pPr>
            <a:r>
              <a:t>3. A divisional structure establishes specialized control per product category (Clothing, Home, Beauty).</a:t>
            </a:r>
          </a:p>
          <a:p>
            <a:pPr>
              <a:spcAft>
                <a:spcPts val="1600"/>
              </a:spcAft>
              <a:defRPr sz="1600">
                <a:solidFill>
                  <a:srgbClr val="282828"/>
                </a:solidFill>
                <a:latin typeface="Arial"/>
              </a:defRPr>
            </a:pPr>
            <a:r>
              <a:t>4. A matrix structure optimally joins departments together to drive complex projects and expansion programs.</a:t>
            </a:r>
          </a:p>
          <a:p>
            <a:pPr>
              <a:spcAft>
                <a:spcPts val="1600"/>
              </a:spcAft>
              <a:defRPr sz="1600">
                <a:solidFill>
                  <a:srgbClr val="282828"/>
                </a:solidFill>
                <a:latin typeface="Arial"/>
              </a:defRPr>
            </a:pPr>
            <a:r>
              <a:t>5. Aligning tasks to the proper architectural structure ensures TK Maxx delivers on its strategic business goals.</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bg>
      <p:bgPr>
        <a:solidFill>
          <a:srgbClr val="F8F9FA"/>
        </a:solidFill>
        <a:effectLst/>
      </p:bgPr>
    </p:bg>
    <p:spTree>
      <p:nvGrpSpPr>
        <p:cNvPr id="1" name=""/>
        <p:cNvGrpSpPr/>
        <p:nvPr/>
      </p:nvGrpSpPr>
      <p:grpSpPr/>
      <p:sp>
        <p:nvSpPr>
          <p:cNvPr id="2" name="TextBox 1"/>
          <p:cNvSpPr txBox="1"/>
          <p:nvPr/>
        </p:nvSpPr>
        <p:spPr>
          <a:xfrm>
            <a:off x="731520" y="365760"/>
            <a:ext cx="10698480" cy="274320"/>
          </a:xfrm>
          <a:prstGeom prst="rect">
            <a:avLst/>
          </a:prstGeom>
          <a:noFill/>
        </p:spPr>
        <p:txBody>
          <a:bodyPr wrap="none" lIns="0" rIns="0" tIns="0" bIns="0">
            <a:spAutoFit/>
          </a:bodyPr>
          <a:lstStyle/>
          <a:p>
            <a:pPr>
              <a:defRPr sz="1000" b="1">
                <a:solidFill>
                  <a:srgbClr val="F39200"/>
                </a:solidFill>
                <a:latin typeface="Arial"/>
              </a:defRPr>
            </a:pPr>
            <a:r>
              <a:t>DOCUMENTATION</a:t>
            </a:r>
          </a:p>
        </p:txBody>
      </p:sp>
      <p:sp>
        <p:nvSpPr>
          <p:cNvPr id="3" name="TextBox 2"/>
          <p:cNvSpPr txBox="1"/>
          <p:nvPr/>
        </p:nvSpPr>
        <p:spPr>
          <a:xfrm>
            <a:off x="731520" y="548640"/>
            <a:ext cx="10698480" cy="731520"/>
          </a:xfrm>
          <a:prstGeom prst="rect">
            <a:avLst/>
          </a:prstGeom>
          <a:noFill/>
        </p:spPr>
        <p:txBody>
          <a:bodyPr wrap="none" lIns="0" rIns="0" tIns="0" bIns="0">
            <a:spAutoFit/>
          </a:bodyPr>
          <a:lstStyle/>
          <a:p>
            <a:pPr>
              <a:defRPr sz="2800" b="1">
                <a:solidFill>
                  <a:srgbClr val="282828"/>
                </a:solidFill>
                <a:latin typeface="Arial"/>
              </a:defRPr>
            </a:pPr>
            <a:r>
              <a:t>References</a:t>
            </a:r>
          </a:p>
        </p:txBody>
      </p:sp>
      <p:sp>
        <p:nvSpPr>
          <p:cNvPr id="4" name="TextBox 3"/>
          <p:cNvSpPr txBox="1"/>
          <p:nvPr/>
        </p:nvSpPr>
        <p:spPr>
          <a:xfrm>
            <a:off x="914400" y="2011680"/>
            <a:ext cx="10332720" cy="4114800"/>
          </a:xfrm>
          <a:prstGeom prst="rect">
            <a:avLst/>
          </a:prstGeom>
          <a:noFill/>
        </p:spPr>
        <p:txBody>
          <a:bodyPr wrap="square">
            <a:spAutoFit/>
          </a:bodyPr>
          <a:lstStyle/>
          <a:p>
            <a:pPr>
              <a:spcAft>
                <a:spcPts val="1200"/>
              </a:spcAft>
              <a:defRPr sz="1400">
                <a:solidFill>
                  <a:srgbClr val="282828"/>
                </a:solidFill>
                <a:latin typeface="Arial"/>
              </a:defRPr>
            </a:pPr>
            <a:r>
              <a:t>TK Maxx (2025). About TK Maxx. Corporate Profile.</a:t>
            </a:r>
          </a:p>
          <a:p>
            <a:pPr>
              <a:spcAft>
                <a:spcPts val="1200"/>
              </a:spcAft>
              <a:defRPr sz="1400">
                <a:solidFill>
                  <a:srgbClr val="282828"/>
                </a:solidFill>
                <a:latin typeface="Arial"/>
              </a:defRPr>
            </a:pPr>
            <a:r>
              <a:t>TJX Companies (2025). Annual Report &amp; Accounts.</a:t>
            </a:r>
          </a:p>
          <a:p>
            <a:pPr>
              <a:spcAft>
                <a:spcPts val="1200"/>
              </a:spcAft>
              <a:defRPr sz="1400">
                <a:solidFill>
                  <a:srgbClr val="282828"/>
                </a:solidFill>
                <a:latin typeface="Arial"/>
              </a:defRPr>
            </a:pPr>
            <a:r>
              <a:t>CIPD (2024). Organisation Design: Factsheet. Chartered Institute of Personnel and Development.</a:t>
            </a:r>
          </a:p>
          <a:p>
            <a:pPr>
              <a:spcAft>
                <a:spcPts val="1200"/>
              </a:spcAft>
              <a:defRPr sz="1400">
                <a:solidFill>
                  <a:srgbClr val="282828"/>
                </a:solidFill>
                <a:latin typeface="Arial"/>
              </a:defRPr>
            </a:pPr>
            <a:r>
              <a:t>Johnson, G., Whittington, R., Regnér, P., Scholes, K., &amp; Angwin, D. (2023). Exploring Strategy (13th ed.). Pearson.</a:t>
            </a:r>
          </a:p>
          <a:p>
            <a:pPr>
              <a:spcAft>
                <a:spcPts val="1200"/>
              </a:spcAft>
              <a:defRPr sz="1400">
                <a:solidFill>
                  <a:srgbClr val="282828"/>
                </a:solidFill>
                <a:latin typeface="Arial"/>
              </a:defRPr>
            </a:pPr>
            <a:r>
              <a:t>Robbins, S. P., &amp; Judge, T. A. (2022). Organisational Behaviour (19th ed.). Pearson.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