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handoutMasterIdLst>
    <p:handoutMasterId r:id="rId16"/>
  </p:handoutMasterIdLst>
  <p:sldIdLst>
    <p:sldId id="285" r:id="rId2"/>
    <p:sldId id="257" r:id="rId3"/>
    <p:sldId id="269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84" r:id="rId14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1008">
          <p15:clr>
            <a:srgbClr val="A4A3A4"/>
          </p15:clr>
        </p15:guide>
        <p15:guide id="3" orient="horz" pos="3792">
          <p15:clr>
            <a:srgbClr val="A4A3A4"/>
          </p15:clr>
        </p15:guide>
        <p15:guide id="4" orient="horz" pos="1152">
          <p15:clr>
            <a:srgbClr val="A4A3A4"/>
          </p15:clr>
        </p15:guide>
        <p15:guide id="5" orient="horz" pos="3360">
          <p15:clr>
            <a:srgbClr val="A4A3A4"/>
          </p15:clr>
        </p15:guide>
        <p15:guide id="6" orient="horz" pos="3072">
          <p15:clr>
            <a:srgbClr val="A4A3A4"/>
          </p15:clr>
        </p15:guide>
        <p15:guide id="7" orient="horz" pos="864">
          <p15:clr>
            <a:srgbClr val="A4A3A4"/>
          </p15:clr>
        </p15:guide>
        <p15:guide id="8" orient="horz" pos="528">
          <p15:clr>
            <a:srgbClr val="A4A3A4"/>
          </p15:clr>
        </p15:guide>
        <p15:guide id="9" orient="horz" pos="2784">
          <p15:clr>
            <a:srgbClr val="A4A3A4"/>
          </p15:clr>
        </p15:guide>
        <p15:guide id="10" pos="3839">
          <p15:clr>
            <a:srgbClr val="A4A3A4"/>
          </p15:clr>
        </p15:guide>
        <p15:guide id="11" pos="959">
          <p15:clr>
            <a:srgbClr val="A4A3A4"/>
          </p15:clr>
        </p15:guide>
        <p15:guide id="12" pos="7007">
          <p15:clr>
            <a:srgbClr val="A4A3A4"/>
          </p15:clr>
        </p15:guide>
        <p15:guide id="13" pos="6719">
          <p15:clr>
            <a:srgbClr val="A4A3A4"/>
          </p15:clr>
        </p15:guide>
        <p15:guide id="14" pos="6143">
          <p15:clr>
            <a:srgbClr val="A4A3A4"/>
          </p15:clr>
        </p15:guide>
        <p15:guide id="15" pos="3983">
          <p15:clr>
            <a:srgbClr val="A4A3A4"/>
          </p15:clr>
        </p15:guide>
        <p15:guide id="16" pos="527">
          <p15:clr>
            <a:srgbClr val="A4A3A4"/>
          </p15:clr>
        </p15:guide>
        <p15:guide id="17" pos="715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706" autoAdjust="0"/>
  </p:normalViewPr>
  <p:slideViewPr>
    <p:cSldViewPr>
      <p:cViewPr varScale="1">
        <p:scale>
          <a:sx n="85" d="100"/>
          <a:sy n="85" d="100"/>
        </p:scale>
        <p:origin x="360" y="62"/>
      </p:cViewPr>
      <p:guideLst>
        <p:guide orient="horz" pos="2160"/>
        <p:guide orient="horz" pos="1008"/>
        <p:guide orient="horz" pos="3792"/>
        <p:guide orient="horz" pos="1152"/>
        <p:guide orient="horz" pos="3360"/>
        <p:guide orient="horz" pos="3072"/>
        <p:guide orient="horz" pos="864"/>
        <p:guide orient="horz" pos="528"/>
        <p:guide orient="horz" pos="2784"/>
        <p:guide pos="3839"/>
        <p:guide pos="959"/>
        <p:guide pos="7007"/>
        <p:guide pos="6719"/>
        <p:guide pos="6143"/>
        <p:guide pos="3983"/>
        <p:guide pos="527"/>
        <p:guide pos="7151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4" d="100"/>
          <a:sy n="84" d="100"/>
        </p:scale>
        <p:origin x="1002" y="6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presProps" Target="presProps.xml" /><Relationship Id="rId2" Type="http://schemas.openxmlformats.org/officeDocument/2006/relationships/slide" Target="slides/slide1.xml" /><Relationship Id="rId16" Type="http://schemas.openxmlformats.org/officeDocument/2006/relationships/handoutMaster" Target="handoutMasters/handoutMaster1.xml" /><Relationship Id="rId20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notesMaster" Target="notesMasters/notesMaster1.xml" /><Relationship Id="rId10" Type="http://schemas.openxmlformats.org/officeDocument/2006/relationships/slide" Target="slides/slide9.xml" /><Relationship Id="rId19" Type="http://schemas.openxmlformats.org/officeDocument/2006/relationships/theme" Target="theme/theme1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 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4A8D02-4E65-4CCD-8312-4AB164C6C77D}" type="datetimeFigureOut">
              <a:rPr lang="en-US"/>
              <a:t>11/21/2022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19DBA-4540-49B3-8FA9-6259387ECF9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876198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A755D9-D361-47B8-9652-3B4EA9776CE5}" type="datetimeFigureOut">
              <a:rPr lang="en-US"/>
              <a:t>11/21/2022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B36274-F2B9-4C45-BBB4-0EDF4CD651A7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47688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88825" cy="6858000"/>
          </a:xfrm>
          <a:prstGeom prst="rect">
            <a:avLst/>
          </a:prstGeom>
        </p:spPr>
      </p:pic>
      <p:sp>
        <p:nvSpPr>
          <p:cNvPr id="8" name="Parallelogram 7"/>
          <p:cNvSpPr/>
          <p:nvPr userDrawn="1"/>
        </p:nvSpPr>
        <p:spPr>
          <a:xfrm>
            <a:off x="842352" y="606206"/>
            <a:ext cx="10484024" cy="5573039"/>
          </a:xfrm>
          <a:custGeom>
            <a:avLst/>
            <a:gdLst>
              <a:gd name="connsiteX0" fmla="*/ 0 w 10896600"/>
              <a:gd name="connsiteY0" fmla="*/ 5410200 h 5410200"/>
              <a:gd name="connsiteX1" fmla="*/ 1352550 w 10896600"/>
              <a:gd name="connsiteY1" fmla="*/ 0 h 5410200"/>
              <a:gd name="connsiteX2" fmla="*/ 10896600 w 10896600"/>
              <a:gd name="connsiteY2" fmla="*/ 0 h 5410200"/>
              <a:gd name="connsiteX3" fmla="*/ 9544050 w 10896600"/>
              <a:gd name="connsiteY3" fmla="*/ 5410200 h 5410200"/>
              <a:gd name="connsiteX4" fmla="*/ 0 w 10896600"/>
              <a:gd name="connsiteY4" fmla="*/ 5410200 h 5410200"/>
              <a:gd name="connsiteX0" fmla="*/ 0 w 10733762"/>
              <a:gd name="connsiteY0" fmla="*/ 5234835 h 5410200"/>
              <a:gd name="connsiteX1" fmla="*/ 1189712 w 10733762"/>
              <a:gd name="connsiteY1" fmla="*/ 0 h 5410200"/>
              <a:gd name="connsiteX2" fmla="*/ 10733762 w 10733762"/>
              <a:gd name="connsiteY2" fmla="*/ 0 h 5410200"/>
              <a:gd name="connsiteX3" fmla="*/ 9381212 w 10733762"/>
              <a:gd name="connsiteY3" fmla="*/ 5410200 h 5410200"/>
              <a:gd name="connsiteX4" fmla="*/ 0 w 10733762"/>
              <a:gd name="connsiteY4" fmla="*/ 5234835 h 5410200"/>
              <a:gd name="connsiteX0" fmla="*/ 0 w 10771340"/>
              <a:gd name="connsiteY0" fmla="*/ 5360096 h 5410200"/>
              <a:gd name="connsiteX1" fmla="*/ 1227290 w 10771340"/>
              <a:gd name="connsiteY1" fmla="*/ 0 h 5410200"/>
              <a:gd name="connsiteX2" fmla="*/ 10771340 w 10771340"/>
              <a:gd name="connsiteY2" fmla="*/ 0 h 5410200"/>
              <a:gd name="connsiteX3" fmla="*/ 9418790 w 10771340"/>
              <a:gd name="connsiteY3" fmla="*/ 5410200 h 5410200"/>
              <a:gd name="connsiteX4" fmla="*/ 0 w 10771340"/>
              <a:gd name="connsiteY4" fmla="*/ 5360096 h 5410200"/>
              <a:gd name="connsiteX0" fmla="*/ 0 w 10771340"/>
              <a:gd name="connsiteY0" fmla="*/ 5360096 h 5360096"/>
              <a:gd name="connsiteX1" fmla="*/ 1227290 w 10771340"/>
              <a:gd name="connsiteY1" fmla="*/ 0 h 5360096"/>
              <a:gd name="connsiteX2" fmla="*/ 10771340 w 10771340"/>
              <a:gd name="connsiteY2" fmla="*/ 0 h 5360096"/>
              <a:gd name="connsiteX3" fmla="*/ 9819623 w 10771340"/>
              <a:gd name="connsiteY3" fmla="*/ 5335043 h 5360096"/>
              <a:gd name="connsiteX4" fmla="*/ 0 w 10771340"/>
              <a:gd name="connsiteY4" fmla="*/ 5360096 h 5360096"/>
              <a:gd name="connsiteX0" fmla="*/ 0 w 10345455"/>
              <a:gd name="connsiteY0" fmla="*/ 5573039 h 5573039"/>
              <a:gd name="connsiteX1" fmla="*/ 1227290 w 10345455"/>
              <a:gd name="connsiteY1" fmla="*/ 212943 h 5573039"/>
              <a:gd name="connsiteX2" fmla="*/ 10345455 w 10345455"/>
              <a:gd name="connsiteY2" fmla="*/ 0 h 5573039"/>
              <a:gd name="connsiteX3" fmla="*/ 9819623 w 10345455"/>
              <a:gd name="connsiteY3" fmla="*/ 5547986 h 5573039"/>
              <a:gd name="connsiteX4" fmla="*/ 0 w 10345455"/>
              <a:gd name="connsiteY4" fmla="*/ 5573039 h 5573039"/>
              <a:gd name="connsiteX0" fmla="*/ 100469 w 10445924"/>
              <a:gd name="connsiteY0" fmla="*/ 5573039 h 5573039"/>
              <a:gd name="connsiteX1" fmla="*/ 0 w 10445924"/>
              <a:gd name="connsiteY1" fmla="*/ 250521 h 5573039"/>
              <a:gd name="connsiteX2" fmla="*/ 10445924 w 10445924"/>
              <a:gd name="connsiteY2" fmla="*/ 0 h 5573039"/>
              <a:gd name="connsiteX3" fmla="*/ 9920092 w 10445924"/>
              <a:gd name="connsiteY3" fmla="*/ 5547986 h 5573039"/>
              <a:gd name="connsiteX4" fmla="*/ 100469 w 10445924"/>
              <a:gd name="connsiteY4" fmla="*/ 5573039 h 5573039"/>
              <a:gd name="connsiteX0" fmla="*/ 376042 w 10445924"/>
              <a:gd name="connsiteY0" fmla="*/ 5435252 h 5547986"/>
              <a:gd name="connsiteX1" fmla="*/ 0 w 10445924"/>
              <a:gd name="connsiteY1" fmla="*/ 250521 h 5547986"/>
              <a:gd name="connsiteX2" fmla="*/ 10445924 w 10445924"/>
              <a:gd name="connsiteY2" fmla="*/ 0 h 5547986"/>
              <a:gd name="connsiteX3" fmla="*/ 9920092 w 10445924"/>
              <a:gd name="connsiteY3" fmla="*/ 5547986 h 5547986"/>
              <a:gd name="connsiteX4" fmla="*/ 376042 w 10445924"/>
              <a:gd name="connsiteY4" fmla="*/ 5435252 h 5547986"/>
              <a:gd name="connsiteX0" fmla="*/ 112995 w 10445924"/>
              <a:gd name="connsiteY0" fmla="*/ 5573039 h 5573039"/>
              <a:gd name="connsiteX1" fmla="*/ 0 w 10445924"/>
              <a:gd name="connsiteY1" fmla="*/ 250521 h 5573039"/>
              <a:gd name="connsiteX2" fmla="*/ 10445924 w 10445924"/>
              <a:gd name="connsiteY2" fmla="*/ 0 h 5573039"/>
              <a:gd name="connsiteX3" fmla="*/ 9920092 w 10445924"/>
              <a:gd name="connsiteY3" fmla="*/ 5547986 h 5573039"/>
              <a:gd name="connsiteX4" fmla="*/ 112995 w 10445924"/>
              <a:gd name="connsiteY4" fmla="*/ 5573039 h 5573039"/>
              <a:gd name="connsiteX0" fmla="*/ 112995 w 10464974"/>
              <a:gd name="connsiteY0" fmla="*/ 5592089 h 5592089"/>
              <a:gd name="connsiteX1" fmla="*/ 0 w 10464974"/>
              <a:gd name="connsiteY1" fmla="*/ 269571 h 5592089"/>
              <a:gd name="connsiteX2" fmla="*/ 10464974 w 10464974"/>
              <a:gd name="connsiteY2" fmla="*/ 0 h 5592089"/>
              <a:gd name="connsiteX3" fmla="*/ 9920092 w 10464974"/>
              <a:gd name="connsiteY3" fmla="*/ 5567036 h 5592089"/>
              <a:gd name="connsiteX4" fmla="*/ 112995 w 10464974"/>
              <a:gd name="connsiteY4" fmla="*/ 5592089 h 5592089"/>
              <a:gd name="connsiteX0" fmla="*/ 112995 w 10464974"/>
              <a:gd name="connsiteY0" fmla="*/ 5592089 h 5592089"/>
              <a:gd name="connsiteX1" fmla="*/ 0 w 10464974"/>
              <a:gd name="connsiteY1" fmla="*/ 269571 h 5592089"/>
              <a:gd name="connsiteX2" fmla="*/ 10464974 w 10464974"/>
              <a:gd name="connsiteY2" fmla="*/ 0 h 5592089"/>
              <a:gd name="connsiteX3" fmla="*/ 9920092 w 10464974"/>
              <a:gd name="connsiteY3" fmla="*/ 5547986 h 5592089"/>
              <a:gd name="connsiteX4" fmla="*/ 112995 w 10464974"/>
              <a:gd name="connsiteY4" fmla="*/ 5592089 h 5592089"/>
              <a:gd name="connsiteX0" fmla="*/ 112995 w 10464974"/>
              <a:gd name="connsiteY0" fmla="*/ 5573039 h 5573039"/>
              <a:gd name="connsiteX1" fmla="*/ 0 w 10464974"/>
              <a:gd name="connsiteY1" fmla="*/ 269571 h 5573039"/>
              <a:gd name="connsiteX2" fmla="*/ 10464974 w 10464974"/>
              <a:gd name="connsiteY2" fmla="*/ 0 h 5573039"/>
              <a:gd name="connsiteX3" fmla="*/ 9920092 w 10464974"/>
              <a:gd name="connsiteY3" fmla="*/ 5547986 h 5573039"/>
              <a:gd name="connsiteX4" fmla="*/ 112995 w 10464974"/>
              <a:gd name="connsiteY4" fmla="*/ 5573039 h 5573039"/>
              <a:gd name="connsiteX0" fmla="*/ 132045 w 10484024"/>
              <a:gd name="connsiteY0" fmla="*/ 5573039 h 5573039"/>
              <a:gd name="connsiteX1" fmla="*/ 0 w 10484024"/>
              <a:gd name="connsiteY1" fmla="*/ 269571 h 5573039"/>
              <a:gd name="connsiteX2" fmla="*/ 10484024 w 10484024"/>
              <a:gd name="connsiteY2" fmla="*/ 0 h 5573039"/>
              <a:gd name="connsiteX3" fmla="*/ 9939142 w 10484024"/>
              <a:gd name="connsiteY3" fmla="*/ 5547986 h 5573039"/>
              <a:gd name="connsiteX4" fmla="*/ 132045 w 10484024"/>
              <a:gd name="connsiteY4" fmla="*/ 5573039 h 5573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484024" h="5573039">
                <a:moveTo>
                  <a:pt x="132045" y="5573039"/>
                </a:moveTo>
                <a:lnTo>
                  <a:pt x="0" y="269571"/>
                </a:lnTo>
                <a:lnTo>
                  <a:pt x="10484024" y="0"/>
                </a:lnTo>
                <a:lnTo>
                  <a:pt x="9939142" y="5547986"/>
                </a:lnTo>
                <a:lnTo>
                  <a:pt x="132045" y="5573039"/>
                </a:lnTo>
                <a:close/>
              </a:path>
            </a:pathLst>
          </a:custGeom>
          <a:solidFill>
            <a:schemeClr val="bg2">
              <a:lumMod val="25000"/>
              <a:alpha val="73000"/>
            </a:schemeClr>
          </a:solidFill>
          <a:ln cap="rnd">
            <a:solidFill>
              <a:schemeClr val="bg2">
                <a:lumMod val="25000"/>
              </a:schemeClr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 bwMode="white">
          <a:xfrm>
            <a:off x="1522413" y="914400"/>
            <a:ext cx="9144000" cy="3505200"/>
          </a:xfrm>
        </p:spPr>
        <p:txBody>
          <a:bodyPr>
            <a:noAutofit/>
          </a:bodyPr>
          <a:lstStyle>
            <a:lvl1pPr>
              <a:defRPr sz="7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white">
          <a:xfrm>
            <a:off x="1522413" y="4495800"/>
            <a:ext cx="8229600" cy="10668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11/21/2022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521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 baseline="0"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11/21/2022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3328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5213" y="2514601"/>
            <a:ext cx="9144000" cy="2819400"/>
          </a:xfrm>
        </p:spPr>
        <p:txBody>
          <a:bodyPr anchor="b">
            <a:noAutofit/>
          </a:bodyPr>
          <a:lstStyle>
            <a:lvl1pPr algn="l">
              <a:defRPr sz="6600" b="0" i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2" y="990600"/>
            <a:ext cx="8229600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517950" y="6327648"/>
            <a:ext cx="6862462" cy="273049"/>
          </a:xfrm>
        </p:spPr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609012" y="6327648"/>
            <a:ext cx="1320059" cy="273049"/>
          </a:xfrm>
        </p:spPr>
        <p:txBody>
          <a:bodyPr/>
          <a:lstStyle/>
          <a:p>
            <a:fld id="{83829175-527E-46A3-863C-1BB1F163B849}" type="datetimeFigureOut">
              <a:rPr lang="en-US" smtClean="0"/>
              <a:t>11/21/2022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133012" y="6327648"/>
            <a:ext cx="990601" cy="273049"/>
          </a:xfrm>
        </p:spPr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0152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5212" y="533400"/>
            <a:ext cx="9601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5212" y="1828800"/>
            <a:ext cx="4645152" cy="4191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8210" y="1828800"/>
            <a:ext cx="4648201" cy="4191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11/21/2022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6291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0" orient="horz" pos="2160" userDrawn="1">
          <p15:clr>
            <a:srgbClr val="FBAE40"/>
          </p15:clr>
        </p15:guide>
        <p15:guide id="1" pos="671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5212" y="533400"/>
            <a:ext cx="96012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2" y="1828800"/>
            <a:ext cx="4645152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5212" y="2667000"/>
            <a:ext cx="4645152" cy="33528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 baseline="0"/>
            </a:lvl6pPr>
            <a:lvl7pPr>
              <a:defRPr sz="1400" baseline="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21260" y="1828800"/>
            <a:ext cx="4645152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21260" y="2667000"/>
            <a:ext cx="4645152" cy="33528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11/21/2022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031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11/21/2022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6037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11/21/2022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0589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5212" y="2590800"/>
            <a:ext cx="3276599" cy="192405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6611" y="838200"/>
            <a:ext cx="6172201" cy="51816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2" y="4648200"/>
            <a:ext cx="3276599" cy="13716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pPr/>
              <a:t>11/21/2022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759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5212" y="2590800"/>
            <a:ext cx="3276599" cy="192405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4799012" y="836610"/>
            <a:ext cx="5867401" cy="5183190"/>
          </a:xfrm>
          <a:solidFill>
            <a:schemeClr val="bg2"/>
          </a:solidFill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2" y="4648200"/>
            <a:ext cx="3276599" cy="13716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1517950" y="6324600"/>
            <a:ext cx="6862462" cy="273049"/>
          </a:xfrm>
        </p:spPr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Date Placeholder 7"/>
          <p:cNvSpPr>
            <a:spLocks noGrp="1"/>
          </p:cNvSpPr>
          <p:nvPr>
            <p:ph type="dt" sz="half" idx="10"/>
          </p:nvPr>
        </p:nvSpPr>
        <p:spPr>
          <a:xfrm>
            <a:off x="8609012" y="6324600"/>
            <a:ext cx="1320059" cy="273049"/>
          </a:xfrm>
        </p:spPr>
        <p:txBody>
          <a:bodyPr/>
          <a:lstStyle/>
          <a:p>
            <a:fld id="{83829175-527E-46A3-863C-1BB1F163B849}" type="datetimeFigureOut">
              <a:rPr lang="en-US" smtClean="0"/>
              <a:pPr/>
              <a:t>11/21/2022</a:t>
            </a:fld>
            <a:endParaRPr lang="en-US"/>
          </a:p>
        </p:txBody>
      </p:sp>
      <p:sp>
        <p:nvSpPr>
          <p:cNvPr id="7" name="Slide Number Placeholder 9"/>
          <p:cNvSpPr>
            <a:spLocks noGrp="1"/>
          </p:cNvSpPr>
          <p:nvPr>
            <p:ph type="sldNum" sz="quarter" idx="12"/>
          </p:nvPr>
        </p:nvSpPr>
        <p:spPr>
          <a:xfrm>
            <a:off x="10133012" y="6324600"/>
            <a:ext cx="990601" cy="273049"/>
          </a:xfrm>
        </p:spPr>
        <p:txBody>
          <a:bodyPr/>
          <a:lstStyle/>
          <a:p>
            <a:fld id="{E5137D0E-4A4F-4307-8994-C1891D747D5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778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 baseline="0"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11/21/2022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290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52012" y="533400"/>
            <a:ext cx="1371600" cy="5592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1" y="533400"/>
            <a:ext cx="8077201" cy="5592764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11/21/2022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5236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image" Target="../media/image1.png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88825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5212" y="533400"/>
            <a:ext cx="96012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2" y="1828800"/>
            <a:ext cx="9601200" cy="4191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17950" y="6324600"/>
            <a:ext cx="6862462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09012" y="6324600"/>
            <a:ext cx="1320059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83829175-527E-46A3-863C-1BB1F163B849}" type="datetimeFigureOut">
              <a:rPr lang="en-US" smtClean="0"/>
              <a:pPr/>
              <a:t>11/21/2022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33012" y="6324600"/>
            <a:ext cx="990601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E5137D0E-4A4F-4307-8994-C1891D747D5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5403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3838" algn="l" defTabSz="914400" rtl="0" eaLnBrk="1" latinLnBrk="0" hangingPunct="1">
        <a:lnSpc>
          <a:spcPct val="90000"/>
        </a:lnSpc>
        <a:spcBef>
          <a:spcPts val="8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41363" indent="-171450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66788" indent="-173038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08088" indent="-173038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444752" indent="-173736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82496" indent="-173736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73736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157984" indent="-173736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3839" userDrawn="1">
          <p15:clr>
            <a:srgbClr val="F26B43"/>
          </p15:clr>
        </p15:guide>
        <p15:guide id="2" pos="671" userDrawn="1">
          <p15:clr>
            <a:srgbClr val="F26B43"/>
          </p15:clr>
        </p15:guide>
        <p15:guide id="3" pos="671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1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4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4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4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4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4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4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 /><Relationship Id="rId1" Type="http://schemas.openxmlformats.org/officeDocument/2006/relationships/slideLayout" Target="../slideLayouts/slideLayout4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 /><Relationship Id="rId1" Type="http://schemas.openxmlformats.org/officeDocument/2006/relationships/slideLayout" Target="../slideLayouts/slideLayout4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 /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3505C-AA62-3583-DB85-CA5A2CFE41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485" y="1268460"/>
            <a:ext cx="11699394" cy="4014739"/>
          </a:xfrm>
        </p:spPr>
        <p:txBody>
          <a:bodyPr>
            <a:normAutofit/>
          </a:bodyPr>
          <a:lstStyle/>
          <a:p>
            <a:r>
              <a:rPr lang="en-US" b="1" dirty="0"/>
              <a:t>Name</a:t>
            </a:r>
            <a:r>
              <a:rPr lang="en-US" dirty="0"/>
              <a:t>: Patel </a:t>
            </a:r>
            <a:r>
              <a:rPr lang="en-US" dirty="0" err="1"/>
              <a:t>Neelkumar</a:t>
            </a:r>
            <a:r>
              <a:rPr lang="en-US" dirty="0"/>
              <a:t> </a:t>
            </a:r>
            <a:r>
              <a:rPr lang="en-US" dirty="0" err="1"/>
              <a:t>Pramodbhai</a:t>
            </a:r>
            <a:br>
              <a:rPr lang="en-US" dirty="0"/>
            </a:br>
            <a:r>
              <a:rPr lang="en-US" b="1" dirty="0"/>
              <a:t>Student id:</a:t>
            </a:r>
            <a:r>
              <a:rPr lang="en-US" dirty="0"/>
              <a:t> 2127982</a:t>
            </a:r>
            <a:br>
              <a:rPr lang="en-US" dirty="0"/>
            </a:br>
            <a:r>
              <a:rPr lang="en-US" b="1" dirty="0"/>
              <a:t>Module: </a:t>
            </a:r>
            <a:r>
              <a:rPr lang="en-US" dirty="0"/>
              <a:t>Global business environment </a:t>
            </a:r>
            <a:br>
              <a:rPr lang="en-US" dirty="0"/>
            </a:br>
            <a:r>
              <a:rPr lang="en-US" b="1" dirty="0"/>
              <a:t>Module code:</a:t>
            </a:r>
            <a:r>
              <a:rPr lang="en-US" dirty="0"/>
              <a:t> LCBB4005 </a:t>
            </a:r>
            <a:br>
              <a:rPr lang="en-US" dirty="0"/>
            </a:br>
            <a:r>
              <a:rPr lang="en-US" b="1" dirty="0"/>
              <a:t>Lecturer: </a:t>
            </a:r>
            <a:r>
              <a:rPr lang="en-US" dirty="0" err="1"/>
              <a:t>Dr</a:t>
            </a:r>
            <a:r>
              <a:rPr lang="en-US" dirty="0"/>
              <a:t> </a:t>
            </a:r>
            <a:r>
              <a:rPr lang="en-US" dirty="0" err="1"/>
              <a:t>Rexon</a:t>
            </a:r>
            <a:r>
              <a:rPr lang="en-US" dirty="0"/>
              <a:t> </a:t>
            </a:r>
            <a:r>
              <a:rPr lang="en-US" dirty="0" err="1"/>
              <a:t>nting</a:t>
            </a:r>
            <a:r>
              <a:rPr lang="en-US" dirty="0"/>
              <a:t> </a:t>
            </a:r>
            <a:br>
              <a:rPr lang="en-US" dirty="0"/>
            </a:br>
            <a:r>
              <a:rPr lang="en-US" b="1" dirty="0"/>
              <a:t>Assignment title: </a:t>
            </a:r>
            <a:r>
              <a:rPr lang="en-US" dirty="0"/>
              <a:t>Global business environment assessment1 </a:t>
            </a:r>
          </a:p>
        </p:txBody>
      </p:sp>
    </p:spTree>
    <p:extLst>
      <p:ext uri="{BB962C8B-B14F-4D97-AF65-F5344CB8AC3E}">
        <p14:creationId xmlns:p14="http://schemas.microsoft.com/office/powerpoint/2010/main" val="2953942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Analyzing The Manufacturing Industry In India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687A3B2-9FB4-13D9-7320-4616F2E868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14692" y="1448780"/>
            <a:ext cx="3352754" cy="3960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6561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Introduction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The presentation will be </a:t>
            </a:r>
            <a:r>
              <a:rPr lang="en-US" dirty="0" err="1"/>
              <a:t>analysing</a:t>
            </a:r>
            <a:r>
              <a:rPr lang="en-US" dirty="0"/>
              <a:t> the status of the manufacturing industry in India</a:t>
            </a:r>
          </a:p>
          <a:p>
            <a:r>
              <a:rPr lang="en-US" dirty="0"/>
              <a:t>The various challenges that might be faced by the factory will be discussed </a:t>
            </a:r>
          </a:p>
          <a:p>
            <a:r>
              <a:rPr lang="en-US" dirty="0"/>
              <a:t>The opportunities for setting up a factory in India will be highlighted. </a:t>
            </a:r>
          </a:p>
          <a:p>
            <a:r>
              <a:rPr lang="en-US" dirty="0"/>
              <a:t>A proper recommendation and rationale will also be provided </a:t>
            </a:r>
          </a:p>
          <a:p>
            <a:r>
              <a:rPr lang="en-US" dirty="0"/>
              <a:t>The factors that might hinder the recommendation will also be emphasized</a:t>
            </a:r>
          </a:p>
          <a:p>
            <a:pPr marL="0" lvl="0" indent="0">
              <a:buNone/>
            </a:pPr>
            <a:endParaRPr lang="en-US" dirty="0"/>
          </a:p>
        </p:txBody>
      </p:sp>
      <p:pic>
        <p:nvPicPr>
          <p:cNvPr id="1026" name="Picture 2" descr="The incentive outcome for Indian manufacturing sector">
            <a:extLst>
              <a:ext uri="{FF2B5EF4-FFF2-40B4-BE49-F238E27FC236}">
                <a16:creationId xmlns:a16="http://schemas.microsoft.com/office/drawing/2014/main" id="{C652CF1E-1978-1028-E394-C4024EEDD73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8428" y="2421260"/>
            <a:ext cx="3599071" cy="2015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4289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0571E-5370-2A8F-02C1-A766FF9332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>
                <a:solidFill>
                  <a:schemeClr val="accent1">
                    <a:lumMod val="75000"/>
                  </a:schemeClr>
                </a:solidFill>
              </a:rPr>
              <a:t>Manufacturing Sector Of India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C07E8D-F4CB-D896-B299-7138A808EF0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The manufacturing market has significant growth in India. </a:t>
            </a:r>
          </a:p>
          <a:p>
            <a:r>
              <a:rPr lang="en-US" dirty="0"/>
              <a:t>The manufacturing sector contributes to 16% of India’s GDP</a:t>
            </a:r>
          </a:p>
          <a:p>
            <a:r>
              <a:rPr lang="en-US" dirty="0"/>
              <a:t>Compared to other developing countries in South East Asia growth has been limited (Rathi et al., 2022)</a:t>
            </a:r>
          </a:p>
          <a:p>
            <a:endParaRPr lang="en-US" dirty="0"/>
          </a:p>
          <a:p>
            <a:r>
              <a:rPr lang="en-US" dirty="0"/>
              <a:t>China and Korea contribute 20% to 30 % of the GDP in their respective countries.</a:t>
            </a:r>
          </a:p>
          <a:p>
            <a:r>
              <a:rPr lang="en-US" dirty="0"/>
              <a:t>The main manufacturing hubs are Nasik, Mumbai, Noida, Bangalore, and Aurangabad. </a:t>
            </a:r>
            <a:endParaRPr lang="en-IN" dirty="0"/>
          </a:p>
        </p:txBody>
      </p:sp>
      <p:pic>
        <p:nvPicPr>
          <p:cNvPr id="2050" name="Picture 2" descr="Manufacturing Sector in India: Market Size, FDI, Govt Initiatives | IBEF">
            <a:extLst>
              <a:ext uri="{FF2B5EF4-FFF2-40B4-BE49-F238E27FC236}">
                <a16:creationId xmlns:a16="http://schemas.microsoft.com/office/drawing/2014/main" id="{B0EE700B-669B-1B90-B409-ABFE0CB2200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763" y="1966912"/>
            <a:ext cx="4229100" cy="3914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2764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46DFC-7749-6DD4-D73F-FD47CCDAE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>
                <a:solidFill>
                  <a:schemeClr val="accent1">
                    <a:lumMod val="75000"/>
                  </a:schemeClr>
                </a:solidFill>
              </a:rPr>
              <a:t>Key Challenges In India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05CBD2-72A0-EC06-5158-AFEE3D9D760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b="1" u="sng" dirty="0"/>
              <a:t>Lack of power availability- </a:t>
            </a:r>
          </a:p>
          <a:p>
            <a:r>
              <a:rPr lang="en-US" dirty="0"/>
              <a:t>24 hours of power availability is not present in all areas.</a:t>
            </a:r>
          </a:p>
          <a:p>
            <a:r>
              <a:rPr lang="en-US" dirty="0"/>
              <a:t>The productivity and output rates decrease due to the unavailability of power (</a:t>
            </a:r>
            <a:r>
              <a:rPr lang="en-US" dirty="0" err="1"/>
              <a:t>Kamble</a:t>
            </a:r>
            <a:r>
              <a:rPr lang="en-US" dirty="0"/>
              <a:t> et al., 2018).</a:t>
            </a:r>
          </a:p>
          <a:p>
            <a:pPr marL="0" indent="0">
              <a:buNone/>
            </a:pPr>
            <a:r>
              <a:rPr lang="en-US" b="1" u="sng" dirty="0"/>
              <a:t>Cultural issues- </a:t>
            </a:r>
          </a:p>
          <a:p>
            <a:r>
              <a:rPr lang="en-US" dirty="0"/>
              <a:t>This is a major issue as there are people of varied cultures. </a:t>
            </a:r>
          </a:p>
          <a:p>
            <a:r>
              <a:rPr lang="en-US" dirty="0"/>
              <a:t>Cultural differences affect the work process</a:t>
            </a:r>
          </a:p>
          <a:p>
            <a:r>
              <a:rPr lang="en-US" dirty="0"/>
              <a:t>The requirements of the employees differ from one another. </a:t>
            </a:r>
          </a:p>
          <a:p>
            <a:endParaRPr lang="en-IN" dirty="0"/>
          </a:p>
        </p:txBody>
      </p:sp>
      <p:pic>
        <p:nvPicPr>
          <p:cNvPr id="3074" name="Picture 2" descr="India's Manufacturing Sector - Issues, Challenges &amp; Government Initiatives  | UPSC - IAS EXPRESS">
            <a:extLst>
              <a:ext uri="{FF2B5EF4-FFF2-40B4-BE49-F238E27FC236}">
                <a16:creationId xmlns:a16="http://schemas.microsoft.com/office/drawing/2014/main" id="{D94C53CB-9448-4177-96FF-E8FA3CF8CC5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8974" y="2204864"/>
            <a:ext cx="4265372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9040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BBF8A-0902-6CFA-71A6-7914A66755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>
                <a:solidFill>
                  <a:schemeClr val="accent1">
                    <a:lumMod val="75000"/>
                  </a:schemeClr>
                </a:solidFill>
              </a:rPr>
              <a:t>Key Challenges In India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9BB17-AB67-0E50-CB2D-9F9C4F2A258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/>
              <a:t>Cost of transportation- </a:t>
            </a:r>
          </a:p>
          <a:p>
            <a:r>
              <a:rPr lang="en-US" dirty="0"/>
              <a:t>The transportation cost in India is quite high</a:t>
            </a:r>
          </a:p>
          <a:p>
            <a:r>
              <a:rPr lang="en-US" dirty="0"/>
              <a:t>The transportation process is quite slow, especially by road.</a:t>
            </a:r>
          </a:p>
          <a:p>
            <a:pPr marL="0" indent="0">
              <a:buNone/>
            </a:pPr>
            <a:r>
              <a:rPr lang="en-US" b="1" dirty="0"/>
              <a:t>Intellectual Property Protection and Enforcement-</a:t>
            </a:r>
          </a:p>
          <a:p>
            <a:r>
              <a:rPr lang="en-US" dirty="0"/>
              <a:t>IP enforcement and protection are quite costly (Rathi et al., 2022). </a:t>
            </a:r>
          </a:p>
          <a:p>
            <a:r>
              <a:rPr lang="en-US" dirty="0"/>
              <a:t>India is presently developing new IP reforms which increase complexities. </a:t>
            </a:r>
          </a:p>
          <a:p>
            <a:endParaRPr lang="en-IN" dirty="0"/>
          </a:p>
        </p:txBody>
      </p:sp>
      <p:pic>
        <p:nvPicPr>
          <p:cNvPr id="4098" name="Picture 2" descr="Developing India's Leadership In PCBA Industry - Auto Components India">
            <a:extLst>
              <a:ext uri="{FF2B5EF4-FFF2-40B4-BE49-F238E27FC236}">
                <a16:creationId xmlns:a16="http://schemas.microsoft.com/office/drawing/2014/main" id="{4572271B-F164-A27E-7379-9823F27E81D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8213" y="2803103"/>
            <a:ext cx="4648200" cy="2242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5665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6D8DC-D2D6-4B49-45EB-9D3F2989B6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>
                <a:solidFill>
                  <a:schemeClr val="accent1">
                    <a:lumMod val="75000"/>
                  </a:schemeClr>
                </a:solidFill>
              </a:rPr>
              <a:t>Key Opportunities In India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06A363-49F1-EF9A-1952-9BE2DADC28E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The labor cost is quite cheap. </a:t>
            </a:r>
          </a:p>
          <a:p>
            <a:r>
              <a:rPr lang="en-US" dirty="0"/>
              <a:t>The labor set is both skilled and unskilled.</a:t>
            </a:r>
          </a:p>
          <a:p>
            <a:r>
              <a:rPr lang="en-US" dirty="0"/>
              <a:t>Various types of employees can be hired based on their qualifications.</a:t>
            </a:r>
          </a:p>
          <a:p>
            <a:r>
              <a:rPr lang="en-US" dirty="0"/>
              <a:t>The domestic market is quite attractive which helps to manufacture easily (</a:t>
            </a:r>
            <a:r>
              <a:rPr lang="en-US" dirty="0" err="1"/>
              <a:t>Kamble</a:t>
            </a:r>
            <a:r>
              <a:rPr lang="en-US" dirty="0"/>
              <a:t> et al., 2018). </a:t>
            </a:r>
          </a:p>
          <a:p>
            <a:r>
              <a:rPr lang="en-US" dirty="0"/>
              <a:t>The Indian government is providing various campaigns for the development of the manufacturing sector. </a:t>
            </a:r>
          </a:p>
          <a:p>
            <a:endParaRPr lang="en-IN" dirty="0"/>
          </a:p>
        </p:txBody>
      </p:sp>
      <p:pic>
        <p:nvPicPr>
          <p:cNvPr id="5124" name="Picture 4" descr="Which manufacturing industry has the wider scope in India in the coming  future? - Quora">
            <a:extLst>
              <a:ext uri="{FF2B5EF4-FFF2-40B4-BE49-F238E27FC236}">
                <a16:creationId xmlns:a16="http://schemas.microsoft.com/office/drawing/2014/main" id="{B0FF91C6-8BEB-9FE2-81A9-E1CD6749105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8213" y="2179295"/>
            <a:ext cx="4648200" cy="3490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2757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20BB6-1FC6-A3EF-703F-CE274B501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>
                <a:solidFill>
                  <a:schemeClr val="accent1">
                    <a:lumMod val="75000"/>
                  </a:schemeClr>
                </a:solidFill>
              </a:rPr>
              <a:t>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A7E62-BB20-C3E1-9646-AEC57D90193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Setting up a factory where there is availability of power</a:t>
            </a:r>
          </a:p>
          <a:p>
            <a:r>
              <a:rPr lang="en-US" dirty="0"/>
              <a:t>Moreover, solar energy can be used to get access to electricity at all times </a:t>
            </a:r>
          </a:p>
          <a:p>
            <a:r>
              <a:rPr lang="en-US" dirty="0"/>
              <a:t>Cultural differences can be eradicated by setting up proper workplace culture (</a:t>
            </a:r>
            <a:r>
              <a:rPr lang="en-US" dirty="0" err="1"/>
              <a:t>Mehraj</a:t>
            </a:r>
            <a:r>
              <a:rPr lang="en-US" dirty="0"/>
              <a:t>  and Qureshi, 2022)</a:t>
            </a:r>
          </a:p>
          <a:p>
            <a:r>
              <a:rPr lang="en-US" dirty="0"/>
              <a:t>Freight transportation can be used for fast delivery. </a:t>
            </a:r>
          </a:p>
          <a:p>
            <a:r>
              <a:rPr lang="en-US" dirty="0"/>
              <a:t>Setting up a common language in which everyone will communicate to eradicate language barriers. </a:t>
            </a:r>
          </a:p>
          <a:p>
            <a:endParaRPr lang="en-IN" dirty="0"/>
          </a:p>
        </p:txBody>
      </p:sp>
      <p:pic>
        <p:nvPicPr>
          <p:cNvPr id="6146" name="Picture 2" descr="Taxes set to push up solar energy tariffs in India – pv magazine  International">
            <a:extLst>
              <a:ext uri="{FF2B5EF4-FFF2-40B4-BE49-F238E27FC236}">
                <a16:creationId xmlns:a16="http://schemas.microsoft.com/office/drawing/2014/main" id="{212A6A2B-C9DE-149B-CD71-EC4813E7586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8213" y="2928257"/>
            <a:ext cx="4648200" cy="1992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0135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773E0-EFB8-730F-8829-3D3D19ABE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>
                <a:solidFill>
                  <a:schemeClr val="accent1">
                    <a:lumMod val="75000"/>
                  </a:schemeClr>
                </a:solidFill>
              </a:rPr>
              <a:t>Rationale</a:t>
            </a:r>
            <a:r>
              <a:rPr lang="en-IN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78C7D7-CE0B-C0DA-79B1-A34DE40CC6D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Solar energy process is quite frequently used. </a:t>
            </a:r>
          </a:p>
          <a:p>
            <a:r>
              <a:rPr lang="en-US" dirty="0"/>
              <a:t>India has a tropical climate hence a good amount of sunlight is received throughout the year (</a:t>
            </a:r>
            <a:r>
              <a:rPr lang="en-US" dirty="0" err="1"/>
              <a:t>Mehraj</a:t>
            </a:r>
            <a:r>
              <a:rPr lang="en-US" dirty="0"/>
              <a:t>  and Qureshi, 2022).</a:t>
            </a:r>
          </a:p>
          <a:p>
            <a:r>
              <a:rPr lang="en-US" dirty="0"/>
              <a:t>Freight transportation by air and waterways can reduce costs </a:t>
            </a:r>
          </a:p>
          <a:p>
            <a:r>
              <a:rPr lang="en-US" dirty="0"/>
              <a:t>Moreover, India is surrounded on three sides by water bodies.</a:t>
            </a:r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7170" name="Picture 2" descr="India freight transportation: turning challenges into opportunities">
            <a:extLst>
              <a:ext uri="{FF2B5EF4-FFF2-40B4-BE49-F238E27FC236}">
                <a16:creationId xmlns:a16="http://schemas.microsoft.com/office/drawing/2014/main" id="{8B8C5BFB-D19D-6866-FB74-9E4811F4426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8213" y="2592438"/>
            <a:ext cx="4648200" cy="2663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7258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8CC87-300C-6148-3F28-91743DC47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>
                <a:solidFill>
                  <a:schemeClr val="accent1">
                    <a:lumMod val="75000"/>
                  </a:schemeClr>
                </a:solidFill>
              </a:rPr>
              <a:t>Factors Affecting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EF5489-BED4-065A-63EA-43E24966DCA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Business culture can be imperative if not managed from the beginning </a:t>
            </a:r>
          </a:p>
          <a:p>
            <a:r>
              <a:rPr lang="en-US" dirty="0"/>
              <a:t>Language differences can be and hindrance to further development </a:t>
            </a:r>
          </a:p>
          <a:p>
            <a:r>
              <a:rPr lang="en-US" dirty="0"/>
              <a:t>The low literacy rate among the workers might make communication difficult (Kumaraswamy et al., 2019)</a:t>
            </a:r>
          </a:p>
          <a:p>
            <a:r>
              <a:rPr lang="en-US" dirty="0"/>
              <a:t>Hiring the right skill sets can be a hindrance</a:t>
            </a:r>
          </a:p>
          <a:p>
            <a:endParaRPr lang="en-IN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47E0CBAC-4B99-7C1C-A46A-8F709CE7D92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75498" y="1828800"/>
            <a:ext cx="3733630" cy="419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8131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AA7A1-BBB3-7032-0FA0-331938E87C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>
                <a:solidFill>
                  <a:schemeClr val="accent1">
                    <a:lumMod val="75000"/>
                  </a:schemeClr>
                </a:solidFill>
              </a:rPr>
              <a:t>Conclusion</a:t>
            </a:r>
            <a:r>
              <a:rPr lang="en-IN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2E005-9BC8-B0FF-3686-2C5E25DF18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The presentation has successfully illustrated the status of the manufacturing industry in India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The various challenges that might be faced by the factory have been highlighted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The opportunities for setting up a factory in India have also been depicted.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A proper recommendation and rationale have been provided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The factors that might hinder the recommendation have also been highlighted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316505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25CFB16-5839-0D18-FCE4-2F7C47402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>
                <a:solidFill>
                  <a:schemeClr val="accent1">
                    <a:lumMod val="75000"/>
                  </a:schemeClr>
                </a:solidFill>
              </a:rPr>
              <a:t>References</a:t>
            </a:r>
            <a:r>
              <a:rPr lang="en-IN" dirty="0"/>
              <a:t>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24CB61-AEE4-3131-3DEE-28C56D6C35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rtl="0">
              <a:spcBef>
                <a:spcPts val="1200"/>
              </a:spcBef>
              <a:spcAft>
                <a:spcPts val="0"/>
              </a:spcAft>
            </a:pPr>
            <a:r>
              <a:rPr lang="en-US" sz="1800" b="0" i="0" u="none" strike="noStrike" dirty="0">
                <a:solidFill>
                  <a:srgbClr val="222222"/>
                </a:solidFill>
                <a:effectLst/>
              </a:rPr>
              <a:t>Rathi, R., </a:t>
            </a:r>
            <a:r>
              <a:rPr lang="en-US" sz="1800" b="0" i="0" u="none" strike="noStrike" dirty="0" err="1">
                <a:solidFill>
                  <a:srgbClr val="222222"/>
                </a:solidFill>
                <a:effectLst/>
              </a:rPr>
              <a:t>Sabale</a:t>
            </a:r>
            <a:r>
              <a:rPr lang="en-US" sz="1800" b="0" i="0" u="none" strike="noStrike" dirty="0">
                <a:solidFill>
                  <a:srgbClr val="222222"/>
                </a:solidFill>
                <a:effectLst/>
              </a:rPr>
              <a:t>, D.B., Antony, J., </a:t>
            </a:r>
            <a:r>
              <a:rPr lang="en-US" sz="1800" b="0" i="0" u="none" strike="noStrike" dirty="0" err="1">
                <a:solidFill>
                  <a:srgbClr val="222222"/>
                </a:solidFill>
                <a:effectLst/>
              </a:rPr>
              <a:t>Kaswan</a:t>
            </a:r>
            <a:r>
              <a:rPr lang="en-US" sz="1800" b="0" i="0" u="none" strike="noStrike" dirty="0">
                <a:solidFill>
                  <a:srgbClr val="222222"/>
                </a:solidFill>
                <a:effectLst/>
              </a:rPr>
              <a:t>, M.S. and Jayaraman, R., 2022. An Analysis of Circular Economy Deployment in Developing Nations’ Manufacturing Sector: A Systematic State-of-the-Art Review. </a:t>
            </a:r>
            <a:r>
              <a:rPr lang="en-US" sz="1800" b="0" i="1" u="none" strike="noStrike" dirty="0">
                <a:solidFill>
                  <a:srgbClr val="222222"/>
                </a:solidFill>
                <a:effectLst/>
              </a:rPr>
              <a:t>Sustainability</a:t>
            </a:r>
            <a:r>
              <a:rPr lang="en-US" sz="1800" b="0" i="0" u="none" strike="noStrike" dirty="0">
                <a:solidFill>
                  <a:srgbClr val="222222"/>
                </a:solidFill>
                <a:effectLst/>
              </a:rPr>
              <a:t>, </a:t>
            </a:r>
            <a:r>
              <a:rPr lang="en-US" sz="1800" b="0" i="1" u="none" strike="noStrike" dirty="0">
                <a:solidFill>
                  <a:srgbClr val="222222"/>
                </a:solidFill>
                <a:effectLst/>
              </a:rPr>
              <a:t>14</a:t>
            </a:r>
            <a:r>
              <a:rPr lang="en-US" sz="1800" b="0" i="0" u="none" strike="noStrike" dirty="0">
                <a:solidFill>
                  <a:srgbClr val="222222"/>
                </a:solidFill>
                <a:effectLst/>
              </a:rPr>
              <a:t>(18), p.11354.</a:t>
            </a:r>
            <a:endParaRPr lang="en-US" b="0" dirty="0">
              <a:effectLst/>
            </a:endParaRPr>
          </a:p>
          <a:p>
            <a:pPr rtl="0">
              <a:spcBef>
                <a:spcPts val="1200"/>
              </a:spcBef>
              <a:spcAft>
                <a:spcPts val="0"/>
              </a:spcAft>
            </a:pPr>
            <a:r>
              <a:rPr lang="en-US" sz="1800" b="0" i="0" u="none" strike="noStrike" dirty="0" err="1">
                <a:solidFill>
                  <a:srgbClr val="222222"/>
                </a:solidFill>
                <a:effectLst/>
              </a:rPr>
              <a:t>Kamble</a:t>
            </a:r>
            <a:r>
              <a:rPr lang="en-US" sz="1800" b="0" i="0" u="none" strike="noStrike" dirty="0">
                <a:solidFill>
                  <a:srgbClr val="222222"/>
                </a:solidFill>
                <a:effectLst/>
              </a:rPr>
              <a:t>, S.S., Gunasekaran, A. and Sharma, R., 2018. Analysis of the driving and dependence power of barriers to adopt industry 4.0 in Indian manufacturing industry. </a:t>
            </a:r>
            <a:r>
              <a:rPr lang="en-US" sz="1800" b="0" i="1" u="none" strike="noStrike" dirty="0">
                <a:solidFill>
                  <a:srgbClr val="222222"/>
                </a:solidFill>
                <a:effectLst/>
              </a:rPr>
              <a:t>Computers in Industry</a:t>
            </a:r>
            <a:r>
              <a:rPr lang="en-US" sz="1800" b="0" i="0" u="none" strike="noStrike" dirty="0">
                <a:solidFill>
                  <a:srgbClr val="222222"/>
                </a:solidFill>
                <a:effectLst/>
              </a:rPr>
              <a:t>, </a:t>
            </a:r>
            <a:r>
              <a:rPr lang="en-US" sz="1800" b="0" i="1" u="none" strike="noStrike" dirty="0">
                <a:solidFill>
                  <a:srgbClr val="222222"/>
                </a:solidFill>
                <a:effectLst/>
              </a:rPr>
              <a:t>101</a:t>
            </a:r>
            <a:r>
              <a:rPr lang="en-US" sz="1800" b="0" i="0" u="none" strike="noStrike" dirty="0">
                <a:solidFill>
                  <a:srgbClr val="222222"/>
                </a:solidFill>
                <a:effectLst/>
              </a:rPr>
              <a:t>, pp.107-119.</a:t>
            </a:r>
            <a:endParaRPr lang="en-US" b="0" dirty="0">
              <a:effectLst/>
            </a:endParaRPr>
          </a:p>
          <a:p>
            <a:pPr rtl="0">
              <a:spcBef>
                <a:spcPts val="1200"/>
              </a:spcBef>
              <a:spcAft>
                <a:spcPts val="0"/>
              </a:spcAft>
            </a:pPr>
            <a:r>
              <a:rPr lang="en-US" sz="1800" b="0" i="0" u="none" strike="noStrike" dirty="0" err="1">
                <a:solidFill>
                  <a:srgbClr val="222222"/>
                </a:solidFill>
                <a:effectLst/>
              </a:rPr>
              <a:t>Mehraj</a:t>
            </a:r>
            <a:r>
              <a:rPr lang="en-US" sz="1800" b="0" i="0" u="none" strike="noStrike" dirty="0">
                <a:solidFill>
                  <a:srgbClr val="222222"/>
                </a:solidFill>
                <a:effectLst/>
              </a:rPr>
              <a:t>, D. and Qureshi, </a:t>
            </a:r>
            <a:r>
              <a:rPr lang="en-US" sz="1800" b="0" i="0" u="none" strike="noStrike" dirty="0" err="1">
                <a:solidFill>
                  <a:srgbClr val="222222"/>
                </a:solidFill>
                <a:effectLst/>
              </a:rPr>
              <a:t>I.H</a:t>
            </a:r>
            <a:r>
              <a:rPr lang="en-US" sz="1800" b="0" i="0" u="none" strike="noStrike" dirty="0">
                <a:solidFill>
                  <a:srgbClr val="222222"/>
                </a:solidFill>
                <a:effectLst/>
              </a:rPr>
              <a:t>., 2022. Evaluating the emerging opportunities and challenges from green marketing practices among Indian manufacturing industries. </a:t>
            </a:r>
            <a:r>
              <a:rPr lang="en-US" sz="1800" b="0" i="1" u="none" strike="noStrike" dirty="0">
                <a:solidFill>
                  <a:srgbClr val="222222"/>
                </a:solidFill>
                <a:effectLst/>
              </a:rPr>
              <a:t>Business Strategy &amp; Development</a:t>
            </a:r>
            <a:r>
              <a:rPr lang="en-US" sz="1800" b="0" i="0" u="none" strike="noStrike" dirty="0">
                <a:solidFill>
                  <a:srgbClr val="222222"/>
                </a:solidFill>
                <a:effectLst/>
              </a:rPr>
              <a:t>, </a:t>
            </a:r>
            <a:r>
              <a:rPr lang="en-US" sz="1800" b="0" i="1" u="none" strike="noStrike" dirty="0">
                <a:solidFill>
                  <a:srgbClr val="222222"/>
                </a:solidFill>
                <a:effectLst/>
              </a:rPr>
              <a:t>5</a:t>
            </a:r>
            <a:r>
              <a:rPr lang="en-US" sz="1800" b="0" i="0" u="none" strike="noStrike" dirty="0">
                <a:solidFill>
                  <a:srgbClr val="222222"/>
                </a:solidFill>
                <a:effectLst/>
              </a:rPr>
              <a:t>(3), pp.142-152.</a:t>
            </a:r>
            <a:endParaRPr lang="en-US" b="0" dirty="0">
              <a:effectLst/>
            </a:endParaRPr>
          </a:p>
          <a:p>
            <a:pPr rtl="0">
              <a:spcBef>
                <a:spcPts val="1200"/>
              </a:spcBef>
              <a:spcAft>
                <a:spcPts val="0"/>
              </a:spcAft>
            </a:pPr>
            <a:r>
              <a:rPr lang="en-US" sz="1800" b="0" i="0" u="none" strike="noStrike" dirty="0">
                <a:solidFill>
                  <a:srgbClr val="222222"/>
                </a:solidFill>
                <a:effectLst/>
              </a:rPr>
              <a:t> Kumaraswamy, H.S., </a:t>
            </a:r>
            <a:r>
              <a:rPr lang="en-US" sz="1800" b="0" i="0" u="none" strike="noStrike" dirty="0" err="1">
                <a:solidFill>
                  <a:srgbClr val="222222"/>
                </a:solidFill>
                <a:effectLst/>
              </a:rPr>
              <a:t>Rajaprakash</a:t>
            </a:r>
            <a:r>
              <a:rPr lang="en-US" sz="1800" b="0" i="0" u="none" strike="noStrike" dirty="0">
                <a:solidFill>
                  <a:srgbClr val="222222"/>
                </a:solidFill>
                <a:effectLst/>
              </a:rPr>
              <a:t>, B.M. and Ashwini, V., 2019. A review on challenges and opportunities for implementing Industry 4.0 in India. </a:t>
            </a:r>
            <a:r>
              <a:rPr lang="en-US" sz="1800" b="0" i="1" u="none" strike="noStrike" dirty="0">
                <a:solidFill>
                  <a:srgbClr val="222222"/>
                </a:solidFill>
                <a:effectLst/>
              </a:rPr>
              <a:t>Manufacturing Technology Today</a:t>
            </a:r>
            <a:r>
              <a:rPr lang="en-US" sz="1800" b="0" i="0" u="none" strike="noStrike" dirty="0">
                <a:solidFill>
                  <a:srgbClr val="222222"/>
                </a:solidFill>
                <a:effectLst/>
              </a:rPr>
              <a:t>, </a:t>
            </a:r>
            <a:r>
              <a:rPr lang="en-US" sz="1800" b="0" i="1" u="none" strike="noStrike" dirty="0">
                <a:solidFill>
                  <a:srgbClr val="222222"/>
                </a:solidFill>
                <a:effectLst/>
              </a:rPr>
              <a:t>18</a:t>
            </a:r>
            <a:r>
              <a:rPr lang="en-US" sz="1800" b="0" i="0" u="none" strike="noStrike" dirty="0">
                <a:solidFill>
                  <a:srgbClr val="222222"/>
                </a:solidFill>
                <a:effectLst/>
              </a:rPr>
              <a:t>(6), pp.34-41.</a:t>
            </a:r>
            <a:endParaRPr lang="en-US" b="0" dirty="0">
              <a:effectLst/>
            </a:endParaRP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476785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Thank you message with India flag heart. 3D Render Stock Photo - Alamy">
            <a:extLst>
              <a:ext uri="{FF2B5EF4-FFF2-40B4-BE49-F238E27FC236}">
                <a16:creationId xmlns:a16="http://schemas.microsoft.com/office/drawing/2014/main" id="{8DD67203-0ACC-DB7D-B628-A3B603AF6CC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50" b="18500"/>
          <a:stretch/>
        </p:blipFill>
        <p:spPr bwMode="auto">
          <a:xfrm>
            <a:off x="2887662" y="1160748"/>
            <a:ext cx="6413500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7211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Geometric design template">
  <a:themeElements>
    <a:clrScheme name="Watercolor_16x9">
      <a:dk1>
        <a:sysClr val="windowText" lastClr="000000"/>
      </a:dk1>
      <a:lt1>
        <a:sysClr val="window" lastClr="FFFFFF"/>
      </a:lt1>
      <a:dk2>
        <a:srgbClr val="09AFA7"/>
      </a:dk2>
      <a:lt2>
        <a:srgbClr val="AEF1EA"/>
      </a:lt2>
      <a:accent1>
        <a:srgbClr val="08CAC1"/>
      </a:accent1>
      <a:accent2>
        <a:srgbClr val="76C714"/>
      </a:accent2>
      <a:accent3>
        <a:srgbClr val="0E70C2"/>
      </a:accent3>
      <a:accent4>
        <a:srgbClr val="259F39"/>
      </a:accent4>
      <a:accent5>
        <a:srgbClr val="C8C015"/>
      </a:accent5>
      <a:accent6>
        <a:srgbClr val="444FDC"/>
      </a:accent6>
      <a:hlink>
        <a:srgbClr val="76C714"/>
      </a:hlink>
      <a:folHlink>
        <a:srgbClr val="7F7F7F"/>
      </a:folHlink>
    </a:clrScheme>
    <a:fontScheme name="Elemental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 w="127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ometric design slides.potx" id="{F67263A8-1AB1-4C27-90C5-8DFF5AB0A457}" vid="{97C8510C-5076-4DB0-83F7-452F3E0654AF}"/>
    </a:ext>
  </a:extLst>
</a:theme>
</file>

<file path=ppt/theme/theme2.xml><?xml version="1.0" encoding="utf-8"?>
<a:theme xmlns:a="http://schemas.openxmlformats.org/drawingml/2006/main" name="Office Theme">
  <a:themeElements>
    <a:clrScheme name="Watercolor_16x9">
      <a:dk1>
        <a:sysClr val="windowText" lastClr="000000"/>
      </a:dk1>
      <a:lt1>
        <a:sysClr val="window" lastClr="FFFFFF"/>
      </a:lt1>
      <a:dk2>
        <a:srgbClr val="09AFA7"/>
      </a:dk2>
      <a:lt2>
        <a:srgbClr val="AEF1EA"/>
      </a:lt2>
      <a:accent1>
        <a:srgbClr val="08CAC1"/>
      </a:accent1>
      <a:accent2>
        <a:srgbClr val="76C714"/>
      </a:accent2>
      <a:accent3>
        <a:srgbClr val="0E70C2"/>
      </a:accent3>
      <a:accent4>
        <a:srgbClr val="259F39"/>
      </a:accent4>
      <a:accent5>
        <a:srgbClr val="C8C015"/>
      </a:accent5>
      <a:accent6>
        <a:srgbClr val="444FDC"/>
      </a:accent6>
      <a:hlink>
        <a:srgbClr val="76C714"/>
      </a:hlink>
      <a:folHlink>
        <a:srgbClr val="7F7F7F"/>
      </a:folHlink>
    </a:clrScheme>
    <a:fontScheme name="Elemental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Watercolor_16x9">
      <a:dk1>
        <a:sysClr val="windowText" lastClr="000000"/>
      </a:dk1>
      <a:lt1>
        <a:sysClr val="window" lastClr="FFFFFF"/>
      </a:lt1>
      <a:dk2>
        <a:srgbClr val="09AFA7"/>
      </a:dk2>
      <a:lt2>
        <a:srgbClr val="AEF1EA"/>
      </a:lt2>
      <a:accent1>
        <a:srgbClr val="08CAC1"/>
      </a:accent1>
      <a:accent2>
        <a:srgbClr val="76C714"/>
      </a:accent2>
      <a:accent3>
        <a:srgbClr val="0E70C2"/>
      </a:accent3>
      <a:accent4>
        <a:srgbClr val="259F39"/>
      </a:accent4>
      <a:accent5>
        <a:srgbClr val="C8C015"/>
      </a:accent5>
      <a:accent6>
        <a:srgbClr val="444FDC"/>
      </a:accent6>
      <a:hlink>
        <a:srgbClr val="76C714"/>
      </a:hlink>
      <a:folHlink>
        <a:srgbClr val="7F7F7F"/>
      </a:folHlink>
    </a:clrScheme>
    <a:fontScheme name="Elemental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Geometric design presentation</Template>
  <TotalTime>21</TotalTime>
  <Words>745</Words>
  <Application>Microsoft Office PowerPoint</Application>
  <PresentationFormat>Custom</PresentationFormat>
  <Paragraphs>62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Geometric design template</vt:lpstr>
      <vt:lpstr>Name: Patel Neelkumar Pramodbhai Student id: 2127982 Module: Global business environment  Module code: LCBB4005  Lecturer: Dr Rexon nting  Assignment title: Global business environment assessment1 </vt:lpstr>
      <vt:lpstr>Analyzing The Manufacturing Industry In India </vt:lpstr>
      <vt:lpstr>Introduction</vt:lpstr>
      <vt:lpstr>Manufacturing Sector Of India</vt:lpstr>
      <vt:lpstr>Key Challenges In India</vt:lpstr>
      <vt:lpstr>Key Challenges In India</vt:lpstr>
      <vt:lpstr>Key Opportunities In India</vt:lpstr>
      <vt:lpstr>Recommendations </vt:lpstr>
      <vt:lpstr>Rationale </vt:lpstr>
      <vt:lpstr>Factors Affecting Recommendations</vt:lpstr>
      <vt:lpstr>Conclusion 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Analyzing The Manufacturing Industry In India </dc:title>
  <dc:creator>Aishi Halder</dc:creator>
  <cp:lastModifiedBy>Pratik Patel</cp:lastModifiedBy>
  <cp:revision>4</cp:revision>
  <dcterms:created xsi:type="dcterms:W3CDTF">2022-11-21T17:14:57Z</dcterms:created>
  <dcterms:modified xsi:type="dcterms:W3CDTF">2022-11-21T18:26:35Z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74063800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