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AA1D1F-A156-ED68-5D88-8309D626B331}" v="85" dt="2026-01-07T00:01:36.675"/>
    <p1510:client id="{CC1F8108-E758-104B-D624-5B41388774BC}" v="154" dt="2026-01-06T23:49:22.1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8CCA24-6ADB-4F0F-B928-5FABC8A34224}" type="datetimeFigureOut">
              <a:t>1/6/2026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3D1C47-7101-4B37-86C5-B4C15D496D46}" type="slidenum">
              <a:t>‹#›</a:t>
            </a:fld>
            <a:endParaRPr lang="en-GB"/>
          </a:p>
        </p:txBody>
      </p:sp>
    </p:spTree>
    <p:extLst>
      <p:ext uri="{BB962C8B-B14F-4D97-AF65-F5344CB8AC3E}">
        <p14:creationId xmlns:p14="http://schemas.microsoft.com/office/powerpoint/2010/main" val="1757439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 everyone. Today I’m giving a progress update on my research proposal. The main focus is something we all use in online teaching: breakout rooms for speaking. In theory, breakout rooms increase speaking time because learners are not competing for turns in whole-class discussion. But in practice, it doesn’t always work like that.</a:t>
            </a:r>
            <a:br>
              <a:rPr lang="en-US" dirty="0">
                <a:cs typeface="+mn-lt"/>
              </a:rPr>
            </a:br>
            <a:r>
              <a:rPr lang="en-US" dirty="0"/>
              <a:t> My project asks one practical question: if we assign simple roles in breakout rooms, do we get more speaking and better engagement? I’ll explain why I chose this, what I mean by speaking and engagement, how I plan to test it, what data I’ll collect, ethical considerations, and my work plan.”</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03D1C47-7101-4B37-86C5-B4C15D496D46}" type="slidenum">
              <a:t>1</a:t>
            </a:fld>
            <a:endParaRPr lang="en-GB"/>
          </a:p>
        </p:txBody>
      </p:sp>
    </p:spTree>
    <p:extLst>
      <p:ext uri="{BB962C8B-B14F-4D97-AF65-F5344CB8AC3E}">
        <p14:creationId xmlns:p14="http://schemas.microsoft.com/office/powerpoint/2010/main" val="18490623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chose this because it’s a repeated pattern in online lessons. Breakout rooms are meant to be the ‘speaking time’, but sometimes a group goes quiet, or one person speaks most while others stay passive.</a:t>
            </a:r>
            <a:br>
              <a:rPr lang="en-US" dirty="0">
                <a:cs typeface="+mn-lt"/>
              </a:rPr>
            </a:br>
            <a:r>
              <a:rPr lang="en-US" dirty="0"/>
              <a:t> Another issue is uncertainty: learners enter a room and don’t always know who starts, how to structure the task, or how to make sure everyone contributes. For adult learners, that uncertainty can link to anxiety and self-consciousness, especially online.</a:t>
            </a:r>
            <a:br>
              <a:rPr lang="en-US" dirty="0">
                <a:cs typeface="+mn-lt"/>
              </a:rPr>
            </a:br>
            <a:r>
              <a:rPr lang="en-US" dirty="0"/>
              <a:t> So instead of assuming breakout rooms automatically create interaction, I want to test whether a small piece of structure—assigned roles—makes the experience more balanced, more active, and more engaging. This is practitioner research because it starts from a real classroom problem and aims to improve practice.”</a:t>
            </a:r>
          </a:p>
        </p:txBody>
      </p:sp>
      <p:sp>
        <p:nvSpPr>
          <p:cNvPr id="4" name="Slide Number Placeholder 3"/>
          <p:cNvSpPr>
            <a:spLocks noGrp="1"/>
          </p:cNvSpPr>
          <p:nvPr>
            <p:ph type="sldNum" sz="quarter" idx="5"/>
          </p:nvPr>
        </p:nvSpPr>
        <p:spPr/>
        <p:txBody>
          <a:bodyPr/>
          <a:lstStyle/>
          <a:p>
            <a:fld id="{003D1C47-7101-4B37-86C5-B4C15D496D46}" type="slidenum">
              <a:t>2</a:t>
            </a:fld>
            <a:endParaRPr lang="en-GB"/>
          </a:p>
        </p:txBody>
      </p:sp>
    </p:spTree>
    <p:extLst>
      <p:ext uri="{BB962C8B-B14F-4D97-AF65-F5344CB8AC3E}">
        <p14:creationId xmlns:p14="http://schemas.microsoft.com/office/powerpoint/2010/main" val="553652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main research question is: </a:t>
            </a:r>
            <a:r>
              <a:rPr lang="en-US" b="1" dirty="0"/>
              <a:t>to what extent do assigned roles increase speaking participation and engagement in breakout rooms?</a:t>
            </a:r>
            <a:br>
              <a:rPr lang="en-US" b="1" dirty="0">
                <a:cs typeface="+mn-lt"/>
              </a:rPr>
            </a:br>
            <a:r>
              <a:rPr lang="en-US" b="1" dirty="0"/>
              <a:t> I’ve broken it into three practical sub-questions. First, participation: do roles lead to more balanced speaking, meaning fewer silent learners and less domination?</a:t>
            </a:r>
            <a:br>
              <a:rPr lang="en-US" b="1" dirty="0">
                <a:cs typeface="+mn-lt"/>
              </a:rPr>
            </a:br>
            <a:r>
              <a:rPr lang="en-US" b="1" dirty="0"/>
              <a:t> Second, engagement: do learners feel more confident and comfortable speaking in breakout rooms when roles exist?</a:t>
            </a:r>
            <a:br>
              <a:rPr lang="en-US" b="1" dirty="0">
                <a:cs typeface="+mn-lt"/>
              </a:rPr>
            </a:br>
            <a:r>
              <a:rPr lang="en-US" b="1" dirty="0"/>
              <a:t> Third, feasibility: even if roles help, are they practical to implement without adding too much complexity or time pressure for the teacher and students?</a:t>
            </a:r>
            <a:br>
              <a:rPr lang="en-US" b="1" dirty="0">
                <a:cs typeface="+mn-lt"/>
              </a:rPr>
            </a:br>
            <a:r>
              <a:rPr lang="en-US" b="1" dirty="0"/>
              <a:t> So the study is not just about outcomes, but also about whether this is a realistic teaching strategy.”</a:t>
            </a:r>
            <a:endParaRPr lang="en-US" dirty="0"/>
          </a:p>
        </p:txBody>
      </p:sp>
      <p:sp>
        <p:nvSpPr>
          <p:cNvPr id="4" name="Slide Number Placeholder 3"/>
          <p:cNvSpPr>
            <a:spLocks noGrp="1"/>
          </p:cNvSpPr>
          <p:nvPr>
            <p:ph type="sldNum" sz="quarter" idx="5"/>
          </p:nvPr>
        </p:nvSpPr>
        <p:spPr/>
        <p:txBody>
          <a:bodyPr/>
          <a:lstStyle/>
          <a:p>
            <a:fld id="{003D1C47-7101-4B37-86C5-B4C15D496D46}" type="slidenum">
              <a:t>3</a:t>
            </a:fld>
            <a:endParaRPr lang="en-GB"/>
          </a:p>
        </p:txBody>
      </p:sp>
    </p:spTree>
    <p:extLst>
      <p:ext uri="{BB962C8B-B14F-4D97-AF65-F5344CB8AC3E}">
        <p14:creationId xmlns:p14="http://schemas.microsoft.com/office/powerpoint/2010/main" val="2277957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avoid vague claims, I’m defining the key ideas.</a:t>
            </a:r>
            <a:br>
              <a:rPr lang="en-US" dirty="0">
                <a:cs typeface="+mn-lt"/>
              </a:rPr>
            </a:br>
            <a:r>
              <a:rPr lang="en-US" dirty="0"/>
              <a:t> For </a:t>
            </a:r>
            <a:r>
              <a:rPr lang="en-US" b="1" dirty="0"/>
              <a:t>speaking participation</a:t>
            </a:r>
            <a:r>
              <a:rPr lang="en-US" dirty="0"/>
              <a:t>, I’m not measuring accent or grammar accuracy. I’m focusing on participation: contribution level and balance of turns. In simple terms: did learners speak, and was speaking shared more evenly?</a:t>
            </a:r>
            <a:br>
              <a:rPr lang="en-US" dirty="0">
                <a:cs typeface="+mn-lt"/>
              </a:rPr>
            </a:br>
            <a:r>
              <a:rPr lang="en-US" dirty="0"/>
              <a:t> For </a:t>
            </a:r>
            <a:r>
              <a:rPr lang="en-US" b="1" dirty="0"/>
              <a:t>engagement</a:t>
            </a:r>
            <a:r>
              <a:rPr lang="en-US" dirty="0"/>
              <a:t>, I’m using a practical version of the common engagement framework: </a:t>
            </a:r>
            <a:r>
              <a:rPr lang="en-US" dirty="0" err="1"/>
              <a:t>behavioural</a:t>
            </a:r>
            <a:r>
              <a:rPr lang="en-US" dirty="0"/>
              <a:t> and emotional. </a:t>
            </a:r>
            <a:r>
              <a:rPr lang="en-US" dirty="0" err="1"/>
              <a:t>Behavioural</a:t>
            </a:r>
            <a:r>
              <a:rPr lang="en-US" dirty="0"/>
              <a:t> engagement is visible in whether learners stay on task and contribute. Emotional engagement is how they feel: confidence, comfort, willingness to speak.</a:t>
            </a:r>
            <a:br>
              <a:rPr lang="en-US" dirty="0">
                <a:cs typeface="+mn-lt"/>
              </a:rPr>
            </a:br>
            <a:r>
              <a:rPr lang="en-US" dirty="0"/>
              <a:t> This is important because a class can look ‘active’ but still have learners who feel stressed or pushed. So I want to capture both what happens and how learners experience it.”</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03D1C47-7101-4B37-86C5-B4C15D496D46}" type="slidenum">
              <a:t>4</a:t>
            </a:fld>
            <a:endParaRPr lang="en-GB"/>
          </a:p>
        </p:txBody>
      </p:sp>
    </p:spTree>
    <p:extLst>
      <p:ext uri="{BB962C8B-B14F-4D97-AF65-F5344CB8AC3E}">
        <p14:creationId xmlns:p14="http://schemas.microsoft.com/office/powerpoint/2010/main" val="5759355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rationale comes from three areas.</a:t>
            </a:r>
            <a:br>
              <a:rPr lang="en-US" dirty="0">
                <a:cs typeface="+mn-lt"/>
              </a:rPr>
            </a:br>
            <a:r>
              <a:rPr lang="en-US" dirty="0"/>
              <a:t> First, interaction and output. Interaction is linked to opportunities for negotiation of meaning and language development (Long, 1996), and output can push learners to notice gaps and develop fluency and accuracy over time (Swain, 1995).</a:t>
            </a:r>
            <a:br>
              <a:rPr lang="en-US" dirty="0">
                <a:cs typeface="+mn-lt"/>
              </a:rPr>
            </a:br>
            <a:r>
              <a:rPr lang="en-US" dirty="0"/>
              <a:t> Second, cooperative learning suggests group work improves when it’s structured: clear expectations, accountability, and purposeful collaboration support participation (Johnson and Johnson, 2009; Gillies, 2016).</a:t>
            </a:r>
            <a:br>
              <a:rPr lang="en-US" dirty="0">
                <a:cs typeface="+mn-lt"/>
              </a:rPr>
            </a:br>
            <a:r>
              <a:rPr lang="en-US" dirty="0"/>
              <a:t> Third, roles. In collaborative learning, functional roles can reduce confusion, distribute responsibility, and make group work more efficient (</a:t>
            </a:r>
            <a:r>
              <a:rPr lang="en-US" dirty="0" err="1"/>
              <a:t>Strijbos</a:t>
            </a:r>
            <a:r>
              <a:rPr lang="en-US" dirty="0"/>
              <a:t> et al., 2004).</a:t>
            </a:r>
            <a:br>
              <a:rPr lang="en-US" dirty="0">
                <a:cs typeface="+mn-lt"/>
              </a:rPr>
            </a:br>
            <a:r>
              <a:rPr lang="en-US" dirty="0"/>
              <a:t> So the hypothesis here is modest: roles won’t magically fix everything, but they may reduce uncertainty and encourage fairer participation, which could increase speaking and engagement in breakout rooms.</a:t>
            </a:r>
          </a:p>
        </p:txBody>
      </p:sp>
      <p:sp>
        <p:nvSpPr>
          <p:cNvPr id="4" name="Slide Number Placeholder 3"/>
          <p:cNvSpPr>
            <a:spLocks noGrp="1"/>
          </p:cNvSpPr>
          <p:nvPr>
            <p:ph type="sldNum" sz="quarter" idx="5"/>
          </p:nvPr>
        </p:nvSpPr>
        <p:spPr/>
        <p:txBody>
          <a:bodyPr/>
          <a:lstStyle/>
          <a:p>
            <a:fld id="{003D1C47-7101-4B37-86C5-B4C15D496D46}" type="slidenum">
              <a:t>5</a:t>
            </a:fld>
            <a:endParaRPr lang="en-GB"/>
          </a:p>
        </p:txBody>
      </p:sp>
    </p:spTree>
    <p:extLst>
      <p:ext uri="{BB962C8B-B14F-4D97-AF65-F5344CB8AC3E}">
        <p14:creationId xmlns:p14="http://schemas.microsoft.com/office/powerpoint/2010/main" val="25459303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overall aim is practical improvement: making breakout-room speaking tasks more effective.</a:t>
            </a:r>
            <a:br>
              <a:rPr lang="en-US" dirty="0">
                <a:cs typeface="+mn-lt"/>
              </a:rPr>
            </a:br>
            <a:r>
              <a:rPr lang="en-US" dirty="0"/>
              <a:t> The objectives are:</a:t>
            </a:r>
          </a:p>
          <a:p>
            <a:pPr marL="285750" indent="-285750">
              <a:buFont typeface="Arial"/>
              <a:buChar char="•"/>
            </a:pPr>
            <a:r>
              <a:rPr lang="en-US" dirty="0"/>
              <a:t>compare role and no-role sessions across multiple lessons;</a:t>
            </a:r>
            <a:endParaRPr lang="en-GB" dirty="0"/>
          </a:p>
          <a:p>
            <a:pPr marL="285750" indent="-285750">
              <a:buFont typeface="Arial"/>
              <a:buChar char="•"/>
            </a:pPr>
            <a:r>
              <a:rPr lang="en-US" dirty="0"/>
              <a:t>measure speaking participation and engagement using clear indicators;</a:t>
            </a:r>
            <a:endParaRPr lang="en-GB" dirty="0"/>
          </a:p>
          <a:p>
            <a:pPr marL="285750" indent="-285750">
              <a:buFont typeface="Arial"/>
              <a:buChar char="•"/>
            </a:pPr>
            <a:r>
              <a:rPr lang="en-US" dirty="0"/>
              <a:t>include teacher observation because it gives a different perspective from self-report; and</a:t>
            </a:r>
            <a:endParaRPr lang="en-GB" dirty="0"/>
          </a:p>
          <a:p>
            <a:pPr marL="285750" indent="-285750">
              <a:buFont typeface="Arial"/>
              <a:buChar char="•"/>
            </a:pPr>
            <a:r>
              <a:rPr lang="en-US" dirty="0"/>
              <a:t>produce something usable at the end—role cards and quick guidance that could be reused in future teaching, not just a written report.”</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03D1C47-7101-4B37-86C5-B4C15D496D46}" type="slidenum">
              <a:rPr lang="en-GB"/>
              <a:t>6</a:t>
            </a:fld>
            <a:endParaRPr lang="en-GB"/>
          </a:p>
        </p:txBody>
      </p:sp>
    </p:spTree>
    <p:extLst>
      <p:ext uri="{BB962C8B-B14F-4D97-AF65-F5344CB8AC3E}">
        <p14:creationId xmlns:p14="http://schemas.microsoft.com/office/powerpoint/2010/main" val="3576922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small-scale practitioner research informed by action research thinking (Burns, 2010). The point is to try a change, collect evidence, and reflect on what it means for teaching practice.</a:t>
            </a:r>
            <a:br>
              <a:rPr lang="en-US" dirty="0">
                <a:cs typeface="+mn-lt"/>
              </a:rPr>
            </a:br>
            <a:r>
              <a:rPr lang="en-US" dirty="0"/>
              <a:t> The design is a within-class comparison across several lessons: some sessions use roles, and some do not. Importantly, I’ll keep the speaking task type and timing as consistent as possible so I’m not accidentally comparing two different tasks.</a:t>
            </a:r>
            <a:br>
              <a:rPr lang="en-US" dirty="0">
                <a:cs typeface="+mn-lt"/>
              </a:rPr>
            </a:br>
            <a:r>
              <a:rPr lang="en-US" dirty="0"/>
              <a:t> Because it’s a real class context, it’s not a controlled experiment with random assignment. Attendance may vary, and groups can change. I’ll be transparent about those limitations. The goal is a realistic answer: does this intervention help enough to justify using it in practice?”</a:t>
            </a:r>
          </a:p>
        </p:txBody>
      </p:sp>
      <p:sp>
        <p:nvSpPr>
          <p:cNvPr id="4" name="Slide Number Placeholder 3"/>
          <p:cNvSpPr>
            <a:spLocks noGrp="1"/>
          </p:cNvSpPr>
          <p:nvPr>
            <p:ph type="sldNum" sz="quarter" idx="5"/>
          </p:nvPr>
        </p:nvSpPr>
        <p:spPr/>
        <p:txBody>
          <a:bodyPr/>
          <a:lstStyle/>
          <a:p>
            <a:fld id="{003D1C47-7101-4B37-86C5-B4C15D496D46}" type="slidenum">
              <a:rPr lang="en-GB"/>
              <a:t>7</a:t>
            </a:fld>
            <a:endParaRPr lang="en-GB"/>
          </a:p>
        </p:txBody>
      </p:sp>
    </p:spTree>
    <p:extLst>
      <p:ext uri="{BB962C8B-B14F-4D97-AF65-F5344CB8AC3E}">
        <p14:creationId xmlns:p14="http://schemas.microsoft.com/office/powerpoint/2010/main" val="35143625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setting is an adult online ESL class where breakout rooms are already normal. Participants will be learners who attend during the study period, plus the teacher as the observer.</a:t>
            </a:r>
            <a:br>
              <a:rPr lang="en-US" dirty="0">
                <a:cs typeface="+mn-lt"/>
              </a:rPr>
            </a:br>
            <a:r>
              <a:rPr lang="en-US" dirty="0"/>
              <a:t> This is convenience sampling, which is typical for practitioner research. The key ethical point is that participation is voluntary and non-participants are not excluded from activities; their data just won’t be collected or used.</a:t>
            </a:r>
            <a:br>
              <a:rPr lang="en-US" dirty="0">
                <a:cs typeface="+mn-lt"/>
              </a:rPr>
            </a:br>
            <a:r>
              <a:rPr lang="en-US" dirty="0"/>
              <a:t> I’ll also ensure that any reporting is </a:t>
            </a:r>
            <a:r>
              <a:rPr lang="en-US" dirty="0" err="1"/>
              <a:t>anonymised</a:t>
            </a:r>
            <a:r>
              <a:rPr lang="en-US" dirty="0"/>
              <a:t> and that participation does not affect grades or evaluation.</a:t>
            </a:r>
          </a:p>
        </p:txBody>
      </p:sp>
      <p:sp>
        <p:nvSpPr>
          <p:cNvPr id="4" name="Slide Number Placeholder 3"/>
          <p:cNvSpPr>
            <a:spLocks noGrp="1"/>
          </p:cNvSpPr>
          <p:nvPr>
            <p:ph type="sldNum" sz="quarter" idx="5"/>
          </p:nvPr>
        </p:nvSpPr>
        <p:spPr/>
        <p:txBody>
          <a:bodyPr/>
          <a:lstStyle/>
          <a:p>
            <a:fld id="{003D1C47-7101-4B37-86C5-B4C15D496D46}" type="slidenum">
              <a:rPr lang="en-GB"/>
              <a:t>8</a:t>
            </a:fld>
            <a:endParaRPr lang="en-GB"/>
          </a:p>
        </p:txBody>
      </p:sp>
    </p:spTree>
    <p:extLst>
      <p:ext uri="{BB962C8B-B14F-4D97-AF65-F5344CB8AC3E}">
        <p14:creationId xmlns:p14="http://schemas.microsoft.com/office/powerpoint/2010/main" val="1478709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intervention is straightforward. In the role condition, each breakout room has simple roles.</a:t>
            </a:r>
            <a:br>
              <a:rPr lang="en-US" dirty="0">
                <a:cs typeface="+mn-lt"/>
              </a:rPr>
            </a:br>
            <a:r>
              <a:rPr lang="en-US" dirty="0"/>
              <a:t> The facilitator starts and keeps the discussion moving, making sure everyone gets a chance. The timekeeper manages stages and time. The reporter </a:t>
            </a:r>
            <a:r>
              <a:rPr lang="en-US" dirty="0" err="1"/>
              <a:t>summarises</a:t>
            </a:r>
            <a:r>
              <a:rPr lang="en-US" dirty="0"/>
              <a:t> for the plenary. The language supporter or encourager notes useful phrases or prompts quieter speakers.</a:t>
            </a:r>
            <a:br>
              <a:rPr lang="en-US" dirty="0">
                <a:cs typeface="+mn-lt"/>
              </a:rPr>
            </a:br>
            <a:r>
              <a:rPr lang="en-US" dirty="0"/>
              <a:t> Roles rotate each session so the same learner isn’t always leading.</a:t>
            </a:r>
            <a:br>
              <a:rPr lang="en-US" dirty="0">
                <a:cs typeface="+mn-lt"/>
              </a:rPr>
            </a:br>
            <a:r>
              <a:rPr lang="en-US" dirty="0"/>
              <a:t> In the no-role condition, learners do the same speaking task with normal general instructions.</a:t>
            </a:r>
            <a:br>
              <a:rPr lang="en-US" dirty="0">
                <a:cs typeface="+mn-lt"/>
              </a:rPr>
            </a:br>
            <a:r>
              <a:rPr lang="en-US" dirty="0"/>
              <a:t> The reason for comparing both conditions is to isolate the effect of the roles, rather than changing the task content itself.”</a:t>
            </a:r>
          </a:p>
        </p:txBody>
      </p:sp>
      <p:sp>
        <p:nvSpPr>
          <p:cNvPr id="4" name="Slide Number Placeholder 3"/>
          <p:cNvSpPr>
            <a:spLocks noGrp="1"/>
          </p:cNvSpPr>
          <p:nvPr>
            <p:ph type="sldNum" sz="quarter" idx="5"/>
          </p:nvPr>
        </p:nvSpPr>
        <p:spPr/>
        <p:txBody>
          <a:bodyPr/>
          <a:lstStyle/>
          <a:p>
            <a:fld id="{003D1C47-7101-4B37-86C5-B4C15D496D46}" type="slidenum">
              <a:rPr lang="en-GB"/>
              <a:t>9</a:t>
            </a:fld>
            <a:endParaRPr lang="en-GB"/>
          </a:p>
        </p:txBody>
      </p:sp>
    </p:spTree>
    <p:extLst>
      <p:ext uri="{BB962C8B-B14F-4D97-AF65-F5344CB8AC3E}">
        <p14:creationId xmlns:p14="http://schemas.microsoft.com/office/powerpoint/2010/main" val="17937240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where I’ve made the method much more specific. I’m not using general module evaluations because they’re not designed for this question and response rates can be low.</a:t>
            </a:r>
            <a:br>
              <a:rPr lang="en-US" dirty="0">
                <a:cs typeface="+mn-lt"/>
              </a:rPr>
            </a:br>
            <a:r>
              <a:rPr lang="en-US" dirty="0"/>
              <a:t> Instead, I’ll use three direct instruments.</a:t>
            </a:r>
            <a:br>
              <a:rPr lang="en-US" dirty="0">
                <a:cs typeface="+mn-lt"/>
              </a:rPr>
            </a:br>
            <a:r>
              <a:rPr lang="en-US" dirty="0"/>
              <a:t> First, a short student mini-questionnaire after each target lesson. It will include Likert items on how much they felt they spoke, whether participation felt balanced, confidence and comfort speaking, and task clarity. I’ll also include one or two open questions like ‘What helped you speak more today?’ and ‘What made it difficult?’</a:t>
            </a:r>
            <a:br>
              <a:rPr lang="en-US" dirty="0">
                <a:cs typeface="+mn-lt"/>
              </a:rPr>
            </a:br>
            <a:r>
              <a:rPr lang="en-US" dirty="0"/>
              <a:t> Second, a teacher observation checklist while monitoring breakout rooms. Because I may not record rooms, the checklist helps </a:t>
            </a:r>
            <a:r>
              <a:rPr lang="en-US" dirty="0" err="1"/>
              <a:t>standardise</a:t>
            </a:r>
            <a:r>
              <a:rPr lang="en-US" dirty="0"/>
              <a:t> what I notice: balanced participation, signs of confusion, whether groups stay on task, and how smoothly they transition to reporting back.</a:t>
            </a:r>
            <a:br>
              <a:rPr lang="en-US" dirty="0">
                <a:cs typeface="+mn-lt"/>
              </a:rPr>
            </a:br>
            <a:r>
              <a:rPr lang="en-US" dirty="0"/>
              <a:t> Third, a short teacher reflection interview or structured notes at the end of the cycle to capture feasibility, differences noticed, and what I would change.”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03D1C47-7101-4B37-86C5-B4C15D496D46}" type="slidenum">
              <a:rPr lang="en-GB"/>
              <a:t>10</a:t>
            </a:fld>
            <a:endParaRPr lang="en-GB"/>
          </a:p>
        </p:txBody>
      </p:sp>
    </p:spTree>
    <p:extLst>
      <p:ext uri="{BB962C8B-B14F-4D97-AF65-F5344CB8AC3E}">
        <p14:creationId xmlns:p14="http://schemas.microsoft.com/office/powerpoint/2010/main" val="870634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analysis, I’m keeping it appropriate for a small-scale dataset.</a:t>
            </a:r>
            <a:br>
              <a:rPr lang="en-US" dirty="0">
                <a:cs typeface="+mn-lt"/>
              </a:rPr>
            </a:br>
            <a:r>
              <a:rPr lang="en-US" dirty="0"/>
              <a:t> For questionnaire items, I’ll use descriptive comparisons between role and no-role sessions—patterns in averages and frequencies, not complex statistics.</a:t>
            </a:r>
            <a:br>
              <a:rPr lang="en-US" dirty="0">
                <a:cs typeface="+mn-lt"/>
              </a:rPr>
            </a:br>
            <a:r>
              <a:rPr lang="en-US" dirty="0"/>
              <a:t> For open responses and teacher reflections, I’ll use thematic coding. I’ll look for recurring themes such as clarity, turn-taking, anxiety reduction, pressure, role confusion, or increased accountability.</a:t>
            </a:r>
            <a:br>
              <a:rPr lang="en-US" dirty="0">
                <a:cs typeface="+mn-lt"/>
              </a:rPr>
            </a:br>
            <a:r>
              <a:rPr lang="en-US" dirty="0"/>
              <a:t> For the observation checklist, I’ll </a:t>
            </a:r>
            <a:r>
              <a:rPr lang="en-US" dirty="0" err="1"/>
              <a:t>summarise</a:t>
            </a:r>
            <a:r>
              <a:rPr lang="en-US" dirty="0"/>
              <a:t> patterns across sessions: for example, how often participation looked balanced in role sessions compared with no-role sessions.</a:t>
            </a:r>
            <a:br>
              <a:rPr lang="en-US" dirty="0">
                <a:cs typeface="+mn-lt"/>
              </a:rPr>
            </a:br>
            <a:r>
              <a:rPr lang="en-US" dirty="0"/>
              <a:t> Using multiple sources—learner self-report and teacher observation—supports triangulation and improves trustworthiness in practitioner research (Cohen, Manion and Morrison, 2018).”</a:t>
            </a:r>
          </a:p>
        </p:txBody>
      </p:sp>
      <p:sp>
        <p:nvSpPr>
          <p:cNvPr id="4" name="Slide Number Placeholder 3"/>
          <p:cNvSpPr>
            <a:spLocks noGrp="1"/>
          </p:cNvSpPr>
          <p:nvPr>
            <p:ph type="sldNum" sz="quarter" idx="5"/>
          </p:nvPr>
        </p:nvSpPr>
        <p:spPr/>
        <p:txBody>
          <a:bodyPr/>
          <a:lstStyle/>
          <a:p>
            <a:fld id="{003D1C47-7101-4B37-86C5-B4C15D496D46}" type="slidenum">
              <a:rPr lang="en-GB"/>
              <a:t>11</a:t>
            </a:fld>
            <a:endParaRPr lang="en-GB"/>
          </a:p>
        </p:txBody>
      </p:sp>
    </p:spTree>
    <p:extLst>
      <p:ext uri="{BB962C8B-B14F-4D97-AF65-F5344CB8AC3E}">
        <p14:creationId xmlns:p14="http://schemas.microsoft.com/office/powerpoint/2010/main" val="2344506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Ethically, I’ll use informed consent, voluntary participation, and the right to withdraw. Questionnaire responses will be anonymous, and any qualitative comments will be </a:t>
            </a:r>
            <a:r>
              <a:rPr lang="en-US" dirty="0" err="1"/>
              <a:t>anonymised</a:t>
            </a:r>
            <a:r>
              <a:rPr lang="en-US" dirty="0"/>
              <a:t>. Data will be stored securely and used only for this study. I’m also keeping the design low risk: my core methods don’t require recording breakout rooms.</a:t>
            </a:r>
            <a:br>
              <a:rPr lang="en-US" dirty="0">
                <a:cs typeface="+mn-lt"/>
              </a:rPr>
            </a:br>
            <a:r>
              <a:rPr lang="en-US" dirty="0"/>
              <a:t> The timeline is realistic: week one </a:t>
            </a:r>
            <a:r>
              <a:rPr lang="en-US" dirty="0" err="1"/>
              <a:t>finalise</a:t>
            </a:r>
            <a:r>
              <a:rPr lang="en-US" dirty="0"/>
              <a:t> instruments and pilot the survey; week two ethics and consent; weeks three to five implement sessions and collect data; week six teacher reflection interview; weeks seven and eight analysis and write-up.</a:t>
            </a:r>
            <a:br>
              <a:rPr lang="en-US" dirty="0">
                <a:cs typeface="+mn-lt"/>
              </a:rPr>
            </a:br>
            <a:r>
              <a:rPr lang="en-US" dirty="0"/>
              <a:t> The outputs will be practical: a clear answer for this context, plus role cards and guidance I can reuse or adapt—so it’s directly useful for teaching practice.</a:t>
            </a:r>
            <a:br>
              <a:rPr lang="en-US" dirty="0">
                <a:cs typeface="+mn-lt"/>
              </a:rPr>
            </a:br>
            <a:r>
              <a:rPr lang="en-US" dirty="0"/>
              <a:t> Thank you — happy to take questions.”</a:t>
            </a:r>
          </a:p>
        </p:txBody>
      </p:sp>
      <p:sp>
        <p:nvSpPr>
          <p:cNvPr id="4" name="Slide Number Placeholder 3"/>
          <p:cNvSpPr>
            <a:spLocks noGrp="1"/>
          </p:cNvSpPr>
          <p:nvPr>
            <p:ph type="sldNum" sz="quarter" idx="5"/>
          </p:nvPr>
        </p:nvSpPr>
        <p:spPr/>
        <p:txBody>
          <a:bodyPr/>
          <a:lstStyle/>
          <a:p>
            <a:fld id="{003D1C47-7101-4B37-86C5-B4C15D496D46}" type="slidenum">
              <a:rPr lang="en-GB"/>
              <a:t>12</a:t>
            </a:fld>
            <a:endParaRPr lang="en-GB"/>
          </a:p>
        </p:txBody>
      </p:sp>
    </p:spTree>
    <p:extLst>
      <p:ext uri="{BB962C8B-B14F-4D97-AF65-F5344CB8AC3E}">
        <p14:creationId xmlns:p14="http://schemas.microsoft.com/office/powerpoint/2010/main" val="4109337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06/01/2026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06/01/2026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06/01/2026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60740" y="-4980"/>
            <a:ext cx="9144000" cy="2387600"/>
          </a:xfrm>
        </p:spPr>
        <p:txBody>
          <a:bodyPr>
            <a:normAutofit/>
          </a:bodyPr>
          <a:lstStyle/>
          <a:p>
            <a:r>
              <a:rPr lang="en-GB" sz="4800" dirty="0">
                <a:solidFill>
                  <a:schemeClr val="bg1"/>
                </a:solidFill>
                <a:ea typeface="+mj-lt"/>
                <a:cs typeface="+mj-lt"/>
              </a:rPr>
              <a:t>The Impact of Assigned Roles in Breakout Rooms on Speaking and Engagement</a:t>
            </a:r>
            <a:endParaRPr lang="en-US" sz="4800">
              <a:solidFill>
                <a:schemeClr val="bg1"/>
              </a:solidFill>
            </a:endParaRPr>
          </a:p>
        </p:txBody>
      </p:sp>
      <p:sp>
        <p:nvSpPr>
          <p:cNvPr id="3" name="Subtitle 2"/>
          <p:cNvSpPr>
            <a:spLocks noGrp="1"/>
          </p:cNvSpPr>
          <p:nvPr>
            <p:ph type="subTitle" idx="1"/>
          </p:nvPr>
        </p:nvSpPr>
        <p:spPr>
          <a:xfrm>
            <a:off x="271397" y="2913107"/>
            <a:ext cx="9144000" cy="1655762"/>
          </a:xfrm>
        </p:spPr>
        <p:txBody>
          <a:bodyPr vert="horz" lIns="91440" tIns="45720" rIns="91440" bIns="45720" rtlCol="0" anchor="t">
            <a:normAutofit lnSpcReduction="10000"/>
          </a:bodyPr>
          <a:lstStyle/>
          <a:p>
            <a:pPr marL="285750" indent="-285750">
              <a:buFont typeface="Arial"/>
              <a:buChar char="•"/>
            </a:pPr>
            <a:r>
              <a:rPr lang="en-GB" b="1" dirty="0">
                <a:solidFill>
                  <a:schemeClr val="bg1"/>
                </a:solidFill>
                <a:ea typeface="+mn-lt"/>
                <a:cs typeface="+mn-lt"/>
              </a:rPr>
              <a:t>Do assigned roles in breakout rooms increase speaking and engagement?</a:t>
            </a:r>
            <a:endParaRPr lang="en-US" dirty="0">
              <a:solidFill>
                <a:schemeClr val="bg1"/>
              </a:solidFill>
            </a:endParaRPr>
          </a:p>
          <a:p>
            <a:pPr marL="285750" indent="-285750">
              <a:buFont typeface="Arial"/>
              <a:buChar char="•"/>
            </a:pPr>
            <a:r>
              <a:rPr lang="en-GB" dirty="0">
                <a:solidFill>
                  <a:schemeClr val="bg1"/>
                </a:solidFill>
                <a:ea typeface="+mn-lt"/>
                <a:cs typeface="+mn-lt"/>
              </a:rPr>
              <a:t>Small-scale practitioner research in an adult online ESL class</a:t>
            </a:r>
            <a:endParaRPr lang="en-GB">
              <a:solidFill>
                <a:schemeClr val="bg1"/>
              </a:solidFill>
            </a:endParaRPr>
          </a:p>
          <a:p>
            <a:pPr marL="285750" indent="-285750">
              <a:buFont typeface="Arial"/>
              <a:buChar char="•"/>
            </a:pPr>
            <a:r>
              <a:rPr lang="en-GB" dirty="0">
                <a:solidFill>
                  <a:schemeClr val="bg1"/>
                </a:solidFill>
                <a:ea typeface="+mn-lt"/>
                <a:cs typeface="+mn-lt"/>
              </a:rPr>
              <a:t>Research focus: breakout room speaking tasks</a:t>
            </a:r>
            <a:endParaRPr lang="en-GB">
              <a:solidFill>
                <a:schemeClr val="bg1"/>
              </a:solidFill>
            </a:endParaRPr>
          </a:p>
          <a:p>
            <a:endParaRPr lang="en-GB" dirty="0"/>
          </a:p>
        </p:txBody>
      </p:sp>
      <p:sp>
        <p:nvSpPr>
          <p:cNvPr id="4" name="TextBox 3">
            <a:extLst>
              <a:ext uri="{FF2B5EF4-FFF2-40B4-BE49-F238E27FC236}">
                <a16:creationId xmlns:a16="http://schemas.microsoft.com/office/drawing/2014/main" id="{678B8C27-3453-B8C0-8E40-A0393F778FF1}"/>
              </a:ext>
            </a:extLst>
          </p:cNvPr>
          <p:cNvSpPr txBox="1"/>
          <p:nvPr/>
        </p:nvSpPr>
        <p:spPr>
          <a:xfrm>
            <a:off x="8960408" y="5727194"/>
            <a:ext cx="323421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rPr>
              <a:t>Student: Galen Atanasov</a:t>
            </a:r>
          </a:p>
          <a:p>
            <a:r>
              <a:rPr lang="en-GB" dirty="0">
                <a:solidFill>
                  <a:schemeClr val="bg1"/>
                </a:solidFill>
              </a:rPr>
              <a:t>Lecturer: Thomas Jansen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A26A1-DDCE-99ED-3DE5-6BF4CF140EEA}"/>
              </a:ext>
            </a:extLst>
          </p:cNvPr>
          <p:cNvSpPr>
            <a:spLocks noGrp="1"/>
          </p:cNvSpPr>
          <p:nvPr>
            <p:ph type="title"/>
          </p:nvPr>
        </p:nvSpPr>
        <p:spPr>
          <a:xfrm>
            <a:off x="2625436" y="4907"/>
            <a:ext cx="10515600" cy="1325563"/>
          </a:xfrm>
        </p:spPr>
        <p:txBody>
          <a:bodyPr/>
          <a:lstStyle/>
          <a:p>
            <a:br>
              <a:rPr lang="en-GB" dirty="0">
                <a:solidFill>
                  <a:schemeClr val="bg1"/>
                </a:solidFill>
                <a:ea typeface="+mj-lt"/>
                <a:cs typeface="+mj-lt"/>
              </a:rPr>
            </a:br>
            <a:r>
              <a:rPr lang="en-GB" dirty="0">
                <a:solidFill>
                  <a:schemeClr val="bg1"/>
                </a:solidFill>
                <a:ea typeface="+mj-lt"/>
                <a:cs typeface="+mj-lt"/>
              </a:rPr>
              <a:t>Why I chose this topic</a:t>
            </a:r>
            <a:endParaRPr lang="en-GB">
              <a:solidFill>
                <a:schemeClr val="bg1"/>
              </a:solidFill>
            </a:endParaRPr>
          </a:p>
        </p:txBody>
      </p:sp>
      <p:sp>
        <p:nvSpPr>
          <p:cNvPr id="3" name="Content Placeholder 2">
            <a:extLst>
              <a:ext uri="{FF2B5EF4-FFF2-40B4-BE49-F238E27FC236}">
                <a16:creationId xmlns:a16="http://schemas.microsoft.com/office/drawing/2014/main" id="{9D6EADD4-5500-2AEA-3D47-5CA78938E35E}"/>
              </a:ext>
            </a:extLst>
          </p:cNvPr>
          <p:cNvSpPr>
            <a:spLocks noGrp="1"/>
          </p:cNvSpPr>
          <p:nvPr>
            <p:ph idx="1"/>
          </p:nvPr>
        </p:nvSpPr>
        <p:spPr>
          <a:xfrm>
            <a:off x="353291" y="2241261"/>
            <a:ext cx="10515600" cy="4351338"/>
          </a:xfrm>
        </p:spPr>
        <p:txBody>
          <a:bodyPr vert="horz" lIns="91440" tIns="45720" rIns="91440" bIns="45720" rtlCol="0" anchor="t">
            <a:normAutofit/>
          </a:bodyPr>
          <a:lstStyle/>
          <a:p>
            <a:r>
              <a:rPr lang="en-GB" dirty="0">
                <a:solidFill>
                  <a:schemeClr val="bg1"/>
                </a:solidFill>
                <a:ea typeface="+mn-lt"/>
                <a:cs typeface="+mn-lt"/>
              </a:rPr>
              <a:t>Breakout rooms should increase speaking time</a:t>
            </a:r>
            <a:endParaRPr lang="en-GB" dirty="0">
              <a:solidFill>
                <a:schemeClr val="bg1"/>
              </a:solidFill>
            </a:endParaRPr>
          </a:p>
          <a:p>
            <a:r>
              <a:rPr lang="en-GB" dirty="0">
                <a:solidFill>
                  <a:schemeClr val="bg1"/>
                </a:solidFill>
                <a:ea typeface="+mn-lt"/>
                <a:cs typeface="+mn-lt"/>
              </a:rPr>
              <a:t>Reality: silence / one person dominates / unclear expectations</a:t>
            </a:r>
            <a:endParaRPr lang="en-GB" dirty="0">
              <a:solidFill>
                <a:schemeClr val="bg1"/>
              </a:solidFill>
            </a:endParaRPr>
          </a:p>
          <a:p>
            <a:r>
              <a:rPr lang="en-GB" dirty="0">
                <a:solidFill>
                  <a:schemeClr val="bg1"/>
                </a:solidFill>
                <a:ea typeface="+mn-lt"/>
                <a:cs typeface="+mn-lt"/>
              </a:rPr>
              <a:t>Goal: test a simple change to improve participation</a:t>
            </a:r>
            <a:endParaRPr lang="en-GB" dirty="0">
              <a:solidFill>
                <a:schemeClr val="bg1"/>
              </a:solidFill>
            </a:endParaRPr>
          </a:p>
          <a:p>
            <a:endParaRPr lang="en-GB" dirty="0">
              <a:solidFill>
                <a:schemeClr val="bg1"/>
              </a:solidFill>
            </a:endParaRPr>
          </a:p>
          <a:p>
            <a:endParaRPr lang="en-GB" dirty="0"/>
          </a:p>
        </p:txBody>
      </p:sp>
    </p:spTree>
    <p:extLst>
      <p:ext uri="{BB962C8B-B14F-4D97-AF65-F5344CB8AC3E}">
        <p14:creationId xmlns:p14="http://schemas.microsoft.com/office/powerpoint/2010/main" val="4201022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C54CE-0FC7-122D-B07C-C2374BFD2E19}"/>
              </a:ext>
            </a:extLst>
          </p:cNvPr>
          <p:cNvSpPr>
            <a:spLocks noGrp="1"/>
          </p:cNvSpPr>
          <p:nvPr>
            <p:ph type="title"/>
          </p:nvPr>
        </p:nvSpPr>
        <p:spPr>
          <a:xfrm>
            <a:off x="2514600" y="171161"/>
            <a:ext cx="10515600" cy="1325563"/>
          </a:xfrm>
        </p:spPr>
        <p:txBody>
          <a:bodyPr/>
          <a:lstStyle/>
          <a:p>
            <a:r>
              <a:rPr lang="en-GB" dirty="0">
                <a:solidFill>
                  <a:schemeClr val="bg1"/>
                </a:solidFill>
                <a:ea typeface="+mj-lt"/>
                <a:cs typeface="+mj-lt"/>
              </a:rPr>
              <a:t>Research question</a:t>
            </a:r>
            <a:endParaRPr lang="en-US">
              <a:solidFill>
                <a:schemeClr val="bg1"/>
              </a:solidFill>
            </a:endParaRPr>
          </a:p>
        </p:txBody>
      </p:sp>
      <p:sp>
        <p:nvSpPr>
          <p:cNvPr id="3" name="Content Placeholder 2">
            <a:extLst>
              <a:ext uri="{FF2B5EF4-FFF2-40B4-BE49-F238E27FC236}">
                <a16:creationId xmlns:a16="http://schemas.microsoft.com/office/drawing/2014/main" id="{E5DBFF5C-627A-3409-4653-732B4AF43768}"/>
              </a:ext>
            </a:extLst>
          </p:cNvPr>
          <p:cNvSpPr>
            <a:spLocks noGrp="1"/>
          </p:cNvSpPr>
          <p:nvPr>
            <p:ph idx="1"/>
          </p:nvPr>
        </p:nvSpPr>
        <p:spPr>
          <a:xfrm>
            <a:off x="505691" y="2005734"/>
            <a:ext cx="10515600" cy="4351338"/>
          </a:xfrm>
        </p:spPr>
        <p:txBody>
          <a:bodyPr vert="horz" lIns="91440" tIns="45720" rIns="91440" bIns="45720" rtlCol="0" anchor="t">
            <a:normAutofit/>
          </a:bodyPr>
          <a:lstStyle/>
          <a:p>
            <a:r>
              <a:rPr lang="en-GB" b="1" dirty="0">
                <a:solidFill>
                  <a:schemeClr val="bg1"/>
                </a:solidFill>
                <a:ea typeface="+mn-lt"/>
                <a:cs typeface="+mn-lt"/>
              </a:rPr>
              <a:t>RQ:</a:t>
            </a:r>
            <a:r>
              <a:rPr lang="en-GB" dirty="0">
                <a:solidFill>
                  <a:schemeClr val="bg1"/>
                </a:solidFill>
                <a:ea typeface="+mn-lt"/>
                <a:cs typeface="+mn-lt"/>
              </a:rPr>
              <a:t> To what extent do assigned roles in breakout rooms increase speaking participation and engagement?</a:t>
            </a:r>
            <a:endParaRPr lang="en-GB">
              <a:solidFill>
                <a:schemeClr val="bg1"/>
              </a:solidFill>
            </a:endParaRPr>
          </a:p>
          <a:p>
            <a:r>
              <a:rPr lang="en-GB" b="1" dirty="0">
                <a:solidFill>
                  <a:schemeClr val="bg1"/>
                </a:solidFill>
                <a:ea typeface="+mn-lt"/>
                <a:cs typeface="+mn-lt"/>
              </a:rPr>
              <a:t>Sub-questions:</a:t>
            </a:r>
            <a:endParaRPr lang="en-GB">
              <a:solidFill>
                <a:schemeClr val="bg1"/>
              </a:solidFill>
            </a:endParaRPr>
          </a:p>
          <a:p>
            <a:r>
              <a:rPr lang="en-GB" dirty="0">
                <a:solidFill>
                  <a:schemeClr val="bg1"/>
                </a:solidFill>
                <a:ea typeface="+mn-lt"/>
                <a:cs typeface="+mn-lt"/>
              </a:rPr>
              <a:t>Do roles improve </a:t>
            </a:r>
            <a:r>
              <a:rPr lang="en-GB" b="1" dirty="0">
                <a:solidFill>
                  <a:schemeClr val="bg1"/>
                </a:solidFill>
                <a:ea typeface="+mn-lt"/>
                <a:cs typeface="+mn-lt"/>
              </a:rPr>
              <a:t>balance of participation</a:t>
            </a:r>
            <a:r>
              <a:rPr lang="en-GB" dirty="0">
                <a:solidFill>
                  <a:schemeClr val="bg1"/>
                </a:solidFill>
                <a:ea typeface="+mn-lt"/>
                <a:cs typeface="+mn-lt"/>
              </a:rPr>
              <a:t>?</a:t>
            </a:r>
            <a:endParaRPr lang="en-GB">
              <a:solidFill>
                <a:schemeClr val="bg1"/>
              </a:solidFill>
            </a:endParaRPr>
          </a:p>
          <a:p>
            <a:r>
              <a:rPr lang="en-GB" dirty="0">
                <a:solidFill>
                  <a:schemeClr val="bg1"/>
                </a:solidFill>
                <a:ea typeface="+mn-lt"/>
                <a:cs typeface="+mn-lt"/>
              </a:rPr>
              <a:t>Do roles improve </a:t>
            </a:r>
            <a:r>
              <a:rPr lang="en-GB" b="1" dirty="0">
                <a:solidFill>
                  <a:schemeClr val="bg1"/>
                </a:solidFill>
                <a:ea typeface="+mn-lt"/>
                <a:cs typeface="+mn-lt"/>
              </a:rPr>
              <a:t>confidence/comfort</a:t>
            </a:r>
            <a:r>
              <a:rPr lang="en-GB" dirty="0">
                <a:solidFill>
                  <a:schemeClr val="bg1"/>
                </a:solidFill>
                <a:ea typeface="+mn-lt"/>
                <a:cs typeface="+mn-lt"/>
              </a:rPr>
              <a:t> to speak?</a:t>
            </a:r>
            <a:endParaRPr lang="en-GB">
              <a:solidFill>
                <a:schemeClr val="bg1"/>
              </a:solidFill>
            </a:endParaRPr>
          </a:p>
          <a:p>
            <a:r>
              <a:rPr lang="en-GB" dirty="0">
                <a:solidFill>
                  <a:schemeClr val="bg1"/>
                </a:solidFill>
                <a:ea typeface="+mn-lt"/>
                <a:cs typeface="+mn-lt"/>
              </a:rPr>
              <a:t>Are roles </a:t>
            </a:r>
            <a:r>
              <a:rPr lang="en-GB" b="1" dirty="0">
                <a:solidFill>
                  <a:schemeClr val="bg1"/>
                </a:solidFill>
                <a:ea typeface="+mn-lt"/>
                <a:cs typeface="+mn-lt"/>
              </a:rPr>
              <a:t>practical</a:t>
            </a:r>
            <a:r>
              <a:rPr lang="en-GB" dirty="0">
                <a:solidFill>
                  <a:schemeClr val="bg1"/>
                </a:solidFill>
                <a:ea typeface="+mn-lt"/>
                <a:cs typeface="+mn-lt"/>
              </a:rPr>
              <a:t> for teachers and students?</a:t>
            </a:r>
            <a:endParaRPr lang="en-GB">
              <a:solidFill>
                <a:schemeClr val="bg1"/>
              </a:solidFill>
            </a:endParaRPr>
          </a:p>
          <a:p>
            <a:endParaRPr lang="en-GB" dirty="0"/>
          </a:p>
        </p:txBody>
      </p:sp>
    </p:spTree>
    <p:extLst>
      <p:ext uri="{BB962C8B-B14F-4D97-AF65-F5344CB8AC3E}">
        <p14:creationId xmlns:p14="http://schemas.microsoft.com/office/powerpoint/2010/main" val="516583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334E6-CCCC-192A-F791-BD118D0B2D00}"/>
              </a:ext>
            </a:extLst>
          </p:cNvPr>
          <p:cNvSpPr>
            <a:spLocks noGrp="1"/>
          </p:cNvSpPr>
          <p:nvPr>
            <p:ph type="title"/>
          </p:nvPr>
        </p:nvSpPr>
        <p:spPr>
          <a:xfrm>
            <a:off x="838200" y="683780"/>
            <a:ext cx="10515600" cy="1325563"/>
          </a:xfrm>
        </p:spPr>
        <p:txBody>
          <a:bodyPr/>
          <a:lstStyle/>
          <a:p>
            <a:r>
              <a:rPr lang="en-GB" dirty="0">
                <a:solidFill>
                  <a:schemeClr val="bg1"/>
                </a:solidFill>
                <a:ea typeface="+mj-lt"/>
                <a:cs typeface="+mj-lt"/>
              </a:rPr>
              <a:t>What I mean by “speaking” and “engagement”</a:t>
            </a:r>
            <a:endParaRPr lang="en-GB">
              <a:solidFill>
                <a:schemeClr val="bg1"/>
              </a:solidFill>
            </a:endParaRPr>
          </a:p>
        </p:txBody>
      </p:sp>
      <p:sp>
        <p:nvSpPr>
          <p:cNvPr id="3" name="Content Placeholder 2">
            <a:extLst>
              <a:ext uri="{FF2B5EF4-FFF2-40B4-BE49-F238E27FC236}">
                <a16:creationId xmlns:a16="http://schemas.microsoft.com/office/drawing/2014/main" id="{14E8B9B6-8585-570D-6B7F-BCCE2863AA55}"/>
              </a:ext>
            </a:extLst>
          </p:cNvPr>
          <p:cNvSpPr>
            <a:spLocks noGrp="1"/>
          </p:cNvSpPr>
          <p:nvPr>
            <p:ph idx="1"/>
          </p:nvPr>
        </p:nvSpPr>
        <p:spPr>
          <a:xfrm>
            <a:off x="422564" y="2504498"/>
            <a:ext cx="10515600" cy="4351338"/>
          </a:xfrm>
        </p:spPr>
        <p:txBody>
          <a:bodyPr vert="horz" lIns="91440" tIns="45720" rIns="91440" bIns="45720" rtlCol="0" anchor="t">
            <a:normAutofit/>
          </a:bodyPr>
          <a:lstStyle/>
          <a:p>
            <a:r>
              <a:rPr lang="en-GB" b="1" dirty="0">
                <a:solidFill>
                  <a:schemeClr val="bg1"/>
                </a:solidFill>
                <a:ea typeface="+mn-lt"/>
                <a:cs typeface="+mn-lt"/>
              </a:rPr>
              <a:t>Speaking participation:</a:t>
            </a:r>
            <a:r>
              <a:rPr lang="en-GB" dirty="0">
                <a:solidFill>
                  <a:schemeClr val="bg1"/>
                </a:solidFill>
                <a:ea typeface="+mn-lt"/>
                <a:cs typeface="+mn-lt"/>
              </a:rPr>
              <a:t> contribution + balance of turns</a:t>
            </a:r>
            <a:endParaRPr lang="en-GB" b="1">
              <a:solidFill>
                <a:schemeClr val="bg1"/>
              </a:solidFill>
            </a:endParaRPr>
          </a:p>
          <a:p>
            <a:r>
              <a:rPr lang="en-GB" b="1" dirty="0">
                <a:solidFill>
                  <a:schemeClr val="bg1"/>
                </a:solidFill>
                <a:ea typeface="+mn-lt"/>
                <a:cs typeface="+mn-lt"/>
              </a:rPr>
              <a:t>Engagement:</a:t>
            </a:r>
            <a:endParaRPr lang="en-GB">
              <a:solidFill>
                <a:schemeClr val="bg1"/>
              </a:solidFill>
            </a:endParaRPr>
          </a:p>
          <a:p>
            <a:r>
              <a:rPr lang="en-GB" dirty="0">
                <a:solidFill>
                  <a:schemeClr val="bg1"/>
                </a:solidFill>
                <a:ea typeface="+mn-lt"/>
                <a:cs typeface="+mn-lt"/>
              </a:rPr>
              <a:t>behavioural (on-task participation)</a:t>
            </a:r>
            <a:endParaRPr lang="en-GB">
              <a:solidFill>
                <a:schemeClr val="bg1"/>
              </a:solidFill>
            </a:endParaRPr>
          </a:p>
          <a:p>
            <a:r>
              <a:rPr lang="en-GB" dirty="0">
                <a:solidFill>
                  <a:schemeClr val="bg1"/>
                </a:solidFill>
                <a:ea typeface="+mn-lt"/>
                <a:cs typeface="+mn-lt"/>
              </a:rPr>
              <a:t>emotional (confidence, comfort, willingness)</a:t>
            </a:r>
            <a:endParaRPr lang="en-GB" dirty="0">
              <a:solidFill>
                <a:schemeClr val="bg1"/>
              </a:solidFill>
            </a:endParaRPr>
          </a:p>
          <a:p>
            <a:endParaRPr lang="en-GB" b="1" dirty="0"/>
          </a:p>
        </p:txBody>
      </p:sp>
    </p:spTree>
    <p:extLst>
      <p:ext uri="{BB962C8B-B14F-4D97-AF65-F5344CB8AC3E}">
        <p14:creationId xmlns:p14="http://schemas.microsoft.com/office/powerpoint/2010/main" val="42846004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61B32-48E7-BF86-FBB1-20DC06065498}"/>
              </a:ext>
            </a:extLst>
          </p:cNvPr>
          <p:cNvSpPr>
            <a:spLocks noGrp="1"/>
          </p:cNvSpPr>
          <p:nvPr>
            <p:ph type="title"/>
          </p:nvPr>
        </p:nvSpPr>
        <p:spPr>
          <a:xfrm>
            <a:off x="2583873" y="143452"/>
            <a:ext cx="10515600" cy="1325563"/>
          </a:xfrm>
        </p:spPr>
        <p:txBody>
          <a:bodyPr/>
          <a:lstStyle/>
          <a:p>
            <a:r>
              <a:rPr lang="en-GB" dirty="0">
                <a:solidFill>
                  <a:schemeClr val="bg1"/>
                </a:solidFill>
                <a:ea typeface="+mj-lt"/>
                <a:cs typeface="+mj-lt"/>
              </a:rPr>
              <a:t>What research suggests </a:t>
            </a:r>
            <a:endParaRPr lang="en-US">
              <a:solidFill>
                <a:schemeClr val="bg1"/>
              </a:solidFill>
            </a:endParaRPr>
          </a:p>
        </p:txBody>
      </p:sp>
      <p:sp>
        <p:nvSpPr>
          <p:cNvPr id="3" name="Content Placeholder 2">
            <a:extLst>
              <a:ext uri="{FF2B5EF4-FFF2-40B4-BE49-F238E27FC236}">
                <a16:creationId xmlns:a16="http://schemas.microsoft.com/office/drawing/2014/main" id="{C799A522-4062-5719-6DC7-5E3FDEB6CBE4}"/>
              </a:ext>
            </a:extLst>
          </p:cNvPr>
          <p:cNvSpPr>
            <a:spLocks noGrp="1"/>
          </p:cNvSpPr>
          <p:nvPr>
            <p:ph idx="1"/>
          </p:nvPr>
        </p:nvSpPr>
        <p:spPr/>
        <p:txBody>
          <a:bodyPr vert="horz" lIns="91440" tIns="45720" rIns="91440" bIns="45720" rtlCol="0" anchor="t">
            <a:normAutofit/>
          </a:bodyPr>
          <a:lstStyle/>
          <a:p>
            <a:r>
              <a:rPr lang="en-GB" dirty="0">
                <a:solidFill>
                  <a:schemeClr val="bg1"/>
                </a:solidFill>
                <a:ea typeface="+mn-lt"/>
                <a:cs typeface="+mn-lt"/>
              </a:rPr>
              <a:t>Interaction and output support language development (Long, 1996; Swain, 1995)</a:t>
            </a:r>
            <a:endParaRPr lang="en-GB" dirty="0">
              <a:solidFill>
                <a:schemeClr val="bg1"/>
              </a:solidFill>
            </a:endParaRPr>
          </a:p>
          <a:p>
            <a:r>
              <a:rPr lang="en-GB" dirty="0">
                <a:solidFill>
                  <a:schemeClr val="bg1"/>
                </a:solidFill>
                <a:ea typeface="+mn-lt"/>
                <a:cs typeface="+mn-lt"/>
              </a:rPr>
              <a:t>Structure supports group participation (Johnson &amp; Johnson, 2009; Gillies, 2016)</a:t>
            </a:r>
            <a:endParaRPr lang="en-GB" dirty="0">
              <a:solidFill>
                <a:schemeClr val="bg1"/>
              </a:solidFill>
            </a:endParaRPr>
          </a:p>
          <a:p>
            <a:r>
              <a:rPr lang="en-GB" dirty="0">
                <a:solidFill>
                  <a:schemeClr val="bg1"/>
                </a:solidFill>
                <a:ea typeface="+mn-lt"/>
                <a:cs typeface="+mn-lt"/>
              </a:rPr>
              <a:t>Functional roles can improve collaboration (</a:t>
            </a:r>
            <a:r>
              <a:rPr lang="en-GB" dirty="0" err="1">
                <a:solidFill>
                  <a:schemeClr val="bg1"/>
                </a:solidFill>
                <a:ea typeface="+mn-lt"/>
                <a:cs typeface="+mn-lt"/>
              </a:rPr>
              <a:t>Strijbos</a:t>
            </a:r>
            <a:r>
              <a:rPr lang="en-GB" dirty="0">
                <a:solidFill>
                  <a:schemeClr val="bg1"/>
                </a:solidFill>
                <a:ea typeface="+mn-lt"/>
                <a:cs typeface="+mn-lt"/>
              </a:rPr>
              <a:t> et al., 2004)</a:t>
            </a:r>
            <a:endParaRPr lang="en-GB" dirty="0">
              <a:solidFill>
                <a:schemeClr val="bg1"/>
              </a:solidFill>
            </a:endParaRPr>
          </a:p>
          <a:p>
            <a:endParaRPr lang="en-GB" dirty="0"/>
          </a:p>
          <a:p>
            <a:endParaRPr lang="en-GB" dirty="0"/>
          </a:p>
        </p:txBody>
      </p:sp>
    </p:spTree>
    <p:extLst>
      <p:ext uri="{BB962C8B-B14F-4D97-AF65-F5344CB8AC3E}">
        <p14:creationId xmlns:p14="http://schemas.microsoft.com/office/powerpoint/2010/main" val="27316577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A3C62-13B8-AF49-2ADA-4F51A44B03B5}"/>
              </a:ext>
            </a:extLst>
          </p:cNvPr>
          <p:cNvSpPr>
            <a:spLocks noGrp="1"/>
          </p:cNvSpPr>
          <p:nvPr>
            <p:ph type="title"/>
          </p:nvPr>
        </p:nvSpPr>
        <p:spPr>
          <a:xfrm>
            <a:off x="2486891" y="240434"/>
            <a:ext cx="10515600" cy="1325563"/>
          </a:xfrm>
        </p:spPr>
        <p:txBody>
          <a:bodyPr/>
          <a:lstStyle/>
          <a:p>
            <a:r>
              <a:rPr lang="en-GB" dirty="0">
                <a:solidFill>
                  <a:schemeClr val="bg1"/>
                </a:solidFill>
                <a:ea typeface="+mj-lt"/>
                <a:cs typeface="+mj-lt"/>
              </a:rPr>
              <a:t>Aim and objectives</a:t>
            </a:r>
            <a:endParaRPr lang="en-US">
              <a:solidFill>
                <a:schemeClr val="bg1"/>
              </a:solidFill>
            </a:endParaRPr>
          </a:p>
        </p:txBody>
      </p:sp>
      <p:sp>
        <p:nvSpPr>
          <p:cNvPr id="3" name="Content Placeholder 2">
            <a:extLst>
              <a:ext uri="{FF2B5EF4-FFF2-40B4-BE49-F238E27FC236}">
                <a16:creationId xmlns:a16="http://schemas.microsoft.com/office/drawing/2014/main" id="{018AA9E4-BE2A-8495-A84B-06674C74986E}"/>
              </a:ext>
            </a:extLst>
          </p:cNvPr>
          <p:cNvSpPr>
            <a:spLocks noGrp="1"/>
          </p:cNvSpPr>
          <p:nvPr>
            <p:ph idx="1"/>
          </p:nvPr>
        </p:nvSpPr>
        <p:spPr/>
        <p:txBody>
          <a:bodyPr vert="horz" lIns="91440" tIns="45720" rIns="91440" bIns="45720" rtlCol="0" anchor="t">
            <a:normAutofit/>
          </a:bodyPr>
          <a:lstStyle/>
          <a:p>
            <a:r>
              <a:rPr lang="en-GB" b="1" dirty="0">
                <a:solidFill>
                  <a:schemeClr val="bg1"/>
                </a:solidFill>
                <a:ea typeface="+mn-lt"/>
                <a:cs typeface="+mn-lt"/>
              </a:rPr>
              <a:t>Aim:</a:t>
            </a:r>
            <a:r>
              <a:rPr lang="en-GB" dirty="0">
                <a:solidFill>
                  <a:schemeClr val="bg1"/>
                </a:solidFill>
                <a:ea typeface="+mn-lt"/>
                <a:cs typeface="+mn-lt"/>
              </a:rPr>
              <a:t> improve breakout-room speaking through role assignment</a:t>
            </a:r>
            <a:endParaRPr lang="en-GB" dirty="0">
              <a:solidFill>
                <a:schemeClr val="bg1"/>
              </a:solidFill>
            </a:endParaRPr>
          </a:p>
          <a:p>
            <a:r>
              <a:rPr lang="en-GB" b="1" dirty="0">
                <a:solidFill>
                  <a:schemeClr val="bg1"/>
                </a:solidFill>
                <a:ea typeface="+mn-lt"/>
                <a:cs typeface="+mn-lt"/>
              </a:rPr>
              <a:t>Objectives:</a:t>
            </a:r>
            <a:endParaRPr lang="en-GB" dirty="0">
              <a:solidFill>
                <a:schemeClr val="bg1"/>
              </a:solidFill>
              <a:ea typeface="+mn-lt"/>
              <a:cs typeface="+mn-lt"/>
            </a:endParaRPr>
          </a:p>
          <a:p>
            <a:r>
              <a:rPr lang="en-GB" dirty="0">
                <a:solidFill>
                  <a:schemeClr val="bg1"/>
                </a:solidFill>
                <a:ea typeface="+mn-lt"/>
                <a:cs typeface="+mn-lt"/>
              </a:rPr>
              <a:t>Compare role vs no-role sessions</a:t>
            </a:r>
          </a:p>
          <a:p>
            <a:r>
              <a:rPr lang="en-GB" dirty="0">
                <a:solidFill>
                  <a:schemeClr val="bg1"/>
                </a:solidFill>
                <a:ea typeface="+mn-lt"/>
                <a:cs typeface="+mn-lt"/>
              </a:rPr>
              <a:t>Measure learner engagement (confidence/comfort) + speaking participation</a:t>
            </a:r>
          </a:p>
          <a:p>
            <a:r>
              <a:rPr lang="en-GB" dirty="0">
                <a:solidFill>
                  <a:schemeClr val="bg1"/>
                </a:solidFill>
                <a:ea typeface="+mn-lt"/>
                <a:cs typeface="+mn-lt"/>
              </a:rPr>
              <a:t>Capture teacher observations of interaction patterns</a:t>
            </a:r>
            <a:endParaRPr lang="en-GB" dirty="0">
              <a:solidFill>
                <a:schemeClr val="bg1"/>
              </a:solidFill>
            </a:endParaRPr>
          </a:p>
          <a:p>
            <a:r>
              <a:rPr lang="en-GB" dirty="0">
                <a:solidFill>
                  <a:schemeClr val="bg1"/>
                </a:solidFill>
                <a:ea typeface="+mn-lt"/>
                <a:cs typeface="+mn-lt"/>
              </a:rPr>
              <a:t>Produce practical materials (role cards + guidance)</a:t>
            </a: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915106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0AA01-9A97-EEC7-6D21-A9F55EFB75CB}"/>
              </a:ext>
            </a:extLst>
          </p:cNvPr>
          <p:cNvSpPr>
            <a:spLocks noGrp="1"/>
          </p:cNvSpPr>
          <p:nvPr>
            <p:ph type="title"/>
          </p:nvPr>
        </p:nvSpPr>
        <p:spPr>
          <a:xfrm>
            <a:off x="2279073" y="212725"/>
            <a:ext cx="10515600" cy="1325563"/>
          </a:xfrm>
        </p:spPr>
        <p:txBody>
          <a:bodyPr/>
          <a:lstStyle/>
          <a:p>
            <a:r>
              <a:rPr lang="en-GB" dirty="0">
                <a:solidFill>
                  <a:schemeClr val="bg1"/>
                </a:solidFill>
                <a:ea typeface="+mj-lt"/>
                <a:cs typeface="+mj-lt"/>
              </a:rPr>
              <a:t>Design (practitioner research)</a:t>
            </a:r>
            <a:endParaRPr lang="en-US">
              <a:solidFill>
                <a:schemeClr val="bg1"/>
              </a:solidFill>
            </a:endParaRPr>
          </a:p>
        </p:txBody>
      </p:sp>
      <p:sp>
        <p:nvSpPr>
          <p:cNvPr id="3" name="Content Placeholder 2">
            <a:extLst>
              <a:ext uri="{FF2B5EF4-FFF2-40B4-BE49-F238E27FC236}">
                <a16:creationId xmlns:a16="http://schemas.microsoft.com/office/drawing/2014/main" id="{9C1501A5-3A67-8A07-D6E0-C07AA7C63731}"/>
              </a:ext>
            </a:extLst>
          </p:cNvPr>
          <p:cNvSpPr>
            <a:spLocks noGrp="1"/>
          </p:cNvSpPr>
          <p:nvPr>
            <p:ph idx="1"/>
          </p:nvPr>
        </p:nvSpPr>
        <p:spPr>
          <a:xfrm>
            <a:off x="325581" y="1839480"/>
            <a:ext cx="10515600" cy="4351338"/>
          </a:xfrm>
        </p:spPr>
        <p:txBody>
          <a:bodyPr vert="horz" lIns="91440" tIns="45720" rIns="91440" bIns="45720" rtlCol="0" anchor="t">
            <a:normAutofit/>
          </a:bodyPr>
          <a:lstStyle/>
          <a:p>
            <a:r>
              <a:rPr lang="en-GB" dirty="0">
                <a:solidFill>
                  <a:schemeClr val="bg1"/>
                </a:solidFill>
                <a:ea typeface="+mn-lt"/>
                <a:cs typeface="+mn-lt"/>
              </a:rPr>
              <a:t>Small-scale practitioner research / action research cycle (Burns, 2010)</a:t>
            </a:r>
            <a:endParaRPr lang="en-GB">
              <a:solidFill>
                <a:schemeClr val="bg1"/>
              </a:solidFill>
            </a:endParaRPr>
          </a:p>
          <a:p>
            <a:r>
              <a:rPr lang="en-GB" b="1" dirty="0">
                <a:solidFill>
                  <a:schemeClr val="bg1"/>
                </a:solidFill>
                <a:ea typeface="+mn-lt"/>
                <a:cs typeface="+mn-lt"/>
              </a:rPr>
              <a:t>Within-class comparison</a:t>
            </a:r>
            <a:r>
              <a:rPr lang="en-GB" dirty="0">
                <a:solidFill>
                  <a:schemeClr val="bg1"/>
                </a:solidFill>
                <a:ea typeface="+mn-lt"/>
                <a:cs typeface="+mn-lt"/>
              </a:rPr>
              <a:t> across several lessons</a:t>
            </a:r>
            <a:endParaRPr lang="en-GB" dirty="0">
              <a:solidFill>
                <a:schemeClr val="bg1"/>
              </a:solidFill>
            </a:endParaRPr>
          </a:p>
          <a:p>
            <a:r>
              <a:rPr lang="en-GB" dirty="0">
                <a:solidFill>
                  <a:schemeClr val="bg1"/>
                </a:solidFill>
                <a:ea typeface="+mn-lt"/>
                <a:cs typeface="+mn-lt"/>
              </a:rPr>
              <a:t>Conditions:</a:t>
            </a:r>
            <a:endParaRPr lang="en-GB" dirty="0">
              <a:solidFill>
                <a:schemeClr val="bg1"/>
              </a:solidFill>
            </a:endParaRPr>
          </a:p>
          <a:p>
            <a:r>
              <a:rPr lang="en-GB" b="1" dirty="0">
                <a:solidFill>
                  <a:schemeClr val="bg1"/>
                </a:solidFill>
                <a:ea typeface="+mn-lt"/>
                <a:cs typeface="+mn-lt"/>
              </a:rPr>
              <a:t>Role condition</a:t>
            </a:r>
            <a:r>
              <a:rPr lang="en-GB" dirty="0">
                <a:solidFill>
                  <a:schemeClr val="bg1"/>
                </a:solidFill>
                <a:ea typeface="+mn-lt"/>
                <a:cs typeface="+mn-lt"/>
              </a:rPr>
              <a:t> (roles assigned + rotated)</a:t>
            </a:r>
            <a:endParaRPr lang="en-GB" dirty="0">
              <a:solidFill>
                <a:schemeClr val="bg1"/>
              </a:solidFill>
            </a:endParaRPr>
          </a:p>
          <a:p>
            <a:r>
              <a:rPr lang="en-GB" b="1" dirty="0">
                <a:solidFill>
                  <a:schemeClr val="bg1"/>
                </a:solidFill>
                <a:ea typeface="+mn-lt"/>
                <a:cs typeface="+mn-lt"/>
              </a:rPr>
              <a:t>No-role condition</a:t>
            </a:r>
            <a:r>
              <a:rPr lang="en-GB" dirty="0">
                <a:solidFill>
                  <a:schemeClr val="bg1"/>
                </a:solidFill>
                <a:ea typeface="+mn-lt"/>
                <a:cs typeface="+mn-lt"/>
              </a:rPr>
              <a:t> (same task, general instructions only)</a:t>
            </a:r>
            <a:endParaRPr lang="en-GB" dirty="0">
              <a:solidFill>
                <a:schemeClr val="bg1"/>
              </a:solidFill>
            </a:endParaRPr>
          </a:p>
          <a:p>
            <a:r>
              <a:rPr lang="en-GB" dirty="0">
                <a:solidFill>
                  <a:schemeClr val="bg1"/>
                </a:solidFill>
                <a:ea typeface="+mn-lt"/>
                <a:cs typeface="+mn-lt"/>
              </a:rPr>
              <a:t>Keep task type and timing as consistent as possible</a:t>
            </a:r>
            <a:endParaRPr lang="en-GB" dirty="0">
              <a:solidFill>
                <a:schemeClr val="bg1"/>
              </a:solidFill>
            </a:endParaRPr>
          </a:p>
          <a:p>
            <a:endParaRPr lang="en-GB" dirty="0"/>
          </a:p>
        </p:txBody>
      </p:sp>
    </p:spTree>
    <p:extLst>
      <p:ext uri="{BB962C8B-B14F-4D97-AF65-F5344CB8AC3E}">
        <p14:creationId xmlns:p14="http://schemas.microsoft.com/office/powerpoint/2010/main" val="10761941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8C471-627E-A0D3-BB35-D13B7BF1A8A7}"/>
              </a:ext>
            </a:extLst>
          </p:cNvPr>
          <p:cNvSpPr>
            <a:spLocks noGrp="1"/>
          </p:cNvSpPr>
          <p:nvPr>
            <p:ph type="title"/>
          </p:nvPr>
        </p:nvSpPr>
        <p:spPr>
          <a:xfrm>
            <a:off x="2431473" y="198871"/>
            <a:ext cx="10515600" cy="1325563"/>
          </a:xfrm>
        </p:spPr>
        <p:txBody>
          <a:bodyPr/>
          <a:lstStyle/>
          <a:p>
            <a:r>
              <a:rPr lang="en-GB" dirty="0">
                <a:solidFill>
                  <a:schemeClr val="bg1"/>
                </a:solidFill>
                <a:ea typeface="+mj-lt"/>
                <a:cs typeface="+mj-lt"/>
              </a:rPr>
              <a:t>Participants</a:t>
            </a:r>
            <a:r>
              <a:rPr lang="en-GB" dirty="0">
                <a:ea typeface="+mj-lt"/>
                <a:cs typeface="+mj-lt"/>
              </a:rPr>
              <a:t> </a:t>
            </a:r>
            <a:r>
              <a:rPr lang="en-GB" dirty="0">
                <a:solidFill>
                  <a:schemeClr val="bg1"/>
                </a:solidFill>
                <a:ea typeface="+mj-lt"/>
                <a:cs typeface="+mj-lt"/>
              </a:rPr>
              <a:t>and setting</a:t>
            </a:r>
            <a:endParaRPr lang="en-US">
              <a:solidFill>
                <a:schemeClr val="bg1"/>
              </a:solidFill>
            </a:endParaRPr>
          </a:p>
        </p:txBody>
      </p:sp>
      <p:sp>
        <p:nvSpPr>
          <p:cNvPr id="3" name="Content Placeholder 2">
            <a:extLst>
              <a:ext uri="{FF2B5EF4-FFF2-40B4-BE49-F238E27FC236}">
                <a16:creationId xmlns:a16="http://schemas.microsoft.com/office/drawing/2014/main" id="{FB335E8A-C910-573C-0135-F07EA939D591}"/>
              </a:ext>
            </a:extLst>
          </p:cNvPr>
          <p:cNvSpPr>
            <a:spLocks noGrp="1"/>
          </p:cNvSpPr>
          <p:nvPr>
            <p:ph idx="1"/>
          </p:nvPr>
        </p:nvSpPr>
        <p:spPr>
          <a:xfrm>
            <a:off x="408709" y="1839479"/>
            <a:ext cx="10515600" cy="4351338"/>
          </a:xfrm>
        </p:spPr>
        <p:txBody>
          <a:bodyPr vert="horz" lIns="91440" tIns="45720" rIns="91440" bIns="45720" rtlCol="0" anchor="t">
            <a:normAutofit/>
          </a:bodyPr>
          <a:lstStyle/>
          <a:p>
            <a:r>
              <a:rPr lang="en-GB" dirty="0">
                <a:solidFill>
                  <a:schemeClr val="bg1"/>
                </a:solidFill>
                <a:ea typeface="+mn-lt"/>
                <a:cs typeface="+mn-lt"/>
              </a:rPr>
              <a:t>Adult online ESL class (regular breakout-room speaking tasks)</a:t>
            </a:r>
            <a:endParaRPr lang="en-GB" dirty="0">
              <a:solidFill>
                <a:schemeClr val="bg1"/>
              </a:solidFill>
            </a:endParaRPr>
          </a:p>
          <a:p>
            <a:r>
              <a:rPr lang="en-GB" dirty="0">
                <a:solidFill>
                  <a:schemeClr val="bg1"/>
                </a:solidFill>
                <a:ea typeface="+mn-lt"/>
                <a:cs typeface="+mn-lt"/>
              </a:rPr>
              <a:t>Participants: learners in those sessions + teacher (observer)</a:t>
            </a:r>
            <a:endParaRPr lang="en-GB" dirty="0">
              <a:solidFill>
                <a:schemeClr val="bg1"/>
              </a:solidFill>
            </a:endParaRPr>
          </a:p>
          <a:p>
            <a:r>
              <a:rPr lang="en-GB" dirty="0">
                <a:solidFill>
                  <a:schemeClr val="bg1"/>
                </a:solidFill>
                <a:ea typeface="+mn-lt"/>
                <a:cs typeface="+mn-lt"/>
              </a:rPr>
              <a:t>Convenience sampling (typical for practitioner research)</a:t>
            </a:r>
            <a:endParaRPr lang="en-GB" dirty="0">
              <a:solidFill>
                <a:schemeClr val="bg1"/>
              </a:solidFill>
            </a:endParaRPr>
          </a:p>
          <a:p>
            <a:r>
              <a:rPr lang="en-GB" dirty="0">
                <a:solidFill>
                  <a:schemeClr val="bg1"/>
                </a:solidFill>
                <a:ea typeface="+mn-lt"/>
                <a:cs typeface="+mn-lt"/>
              </a:rPr>
              <a:t>Participation voluntary; learning continues normally for everyone</a:t>
            </a: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3981703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B6D8C-98B8-839E-AAF3-198D7E198897}"/>
              </a:ext>
            </a:extLst>
          </p:cNvPr>
          <p:cNvSpPr>
            <a:spLocks noGrp="1"/>
          </p:cNvSpPr>
          <p:nvPr>
            <p:ph type="title"/>
          </p:nvPr>
        </p:nvSpPr>
        <p:spPr>
          <a:xfrm>
            <a:off x="2362200" y="4907"/>
            <a:ext cx="10515600" cy="1325563"/>
          </a:xfrm>
        </p:spPr>
        <p:txBody>
          <a:bodyPr/>
          <a:lstStyle/>
          <a:p>
            <a:r>
              <a:rPr lang="en-GB" dirty="0">
                <a:solidFill>
                  <a:schemeClr val="bg1"/>
                </a:solidFill>
                <a:ea typeface="+mj-lt"/>
                <a:cs typeface="+mj-lt"/>
              </a:rPr>
              <a:t>The intervention (roles)</a:t>
            </a:r>
            <a:endParaRPr lang="en-US">
              <a:solidFill>
                <a:schemeClr val="bg1"/>
              </a:solidFill>
            </a:endParaRPr>
          </a:p>
        </p:txBody>
      </p:sp>
      <p:sp>
        <p:nvSpPr>
          <p:cNvPr id="3" name="Content Placeholder 2">
            <a:extLst>
              <a:ext uri="{FF2B5EF4-FFF2-40B4-BE49-F238E27FC236}">
                <a16:creationId xmlns:a16="http://schemas.microsoft.com/office/drawing/2014/main" id="{8B08E1E3-22D0-57E6-C443-7A5639F5159F}"/>
              </a:ext>
            </a:extLst>
          </p:cNvPr>
          <p:cNvSpPr>
            <a:spLocks noGrp="1"/>
          </p:cNvSpPr>
          <p:nvPr>
            <p:ph idx="1"/>
          </p:nvPr>
        </p:nvSpPr>
        <p:spPr>
          <a:xfrm>
            <a:off x="297873" y="1548534"/>
            <a:ext cx="10515600" cy="4351338"/>
          </a:xfrm>
        </p:spPr>
        <p:txBody>
          <a:bodyPr vert="horz" lIns="91440" tIns="45720" rIns="91440" bIns="45720" rtlCol="0" anchor="t">
            <a:normAutofit/>
          </a:bodyPr>
          <a:lstStyle/>
          <a:p>
            <a:r>
              <a:rPr lang="en-GB" dirty="0">
                <a:solidFill>
                  <a:schemeClr val="bg1"/>
                </a:solidFill>
                <a:ea typeface="+mn-lt"/>
                <a:cs typeface="+mn-lt"/>
              </a:rPr>
              <a:t>Example roles (rotated):</a:t>
            </a:r>
            <a:endParaRPr lang="en-GB" dirty="0">
              <a:solidFill>
                <a:schemeClr val="bg1"/>
              </a:solidFill>
            </a:endParaRPr>
          </a:p>
          <a:p>
            <a:r>
              <a:rPr lang="en-GB" b="1" dirty="0">
                <a:solidFill>
                  <a:schemeClr val="bg1"/>
                </a:solidFill>
                <a:ea typeface="+mn-lt"/>
                <a:cs typeface="+mn-lt"/>
              </a:rPr>
              <a:t>Facilitator</a:t>
            </a:r>
            <a:r>
              <a:rPr lang="en-GB" dirty="0">
                <a:solidFill>
                  <a:schemeClr val="bg1"/>
                </a:solidFill>
                <a:ea typeface="+mn-lt"/>
                <a:cs typeface="+mn-lt"/>
              </a:rPr>
              <a:t> (keeps discussion moving, invites quieter speakers)</a:t>
            </a:r>
            <a:endParaRPr lang="en-GB" dirty="0">
              <a:solidFill>
                <a:schemeClr val="bg1"/>
              </a:solidFill>
            </a:endParaRPr>
          </a:p>
          <a:p>
            <a:r>
              <a:rPr lang="en-GB" b="1" dirty="0">
                <a:solidFill>
                  <a:schemeClr val="bg1"/>
                </a:solidFill>
                <a:ea typeface="+mn-lt"/>
                <a:cs typeface="+mn-lt"/>
              </a:rPr>
              <a:t>Timekeeper</a:t>
            </a:r>
            <a:r>
              <a:rPr lang="en-GB" dirty="0">
                <a:solidFill>
                  <a:schemeClr val="bg1"/>
                </a:solidFill>
                <a:ea typeface="+mn-lt"/>
                <a:cs typeface="+mn-lt"/>
              </a:rPr>
              <a:t> (keeps stages/time)</a:t>
            </a:r>
            <a:endParaRPr lang="en-GB" dirty="0">
              <a:solidFill>
                <a:schemeClr val="bg1"/>
              </a:solidFill>
            </a:endParaRPr>
          </a:p>
          <a:p>
            <a:r>
              <a:rPr lang="en-GB" b="1" dirty="0">
                <a:solidFill>
                  <a:schemeClr val="bg1"/>
                </a:solidFill>
                <a:ea typeface="+mn-lt"/>
                <a:cs typeface="+mn-lt"/>
              </a:rPr>
              <a:t>Reporter</a:t>
            </a:r>
            <a:r>
              <a:rPr lang="en-GB" dirty="0">
                <a:solidFill>
                  <a:schemeClr val="bg1"/>
                </a:solidFill>
                <a:ea typeface="+mn-lt"/>
                <a:cs typeface="+mn-lt"/>
              </a:rPr>
              <a:t> (shares key points in plenary)</a:t>
            </a:r>
            <a:endParaRPr lang="en-GB" dirty="0">
              <a:solidFill>
                <a:schemeClr val="bg1"/>
              </a:solidFill>
            </a:endParaRPr>
          </a:p>
          <a:p>
            <a:r>
              <a:rPr lang="en-GB" b="1" dirty="0">
                <a:solidFill>
                  <a:schemeClr val="bg1"/>
                </a:solidFill>
                <a:ea typeface="+mn-lt"/>
                <a:cs typeface="+mn-lt"/>
              </a:rPr>
              <a:t>Language supporter/encourager</a:t>
            </a:r>
            <a:r>
              <a:rPr lang="en-GB" dirty="0">
                <a:solidFill>
                  <a:schemeClr val="bg1"/>
                </a:solidFill>
                <a:ea typeface="+mn-lt"/>
                <a:cs typeface="+mn-lt"/>
              </a:rPr>
              <a:t> (notes useful phrases, supports participation)</a:t>
            </a:r>
            <a:endParaRPr lang="en-GB" dirty="0">
              <a:solidFill>
                <a:schemeClr val="bg1"/>
              </a:solidFill>
            </a:endParaRPr>
          </a:p>
          <a:p>
            <a:r>
              <a:rPr lang="en-GB" dirty="0">
                <a:solidFill>
                  <a:schemeClr val="bg1"/>
                </a:solidFill>
                <a:ea typeface="+mn-lt"/>
                <a:cs typeface="+mn-lt"/>
              </a:rPr>
              <a:t>Same speaking task in both conditions</a:t>
            </a: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2510964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D4497-6060-27AB-5941-0CAFEE53517A}"/>
              </a:ext>
            </a:extLst>
          </p:cNvPr>
          <p:cNvSpPr>
            <a:spLocks noGrp="1"/>
          </p:cNvSpPr>
          <p:nvPr>
            <p:ph type="title"/>
          </p:nvPr>
        </p:nvSpPr>
        <p:spPr>
          <a:xfrm>
            <a:off x="2431473" y="4907"/>
            <a:ext cx="10515600" cy="1325563"/>
          </a:xfrm>
        </p:spPr>
        <p:txBody>
          <a:bodyPr/>
          <a:lstStyle/>
          <a:p>
            <a:r>
              <a:rPr lang="en-GB" dirty="0">
                <a:solidFill>
                  <a:schemeClr val="bg1"/>
                </a:solidFill>
                <a:ea typeface="+mj-lt"/>
                <a:cs typeface="+mj-lt"/>
              </a:rPr>
              <a:t>Data collection instruments</a:t>
            </a:r>
            <a:endParaRPr lang="en-US">
              <a:solidFill>
                <a:schemeClr val="bg1"/>
              </a:solidFill>
            </a:endParaRPr>
          </a:p>
        </p:txBody>
      </p:sp>
      <p:sp>
        <p:nvSpPr>
          <p:cNvPr id="3" name="Content Placeholder 2">
            <a:extLst>
              <a:ext uri="{FF2B5EF4-FFF2-40B4-BE49-F238E27FC236}">
                <a16:creationId xmlns:a16="http://schemas.microsoft.com/office/drawing/2014/main" id="{5CC29389-1F33-738B-FF3D-CB282A20FE97}"/>
              </a:ext>
            </a:extLst>
          </p:cNvPr>
          <p:cNvSpPr>
            <a:spLocks noGrp="1"/>
          </p:cNvSpPr>
          <p:nvPr>
            <p:ph idx="1"/>
          </p:nvPr>
        </p:nvSpPr>
        <p:spPr>
          <a:xfrm>
            <a:off x="297873" y="1590098"/>
            <a:ext cx="10515600" cy="4351338"/>
          </a:xfrm>
        </p:spPr>
        <p:txBody>
          <a:bodyPr vert="horz" lIns="91440" tIns="45720" rIns="91440" bIns="45720" rtlCol="0" anchor="t">
            <a:normAutofit/>
          </a:bodyPr>
          <a:lstStyle/>
          <a:p>
            <a:r>
              <a:rPr lang="en-GB" b="1" dirty="0">
                <a:solidFill>
                  <a:schemeClr val="bg1"/>
                </a:solidFill>
                <a:ea typeface="+mn-lt"/>
                <a:cs typeface="+mn-lt"/>
              </a:rPr>
              <a:t>Student mini-questionnaire (after each target lesson)</a:t>
            </a:r>
            <a:endParaRPr lang="en-GB" dirty="0">
              <a:solidFill>
                <a:schemeClr val="bg1"/>
              </a:solidFill>
            </a:endParaRPr>
          </a:p>
          <a:p>
            <a:r>
              <a:rPr lang="en-GB" dirty="0">
                <a:solidFill>
                  <a:schemeClr val="bg1"/>
                </a:solidFill>
                <a:ea typeface="+mn-lt"/>
                <a:cs typeface="+mn-lt"/>
              </a:rPr>
              <a:t>speaking time perception, confidence, comfort, fairness, task clarity</a:t>
            </a:r>
            <a:endParaRPr lang="en-GB" dirty="0">
              <a:solidFill>
                <a:schemeClr val="bg1"/>
              </a:solidFill>
            </a:endParaRPr>
          </a:p>
          <a:p>
            <a:pPr lvl="1"/>
            <a:r>
              <a:rPr lang="en-GB" dirty="0">
                <a:solidFill>
                  <a:schemeClr val="bg1"/>
                </a:solidFill>
                <a:ea typeface="+mn-lt"/>
                <a:cs typeface="+mn-lt"/>
              </a:rPr>
              <a:t>1–2 open questions (“What helped you speak today?”)</a:t>
            </a:r>
            <a:endParaRPr lang="en-GB">
              <a:solidFill>
                <a:schemeClr val="bg1"/>
              </a:solidFill>
            </a:endParaRPr>
          </a:p>
          <a:p>
            <a:pPr lvl="1"/>
            <a:r>
              <a:rPr lang="en-GB" b="1" dirty="0">
                <a:solidFill>
                  <a:schemeClr val="bg1"/>
                </a:solidFill>
                <a:ea typeface="+mn-lt"/>
                <a:cs typeface="+mn-lt"/>
              </a:rPr>
              <a:t>Teacher observation checklist (during monitoring)</a:t>
            </a:r>
            <a:endParaRPr lang="en-GB">
              <a:solidFill>
                <a:schemeClr val="bg1"/>
              </a:solidFill>
            </a:endParaRPr>
          </a:p>
          <a:p>
            <a:r>
              <a:rPr lang="en-GB" dirty="0">
                <a:solidFill>
                  <a:schemeClr val="bg1"/>
                </a:solidFill>
                <a:ea typeface="+mn-lt"/>
                <a:cs typeface="+mn-lt"/>
              </a:rPr>
              <a:t>balanced participation, on-task talk, confusion, smoothness of reporting back</a:t>
            </a:r>
            <a:endParaRPr lang="en-GB" dirty="0">
              <a:solidFill>
                <a:schemeClr val="bg1"/>
              </a:solidFill>
            </a:endParaRPr>
          </a:p>
          <a:p>
            <a:r>
              <a:rPr lang="en-GB" b="1" dirty="0">
                <a:solidFill>
                  <a:schemeClr val="bg1"/>
                </a:solidFill>
                <a:ea typeface="+mn-lt"/>
                <a:cs typeface="+mn-lt"/>
              </a:rPr>
              <a:t>Teacher reflective interview/notes (end of cycle)</a:t>
            </a:r>
            <a:endParaRPr lang="en-GB" dirty="0">
              <a:solidFill>
                <a:schemeClr val="bg1"/>
              </a:solidFill>
            </a:endParaRPr>
          </a:p>
          <a:p>
            <a:r>
              <a:rPr lang="en-GB" dirty="0">
                <a:solidFill>
                  <a:schemeClr val="bg1"/>
                </a:solidFill>
                <a:ea typeface="+mn-lt"/>
                <a:cs typeface="+mn-lt"/>
              </a:rPr>
              <a:t>differences noticed, practicality, what to change next</a:t>
            </a: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3933208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EF6F4-90F9-C797-32DC-4ED0F2425467}"/>
              </a:ext>
            </a:extLst>
          </p:cNvPr>
          <p:cNvSpPr>
            <a:spLocks noGrp="1"/>
          </p:cNvSpPr>
          <p:nvPr>
            <p:ph type="title"/>
          </p:nvPr>
        </p:nvSpPr>
        <p:spPr>
          <a:xfrm>
            <a:off x="2348345" y="226580"/>
            <a:ext cx="10515600" cy="1325563"/>
          </a:xfrm>
        </p:spPr>
        <p:txBody>
          <a:bodyPr/>
          <a:lstStyle/>
          <a:p>
            <a:r>
              <a:rPr lang="en-GB" dirty="0">
                <a:solidFill>
                  <a:schemeClr val="bg1"/>
                </a:solidFill>
                <a:ea typeface="+mj-lt"/>
                <a:cs typeface="+mj-lt"/>
              </a:rPr>
              <a:t>Data analysis + quality</a:t>
            </a:r>
            <a:endParaRPr lang="en-US">
              <a:solidFill>
                <a:schemeClr val="bg1"/>
              </a:solidFill>
            </a:endParaRPr>
          </a:p>
        </p:txBody>
      </p:sp>
      <p:sp>
        <p:nvSpPr>
          <p:cNvPr id="3" name="Content Placeholder 2">
            <a:extLst>
              <a:ext uri="{FF2B5EF4-FFF2-40B4-BE49-F238E27FC236}">
                <a16:creationId xmlns:a16="http://schemas.microsoft.com/office/drawing/2014/main" id="{CAFDE197-E678-174F-6544-92E58C433D98}"/>
              </a:ext>
            </a:extLst>
          </p:cNvPr>
          <p:cNvSpPr>
            <a:spLocks noGrp="1"/>
          </p:cNvSpPr>
          <p:nvPr>
            <p:ph idx="1"/>
          </p:nvPr>
        </p:nvSpPr>
        <p:spPr>
          <a:xfrm>
            <a:off x="256309" y="1562389"/>
            <a:ext cx="10515600" cy="4351338"/>
          </a:xfrm>
        </p:spPr>
        <p:txBody>
          <a:bodyPr vert="horz" lIns="91440" tIns="45720" rIns="91440" bIns="45720" rtlCol="0" anchor="t">
            <a:normAutofit/>
          </a:bodyPr>
          <a:lstStyle/>
          <a:p>
            <a:r>
              <a:rPr lang="en-GB" dirty="0">
                <a:solidFill>
                  <a:schemeClr val="bg1"/>
                </a:solidFill>
                <a:ea typeface="+mn-lt"/>
                <a:cs typeface="+mn-lt"/>
              </a:rPr>
              <a:t>Quantitative (questionnaire):</a:t>
            </a:r>
            <a:endParaRPr lang="en-GB" dirty="0">
              <a:solidFill>
                <a:schemeClr val="bg1"/>
              </a:solidFill>
            </a:endParaRPr>
          </a:p>
          <a:p>
            <a:r>
              <a:rPr lang="en-GB" dirty="0">
                <a:solidFill>
                  <a:schemeClr val="bg1"/>
                </a:solidFill>
                <a:ea typeface="+mn-lt"/>
                <a:cs typeface="+mn-lt"/>
              </a:rPr>
              <a:t>descriptive comparison role vs no-role (means/patterns)</a:t>
            </a:r>
          </a:p>
          <a:p>
            <a:r>
              <a:rPr lang="en-GB" dirty="0">
                <a:solidFill>
                  <a:schemeClr val="bg1"/>
                </a:solidFill>
                <a:ea typeface="+mn-lt"/>
                <a:cs typeface="+mn-lt"/>
              </a:rPr>
              <a:t>Qualitative (open answers + interview/notes):</a:t>
            </a:r>
          </a:p>
          <a:p>
            <a:r>
              <a:rPr lang="en-GB" dirty="0">
                <a:solidFill>
                  <a:schemeClr val="bg1"/>
                </a:solidFill>
                <a:ea typeface="+mn-lt"/>
                <a:cs typeface="+mn-lt"/>
              </a:rPr>
              <a:t>thematic coding (e.g., clarity, anxiety, turn-taking, pressure)</a:t>
            </a:r>
          </a:p>
          <a:p>
            <a:r>
              <a:rPr lang="en-GB" dirty="0">
                <a:solidFill>
                  <a:schemeClr val="bg1"/>
                </a:solidFill>
                <a:ea typeface="+mn-lt"/>
                <a:cs typeface="+mn-lt"/>
              </a:rPr>
              <a:t>Trustworthiness:</a:t>
            </a:r>
            <a:endParaRPr lang="en-GB" dirty="0">
              <a:solidFill>
                <a:schemeClr val="bg1"/>
              </a:solidFill>
            </a:endParaRPr>
          </a:p>
          <a:p>
            <a:r>
              <a:rPr lang="en-GB" dirty="0">
                <a:solidFill>
                  <a:schemeClr val="bg1"/>
                </a:solidFill>
                <a:ea typeface="+mn-lt"/>
                <a:cs typeface="+mn-lt"/>
              </a:rPr>
              <a:t>triangulation (learner + teacher)</a:t>
            </a:r>
            <a:endParaRPr lang="en-GB" dirty="0">
              <a:solidFill>
                <a:schemeClr val="bg1"/>
              </a:solidFill>
            </a:endParaRPr>
          </a:p>
          <a:p>
            <a:r>
              <a:rPr lang="en-GB" dirty="0">
                <a:solidFill>
                  <a:schemeClr val="bg1"/>
                </a:solidFill>
                <a:ea typeface="+mn-lt"/>
                <a:cs typeface="+mn-lt"/>
              </a:rPr>
              <a:t>consistent tasks, multiple sessions, transparent limitations</a:t>
            </a: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8474419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0E55B-9553-7E4A-B80C-868265E9A5D6}"/>
              </a:ext>
            </a:extLst>
          </p:cNvPr>
          <p:cNvSpPr>
            <a:spLocks noGrp="1"/>
          </p:cNvSpPr>
          <p:nvPr>
            <p:ph type="title"/>
          </p:nvPr>
        </p:nvSpPr>
        <p:spPr>
          <a:xfrm>
            <a:off x="2376055" y="143452"/>
            <a:ext cx="10515600" cy="1325563"/>
          </a:xfrm>
        </p:spPr>
        <p:txBody>
          <a:bodyPr/>
          <a:lstStyle/>
          <a:p>
            <a:r>
              <a:rPr lang="en-GB" dirty="0">
                <a:solidFill>
                  <a:schemeClr val="bg1"/>
                </a:solidFill>
                <a:ea typeface="+mj-lt"/>
                <a:cs typeface="+mj-lt"/>
              </a:rPr>
              <a:t>Ethics, work plan, and outputs</a:t>
            </a:r>
            <a:endParaRPr lang="en-US">
              <a:solidFill>
                <a:schemeClr val="bg1"/>
              </a:solidFill>
            </a:endParaRPr>
          </a:p>
        </p:txBody>
      </p:sp>
      <p:sp>
        <p:nvSpPr>
          <p:cNvPr id="3" name="Content Placeholder 2">
            <a:extLst>
              <a:ext uri="{FF2B5EF4-FFF2-40B4-BE49-F238E27FC236}">
                <a16:creationId xmlns:a16="http://schemas.microsoft.com/office/drawing/2014/main" id="{4AB50755-90B7-9F47-22F4-FB2D4390329A}"/>
              </a:ext>
            </a:extLst>
          </p:cNvPr>
          <p:cNvSpPr>
            <a:spLocks noGrp="1"/>
          </p:cNvSpPr>
          <p:nvPr>
            <p:ph idx="1"/>
          </p:nvPr>
        </p:nvSpPr>
        <p:spPr/>
        <p:txBody>
          <a:bodyPr vert="horz" lIns="91440" tIns="45720" rIns="91440" bIns="45720" rtlCol="0" anchor="t">
            <a:normAutofit fontScale="62500" lnSpcReduction="20000"/>
          </a:bodyPr>
          <a:lstStyle/>
          <a:p>
            <a:r>
              <a:rPr lang="en-GB" dirty="0">
                <a:solidFill>
                  <a:schemeClr val="bg1"/>
                </a:solidFill>
                <a:ea typeface="+mn-lt"/>
                <a:cs typeface="+mn-lt"/>
              </a:rPr>
              <a:t>Ethics:</a:t>
            </a:r>
            <a:endParaRPr lang="en-GB" dirty="0">
              <a:solidFill>
                <a:schemeClr val="bg1"/>
              </a:solidFill>
            </a:endParaRPr>
          </a:p>
          <a:p>
            <a:r>
              <a:rPr lang="en-GB" dirty="0">
                <a:solidFill>
                  <a:schemeClr val="bg1"/>
                </a:solidFill>
                <a:ea typeface="+mn-lt"/>
                <a:cs typeface="+mn-lt"/>
              </a:rPr>
              <a:t>informed consent, voluntary participation, right to withdraw</a:t>
            </a:r>
            <a:endParaRPr lang="en-GB" dirty="0">
              <a:solidFill>
                <a:schemeClr val="bg1"/>
              </a:solidFill>
            </a:endParaRPr>
          </a:p>
          <a:p>
            <a:r>
              <a:rPr lang="en-GB" dirty="0">
                <a:solidFill>
                  <a:schemeClr val="bg1"/>
                </a:solidFill>
                <a:ea typeface="+mn-lt"/>
                <a:cs typeface="+mn-lt"/>
              </a:rPr>
              <a:t>anonymity + confidentiality, secure storage, minimal risk</a:t>
            </a:r>
            <a:endParaRPr lang="en-GB" dirty="0">
              <a:solidFill>
                <a:schemeClr val="bg1"/>
              </a:solidFill>
            </a:endParaRPr>
          </a:p>
          <a:p>
            <a:r>
              <a:rPr lang="en-GB" dirty="0">
                <a:solidFill>
                  <a:schemeClr val="bg1"/>
                </a:solidFill>
                <a:ea typeface="+mn-lt"/>
                <a:cs typeface="+mn-lt"/>
              </a:rPr>
              <a:t>no recordings required for core design</a:t>
            </a:r>
            <a:endParaRPr lang="en-GB" dirty="0">
              <a:solidFill>
                <a:schemeClr val="bg1"/>
              </a:solidFill>
            </a:endParaRPr>
          </a:p>
          <a:p>
            <a:r>
              <a:rPr lang="en-GB" dirty="0">
                <a:solidFill>
                  <a:schemeClr val="bg1"/>
                </a:solidFill>
                <a:ea typeface="+mn-lt"/>
                <a:cs typeface="+mn-lt"/>
              </a:rPr>
              <a:t>Work plan (8 weeks):</a:t>
            </a:r>
            <a:endParaRPr lang="en-GB" dirty="0">
              <a:solidFill>
                <a:schemeClr val="bg1"/>
              </a:solidFill>
            </a:endParaRPr>
          </a:p>
          <a:p>
            <a:r>
              <a:rPr lang="en-GB" dirty="0">
                <a:solidFill>
                  <a:schemeClr val="bg1"/>
                </a:solidFill>
                <a:ea typeface="+mn-lt"/>
                <a:cs typeface="+mn-lt"/>
              </a:rPr>
              <a:t>W1 instruments + role cards, pilot survey</a:t>
            </a:r>
            <a:endParaRPr lang="en-GB" dirty="0">
              <a:solidFill>
                <a:schemeClr val="bg1"/>
              </a:solidFill>
            </a:endParaRPr>
          </a:p>
          <a:p>
            <a:r>
              <a:rPr lang="en-GB" dirty="0">
                <a:solidFill>
                  <a:schemeClr val="bg1"/>
                </a:solidFill>
                <a:ea typeface="+mn-lt"/>
                <a:cs typeface="+mn-lt"/>
              </a:rPr>
              <a:t>W2 ethics + consent</a:t>
            </a:r>
            <a:endParaRPr lang="en-GB" dirty="0">
              <a:solidFill>
                <a:schemeClr val="bg1"/>
              </a:solidFill>
            </a:endParaRPr>
          </a:p>
          <a:p>
            <a:r>
              <a:rPr lang="en-GB" dirty="0">
                <a:solidFill>
                  <a:schemeClr val="bg1"/>
                </a:solidFill>
                <a:ea typeface="+mn-lt"/>
                <a:cs typeface="+mn-lt"/>
              </a:rPr>
              <a:t>W3–W5 implement + collect data</a:t>
            </a:r>
            <a:endParaRPr lang="en-GB" dirty="0">
              <a:solidFill>
                <a:schemeClr val="bg1"/>
              </a:solidFill>
            </a:endParaRPr>
          </a:p>
          <a:p>
            <a:r>
              <a:rPr lang="en-GB" dirty="0">
                <a:solidFill>
                  <a:schemeClr val="bg1"/>
                </a:solidFill>
                <a:ea typeface="+mn-lt"/>
                <a:cs typeface="+mn-lt"/>
              </a:rPr>
              <a:t>W6 teacher interview/notes</a:t>
            </a:r>
            <a:endParaRPr lang="en-GB" dirty="0">
              <a:solidFill>
                <a:schemeClr val="bg1"/>
              </a:solidFill>
            </a:endParaRPr>
          </a:p>
          <a:p>
            <a:r>
              <a:rPr lang="en-GB" dirty="0">
                <a:solidFill>
                  <a:schemeClr val="bg1"/>
                </a:solidFill>
                <a:ea typeface="+mn-lt"/>
                <a:cs typeface="+mn-lt"/>
              </a:rPr>
              <a:t>W7–W8 analysis + write-up</a:t>
            </a:r>
            <a:endParaRPr lang="en-GB" dirty="0">
              <a:solidFill>
                <a:schemeClr val="bg1"/>
              </a:solidFill>
            </a:endParaRPr>
          </a:p>
          <a:p>
            <a:r>
              <a:rPr lang="en-GB" dirty="0">
                <a:solidFill>
                  <a:schemeClr val="bg1"/>
                </a:solidFill>
                <a:ea typeface="+mn-lt"/>
                <a:cs typeface="+mn-lt"/>
              </a:rPr>
              <a:t>Outputs:</a:t>
            </a:r>
            <a:endParaRPr lang="en-GB" dirty="0">
              <a:solidFill>
                <a:schemeClr val="bg1"/>
              </a:solidFill>
            </a:endParaRPr>
          </a:p>
          <a:p>
            <a:r>
              <a:rPr lang="en-GB" dirty="0">
                <a:solidFill>
                  <a:schemeClr val="bg1"/>
                </a:solidFill>
                <a:ea typeface="+mn-lt"/>
                <a:cs typeface="+mn-lt"/>
              </a:rPr>
              <a:t>role cards + teacher guidance + findings for your context</a:t>
            </a:r>
            <a:endParaRPr lang="en-GB" dirty="0">
              <a:solidFill>
                <a:schemeClr val="bg1"/>
              </a:solidFill>
            </a:endParaRPr>
          </a:p>
          <a:p>
            <a:r>
              <a:rPr lang="en-GB" dirty="0">
                <a:solidFill>
                  <a:schemeClr val="bg1"/>
                </a:solidFill>
                <a:ea typeface="+mn-lt"/>
                <a:cs typeface="+mn-lt"/>
              </a:rPr>
              <a:t>Selected references (Burns, 2010; Cohen et al., 2018; Fredricks et al., 2004; Strijbos et al., 2004…)</a:t>
            </a: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40032642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The Impact of Assigned Roles in Breakout Rooms on Speaking and Engagement</vt:lpstr>
      <vt:lpstr> Why I chose this topic</vt:lpstr>
      <vt:lpstr>Research question</vt:lpstr>
      <vt:lpstr>What I mean by “speaking” and “engagement”</vt:lpstr>
      <vt:lpstr>What research suggests </vt:lpstr>
      <vt:lpstr>Aim and objectives</vt:lpstr>
      <vt:lpstr>Design (practitioner research)</vt:lpstr>
      <vt:lpstr>Participants and setting</vt:lpstr>
      <vt:lpstr>The intervention (roles)</vt:lpstr>
      <vt:lpstr>Data collection instruments</vt:lpstr>
      <vt:lpstr>Data analysis + quality</vt:lpstr>
      <vt:lpstr>Ethics, work plan, and outputs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134</cp:revision>
  <dcterms:created xsi:type="dcterms:W3CDTF">2026-01-06T23:28:10Z</dcterms:created>
  <dcterms:modified xsi:type="dcterms:W3CDTF">2026-01-07T00:05:05Z</dcterms:modified>
</cp:coreProperties>
</file>