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5" r:id="rId9"/>
    <p:sldId id="266" r:id="rId10"/>
    <p:sldId id="267" r:id="rId11"/>
    <p:sldId id="262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935354-623B-4674-B0FA-CDD5C0022063}" v="1" dt="2025-03-17T15:45:00.7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5" d="100"/>
          <a:sy n="55" d="100"/>
        </p:scale>
        <p:origin x="43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9F51E-00B5-B170-4672-9626D5D6BB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D485D6-88DE-0BCD-42F6-671AC973A6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6B7A92-2D27-309F-E95A-BD36751201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C05F20-4FD3-D82E-4443-3EDE1B433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8B115-8EFE-3C8B-F010-350C5B4EC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8626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201CD-871E-0592-4489-B90C3BDDDC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9DB428-1A85-65C0-E8B7-15B73CAE1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1CE3B5-1E60-FC06-1712-1A0E3C5930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AE5618-19B9-40F5-1275-CCB23C02E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C159CE-33D4-0BDD-4381-BC06E98CD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714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0BFD0-9CBA-6DA6-3DEE-62F9FE55E0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EB8AAA-EEF6-6FCC-CBD4-981F1F02FD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F0E815-B197-4B89-CDF2-1C4D3AF1E3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144E92-A35C-CBC5-B6E5-A238B3755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83A6D8-DE68-D7CC-D5AB-5FFE3EFF2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93809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53707-C0AC-C0C1-03B9-237463E5A3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1E2048-BFD8-2135-C025-A6E11C242E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98FDD7-80C7-FEC6-731B-235C61CAA0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A4798B-D55A-DD79-3435-1EFF518101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9A448A-2494-8FD2-D324-6BC7534A67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066438-8303-3B06-CBA9-321A9C3625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000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3A90B-C783-3E2D-8672-85E4F9AD95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4749BE-673B-8228-FC76-E311DAA1828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6CCAEF-6102-DA6E-0EA1-9D50A8B068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9A1582A-80B0-0760-8820-C7E31E9C909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CD25AF-15C6-362B-B681-E9307F7708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57A3744-7E8B-F33C-744B-2ABE0135DA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102B117-CE24-E6F8-47C3-33EFB2711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F70C97E-2A65-0161-8CBF-994E58623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1462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0A010-73C7-1FA1-2BAC-1C70929F9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37DE7-EB92-7057-B3B5-76E29BC827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44F231D-AEB7-9DD8-BF75-5F4F70942F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298D31E-7753-CE04-E5FD-429D762FB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40346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DE4F50-84BA-9B06-F9A2-D298D35B59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51175A4-B0F4-2E8D-FFAC-F7D46ECBF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525936-5271-3D24-1D78-154C95201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14104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61E1DB-D099-48D1-09B6-B6BDBF21E9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69B96-52F7-4E52-5605-21DBBF3E65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8F11B32-34BB-B1C6-A88F-64B1E844BB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8FDD49-6BFB-A35B-0A49-34C59CF9B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4FAE85-A322-0DEE-050D-DDAA8A9F6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976FF8-7307-855C-07DD-704EBAF6E9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6155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35B51-7ABD-741F-2FAE-7A2F69CD5E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02B2FE-193B-9EA9-3BAB-C9DDA0F607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DB7191-8509-8D28-9A12-0ED6D04388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22E2CE-1098-614D-D9A7-54EA3E2F1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F4E7B-699E-8186-1ACB-977AB7A345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2AFF6A-4D88-4FEE-B531-ED55A12C8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321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B34FA-5C05-4700-C761-4CD92F6DCF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018504-078A-1612-3F09-57F3AD0BEE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5B207F-61E6-5E21-B895-27FA44DFF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5E2934-3DC2-A61D-E3E8-1DAE97A600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DD55D-237B-1BDC-322D-24A5F69EB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331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8562B72-3BD6-1ADC-8ED9-5BA987526BA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3A52260-84E3-890A-E3DA-ECDF69E0BC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C641D1-8F10-C433-B368-1962B5BB5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0644B-D153-7B82-5499-AEC070ABB8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D2EE3F-969D-6F7E-2F85-357C2DD74C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270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6D6799A-4CD8-97F4-07A1-0B329BD337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785B2A-DF97-9BD2-7FD6-A572C0FF0B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0C607E-4BEF-CF74-2E27-B575C1EA39A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031337-362A-4987-9374-4696FF8F4264}" type="datetimeFigureOut">
              <a:rPr lang="en-GB" smtClean="0"/>
              <a:t>17/03/2025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1AA5FD-EBCB-453A-2A0D-007D2A2426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D8B33-A686-BFD5-2D83-6087D48ABE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06A7E38-B751-495C-A4CC-BB9548A8AF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1396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36CAB1F-557E-4FA4-81CC-DC491EF8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A065953-3D69-4CD4-80C3-DF10DEB4C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30"/>
            <a:ext cx="8104091" cy="6857571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AB36DB5-F10D-4EDB-87E2-ECB9301FFC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874250" y="627728"/>
            <a:ext cx="4355593" cy="8104092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91000">
                <a:schemeClr val="tx2">
                  <a:lumMod val="50000"/>
                  <a:alpha val="13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46F195D-95DC-419E-BBC1-E2B601A606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-1"/>
            <a:ext cx="7646891" cy="6858001"/>
          </a:xfrm>
          <a:prstGeom prst="rect">
            <a:avLst/>
          </a:prstGeom>
          <a:gradFill>
            <a:gsLst>
              <a:gs pos="41000">
                <a:schemeClr val="accent1">
                  <a:lumMod val="75000"/>
                  <a:alpha val="52000"/>
                </a:schemeClr>
              </a:gs>
              <a:gs pos="95000">
                <a:srgbClr val="000000">
                  <a:alpha val="68000"/>
                </a:srgb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5550980-2AB6-4DE5-86DD-064ADF160E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2501118"/>
            <a:ext cx="8091784" cy="4331436"/>
          </a:xfrm>
          <a:prstGeom prst="rect">
            <a:avLst/>
          </a:prstGeom>
          <a:gradFill>
            <a:gsLst>
              <a:gs pos="0">
                <a:srgbClr val="000000">
                  <a:alpha val="16000"/>
                </a:srgbClr>
              </a:gs>
              <a:gs pos="91000">
                <a:schemeClr val="accent1">
                  <a:alpha val="3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DF4B167-8E82-4458-AE55-88B683EBF6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1595" y="-3"/>
            <a:ext cx="8091784" cy="685799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6000"/>
                </a:schemeClr>
              </a:gs>
              <a:gs pos="99000">
                <a:srgbClr val="000000">
                  <a:alpha val="57000"/>
                </a:srgbClr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55993D72-5628-4E5E-BB9F-96066414EE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2101742" y="699966"/>
            <a:ext cx="5121259" cy="5458067"/>
          </a:xfrm>
          <a:prstGeom prst="ellipse">
            <a:avLst/>
          </a:prstGeom>
          <a:gradFill>
            <a:gsLst>
              <a:gs pos="3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7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239A22-C261-5B3F-49CC-5220869148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9125" y="2920878"/>
            <a:ext cx="5853227" cy="2992576"/>
          </a:xfrm>
        </p:spPr>
        <p:txBody>
          <a:bodyPr anchor="t">
            <a:normAutofit fontScale="90000"/>
          </a:bodyPr>
          <a:lstStyle/>
          <a:p>
            <a:r>
              <a:rPr lang="en-GB" sz="5400" b="1" dirty="0">
                <a:latin typeface="+mn-lt"/>
              </a:rPr>
              <a:t>Martin Luther: Reformer and Theologian</a:t>
            </a:r>
            <a:br>
              <a:rPr lang="en-GB" sz="1400" dirty="0"/>
            </a:br>
            <a:br>
              <a:rPr lang="en-GB" sz="1400" dirty="0"/>
            </a:br>
            <a:endParaRPr lang="en-GB" sz="4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9CC4E83-4786-AAB0-1274-38ACDA1697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21364" y="1017038"/>
            <a:ext cx="5091282" cy="1248274"/>
          </a:xfrm>
        </p:spPr>
        <p:txBody>
          <a:bodyPr anchor="b">
            <a:normAutofit fontScale="70000" lnSpcReduction="20000"/>
          </a:bodyPr>
          <a:lstStyle/>
          <a:p>
            <a:endParaRPr lang="en-GB" dirty="0"/>
          </a:p>
          <a:p>
            <a:r>
              <a:rPr lang="en-GB" sz="2600" dirty="0"/>
              <a:t>Lenuta Raducanu </a:t>
            </a:r>
          </a:p>
          <a:p>
            <a:r>
              <a:rPr lang="en-GB" sz="2600" dirty="0"/>
              <a:t>Introduction to  theology  (HPRS 4903 )</a:t>
            </a:r>
          </a:p>
          <a:p>
            <a:r>
              <a:rPr lang="en-GB" sz="2600" dirty="0"/>
              <a:t>March 2025</a:t>
            </a:r>
          </a:p>
          <a:p>
            <a:pPr algn="l"/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5" name="Picture 4" descr="A portrait of a person in a black hat&#10;&#10;AI-generated content may be incorrect.">
            <a:extLst>
              <a:ext uri="{FF2B5EF4-FFF2-40B4-BE49-F238E27FC236}">
                <a16:creationId xmlns:a16="http://schemas.microsoft.com/office/drawing/2014/main" id="{0D0D1674-04D8-F24B-5EA5-35F60437F3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104092" y="10"/>
            <a:ext cx="409985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59420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Slide Background Fill">
            <a:extLst>
              <a:ext uri="{FF2B5EF4-FFF2-40B4-BE49-F238E27FC236}">
                <a16:creationId xmlns:a16="http://schemas.microsoft.com/office/drawing/2014/main" id="{913AE63C-D5B4-45D1-ACFC-648CFFCF9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601C064A-E6E4-44D2-B345-2BB7514A7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23" name="Color">
              <a:extLst>
                <a:ext uri="{FF2B5EF4-FFF2-40B4-BE49-F238E27FC236}">
                  <a16:creationId xmlns:a16="http://schemas.microsoft.com/office/drawing/2014/main" id="{DB12EA1C-AD22-49E2-9660-D9CDC6B61C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Color">
              <a:extLst>
                <a:ext uri="{FF2B5EF4-FFF2-40B4-BE49-F238E27FC236}">
                  <a16:creationId xmlns:a16="http://schemas.microsoft.com/office/drawing/2014/main" id="{67CE115B-4A96-4B14-8520-5C5FC624E5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26" name="Color">
            <a:extLst>
              <a:ext uri="{FF2B5EF4-FFF2-40B4-BE49-F238E27FC236}">
                <a16:creationId xmlns:a16="http://schemas.microsoft.com/office/drawing/2014/main" id="{D1945E2A-ABF1-415C-B37A-BD0A5C1990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2804" y="598259"/>
            <a:ext cx="10889442" cy="5680742"/>
          </a:xfrm>
          <a:prstGeom prst="rect">
            <a:avLst/>
          </a:prstGeom>
          <a:solidFill>
            <a:srgbClr val="E2B47B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Content Placeholder 12" descr="A person raising his hand in a room with people">
            <a:extLst>
              <a:ext uri="{FF2B5EF4-FFF2-40B4-BE49-F238E27FC236}">
                <a16:creationId xmlns:a16="http://schemas.microsoft.com/office/drawing/2014/main" id="{9DFCF939-54C1-E6B4-7246-B9365DC367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4747306" y="653615"/>
            <a:ext cx="6701945" cy="5540004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BCCEE623-F22A-4681-990C-036558C13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9928A56-DDFB-4B12-BB34-20833166BD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B3765F0-85F4-4EB3-93DA-59F421CD49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38E03A00-A562-4753-8BA0-93F8B05DE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5F5D032-1BA8-410D-B68E-0DD5975821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8BA3FCDE-79E0-49F5-A381-232AB935DD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0E27297F-31E8-46C6-8569-1FD12C6533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A374C063-2A46-4D9F-A085-0FB2F194CC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82EC646-1766-1C79-06CE-F0E271F32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9"/>
            <a:ext cx="3761709" cy="3018870"/>
          </a:xfrm>
        </p:spPr>
        <p:txBody>
          <a:bodyPr anchor="b">
            <a:normAutofit/>
          </a:bodyPr>
          <a:lstStyle/>
          <a:p>
            <a:r>
              <a:rPr lang="en-GB" b="1" dirty="0">
                <a:latin typeface="+mn-lt"/>
              </a:rPr>
              <a:t>Introduction</a:t>
            </a:r>
            <a:br>
              <a:rPr lang="en-GB" sz="2000" b="1" dirty="0"/>
            </a:br>
            <a:endParaRPr lang="en-GB" sz="4800" dirty="0">
              <a:solidFill>
                <a:schemeClr val="tx2"/>
              </a:solidFill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9D0C908D-08DA-6DF9-60EB-735610AE32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383" y="3952172"/>
            <a:ext cx="3761709" cy="2229172"/>
          </a:xfrm>
        </p:spPr>
        <p:txBody>
          <a:bodyPr anchor="t">
            <a:normAutofit/>
          </a:bodyPr>
          <a:lstStyle/>
          <a:p>
            <a:r>
              <a:rPr lang="en-GB" sz="1400" dirty="0"/>
              <a:t>Martin Luther the Protestant Reformation leader, best known for protesting the practices of the Catholic Church.</a:t>
            </a:r>
          </a:p>
          <a:p>
            <a:r>
              <a:rPr lang="en-GB" sz="1400" dirty="0"/>
              <a:t>His theological teachings redefined Christianity, focusing on personal belief and direct authority from scriptures.</a:t>
            </a:r>
          </a:p>
          <a:p>
            <a:r>
              <a:rPr lang="en-GB" sz="1400" dirty="0"/>
              <a:t>This presentation of Luther’s life, theological contributions, writings, and legacy endures.</a:t>
            </a:r>
          </a:p>
          <a:p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5063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DA1C97-89CF-D497-375E-4AC470CBC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+mn-lt"/>
              </a:rPr>
              <a:t>Historical Context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21" name="Content Placeholder 8">
            <a:extLst>
              <a:ext uri="{FF2B5EF4-FFF2-40B4-BE49-F238E27FC236}">
                <a16:creationId xmlns:a16="http://schemas.microsoft.com/office/drawing/2014/main" id="{1976F763-E6EF-1DB0-18F0-5DCA0A37B8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2"/>
            <a:ext cx="3629555" cy="2987397"/>
          </a:xfrm>
        </p:spPr>
        <p:txBody>
          <a:bodyPr>
            <a:normAutofit fontScale="92500" lnSpcReduction="10000"/>
          </a:bodyPr>
          <a:lstStyle/>
          <a:p>
            <a:r>
              <a:rPr lang="en-GB" sz="1600" dirty="0"/>
              <a:t>Martin Luther was born in the Holy Roman Empire (modern-day Germany) in 1483.</a:t>
            </a:r>
          </a:p>
          <a:p>
            <a:r>
              <a:rPr lang="en-GB" sz="1600" dirty="0"/>
              <a:t>His time came during a period of extreme malaise with the Catholic Church rife with corruption and the sale of indulgences.</a:t>
            </a:r>
          </a:p>
          <a:p>
            <a:r>
              <a:rPr lang="en-GB" sz="1600" dirty="0"/>
              <a:t>His theological outlook and the means by which he was able to spread his ideas were heavily impacted by the Renaissance period, which was associated with the re-awakening of classical learning, and the invention of the printing press.</a:t>
            </a:r>
          </a:p>
          <a:p>
            <a:endParaRPr lang="en-US" sz="1800" dirty="0"/>
          </a:p>
        </p:txBody>
      </p:sp>
      <p:pic>
        <p:nvPicPr>
          <p:cNvPr id="5" name="Content Placeholder 4" descr="An open book with a bird shaped wings&#10;&#10;AI-generated content may be incorrect.">
            <a:extLst>
              <a:ext uri="{FF2B5EF4-FFF2-40B4-BE49-F238E27FC236}">
                <a16:creationId xmlns:a16="http://schemas.microsoft.com/office/drawing/2014/main" id="{50993B96-27ED-3BE8-1423-B784F1499D8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550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C42D5-2B97-3CDB-2BC9-97FD4250AF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4" y="741391"/>
            <a:ext cx="3549649" cy="1616203"/>
          </a:xfrm>
        </p:spPr>
        <p:txBody>
          <a:bodyPr anchor="b">
            <a:normAutofit/>
          </a:bodyPr>
          <a:lstStyle/>
          <a:p>
            <a:r>
              <a:rPr lang="en-GB" sz="2800" b="1" dirty="0">
                <a:latin typeface="+mn-lt"/>
              </a:rPr>
              <a:t>Early Life and Education</a:t>
            </a:r>
            <a:br>
              <a:rPr lang="en-GB" sz="1200" b="1" dirty="0"/>
            </a:br>
            <a:endParaRPr lang="en-GB" sz="32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B36AB85-C8B5-9520-94C7-0613AD5E9B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3346964" cy="3447832"/>
          </a:xfrm>
        </p:spPr>
        <p:txBody>
          <a:bodyPr anchor="t">
            <a:normAutofit fontScale="92500"/>
          </a:bodyPr>
          <a:lstStyle/>
          <a:p>
            <a:r>
              <a:rPr lang="en-GB" sz="1800" dirty="0"/>
              <a:t>Luther was born in Eisleben, Germany to a fairly well-off family.</a:t>
            </a:r>
          </a:p>
          <a:p>
            <a:r>
              <a:rPr lang="en-GB" sz="1800" dirty="0"/>
              <a:t>Studying law at first, Luther underwent a spiritual awakening that led him to enter an Augustinian monastery.</a:t>
            </a:r>
          </a:p>
          <a:p>
            <a:r>
              <a:rPr lang="en-GB" sz="1800" dirty="0"/>
              <a:t>Ordained as a Catholic priest in 1507, he went on to become a professor of theology at the University of Wittenberg, where he began to develop his revolutionary theological ideas.</a:t>
            </a:r>
          </a:p>
          <a:p>
            <a:endParaRPr lang="en-US" sz="2000" dirty="0"/>
          </a:p>
        </p:txBody>
      </p:sp>
      <p:pic>
        <p:nvPicPr>
          <p:cNvPr id="5" name="Content Placeholder 4" descr="A building with a lawn and a fountain&#10;&#10;AI-generated content may be incorrect.">
            <a:extLst>
              <a:ext uri="{FF2B5EF4-FFF2-40B4-BE49-F238E27FC236}">
                <a16:creationId xmlns:a16="http://schemas.microsoft.com/office/drawing/2014/main" id="{DED8D942-7EC1-E1DB-2906-F9683E7E10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089243" y="877413"/>
            <a:ext cx="6222628" cy="5043096"/>
          </a:xfrm>
          <a:prstGeom prst="rect">
            <a:avLst/>
          </a:prstGeom>
        </p:spPr>
      </p:pic>
      <p:grpSp>
        <p:nvGrpSpPr>
          <p:cNvPr id="23" name="Group 22">
            <a:extLst>
              <a:ext uri="{FF2B5EF4-FFF2-40B4-BE49-F238E27FC236}">
                <a16:creationId xmlns:a16="http://schemas.microsoft.com/office/drawing/2014/main" id="{3AFCAD34-1AFC-BC1A-F6B2-C34C63912E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089243" y="5858828"/>
            <a:ext cx="6226463" cy="123363"/>
            <a:chOff x="7015162" y="5858828"/>
            <a:chExt cx="4300544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129F4A2-3705-CF87-3DDA-AF9CE9389B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03753" y="3770237"/>
              <a:ext cx="123362" cy="4300544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91B1028-FC76-5583-3A1F-5815A7DCF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09789" y="4876274"/>
              <a:ext cx="123362" cy="2088471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8348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A0C461-0EFB-642B-5D31-31D0A8BD6C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+mn-lt"/>
              </a:rPr>
              <a:t>Major Theological Contributions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4133BB6-D2B6-9894-FD05-014D380A47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2"/>
            <a:ext cx="3629555" cy="2987397"/>
          </a:xfrm>
        </p:spPr>
        <p:txBody>
          <a:bodyPr>
            <a:normAutofit/>
          </a:bodyPr>
          <a:lstStyle/>
          <a:p>
            <a:r>
              <a:rPr lang="en-GB" sz="1400" dirty="0"/>
              <a:t>Supported justification through faith alone (Sola Fide) maintaining that salvation is found through faith in Christ alone not through works.</a:t>
            </a:r>
          </a:p>
          <a:p>
            <a:r>
              <a:rPr lang="en-GB" sz="1400" dirty="0"/>
              <a:t>Pushed the authority of Scripture (Sola Scriptura) insisting that the ultimate guide is not church traditions but the bible.</a:t>
            </a:r>
          </a:p>
          <a:p>
            <a:r>
              <a:rPr lang="en-GB" sz="1400" dirty="0"/>
              <a:t>Promoted the idea of the priesthood of all believers, or that one can have direct access to God without other persons having to serve as priests.</a:t>
            </a:r>
          </a:p>
          <a:p>
            <a:endParaRPr lang="en-US" sz="1800" dirty="0"/>
          </a:p>
        </p:txBody>
      </p:sp>
      <p:pic>
        <p:nvPicPr>
          <p:cNvPr id="5" name="Content Placeholder 4" descr="A book with a bookmark on it&#10;&#10;AI-generated content may be incorrect.">
            <a:extLst>
              <a:ext uri="{FF2B5EF4-FFF2-40B4-BE49-F238E27FC236}">
                <a16:creationId xmlns:a16="http://schemas.microsoft.com/office/drawing/2014/main" id="{B4C42119-9FE5-B643-C084-46D297E5D6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605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3F2890-A103-7BBA-123B-DB7ACAB99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rmAutofit/>
          </a:bodyPr>
          <a:lstStyle/>
          <a:p>
            <a:r>
              <a:rPr lang="en-GB" sz="3200" b="1" dirty="0">
                <a:latin typeface="+mn-lt"/>
              </a:rPr>
              <a:t>Key Writings and Publications</a:t>
            </a:r>
            <a:br>
              <a:rPr lang="en-GB" sz="3200" b="1" dirty="0">
                <a:latin typeface="+mn-lt"/>
              </a:rPr>
            </a:br>
            <a:endParaRPr lang="en-GB" sz="3200" dirty="0">
              <a:latin typeface="+mn-lt"/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DCAD178A-E3D0-18C3-8ADB-37CC35671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 lnSpcReduction="10000"/>
          </a:bodyPr>
          <a:lstStyle/>
          <a:p>
            <a:r>
              <a:rPr lang="en-GB" sz="1500" b="1" dirty="0"/>
              <a:t>95 Theses (1517):</a:t>
            </a:r>
            <a:r>
              <a:rPr lang="en-GB" sz="1500" dirty="0"/>
              <a:t> Initiated the Reformation by critiquing indulgences and church corruption.</a:t>
            </a:r>
          </a:p>
          <a:p>
            <a:r>
              <a:rPr lang="en-GB" sz="1500" b="1" dirty="0"/>
              <a:t>On the Freedom of a Christian (1520):</a:t>
            </a:r>
            <a:r>
              <a:rPr lang="en-GB" sz="1500" dirty="0"/>
              <a:t> Explained the nature of Christian liberty rooted in faith rather than external actions.</a:t>
            </a:r>
          </a:p>
          <a:p>
            <a:r>
              <a:rPr lang="en-GB" sz="1500" b="1" dirty="0"/>
              <a:t>The Babylonian Captivity of the Church (1520):</a:t>
            </a:r>
            <a:r>
              <a:rPr lang="en-GB" sz="1500" dirty="0"/>
              <a:t> Critically examined traditional Catholic sacraments.</a:t>
            </a:r>
          </a:p>
          <a:p>
            <a:r>
              <a:rPr lang="en-GB" sz="1500" b="1" dirty="0"/>
              <a:t>German Translation of the Bible (1534):</a:t>
            </a:r>
            <a:r>
              <a:rPr lang="en-GB" sz="1500" dirty="0"/>
              <a:t> Translated the Bible into the vernacular, profoundly influencing Christianity by making Scripture accessible to common people.</a:t>
            </a:r>
          </a:p>
          <a:p>
            <a:endParaRPr lang="en-US" sz="2200" dirty="0"/>
          </a:p>
        </p:txBody>
      </p:sp>
      <p:pic>
        <p:nvPicPr>
          <p:cNvPr id="5" name="Content Placeholder 4" descr="An open book with text on it&#10;&#10;AI-generated content may be incorrect.">
            <a:extLst>
              <a:ext uri="{FF2B5EF4-FFF2-40B4-BE49-F238E27FC236}">
                <a16:creationId xmlns:a16="http://schemas.microsoft.com/office/drawing/2014/main" id="{A021CB86-ADF0-89FB-BF5B-C059B994BE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038267"/>
            <a:ext cx="6903720" cy="4781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5291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12C02B-1B6D-141E-3D8C-3C7D34A49A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39520"/>
            <a:ext cx="3429000" cy="1719072"/>
          </a:xfrm>
        </p:spPr>
        <p:txBody>
          <a:bodyPr anchor="b">
            <a:noAutofit/>
          </a:bodyPr>
          <a:lstStyle/>
          <a:p>
            <a:r>
              <a:rPr lang="en-GB" sz="3200" b="1" dirty="0">
                <a:latin typeface="+mn-lt"/>
              </a:rPr>
              <a:t>Major Theological Themes</a:t>
            </a:r>
            <a:br>
              <a:rPr lang="en-GB" sz="3200" b="1" dirty="0">
                <a:latin typeface="+mn-lt"/>
              </a:rPr>
            </a:br>
            <a:endParaRPr lang="en-GB" sz="3200" dirty="0">
              <a:latin typeface="+mn-lt"/>
            </a:endParaRP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6DB73F0-ABF4-3F2C-18BF-9674DEAC4D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208"/>
            <a:ext cx="3429000" cy="3410712"/>
          </a:xfrm>
        </p:spPr>
        <p:txBody>
          <a:bodyPr anchor="t">
            <a:normAutofit/>
          </a:bodyPr>
          <a:lstStyle/>
          <a:p>
            <a:r>
              <a:rPr lang="en-GB" sz="2000" dirty="0"/>
              <a:t>Stressed that salvation is a free gift from God to be received by faith only.</a:t>
            </a:r>
          </a:p>
          <a:p>
            <a:r>
              <a:rPr lang="en-GB" sz="2000" dirty="0"/>
              <a:t>Outright rejected the pope’s authority and denounced hierarchical structures of the church.</a:t>
            </a:r>
          </a:p>
          <a:p>
            <a:r>
              <a:rPr lang="en-GB" sz="2000" dirty="0"/>
              <a:t>Encouraged individual Bible study, emphasizing a close, personal interaction between you and God.</a:t>
            </a:r>
          </a:p>
          <a:p>
            <a:endParaRPr lang="en-US" sz="2200" dirty="0"/>
          </a:p>
        </p:txBody>
      </p:sp>
      <p:pic>
        <p:nvPicPr>
          <p:cNvPr id="5" name="Content Placeholder 4" descr="A person pointing to another person&#10;&#10;AI-generated content may be incorrect.">
            <a:extLst>
              <a:ext uri="{FF2B5EF4-FFF2-40B4-BE49-F238E27FC236}">
                <a16:creationId xmlns:a16="http://schemas.microsoft.com/office/drawing/2014/main" id="{B027F875-8F14-4209-7A00-92A6C77A489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1016548"/>
            <a:ext cx="6903720" cy="4824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2908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3896A03-3945-419A-B66B-4EE266EDD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0"/>
            <a:ext cx="6095990" cy="6858001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1F8797-F7CE-41A2-584C-031BB41F5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5557" y="4551036"/>
            <a:ext cx="4284420" cy="1687143"/>
          </a:xfrm>
        </p:spPr>
        <p:txBody>
          <a:bodyPr anchor="t">
            <a:normAutofit fontScale="90000"/>
          </a:bodyPr>
          <a:lstStyle/>
          <a:p>
            <a:r>
              <a:rPr lang="en-GB" b="1" dirty="0"/>
              <a:t>Legacy and Influence</a:t>
            </a:r>
            <a:br>
              <a:rPr lang="en-GB" b="1" dirty="0"/>
            </a:b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4F5AD2-EDBD-4BBD-A55C-EAFFD0C709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5990" cy="685800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erson in a robe standing in front of a crowd&#10;&#10;AI-generated content may be incorrect.">
            <a:extLst>
              <a:ext uri="{FF2B5EF4-FFF2-40B4-BE49-F238E27FC236}">
                <a16:creationId xmlns:a16="http://schemas.microsoft.com/office/drawing/2014/main" id="{9197EB0A-D16E-D4F2-2F9C-F1134F27B1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/>
          <a:stretch/>
        </p:blipFill>
        <p:spPr>
          <a:xfrm>
            <a:off x="1155556" y="637762"/>
            <a:ext cx="9889765" cy="3579308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4650" y="4544112"/>
            <a:ext cx="457200" cy="457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2C57522-34E7-719D-B651-FD13BBD16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88658" y="4544112"/>
            <a:ext cx="5143635" cy="2158209"/>
          </a:xfrm>
        </p:spPr>
        <p:txBody>
          <a:bodyPr>
            <a:normAutofit fontScale="77500" lnSpcReduction="20000"/>
          </a:bodyPr>
          <a:lstStyle/>
          <a:p>
            <a:r>
              <a:rPr lang="en-GB" sz="2200" dirty="0"/>
              <a:t>Martin Luther is noted for being the pioneer of the Protestant Reformation, significantly changing the landscape of Christianity.</a:t>
            </a:r>
          </a:p>
          <a:p>
            <a:r>
              <a:rPr lang="en-GB" sz="2200" dirty="0"/>
              <a:t>His guiding principles formed the basis of Lutheranism, which has had a profound influence on Protestant movements across the globe.</a:t>
            </a:r>
          </a:p>
          <a:p>
            <a:r>
              <a:rPr lang="en-GB" sz="2200" dirty="0"/>
              <a:t>Luther’s impact reaches far beyond religion and has shaped education, politics and society throughout Western civilization.</a:t>
            </a:r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1340590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 Fill">
            <a:extLst>
              <a:ext uri="{FF2B5EF4-FFF2-40B4-BE49-F238E27FC236}">
                <a16:creationId xmlns:a16="http://schemas.microsoft.com/office/drawing/2014/main" id="{953EC90C-082B-4667-A29F-E4E4D515A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olor Cover">
            <a:extLst>
              <a:ext uri="{FF2B5EF4-FFF2-40B4-BE49-F238E27FC236}">
                <a16:creationId xmlns:a16="http://schemas.microsoft.com/office/drawing/2014/main" id="{E99FF883-3EBA-49CC-8D77-1EE69E182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690C4ED-5E67-4827-AED1-DEC2B100A4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889" y="-2"/>
            <a:ext cx="3468234" cy="6858000"/>
            <a:chOff x="651279" y="598259"/>
            <a:chExt cx="10889442" cy="5680742"/>
          </a:xfrm>
        </p:grpSpPr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316B1774-E483-4832-A4C7-1277F99283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Color">
              <a:extLst>
                <a:ext uri="{FF2B5EF4-FFF2-40B4-BE49-F238E27FC236}">
                  <a16:creationId xmlns:a16="http://schemas.microsoft.com/office/drawing/2014/main" id="{CE4BA6BE-9BF5-4DFA-8E3F-C49023E538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C6C1FB5-33BC-7252-E8A4-94D018429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171367" y="1793158"/>
            <a:ext cx="5961888" cy="3097947"/>
          </a:xfrm>
        </p:spPr>
        <p:txBody>
          <a:bodyPr anchor="ctr">
            <a:normAutofit/>
          </a:bodyPr>
          <a:lstStyle/>
          <a:p>
            <a:r>
              <a:rPr lang="en-GB" sz="2000" b="1" dirty="0"/>
              <a:t>Criticism and Controversy</a:t>
            </a:r>
            <a:br>
              <a:rPr lang="en-GB" sz="2000" b="1" dirty="0"/>
            </a:br>
            <a:endParaRPr lang="en-GB" sz="4800" dirty="0">
              <a:solidFill>
                <a:schemeClr val="bg1"/>
              </a:solidFill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72987B08-2067-4349-3CC7-B30D9F1AA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0007" y="546341"/>
            <a:ext cx="7262371" cy="2435076"/>
          </a:xfrm>
        </p:spPr>
        <p:txBody>
          <a:bodyPr anchor="ctr">
            <a:normAutofit/>
          </a:bodyPr>
          <a:lstStyle/>
          <a:p>
            <a:r>
              <a:rPr lang="en-GB" sz="2000" dirty="0"/>
              <a:t>Catholic Church vigorously fought back against Luther, excommunicating him in 1521, as did Pope Leo X.</a:t>
            </a:r>
          </a:p>
          <a:p>
            <a:r>
              <a:rPr lang="en-GB" sz="2000" dirty="0"/>
              <a:t>His criticism of Jews and other notorious remarks have spurred multiple fields of scholarly debate and critique.</a:t>
            </a:r>
          </a:p>
          <a:p>
            <a:r>
              <a:rPr lang="en-GB" sz="2000" dirty="0"/>
              <a:t>Yet despite these controversies, Luther’s central theological messages endure.</a:t>
            </a:r>
          </a:p>
          <a:p>
            <a:endParaRPr lang="en-US" sz="1800" dirty="0">
              <a:solidFill>
                <a:schemeClr val="tx2"/>
              </a:solidFill>
            </a:endParaRPr>
          </a:p>
        </p:txBody>
      </p:sp>
      <p:pic>
        <p:nvPicPr>
          <p:cNvPr id="5" name="Content Placeholder 4" descr="A group of people standing in front of a crowd&#10;&#10;AI-generated content may be incorrect.">
            <a:extLst>
              <a:ext uri="{FF2B5EF4-FFF2-40B4-BE49-F238E27FC236}">
                <a16:creationId xmlns:a16="http://schemas.microsoft.com/office/drawing/2014/main" id="{1AA920F7-DA04-DEC2-34F5-59FF8BCA8F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280011" y="3128501"/>
            <a:ext cx="7262372" cy="3450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11828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5A1519-1D23-F7D2-A5F7-028C7AFEA7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GB" sz="3600" b="1" dirty="0">
                <a:latin typeface="+mn-lt"/>
              </a:rPr>
              <a:t>Conclusion</a:t>
            </a:r>
            <a:br>
              <a:rPr lang="en-GB" sz="1400" b="1" dirty="0"/>
            </a:br>
            <a:endParaRPr lang="en-GB" sz="3400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76DC03C-BC9F-8F89-7879-37C1B98EC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anchor="t">
            <a:normAutofit/>
          </a:bodyPr>
          <a:lstStyle/>
          <a:p>
            <a:r>
              <a:rPr lang="en-GB" sz="2000" dirty="0"/>
              <a:t>Martin Luther revolutionized Christian theology with his ideas about faith, scripture and church authority.</a:t>
            </a:r>
          </a:p>
          <a:p>
            <a:r>
              <a:rPr lang="en-GB" sz="2000" dirty="0"/>
              <a:t>His theological legacy remains a tremendous influence on Christianity today.</a:t>
            </a:r>
          </a:p>
          <a:p>
            <a:r>
              <a:rPr lang="en-GB" sz="2000" dirty="0"/>
              <a:t>On Luther reminds us of the timeless need for reform and critique within our own religious traditions.</a:t>
            </a:r>
          </a:p>
          <a:p>
            <a:endParaRPr lang="en-US" sz="1800" dirty="0"/>
          </a:p>
        </p:txBody>
      </p:sp>
      <p:pic>
        <p:nvPicPr>
          <p:cNvPr id="5" name="Content Placeholder 4" descr="A person in a robe holding a hammer&#10;&#10;AI-generated content may be incorrect.">
            <a:extLst>
              <a:ext uri="{FF2B5EF4-FFF2-40B4-BE49-F238E27FC236}">
                <a16:creationId xmlns:a16="http://schemas.microsoft.com/office/drawing/2014/main" id="{16EA9DF1-353D-6D69-8D3B-09D2182583B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801518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E149CDF-5DAC-4860-A285-9492CF2090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4DF6F-76A9-9B1C-540A-B58662F58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5011"/>
            <a:ext cx="3629555" cy="1889135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References</a:t>
            </a:r>
            <a:br>
              <a:rPr lang="en-GB" sz="2000" b="1" dirty="0"/>
            </a:br>
            <a:endParaRPr lang="en-GB" sz="4800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E99264ED-663F-FF27-2254-B3A820BE5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048720"/>
            <a:ext cx="4167185" cy="3904270"/>
          </a:xfrm>
        </p:spPr>
        <p:txBody>
          <a:bodyPr>
            <a:normAutofit fontScale="92500" lnSpcReduction="20000"/>
          </a:bodyPr>
          <a:lstStyle/>
          <a:p>
            <a:r>
              <a:rPr lang="en-GB" sz="2000" dirty="0"/>
              <a:t>Luther, Martin. </a:t>
            </a:r>
            <a:r>
              <a:rPr lang="en-GB" sz="2000" i="1" dirty="0"/>
              <a:t>Martin Luther: Selections From His Writings.</a:t>
            </a:r>
            <a:r>
              <a:rPr lang="en-GB" sz="2000" dirty="0"/>
              <a:t> Edited by John </a:t>
            </a:r>
            <a:r>
              <a:rPr lang="en-GB" sz="2000" dirty="0" err="1"/>
              <a:t>Dillenberger</a:t>
            </a:r>
            <a:r>
              <a:rPr lang="en-GB" sz="2000" dirty="0"/>
              <a:t>. Anchor Books, 1958.</a:t>
            </a:r>
          </a:p>
          <a:p>
            <a:r>
              <a:rPr lang="en-GB" sz="2000" dirty="0"/>
              <a:t>Bainton, Roland. </a:t>
            </a:r>
            <a:r>
              <a:rPr lang="en-GB" sz="2000" i="1" dirty="0"/>
              <a:t>Here I Stand: A Life of Martin Luther.</a:t>
            </a:r>
            <a:r>
              <a:rPr lang="en-GB" sz="2000" dirty="0"/>
              <a:t> Abingdon Press, 1950.</a:t>
            </a:r>
          </a:p>
          <a:p>
            <a:r>
              <a:rPr lang="en-GB" sz="2000" dirty="0"/>
              <a:t>MacCulloch, Diarmaid. </a:t>
            </a:r>
            <a:r>
              <a:rPr lang="en-GB" sz="2000" i="1" dirty="0"/>
              <a:t>The Reformation: A History.</a:t>
            </a:r>
            <a:r>
              <a:rPr lang="en-GB" sz="2000" dirty="0"/>
              <a:t> Viking, 2003.</a:t>
            </a:r>
          </a:p>
          <a:p>
            <a:r>
              <a:rPr lang="en-GB" sz="2000" dirty="0"/>
              <a:t>Oberman, Heiko A. </a:t>
            </a:r>
            <a:r>
              <a:rPr lang="en-GB" sz="2000" i="1" dirty="0"/>
              <a:t>Luther: Man Between God and the Devil.</a:t>
            </a:r>
            <a:r>
              <a:rPr lang="en-GB" sz="2000" dirty="0"/>
              <a:t> Yale University Press, 1989.</a:t>
            </a:r>
          </a:p>
          <a:p>
            <a:r>
              <a:rPr lang="en-GB" sz="2000" dirty="0"/>
              <a:t>Websites: Britannica.com, Luther.de, Christianitytoday.com</a:t>
            </a:r>
          </a:p>
          <a:p>
            <a:endParaRPr lang="en-US" sz="1800" dirty="0"/>
          </a:p>
        </p:txBody>
      </p:sp>
      <p:pic>
        <p:nvPicPr>
          <p:cNvPr id="5" name="Content Placeholder 4" descr="A close-up of a poster&#10;&#10;AI-generated content may be incorrect.">
            <a:extLst>
              <a:ext uri="{FF2B5EF4-FFF2-40B4-BE49-F238E27FC236}">
                <a16:creationId xmlns:a16="http://schemas.microsoft.com/office/drawing/2014/main" id="{78F54AF4-AB67-D9FE-9BF5-DD6A6528B36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5359151" y="895610"/>
            <a:ext cx="6107166" cy="505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068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8908DB7-C3A6-4FCB-9820-CEE02B398C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A63EEF-2337-8DB5-0A5E-962A96372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823"/>
            <a:ext cx="3419856" cy="5583148"/>
          </a:xfrm>
        </p:spPr>
        <p:txBody>
          <a:bodyPr anchor="ctr">
            <a:normAutofit/>
          </a:bodyPr>
          <a:lstStyle/>
          <a:p>
            <a:r>
              <a:rPr lang="en-GB" sz="2400" dirty="0"/>
              <a:t>Thank you for your attention and interest.</a:t>
            </a: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br>
              <a:rPr lang="en-GB" sz="2400" dirty="0"/>
            </a:br>
            <a:r>
              <a:rPr lang="en-GB" sz="2400" dirty="0"/>
              <a:t>Please feel free to ask any questions or engage in further discussion.</a:t>
            </a:r>
            <a:br>
              <a:rPr lang="en-GB" sz="2400" dirty="0"/>
            </a:br>
            <a:endParaRPr lang="en-GB" sz="5400" dirty="0"/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267200" y="630936"/>
            <a:ext cx="18288" cy="5590381"/>
          </a:xfrm>
          <a:custGeom>
            <a:avLst/>
            <a:gdLst>
              <a:gd name="connsiteX0" fmla="*/ 0 w 18288"/>
              <a:gd name="connsiteY0" fmla="*/ 0 h 5590381"/>
              <a:gd name="connsiteX1" fmla="*/ 18288 w 18288"/>
              <a:gd name="connsiteY1" fmla="*/ 0 h 5590381"/>
              <a:gd name="connsiteX2" fmla="*/ 18288 w 18288"/>
              <a:gd name="connsiteY2" fmla="*/ 754701 h 5590381"/>
              <a:gd name="connsiteX3" fmla="*/ 18288 w 18288"/>
              <a:gd name="connsiteY3" fmla="*/ 1565307 h 5590381"/>
              <a:gd name="connsiteX4" fmla="*/ 18288 w 18288"/>
              <a:gd name="connsiteY4" fmla="*/ 2152297 h 5590381"/>
              <a:gd name="connsiteX5" fmla="*/ 18288 w 18288"/>
              <a:gd name="connsiteY5" fmla="*/ 2906998 h 5590381"/>
              <a:gd name="connsiteX6" fmla="*/ 18288 w 18288"/>
              <a:gd name="connsiteY6" fmla="*/ 3549892 h 5590381"/>
              <a:gd name="connsiteX7" fmla="*/ 18288 w 18288"/>
              <a:gd name="connsiteY7" fmla="*/ 4080978 h 5590381"/>
              <a:gd name="connsiteX8" fmla="*/ 18288 w 18288"/>
              <a:gd name="connsiteY8" fmla="*/ 4835680 h 5590381"/>
              <a:gd name="connsiteX9" fmla="*/ 18288 w 18288"/>
              <a:gd name="connsiteY9" fmla="*/ 5590381 h 5590381"/>
              <a:gd name="connsiteX10" fmla="*/ 0 w 18288"/>
              <a:gd name="connsiteY10" fmla="*/ 5590381 h 5590381"/>
              <a:gd name="connsiteX11" fmla="*/ 0 w 18288"/>
              <a:gd name="connsiteY11" fmla="*/ 4835680 h 5590381"/>
              <a:gd name="connsiteX12" fmla="*/ 0 w 18288"/>
              <a:gd name="connsiteY12" fmla="*/ 4304593 h 5590381"/>
              <a:gd name="connsiteX13" fmla="*/ 0 w 18288"/>
              <a:gd name="connsiteY13" fmla="*/ 3773507 h 5590381"/>
              <a:gd name="connsiteX14" fmla="*/ 0 w 18288"/>
              <a:gd name="connsiteY14" fmla="*/ 3186517 h 5590381"/>
              <a:gd name="connsiteX15" fmla="*/ 0 w 18288"/>
              <a:gd name="connsiteY15" fmla="*/ 2487720 h 5590381"/>
              <a:gd name="connsiteX16" fmla="*/ 0 w 18288"/>
              <a:gd name="connsiteY16" fmla="*/ 1956633 h 5590381"/>
              <a:gd name="connsiteX17" fmla="*/ 0 w 18288"/>
              <a:gd name="connsiteY17" fmla="*/ 1425547 h 5590381"/>
              <a:gd name="connsiteX18" fmla="*/ 0 w 18288"/>
              <a:gd name="connsiteY18" fmla="*/ 614942 h 5590381"/>
              <a:gd name="connsiteX19" fmla="*/ 0 w 18288"/>
              <a:gd name="connsiteY19" fmla="*/ 0 h 55903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8288" h="5590381" fill="none" extrusionOk="0">
                <a:moveTo>
                  <a:pt x="0" y="0"/>
                </a:moveTo>
                <a:cubicBezTo>
                  <a:pt x="7726" y="-435"/>
                  <a:pt x="14198" y="437"/>
                  <a:pt x="18288" y="0"/>
                </a:cubicBezTo>
                <a:cubicBezTo>
                  <a:pt x="-5226" y="225076"/>
                  <a:pt x="46275" y="562283"/>
                  <a:pt x="18288" y="754701"/>
                </a:cubicBezTo>
                <a:cubicBezTo>
                  <a:pt x="-9699" y="947119"/>
                  <a:pt x="30081" y="1239251"/>
                  <a:pt x="18288" y="1565307"/>
                </a:cubicBezTo>
                <a:cubicBezTo>
                  <a:pt x="6495" y="1891363"/>
                  <a:pt x="7160" y="1999140"/>
                  <a:pt x="18288" y="2152297"/>
                </a:cubicBezTo>
                <a:cubicBezTo>
                  <a:pt x="29417" y="2305454"/>
                  <a:pt x="28705" y="2598333"/>
                  <a:pt x="18288" y="2906998"/>
                </a:cubicBezTo>
                <a:cubicBezTo>
                  <a:pt x="7871" y="3215663"/>
                  <a:pt x="35263" y="3327412"/>
                  <a:pt x="18288" y="3549892"/>
                </a:cubicBezTo>
                <a:cubicBezTo>
                  <a:pt x="1313" y="3772372"/>
                  <a:pt x="38561" y="3843836"/>
                  <a:pt x="18288" y="4080978"/>
                </a:cubicBezTo>
                <a:cubicBezTo>
                  <a:pt x="-1985" y="4318120"/>
                  <a:pt x="-3806" y="4511166"/>
                  <a:pt x="18288" y="4835680"/>
                </a:cubicBezTo>
                <a:cubicBezTo>
                  <a:pt x="40382" y="5160194"/>
                  <a:pt x="-13070" y="5401748"/>
                  <a:pt x="18288" y="5590381"/>
                </a:cubicBezTo>
                <a:cubicBezTo>
                  <a:pt x="12010" y="5589863"/>
                  <a:pt x="6799" y="5589982"/>
                  <a:pt x="0" y="5590381"/>
                </a:cubicBezTo>
                <a:cubicBezTo>
                  <a:pt x="-6480" y="5250523"/>
                  <a:pt x="-32148" y="5052531"/>
                  <a:pt x="0" y="4835680"/>
                </a:cubicBezTo>
                <a:cubicBezTo>
                  <a:pt x="32148" y="4618829"/>
                  <a:pt x="5352" y="4496374"/>
                  <a:pt x="0" y="4304593"/>
                </a:cubicBezTo>
                <a:cubicBezTo>
                  <a:pt x="-5352" y="4112812"/>
                  <a:pt x="9645" y="3919423"/>
                  <a:pt x="0" y="3773507"/>
                </a:cubicBezTo>
                <a:cubicBezTo>
                  <a:pt x="-9645" y="3627591"/>
                  <a:pt x="-10654" y="3330687"/>
                  <a:pt x="0" y="3186517"/>
                </a:cubicBezTo>
                <a:cubicBezTo>
                  <a:pt x="10654" y="3042347"/>
                  <a:pt x="18181" y="2635923"/>
                  <a:pt x="0" y="2487720"/>
                </a:cubicBezTo>
                <a:cubicBezTo>
                  <a:pt x="-18181" y="2339517"/>
                  <a:pt x="-7947" y="2113537"/>
                  <a:pt x="0" y="1956633"/>
                </a:cubicBezTo>
                <a:cubicBezTo>
                  <a:pt x="7947" y="1799729"/>
                  <a:pt x="-15145" y="1657735"/>
                  <a:pt x="0" y="1425547"/>
                </a:cubicBezTo>
                <a:cubicBezTo>
                  <a:pt x="15145" y="1193359"/>
                  <a:pt x="-23832" y="948054"/>
                  <a:pt x="0" y="614942"/>
                </a:cubicBezTo>
                <a:cubicBezTo>
                  <a:pt x="23832" y="281831"/>
                  <a:pt x="2816" y="129878"/>
                  <a:pt x="0" y="0"/>
                </a:cubicBezTo>
                <a:close/>
              </a:path>
              <a:path w="18288" h="5590381" stroke="0" extrusionOk="0">
                <a:moveTo>
                  <a:pt x="0" y="0"/>
                </a:moveTo>
                <a:cubicBezTo>
                  <a:pt x="5871" y="848"/>
                  <a:pt x="11713" y="-200"/>
                  <a:pt x="18288" y="0"/>
                </a:cubicBezTo>
                <a:cubicBezTo>
                  <a:pt x="41141" y="165299"/>
                  <a:pt x="3613" y="427555"/>
                  <a:pt x="18288" y="698798"/>
                </a:cubicBezTo>
                <a:cubicBezTo>
                  <a:pt x="32963" y="970041"/>
                  <a:pt x="19680" y="1226199"/>
                  <a:pt x="18288" y="1397595"/>
                </a:cubicBezTo>
                <a:cubicBezTo>
                  <a:pt x="16896" y="1568991"/>
                  <a:pt x="38798" y="1794517"/>
                  <a:pt x="18288" y="2152297"/>
                </a:cubicBezTo>
                <a:cubicBezTo>
                  <a:pt x="-2222" y="2510077"/>
                  <a:pt x="40846" y="2594424"/>
                  <a:pt x="18288" y="2739287"/>
                </a:cubicBezTo>
                <a:cubicBezTo>
                  <a:pt x="-4270" y="2884150"/>
                  <a:pt x="27117" y="3129706"/>
                  <a:pt x="18288" y="3493988"/>
                </a:cubicBezTo>
                <a:cubicBezTo>
                  <a:pt x="9459" y="3858270"/>
                  <a:pt x="54201" y="4041447"/>
                  <a:pt x="18288" y="4304593"/>
                </a:cubicBezTo>
                <a:cubicBezTo>
                  <a:pt x="-17625" y="4567740"/>
                  <a:pt x="49627" y="5149125"/>
                  <a:pt x="18288" y="5590381"/>
                </a:cubicBezTo>
                <a:cubicBezTo>
                  <a:pt x="10860" y="5590744"/>
                  <a:pt x="7568" y="5590157"/>
                  <a:pt x="0" y="5590381"/>
                </a:cubicBezTo>
                <a:cubicBezTo>
                  <a:pt x="36767" y="5266821"/>
                  <a:pt x="-16223" y="5116146"/>
                  <a:pt x="0" y="4835680"/>
                </a:cubicBezTo>
                <a:cubicBezTo>
                  <a:pt x="16223" y="4555214"/>
                  <a:pt x="-16316" y="4356490"/>
                  <a:pt x="0" y="4136882"/>
                </a:cubicBezTo>
                <a:cubicBezTo>
                  <a:pt x="16316" y="3917274"/>
                  <a:pt x="8005" y="3773465"/>
                  <a:pt x="0" y="3549892"/>
                </a:cubicBezTo>
                <a:cubicBezTo>
                  <a:pt x="-8005" y="3326319"/>
                  <a:pt x="27623" y="3052456"/>
                  <a:pt x="0" y="2851094"/>
                </a:cubicBezTo>
                <a:cubicBezTo>
                  <a:pt x="-27623" y="2649732"/>
                  <a:pt x="5614" y="2455815"/>
                  <a:pt x="0" y="2264104"/>
                </a:cubicBezTo>
                <a:cubicBezTo>
                  <a:pt x="-5614" y="2072393"/>
                  <a:pt x="22598" y="1990723"/>
                  <a:pt x="0" y="1733018"/>
                </a:cubicBezTo>
                <a:cubicBezTo>
                  <a:pt x="-22598" y="1475313"/>
                  <a:pt x="-6965" y="1369123"/>
                  <a:pt x="0" y="1090124"/>
                </a:cubicBezTo>
                <a:cubicBezTo>
                  <a:pt x="6965" y="811125"/>
                  <a:pt x="-19273" y="5070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3114097614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Content Placeholder 8" descr="A thank you sign on a blue background&#10;&#10;AI-generated content may be incorrect.">
            <a:extLst>
              <a:ext uri="{FF2B5EF4-FFF2-40B4-BE49-F238E27FC236}">
                <a16:creationId xmlns:a16="http://schemas.microsoft.com/office/drawing/2014/main" id="{EC472377-300A-D792-CBC6-B363D8CD04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4296" y="775146"/>
            <a:ext cx="6894576" cy="3625212"/>
          </a:xfrm>
          <a:prstGeom prst="rect">
            <a:avLst/>
          </a:prstGeom>
        </p:spPr>
      </p:pic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C16F1D28-40A6-0F30-6AC1-26C6B0509B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4798577"/>
            <a:ext cx="6894576" cy="1428487"/>
          </a:xfrm>
        </p:spPr>
        <p:txBody>
          <a:bodyPr anchor="t">
            <a:normAutofit/>
          </a:bodyPr>
          <a:lstStyle/>
          <a:p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1675389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712</Words>
  <Application>Microsoft Office PowerPoint</Application>
  <PresentationFormat>Widescreen</PresentationFormat>
  <Paragraphs>49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Martin Luther: Reformer and Theologian  </vt:lpstr>
      <vt:lpstr>Introduction </vt:lpstr>
      <vt:lpstr>Historical Context </vt:lpstr>
      <vt:lpstr>Early Life and Education </vt:lpstr>
      <vt:lpstr>Major Theological Contributions </vt:lpstr>
      <vt:lpstr>Key Writings and Publications </vt:lpstr>
      <vt:lpstr>Major Theological Themes </vt:lpstr>
      <vt:lpstr>Legacy and Influence </vt:lpstr>
      <vt:lpstr>Criticism and Controversy </vt:lpstr>
      <vt:lpstr>Conclusion </vt:lpstr>
      <vt:lpstr>References </vt:lpstr>
      <vt:lpstr>Thank you for your attention and interest.     Please feel free to ask any questions or engage in further discussion.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2025-03-17T15:45:00Z</dcterms:created>
  <dcterms:modified xsi:type="dcterms:W3CDTF">2025-03-17T15:45:11Z</dcterms:modified>
</cp:coreProperties>
</file>