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76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9342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pic>
        <p:nvPicPr>
          <p:cNvPr id="3" name="Image 0" descr="/mnt/data/healthcare_communication.jpg"/>
          <p:cNvPicPr>
            <a:picLocks noChangeAspect="1"/>
          </p:cNvPicPr>
          <p:nvPr/>
        </p:nvPicPr>
        <p:blipFill>
          <a:blip r:embed="rId3"/>
          <a:srcRect l="17893" r="17893"/>
          <a:stretch/>
        </p:blipFill>
        <p:spPr>
          <a:xfrm>
            <a:off x="6720840" y="457200"/>
            <a:ext cx="5074920" cy="553212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54864"/>
            <a:ext cx="6355080" cy="685800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Text 2"/>
          <p:cNvSpPr/>
          <p:nvPr/>
        </p:nvSpPr>
        <p:spPr>
          <a:xfrm>
            <a:off x="865507" y="872506"/>
            <a:ext cx="5303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4000" b="1" dirty="0">
                <a:solidFill>
                  <a:srgbClr val="B4E5E3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COMMUNICATION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182880" y="2101627"/>
            <a:ext cx="534924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A Key Skill in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Health &amp; Social Care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6240" y="1460521"/>
            <a:ext cx="49377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r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Focus: using clear, respectful and inclusive communication to support safe, person-centred practice.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720840" y="6136719"/>
            <a:ext cx="4480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555555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Image: Oncology Nursing Society, 2023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BB06A0-DE93-16D5-5595-F0F3278E8203}"/>
              </a:ext>
            </a:extLst>
          </p:cNvPr>
          <p:cNvSpPr txBox="1"/>
          <p:nvPr/>
        </p:nvSpPr>
        <p:spPr>
          <a:xfrm>
            <a:off x="286075" y="4561617"/>
            <a:ext cx="58829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Student name:  </a:t>
            </a:r>
            <a:r>
              <a:rPr lang="en-GB" dirty="0">
                <a:solidFill>
                  <a:srgbClr val="00B0F0"/>
                </a:solidFill>
              </a:rPr>
              <a:t>Stephanie L. Chasteau-Nicholas</a:t>
            </a:r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Student number:   </a:t>
            </a:r>
            <a:r>
              <a:rPr lang="en-GB" dirty="0">
                <a:solidFill>
                  <a:srgbClr val="00B0F0"/>
                </a:solidFill>
              </a:rPr>
              <a:t>2509863</a:t>
            </a:r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Module name:   </a:t>
            </a:r>
            <a:r>
              <a:rPr lang="en-GB" dirty="0">
                <a:solidFill>
                  <a:srgbClr val="00B0F0"/>
                </a:solidFill>
              </a:rPr>
              <a:t>Professional Career Development with 			Health and Social Care</a:t>
            </a:r>
          </a:p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Module code: </a:t>
            </a:r>
            <a:r>
              <a:rPr lang="en-GB" dirty="0">
                <a:solidFill>
                  <a:srgbClr val="00B0F0"/>
                </a:solidFill>
              </a:rPr>
              <a:t>LCHS4009</a:t>
            </a:r>
          </a:p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Lecturer name: </a:t>
            </a:r>
            <a:r>
              <a:rPr lang="en-GB" dirty="0">
                <a:solidFill>
                  <a:srgbClr val="00B0F0"/>
                </a:solidFill>
              </a:rPr>
              <a:t>Tola </a:t>
            </a:r>
            <a:r>
              <a:rPr lang="en-GB" dirty="0" err="1">
                <a:solidFill>
                  <a:srgbClr val="00B0F0"/>
                </a:solidFill>
              </a:rPr>
              <a:t>Odugbesan</a:t>
            </a:r>
            <a:endParaRPr lang="en-GB" sz="1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66928" y="228600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Presentation Outline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6" name="Shape 4"/>
          <p:cNvSpPr/>
          <p:nvPr/>
        </p:nvSpPr>
        <p:spPr>
          <a:xfrm>
            <a:off x="777240" y="1252728"/>
            <a:ext cx="402336" cy="402336"/>
          </a:xfrm>
          <a:prstGeom prst="ellipse">
            <a:avLst/>
          </a:prstGeom>
          <a:solidFill>
            <a:srgbClr val="0E6E6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777240" y="1307592"/>
            <a:ext cx="4023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1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417320" y="123444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343400" y="1261872"/>
            <a:ext cx="6766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Why communication matters in health and social care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777240" y="2011680"/>
            <a:ext cx="402336" cy="402336"/>
          </a:xfrm>
          <a:prstGeom prst="ellipse">
            <a:avLst/>
          </a:prstGeom>
          <a:solidFill>
            <a:srgbClr val="17324D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2" name="Text 10"/>
          <p:cNvSpPr/>
          <p:nvPr/>
        </p:nvSpPr>
        <p:spPr>
          <a:xfrm>
            <a:off x="1417320" y="1993392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Meaning of communication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343400" y="2020824"/>
            <a:ext cx="6766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Verbal, non-verbal, listening and written communication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77240" y="2770632"/>
            <a:ext cx="402336" cy="402336"/>
          </a:xfrm>
          <a:prstGeom prst="ellipse">
            <a:avLst/>
          </a:prstGeom>
          <a:solidFill>
            <a:srgbClr val="0E6E6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5" name="Text 13"/>
          <p:cNvSpPr/>
          <p:nvPr/>
        </p:nvSpPr>
        <p:spPr>
          <a:xfrm>
            <a:off x="777240" y="2825496"/>
            <a:ext cx="4023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417320" y="2752344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Professional relevance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343400" y="2779776"/>
            <a:ext cx="6766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Safety, trust, dignity and person-centred care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77240" y="3529584"/>
            <a:ext cx="402336" cy="402336"/>
          </a:xfrm>
          <a:prstGeom prst="ellipse">
            <a:avLst/>
          </a:prstGeom>
          <a:solidFill>
            <a:srgbClr val="17324D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9" name="Text 17"/>
          <p:cNvSpPr/>
          <p:nvPr/>
        </p:nvSpPr>
        <p:spPr>
          <a:xfrm>
            <a:off x="777240" y="3584448"/>
            <a:ext cx="4023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417320" y="3511296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Self-awareness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343400" y="3538728"/>
            <a:ext cx="6766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Strengths, development needs and reflection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777240" y="4288536"/>
            <a:ext cx="402336" cy="402336"/>
          </a:xfrm>
          <a:prstGeom prst="ellipse">
            <a:avLst/>
          </a:prstGeom>
          <a:solidFill>
            <a:srgbClr val="0E6E6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23" name="Text 21"/>
          <p:cNvSpPr/>
          <p:nvPr/>
        </p:nvSpPr>
        <p:spPr>
          <a:xfrm>
            <a:off x="777240" y="4343400"/>
            <a:ext cx="40233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5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417320" y="427024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Practice application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4343400" y="4297680"/>
            <a:ext cx="6766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 real care scenario and communication process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777240" y="5047488"/>
            <a:ext cx="402336" cy="402336"/>
          </a:xfrm>
          <a:prstGeom prst="ellipse">
            <a:avLst/>
          </a:prstGeom>
          <a:solidFill>
            <a:srgbClr val="17324D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28" name="Text 26"/>
          <p:cNvSpPr/>
          <p:nvPr/>
        </p:nvSpPr>
        <p:spPr>
          <a:xfrm>
            <a:off x="1417320" y="5029200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4343400" y="5056632"/>
            <a:ext cx="6766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Action plan and final message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3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310896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Introduction: Why This Skill Matters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Shape 3"/>
          <p:cNvSpPr/>
          <p:nvPr/>
        </p:nvSpPr>
        <p:spPr>
          <a:xfrm>
            <a:off x="502920" y="1097280"/>
            <a:ext cx="4674387" cy="2441448"/>
          </a:xfrm>
          <a:prstGeom prst="roundRect">
            <a:avLst>
              <a:gd name="adj" fmla="val 3902"/>
            </a:avLst>
          </a:prstGeom>
          <a:solidFill>
            <a:srgbClr val="E9F7F6"/>
          </a:solidFill>
          <a:ln w="12700">
            <a:solidFill>
              <a:srgbClr val="E9F7F6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6" name="Text 4"/>
          <p:cNvSpPr/>
          <p:nvPr/>
        </p:nvSpPr>
        <p:spPr>
          <a:xfrm>
            <a:off x="566928" y="1376172"/>
            <a:ext cx="4663440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“Good care is not only what is done; it is also how people are listened to, informed and involved.”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868680" y="2532888"/>
            <a:ext cx="4663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555555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(NICE, 2021; CQC, 2025)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363136" y="1817930"/>
            <a:ext cx="6722773" cy="2844158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Communication helps people understand choices, risks and next steps in their care (NICE, 2021).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It supports patient safety by reducing misunderstandings and avoidable harm (WHO, 2021).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It protects dignity because care should respond to the person’s needs and preferences (CQC, 2025).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45236" y="5600700"/>
            <a:ext cx="10364724" cy="1056132"/>
          </a:xfrm>
          <a:prstGeom prst="roundRect">
            <a:avLst>
              <a:gd name="adj" fmla="val 10667"/>
            </a:avLst>
          </a:prstGeom>
          <a:solidFill>
            <a:srgbClr val="EAF2FF"/>
          </a:solidFill>
          <a:ln w="12700">
            <a:solidFill>
              <a:srgbClr val="EAF2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0" name="Text 8"/>
          <p:cNvSpPr/>
          <p:nvPr/>
        </p:nvSpPr>
        <p:spPr>
          <a:xfrm>
            <a:off x="1052718" y="5783580"/>
            <a:ext cx="9855687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Communication is a bridge between professional knowledge and compassionate care.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 dirty="0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What Communication Means in Practice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Shape 3"/>
          <p:cNvSpPr/>
          <p:nvPr/>
        </p:nvSpPr>
        <p:spPr>
          <a:xfrm>
            <a:off x="594360" y="1051560"/>
            <a:ext cx="82296" cy="502920"/>
          </a:xfrm>
          <a:prstGeom prst="rect">
            <a:avLst/>
          </a:prstGeom>
          <a:solidFill>
            <a:srgbClr val="0E6E6E"/>
          </a:solidFill>
          <a:ln w="12700">
            <a:solidFill>
              <a:srgbClr val="0E6E6E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6" name="Text 4"/>
          <p:cNvSpPr/>
          <p:nvPr/>
        </p:nvSpPr>
        <p:spPr>
          <a:xfrm>
            <a:off x="758952" y="1088136"/>
            <a:ext cx="5212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Four connected forms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594360" y="1874520"/>
            <a:ext cx="2468880" cy="2697480"/>
          </a:xfrm>
          <a:prstGeom prst="roundRect">
            <a:avLst>
              <a:gd name="adj" fmla="val 4444"/>
            </a:avLst>
          </a:prstGeom>
          <a:solidFill>
            <a:srgbClr val="EAF2FF"/>
          </a:solidFill>
          <a:ln w="12700">
            <a:solidFill>
              <a:srgbClr val="9DB9E8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8" name="Text 6"/>
          <p:cNvSpPr/>
          <p:nvPr/>
        </p:nvSpPr>
        <p:spPr>
          <a:xfrm>
            <a:off x="841248" y="2068990"/>
            <a:ext cx="19019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Spoken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14400" y="2709070"/>
            <a:ext cx="1828800" cy="124049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Clear words, tone and pace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(GMC, 2024)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3428999" y="1874520"/>
            <a:ext cx="2361209" cy="2697480"/>
          </a:xfrm>
          <a:prstGeom prst="roundRect">
            <a:avLst>
              <a:gd name="adj" fmla="val 4444"/>
            </a:avLst>
          </a:prstGeom>
          <a:solidFill>
            <a:srgbClr val="E9F7F6"/>
          </a:solidFill>
          <a:ln w="1270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 dirty="0"/>
          </a:p>
        </p:txBody>
      </p:sp>
      <p:sp>
        <p:nvSpPr>
          <p:cNvPr id="11" name="Text 9"/>
          <p:cNvSpPr/>
          <p:nvPr/>
        </p:nvSpPr>
        <p:spPr>
          <a:xfrm>
            <a:off x="3593592" y="2057400"/>
            <a:ext cx="19019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Listening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3630167" y="2927690"/>
            <a:ext cx="2008937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Open questions and attention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(HCPC, 2024)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035040" y="1874520"/>
            <a:ext cx="2791664" cy="2697480"/>
          </a:xfrm>
          <a:prstGeom prst="roundRect">
            <a:avLst>
              <a:gd name="adj" fmla="val 4444"/>
            </a:avLst>
          </a:prstGeom>
          <a:solidFill>
            <a:srgbClr val="EAF2FF"/>
          </a:solidFill>
          <a:ln w="12700">
            <a:solidFill>
              <a:srgbClr val="9DB9E8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4" name="Text 12"/>
          <p:cNvSpPr/>
          <p:nvPr/>
        </p:nvSpPr>
        <p:spPr>
          <a:xfrm>
            <a:off x="6443320" y="1968408"/>
            <a:ext cx="19019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Non-verbal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516472" y="2962655"/>
            <a:ext cx="1828800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Eye contact, posture and calm presence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(GMC, 2024)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9191092" y="1874520"/>
            <a:ext cx="2604668" cy="2697480"/>
          </a:xfrm>
          <a:prstGeom prst="roundRect">
            <a:avLst>
              <a:gd name="adj" fmla="val 4444"/>
            </a:avLst>
          </a:prstGeom>
          <a:solidFill>
            <a:srgbClr val="E9F7F6"/>
          </a:solidFill>
          <a:ln w="1270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7" name="Text 15"/>
          <p:cNvSpPr/>
          <p:nvPr/>
        </p:nvSpPr>
        <p:spPr>
          <a:xfrm>
            <a:off x="9275673" y="2011036"/>
            <a:ext cx="243550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Written / digital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9435922" y="3126604"/>
            <a:ext cx="2115007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Accurate records and responsible messaging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(HCPC, 2024</a:t>
            </a:r>
            <a:r>
              <a:rPr lang="en-US" sz="11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035333" y="5560453"/>
            <a:ext cx="10195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The strongest communication combines all four forms rather than relying on words alone</a:t>
            </a:r>
            <a:r>
              <a:rPr lang="en-US" sz="11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418944" y="310896"/>
            <a:ext cx="1103655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Professional Relevance: What Good Communication Achieves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Shape 3"/>
          <p:cNvSpPr/>
          <p:nvPr/>
        </p:nvSpPr>
        <p:spPr>
          <a:xfrm>
            <a:off x="731520" y="1225296"/>
            <a:ext cx="118872" cy="576072"/>
          </a:xfrm>
          <a:prstGeom prst="rect">
            <a:avLst/>
          </a:prstGeom>
          <a:solidFill>
            <a:srgbClr val="C7352A"/>
          </a:solidFill>
          <a:ln w="12700">
            <a:solidFill>
              <a:srgbClr val="C7352A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6" name="Text 4"/>
          <p:cNvSpPr/>
          <p:nvPr/>
        </p:nvSpPr>
        <p:spPr>
          <a:xfrm>
            <a:off x="1051560" y="1170432"/>
            <a:ext cx="954522" cy="630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Safety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2485623" y="1197864"/>
            <a:ext cx="9517487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Clear explanations and handovers reduce avoidable harm (WHO, 2021)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31520" y="2185416"/>
            <a:ext cx="118872" cy="576072"/>
          </a:xfrm>
          <a:prstGeom prst="rect">
            <a:avLst/>
          </a:prstGeom>
          <a:solidFill>
            <a:srgbClr val="0E6E6E"/>
          </a:solidFill>
          <a:ln w="12700">
            <a:solidFill>
              <a:srgbClr val="0E6E6E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9" name="Text 7"/>
          <p:cNvSpPr/>
          <p:nvPr/>
        </p:nvSpPr>
        <p:spPr>
          <a:xfrm>
            <a:off x="1051560" y="2130552"/>
            <a:ext cx="95452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Trust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485623" y="2157984"/>
            <a:ext cx="9517487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Listening and honesty strengthen professional relationships. (GMC,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731520" y="3145536"/>
            <a:ext cx="118872" cy="576072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2" name="Text 10"/>
          <p:cNvSpPr/>
          <p:nvPr/>
        </p:nvSpPr>
        <p:spPr>
          <a:xfrm>
            <a:off x="1051560" y="3090672"/>
            <a:ext cx="2057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Choice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2485623" y="3118104"/>
            <a:ext cx="9517487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Shared decisions help people take part in care planning. (NICE, 2021)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31520" y="4105656"/>
            <a:ext cx="118872" cy="576072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5" name="Text 13"/>
          <p:cNvSpPr/>
          <p:nvPr/>
        </p:nvSpPr>
        <p:spPr>
          <a:xfrm>
            <a:off x="1051560" y="4050792"/>
            <a:ext cx="95452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Dignity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485623" y="4078224"/>
            <a:ext cx="9310137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Person-centred care responds to individual needs and preferences (CQC, 2025</a:t>
            </a:r>
            <a:r>
              <a:rPr lang="en-US" sz="11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731520" y="4992624"/>
            <a:ext cx="10927080" cy="950976"/>
          </a:xfrm>
          <a:prstGeom prst="roundRect">
            <a:avLst>
              <a:gd name="adj" fmla="val 12308"/>
            </a:avLst>
          </a:prstGeom>
          <a:solidFill>
            <a:srgbClr val="E9F7F6"/>
          </a:solidFill>
          <a:ln w="12700">
            <a:solidFill>
              <a:srgbClr val="E9F7F6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8" name="Text 16"/>
          <p:cNvSpPr/>
          <p:nvPr/>
        </p:nvSpPr>
        <p:spPr>
          <a:xfrm>
            <a:off x="1161288" y="5214527"/>
            <a:ext cx="9838944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 professional communicator protects both the person and the quality of the service.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310896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Self-Awareness: My Communication Profile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Text 3"/>
          <p:cNvSpPr/>
          <p:nvPr/>
        </p:nvSpPr>
        <p:spPr>
          <a:xfrm>
            <a:off x="685799" y="1051560"/>
            <a:ext cx="11240037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Self-awareness means noticing how my words, tone, body language and confidence affect the person receiving care. (HCPC,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9048" y="1783080"/>
            <a:ext cx="0" cy="4526280"/>
          </a:xfrm>
          <a:prstGeom prst="line">
            <a:avLst/>
          </a:prstGeom>
          <a:noFill/>
          <a:ln w="25400">
            <a:solidFill>
              <a:srgbClr val="C7D4E6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868680" y="1828800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0E6E6E"/>
                </a:solidFill>
                <a:latin typeface="Arial"/>
              </a:rPr>
              <a:t>Strengths I can use</a:t>
            </a:r>
            <a:endParaRPr lang="en-US" sz="4000" dirty="0"/>
          </a:p>
        </p:txBody>
      </p:sp>
      <p:sp>
        <p:nvSpPr>
          <p:cNvPr id="8" name="Text 6"/>
          <p:cNvSpPr/>
          <p:nvPr/>
        </p:nvSpPr>
        <p:spPr>
          <a:xfrm>
            <a:off x="502920" y="2688336"/>
            <a:ext cx="4938404" cy="22860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 can listen calmly before responding (GMC,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 can explain information in simple language (HCPC,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 can show respect through tone and body language (CQC, 2025)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92240" y="1828800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C7352A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Areas to develop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191132" y="2698600"/>
            <a:ext cx="5360444" cy="22860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Checking understanding instead of assuming. (NICE, 2021)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Adapting communication for sensory, language or literacy needs. (NHS England, 2025)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Speaking up early when communication creates risk. (WHO, 2021)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37771" y="146304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Core Principles for Professional Communication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837771" y="640080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Text 3"/>
          <p:cNvSpPr/>
          <p:nvPr/>
        </p:nvSpPr>
        <p:spPr>
          <a:xfrm>
            <a:off x="1157811" y="978408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Listen first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038171" y="996696"/>
            <a:ext cx="78619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Ask open questions and allow the person to explain what matters (GMC,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157811" y="1508760"/>
            <a:ext cx="10424160" cy="0"/>
          </a:xfrm>
          <a:prstGeom prst="line">
            <a:avLst/>
          </a:prstGeom>
          <a:noFill/>
          <a:ln w="12700">
            <a:solidFill>
              <a:srgbClr val="E1E7EF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8" name="Text 6"/>
          <p:cNvSpPr/>
          <p:nvPr/>
        </p:nvSpPr>
        <p:spPr>
          <a:xfrm>
            <a:off x="1157811" y="196596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Use plain language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38171" y="1984248"/>
            <a:ext cx="78619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Avoid jargon and check that key information is understood (NICE, 2021)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1157811" y="2496312"/>
            <a:ext cx="10424160" cy="0"/>
          </a:xfrm>
          <a:prstGeom prst="line">
            <a:avLst/>
          </a:prstGeom>
          <a:noFill/>
          <a:ln w="12700">
            <a:solidFill>
              <a:srgbClr val="E1E7EF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1" name="Text 9"/>
          <p:cNvSpPr/>
          <p:nvPr/>
        </p:nvSpPr>
        <p:spPr>
          <a:xfrm>
            <a:off x="1157811" y="295351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Respect choices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038171" y="2971800"/>
            <a:ext cx="78619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Involve people in decisions about their care and treatment (CQC,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57811" y="3483864"/>
            <a:ext cx="10424160" cy="0"/>
          </a:xfrm>
          <a:prstGeom prst="line">
            <a:avLst/>
          </a:prstGeom>
          <a:noFill/>
          <a:ln w="12700">
            <a:solidFill>
              <a:srgbClr val="E1E7EF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4" name="Text 12"/>
          <p:cNvSpPr/>
          <p:nvPr/>
        </p:nvSpPr>
        <p:spPr>
          <a:xfrm>
            <a:off x="1157811" y="3941064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Record and share safely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38171" y="3959352"/>
            <a:ext cx="77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Communicate responsibly with colleagues and protect information (HCPC,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1157811" y="4471416"/>
            <a:ext cx="10424160" cy="0"/>
          </a:xfrm>
          <a:prstGeom prst="line">
            <a:avLst/>
          </a:prstGeom>
          <a:noFill/>
          <a:ln w="12700">
            <a:solidFill>
              <a:srgbClr val="E1E7EF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7" name="Text 15"/>
          <p:cNvSpPr/>
          <p:nvPr/>
        </p:nvSpPr>
        <p:spPr>
          <a:xfrm>
            <a:off x="1157811" y="5413248"/>
            <a:ext cx="10424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0E6E6E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Simple rule: be clear, kind, accurate and person-centred.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3" name="Text 1"/>
          <p:cNvSpPr/>
          <p:nvPr/>
        </p:nvSpPr>
        <p:spPr>
          <a:xfrm>
            <a:off x="502920" y="310896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A Practical Communication Flow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6" name="Shape 4"/>
          <p:cNvSpPr/>
          <p:nvPr/>
        </p:nvSpPr>
        <p:spPr>
          <a:xfrm>
            <a:off x="2404872" y="3241548"/>
            <a:ext cx="109728" cy="0"/>
          </a:xfrm>
          <a:prstGeom prst="line">
            <a:avLst/>
          </a:prstGeom>
          <a:noFill/>
          <a:ln w="25400">
            <a:solidFill>
              <a:srgbClr val="5BAAA6"/>
            </a:solidFill>
            <a:prstDash val="solid"/>
            <a:headEnd type="none"/>
            <a:tailEnd type="triangle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Shape 5"/>
          <p:cNvSpPr/>
          <p:nvPr/>
        </p:nvSpPr>
        <p:spPr>
          <a:xfrm>
            <a:off x="4352544" y="3241548"/>
            <a:ext cx="109728" cy="0"/>
          </a:xfrm>
          <a:prstGeom prst="line">
            <a:avLst/>
          </a:prstGeom>
          <a:noFill/>
          <a:ln w="25400">
            <a:solidFill>
              <a:srgbClr val="5BAAA6"/>
            </a:solidFill>
            <a:prstDash val="solid"/>
            <a:headEnd type="none"/>
            <a:tailEnd type="triangle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8" name="Shape 6"/>
          <p:cNvSpPr/>
          <p:nvPr/>
        </p:nvSpPr>
        <p:spPr>
          <a:xfrm>
            <a:off x="6300216" y="3241548"/>
            <a:ext cx="109728" cy="0"/>
          </a:xfrm>
          <a:prstGeom prst="line">
            <a:avLst/>
          </a:prstGeom>
          <a:noFill/>
          <a:ln w="25400">
            <a:solidFill>
              <a:srgbClr val="5BAAA6"/>
            </a:solidFill>
            <a:prstDash val="solid"/>
            <a:headEnd type="none"/>
            <a:tailEnd type="triangle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9" name="Shape 7"/>
          <p:cNvSpPr/>
          <p:nvPr/>
        </p:nvSpPr>
        <p:spPr>
          <a:xfrm>
            <a:off x="8247888" y="3241548"/>
            <a:ext cx="109728" cy="0"/>
          </a:xfrm>
          <a:prstGeom prst="line">
            <a:avLst/>
          </a:prstGeom>
          <a:noFill/>
          <a:ln w="25400">
            <a:solidFill>
              <a:srgbClr val="5BAAA6"/>
            </a:solidFill>
            <a:prstDash val="solid"/>
            <a:headEnd type="none"/>
            <a:tailEnd type="triangle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0" name="Shape 8"/>
          <p:cNvSpPr/>
          <p:nvPr/>
        </p:nvSpPr>
        <p:spPr>
          <a:xfrm>
            <a:off x="10195560" y="3241548"/>
            <a:ext cx="109728" cy="0"/>
          </a:xfrm>
          <a:prstGeom prst="line">
            <a:avLst/>
          </a:prstGeom>
          <a:noFill/>
          <a:ln w="25400">
            <a:solidFill>
              <a:srgbClr val="5BAAA6"/>
            </a:solidFill>
            <a:prstDash val="solid"/>
            <a:headEnd type="none"/>
            <a:tailEnd type="triangle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1" name="Shape 9"/>
          <p:cNvSpPr/>
          <p:nvPr/>
        </p:nvSpPr>
        <p:spPr>
          <a:xfrm>
            <a:off x="493776" y="2788919"/>
            <a:ext cx="1783080" cy="960120"/>
          </a:xfrm>
          <a:prstGeom prst="roundRect">
            <a:avLst>
              <a:gd name="adj" fmla="val 7619"/>
            </a:avLst>
          </a:prstGeom>
          <a:solidFill>
            <a:srgbClr val="E9F7F6"/>
          </a:solidFill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 dirty="0"/>
          </a:p>
        </p:txBody>
      </p:sp>
      <p:sp>
        <p:nvSpPr>
          <p:cNvPr id="12" name="Text 10"/>
          <p:cNvSpPr/>
          <p:nvPr/>
        </p:nvSpPr>
        <p:spPr>
          <a:xfrm>
            <a:off x="704088" y="2880360"/>
            <a:ext cx="15636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17324D"/>
                </a:solidFill>
                <a:latin typeface="Arial"/>
              </a:rPr>
              <a:t>Prepare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317241" y="3035805"/>
            <a:ext cx="1968759" cy="685797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000" dirty="0">
                <a:solidFill>
                  <a:srgbClr val="111111"/>
                </a:solidFill>
                <a:latin typeface="Arial"/>
              </a:rPr>
              <a:t>Know the issue</a:t>
            </a:r>
            <a:endParaRPr lang="en-US" sz="110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000" dirty="0">
                <a:solidFill>
                  <a:srgbClr val="111111"/>
                </a:solidFill>
                <a:latin typeface="Arial"/>
              </a:rPr>
              <a:t>and privacy needs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2542032" y="2761488"/>
            <a:ext cx="1783080" cy="960120"/>
          </a:xfrm>
          <a:prstGeom prst="roundRect">
            <a:avLst>
              <a:gd name="adj" fmla="val 7619"/>
            </a:avLst>
          </a:prstGeom>
          <a:solidFill>
            <a:srgbClr val="EAF2FF"/>
          </a:solidFill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5" name="Text 13"/>
          <p:cNvSpPr/>
          <p:nvPr/>
        </p:nvSpPr>
        <p:spPr>
          <a:xfrm>
            <a:off x="2651760" y="2880360"/>
            <a:ext cx="15636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17324D"/>
                </a:solidFill>
                <a:latin typeface="Arial"/>
              </a:rPr>
              <a:t>Listen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2633472" y="3200400"/>
            <a:ext cx="16002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Allow concerns</a:t>
            </a:r>
            <a:endParaRPr lang="en-US" sz="116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without interrupting</a:t>
            </a:r>
            <a:endParaRPr lang="en-US" sz="1160" dirty="0"/>
          </a:p>
        </p:txBody>
      </p:sp>
      <p:sp>
        <p:nvSpPr>
          <p:cNvPr id="17" name="Shape 15"/>
          <p:cNvSpPr/>
          <p:nvPr/>
        </p:nvSpPr>
        <p:spPr>
          <a:xfrm>
            <a:off x="4489704" y="2761488"/>
            <a:ext cx="1783080" cy="960120"/>
          </a:xfrm>
          <a:prstGeom prst="roundRect">
            <a:avLst>
              <a:gd name="adj" fmla="val 7619"/>
            </a:avLst>
          </a:prstGeom>
          <a:solidFill>
            <a:srgbClr val="E9F7F6"/>
          </a:solidFill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8" name="Text 16"/>
          <p:cNvSpPr/>
          <p:nvPr/>
        </p:nvSpPr>
        <p:spPr>
          <a:xfrm>
            <a:off x="4599432" y="2880360"/>
            <a:ext cx="15636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17324D"/>
                </a:solidFill>
                <a:latin typeface="Arial"/>
              </a:rPr>
              <a:t>Clarify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4581144" y="3200400"/>
            <a:ext cx="16002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Check meaning</a:t>
            </a:r>
            <a:endParaRPr lang="en-US" sz="116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and understanding</a:t>
            </a:r>
            <a:endParaRPr lang="en-US" sz="1160" dirty="0"/>
          </a:p>
        </p:txBody>
      </p:sp>
      <p:sp>
        <p:nvSpPr>
          <p:cNvPr id="20" name="Shape 18"/>
          <p:cNvSpPr/>
          <p:nvPr/>
        </p:nvSpPr>
        <p:spPr>
          <a:xfrm>
            <a:off x="6437376" y="2761488"/>
            <a:ext cx="1783080" cy="960120"/>
          </a:xfrm>
          <a:prstGeom prst="roundRect">
            <a:avLst>
              <a:gd name="adj" fmla="val 7619"/>
            </a:avLst>
          </a:prstGeom>
          <a:solidFill>
            <a:srgbClr val="EAF2FF"/>
          </a:solidFill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21" name="Text 19"/>
          <p:cNvSpPr/>
          <p:nvPr/>
        </p:nvSpPr>
        <p:spPr>
          <a:xfrm>
            <a:off x="6547104" y="2880360"/>
            <a:ext cx="15636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17324D"/>
                </a:solidFill>
                <a:latin typeface="Arial"/>
              </a:rPr>
              <a:t>Respond</a:t>
            </a:r>
            <a:endParaRPr lang="en-US" sz="1700" dirty="0"/>
          </a:p>
        </p:txBody>
      </p:sp>
      <p:sp>
        <p:nvSpPr>
          <p:cNvPr id="22" name="Text 20"/>
          <p:cNvSpPr/>
          <p:nvPr/>
        </p:nvSpPr>
        <p:spPr>
          <a:xfrm>
            <a:off x="6528816" y="3200400"/>
            <a:ext cx="16002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Give clear</a:t>
            </a:r>
            <a:endParaRPr lang="en-US" sz="116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next steps</a:t>
            </a:r>
            <a:endParaRPr lang="en-US" sz="1160" dirty="0"/>
          </a:p>
        </p:txBody>
      </p:sp>
      <p:sp>
        <p:nvSpPr>
          <p:cNvPr id="23" name="Shape 21"/>
          <p:cNvSpPr/>
          <p:nvPr/>
        </p:nvSpPr>
        <p:spPr>
          <a:xfrm>
            <a:off x="8385048" y="2761488"/>
            <a:ext cx="1783080" cy="960120"/>
          </a:xfrm>
          <a:prstGeom prst="roundRect">
            <a:avLst>
              <a:gd name="adj" fmla="val 7619"/>
            </a:avLst>
          </a:prstGeom>
          <a:solidFill>
            <a:srgbClr val="E9F7F6"/>
          </a:solidFill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24" name="Text 22"/>
          <p:cNvSpPr/>
          <p:nvPr/>
        </p:nvSpPr>
        <p:spPr>
          <a:xfrm>
            <a:off x="8494776" y="2880360"/>
            <a:ext cx="15636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17324D"/>
                </a:solidFill>
                <a:latin typeface="Arial"/>
              </a:rPr>
              <a:t>Record</a:t>
            </a:r>
            <a:endParaRPr lang="en-US" sz="1700" dirty="0"/>
          </a:p>
        </p:txBody>
      </p:sp>
      <p:sp>
        <p:nvSpPr>
          <p:cNvPr id="25" name="Text 23"/>
          <p:cNvSpPr/>
          <p:nvPr/>
        </p:nvSpPr>
        <p:spPr>
          <a:xfrm>
            <a:off x="8476488" y="3200400"/>
            <a:ext cx="16002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Share safely</a:t>
            </a:r>
            <a:endParaRPr lang="en-US" sz="116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with the team</a:t>
            </a:r>
            <a:endParaRPr lang="en-US" sz="1160" dirty="0"/>
          </a:p>
        </p:txBody>
      </p:sp>
      <p:sp>
        <p:nvSpPr>
          <p:cNvPr id="26" name="Shape 24"/>
          <p:cNvSpPr/>
          <p:nvPr/>
        </p:nvSpPr>
        <p:spPr>
          <a:xfrm>
            <a:off x="10332720" y="2761488"/>
            <a:ext cx="1783080" cy="960120"/>
          </a:xfrm>
          <a:prstGeom prst="roundRect">
            <a:avLst>
              <a:gd name="adj" fmla="val 7619"/>
            </a:avLst>
          </a:prstGeom>
          <a:solidFill>
            <a:srgbClr val="EAF2FF"/>
          </a:solidFill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27" name="Text 25"/>
          <p:cNvSpPr/>
          <p:nvPr/>
        </p:nvSpPr>
        <p:spPr>
          <a:xfrm>
            <a:off x="10442448" y="2880360"/>
            <a:ext cx="15636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17324D"/>
                </a:solidFill>
                <a:latin typeface="Arial"/>
              </a:rPr>
              <a:t>Reflect</a:t>
            </a:r>
            <a:endParaRPr lang="en-US" sz="1700" dirty="0"/>
          </a:p>
        </p:txBody>
      </p:sp>
      <p:sp>
        <p:nvSpPr>
          <p:cNvPr id="28" name="Text 26"/>
          <p:cNvSpPr/>
          <p:nvPr/>
        </p:nvSpPr>
        <p:spPr>
          <a:xfrm>
            <a:off x="10424160" y="3200400"/>
            <a:ext cx="16002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Improve the</a:t>
            </a:r>
            <a:endParaRPr lang="en-US" sz="116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111111"/>
                </a:solidFill>
                <a:latin typeface="Arial"/>
              </a:rPr>
              <a:t>next interaction</a:t>
            </a:r>
            <a:endParaRPr lang="en-US" sz="1160" dirty="0"/>
          </a:p>
        </p:txBody>
      </p:sp>
      <p:sp>
        <p:nvSpPr>
          <p:cNvPr id="29" name="Shape 27"/>
          <p:cNvSpPr/>
          <p:nvPr/>
        </p:nvSpPr>
        <p:spPr>
          <a:xfrm>
            <a:off x="502920" y="4892039"/>
            <a:ext cx="11292840" cy="1129283"/>
          </a:xfrm>
          <a:prstGeom prst="roundRect">
            <a:avLst>
              <a:gd name="adj" fmla="val 13793"/>
            </a:avLst>
          </a:prstGeom>
          <a:solidFill>
            <a:srgbClr val="F5F7FA"/>
          </a:solidFill>
          <a:ln w="12700">
            <a:solidFill>
              <a:srgbClr val="F5F7FA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30" name="Text 28"/>
          <p:cNvSpPr/>
          <p:nvPr/>
        </p:nvSpPr>
        <p:spPr>
          <a:xfrm>
            <a:off x="493776" y="5048713"/>
            <a:ext cx="11164824" cy="68579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The flow supports shared decision-making and safe team communication.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9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10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AAC9494-D5B7-B7C9-40D0-F9DC8B2503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3" name="Text 1"/>
          <p:cNvSpPr/>
          <p:nvPr/>
        </p:nvSpPr>
        <p:spPr>
          <a:xfrm>
            <a:off x="502920" y="310896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Barriers and Inclusive Communication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Text 3"/>
          <p:cNvSpPr/>
          <p:nvPr/>
        </p:nvSpPr>
        <p:spPr>
          <a:xfrm>
            <a:off x="467503" y="996696"/>
            <a:ext cx="11328257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Communication is only effective when it is accessible to the person receiving it.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71500" y="1623060"/>
            <a:ext cx="11087100" cy="3662171"/>
          </a:xfrm>
          <a:prstGeom prst="roundRect">
            <a:avLst>
              <a:gd name="adj" fmla="val 2078"/>
            </a:avLst>
          </a:prstGeom>
          <a:solidFill>
            <a:srgbClr val="F5F7FA"/>
          </a:solidFill>
          <a:ln w="12700">
            <a:solidFill>
              <a:srgbClr val="D6DEE8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1051560" y="1901952"/>
            <a:ext cx="2788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Barrier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977640" y="1901952"/>
            <a:ext cx="6903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Professional response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05840" y="2221992"/>
            <a:ext cx="10104120" cy="0"/>
          </a:xfrm>
          <a:prstGeom prst="line">
            <a:avLst/>
          </a:prstGeom>
          <a:noFill/>
          <a:ln w="10160">
            <a:solidFill>
              <a:srgbClr val="D6DEE8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0" name="Text 8"/>
          <p:cNvSpPr/>
          <p:nvPr/>
        </p:nvSpPr>
        <p:spPr>
          <a:xfrm>
            <a:off x="695459" y="2331720"/>
            <a:ext cx="3145021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Hearing, vision or speech need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3977640" y="2331720"/>
            <a:ext cx="75875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Ask preferred method; provide support or accessible format. (NHS England, 2025)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1005840" y="2907792"/>
            <a:ext cx="10104120" cy="0"/>
          </a:xfrm>
          <a:prstGeom prst="line">
            <a:avLst/>
          </a:prstGeom>
          <a:noFill/>
          <a:ln w="10160">
            <a:solidFill>
              <a:srgbClr val="D6DEE8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3" name="Text 11"/>
          <p:cNvSpPr/>
          <p:nvPr/>
        </p:nvSpPr>
        <p:spPr>
          <a:xfrm>
            <a:off x="695459" y="3017520"/>
            <a:ext cx="3145021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Health literacy or jargon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3977640" y="3017520"/>
            <a:ext cx="7680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Use plain words, chunk information and check understanding (NICE, 2021)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1005840" y="3593592"/>
            <a:ext cx="10104120" cy="0"/>
          </a:xfrm>
          <a:prstGeom prst="line">
            <a:avLst/>
          </a:prstGeom>
          <a:noFill/>
          <a:ln w="10160">
            <a:solidFill>
              <a:srgbClr val="D6DEE8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6" name="Text 14"/>
          <p:cNvSpPr/>
          <p:nvPr/>
        </p:nvSpPr>
        <p:spPr>
          <a:xfrm>
            <a:off x="695459" y="3703320"/>
            <a:ext cx="3145021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Anxiety, pain or distress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3977640" y="3703320"/>
            <a:ext cx="75875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Slow the interaction, listen first and respond calmly (GMC,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005840" y="4279392"/>
            <a:ext cx="10104120" cy="0"/>
          </a:xfrm>
          <a:prstGeom prst="line">
            <a:avLst/>
          </a:prstGeom>
          <a:noFill/>
          <a:ln w="10160">
            <a:solidFill>
              <a:srgbClr val="D6DEE8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9" name="Text 17"/>
          <p:cNvSpPr/>
          <p:nvPr/>
        </p:nvSpPr>
        <p:spPr>
          <a:xfrm>
            <a:off x="695459" y="4389120"/>
            <a:ext cx="3145021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Culture or language difference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3977640" y="4389120"/>
            <a:ext cx="75875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Avoid assumptions and use professional interpreting where needed. (HCPC, 2024)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1371600" y="5486400"/>
            <a:ext cx="9372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0E6E6E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Barriers must be identified, recorded, shared, met and reviewed.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11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 dirty="0"/>
          </a:p>
        </p:txBody>
      </p:sp>
      <p:sp>
        <p:nvSpPr>
          <p:cNvPr id="3" name="Text 1"/>
          <p:cNvSpPr/>
          <p:nvPr/>
        </p:nvSpPr>
        <p:spPr>
          <a:xfrm>
            <a:off x="502920" y="310896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Personal Action Plan and Conclusion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Text 3"/>
          <p:cNvSpPr/>
          <p:nvPr/>
        </p:nvSpPr>
        <p:spPr>
          <a:xfrm>
            <a:off x="777240" y="1078992"/>
            <a:ext cx="6583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My three improvement commitments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914400" y="1783080"/>
            <a:ext cx="457200" cy="457200"/>
          </a:xfrm>
          <a:prstGeom prst="ellipse">
            <a:avLst/>
          </a:prstGeom>
          <a:solidFill>
            <a:srgbClr val="0E6E6E"/>
          </a:solidFill>
          <a:ln w="12700">
            <a:solidFill>
              <a:srgbClr val="0E6E6E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914400" y="1856232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/>
              </a:rPr>
              <a:t>1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554480" y="1868774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Use teach-back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159876" y="1933956"/>
            <a:ext cx="7743423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 will ask people to explain key points back in their own words (NICE, 2021).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914400" y="2651760"/>
            <a:ext cx="457200" cy="457200"/>
          </a:xfrm>
          <a:prstGeom prst="ellipse">
            <a:avLst/>
          </a:prstGeom>
          <a:solidFill>
            <a:srgbClr val="0E6E6E"/>
          </a:solidFill>
          <a:ln w="12700">
            <a:solidFill>
              <a:srgbClr val="0E6E6E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1" name="Text 9"/>
          <p:cNvSpPr/>
          <p:nvPr/>
        </p:nvSpPr>
        <p:spPr>
          <a:xfrm>
            <a:off x="914400" y="2724912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/>
              </a:rPr>
              <a:t>2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554480" y="2733310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Adapt communication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448272" y="2857242"/>
            <a:ext cx="7743423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 will ask about communication preferences and support needs (NHS England, 2025).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914400" y="3520440"/>
            <a:ext cx="457200" cy="457200"/>
          </a:xfrm>
          <a:prstGeom prst="ellipse">
            <a:avLst/>
          </a:prstGeom>
          <a:solidFill>
            <a:srgbClr val="0E6E6E"/>
          </a:solidFill>
          <a:ln w="12700">
            <a:solidFill>
              <a:srgbClr val="0E6E6E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5" name="Text 13"/>
          <p:cNvSpPr/>
          <p:nvPr/>
        </p:nvSpPr>
        <p:spPr>
          <a:xfrm>
            <a:off x="914400" y="3593592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/>
              </a:rPr>
              <a:t>3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1554480" y="3603895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rgbClr val="17324D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Reflect after practice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480560" y="3806802"/>
            <a:ext cx="71780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 will review what worked and what I should improve next time. (HCPC, 2024)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914399" y="4892039"/>
            <a:ext cx="11140225" cy="942091"/>
          </a:xfrm>
          <a:prstGeom prst="roundRect">
            <a:avLst>
              <a:gd name="adj" fmla="val 12821"/>
            </a:avLst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9" name="Text 17"/>
          <p:cNvSpPr/>
          <p:nvPr/>
        </p:nvSpPr>
        <p:spPr>
          <a:xfrm>
            <a:off x="1170432" y="5074920"/>
            <a:ext cx="106253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Conclusion: communication is a professional skill that turns care into partnership, safety and dignity.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3" name="Text 1"/>
          <p:cNvSpPr/>
          <p:nvPr/>
        </p:nvSpPr>
        <p:spPr>
          <a:xfrm>
            <a:off x="502920" y="310896"/>
            <a:ext cx="10607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References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804672"/>
            <a:ext cx="11155680" cy="0"/>
          </a:xfrm>
          <a:prstGeom prst="line">
            <a:avLst/>
          </a:prstGeom>
          <a:noFill/>
          <a:ln w="15240">
            <a:solidFill>
              <a:srgbClr val="0E6E6E"/>
            </a:solidFill>
            <a:prstDash val="solid"/>
          </a:ln>
        </p:spPr>
        <p:txBody>
          <a:bodyPr wrap="square"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Text 3"/>
          <p:cNvSpPr/>
          <p:nvPr/>
        </p:nvSpPr>
        <p:spPr>
          <a:xfrm>
            <a:off x="502920" y="1033272"/>
            <a:ext cx="11292840" cy="5257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Care Quality Commission (2024) Person-centred care: single assessment framework. Available at: cqc.org.uk (Accessed: 11 July 2026).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Care Quality Commission (2025) Regulation 9: Person-centred care. Available at: cqc.org.uk (Accessed: 11 July 2026).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General Medical Council (2024) Good medical practice. London: GMC.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Health and Care Professions Council (2024) Standards of conduct, performance and ethics. London: HCPC.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National Institute for Health and Care Excellence (2021) Shared decision making: NICE guideline NG197. London: NICE.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NHS England (2025) Accessible Information Standard requirements DAPB1605. London: NHS England.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World Health Organization (2021) Global Patient Safety Action Plan 2021–2030. Geneva: WHO.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11111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Image credits: Oncology Nursing Society (2023); GSK (2023).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46988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13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995</Words>
  <Application>Microsoft Office PowerPoint</Application>
  <PresentationFormat>Widescreen</PresentationFormat>
  <Paragraphs>157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Skill in Health and Social Care</dc:title>
  <dc:subject>Communication skill in health and social care</dc:subject>
  <dc:creator>OpenAI</dc:creator>
  <cp:lastModifiedBy>Stephanie Chasteau</cp:lastModifiedBy>
  <cp:revision>12</cp:revision>
  <dcterms:created xsi:type="dcterms:W3CDTF">2026-07-11T19:58:25Z</dcterms:created>
  <dcterms:modified xsi:type="dcterms:W3CDTF">2026-07-27T04:54:54Z</dcterms:modified>
</cp:coreProperties>
</file>