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654" r:id="rId5"/>
    <p:sldId id="655" r:id="rId6"/>
    <p:sldId id="658" r:id="rId7"/>
    <p:sldId id="661" r:id="rId8"/>
    <p:sldId id="657" r:id="rId9"/>
    <p:sldId id="659" r:id="rId10"/>
    <p:sldId id="660" r:id="rId11"/>
    <p:sldId id="662" r:id="rId12"/>
    <p:sldId id="663" r:id="rId13"/>
    <p:sldId id="664" r:id="rId14"/>
    <p:sldId id="666" r:id="rId15"/>
    <p:sldId id="669" r:id="rId16"/>
    <p:sldId id="670" r:id="rId17"/>
    <p:sldId id="671" r:id="rId18"/>
    <p:sldId id="672" r:id="rId19"/>
    <p:sldId id="656" r:id="rId20"/>
    <p:sldId id="633" r:id="rId21"/>
    <p:sldId id="638" r:id="rId22"/>
    <p:sldId id="639" r:id="rId23"/>
    <p:sldId id="64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5505FB-24E5-4F99-BE48-A8F604785E5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9FA15B4-0B88-43AE-87FC-EFE59AF1BF33}">
      <dgm:prSet/>
      <dgm:spPr/>
      <dgm:t>
        <a:bodyPr/>
        <a:lstStyle/>
        <a:p>
          <a:r>
            <a:rPr lang="en-GB" dirty="0"/>
            <a:t>Businesspeople who speak like this believe they are defending free enterprise</a:t>
          </a:r>
          <a:endParaRPr lang="en-US" dirty="0"/>
        </a:p>
      </dgm:t>
    </dgm:pt>
    <dgm:pt modelId="{96967FBD-2D33-40BB-976F-EF6F8BB1AB31}" type="parTrans" cxnId="{89AF1633-728B-4C60-B124-A79F9700E394}">
      <dgm:prSet/>
      <dgm:spPr/>
      <dgm:t>
        <a:bodyPr/>
        <a:lstStyle/>
        <a:p>
          <a:endParaRPr lang="en-US"/>
        </a:p>
      </dgm:t>
    </dgm:pt>
    <dgm:pt modelId="{B67A28A6-ACD3-46E3-B3DE-6612DD0F388C}" type="sibTrans" cxnId="{89AF1633-728B-4C60-B124-A79F9700E394}">
      <dgm:prSet/>
      <dgm:spPr/>
      <dgm:t>
        <a:bodyPr/>
        <a:lstStyle/>
        <a:p>
          <a:endParaRPr lang="en-US"/>
        </a:p>
      </dgm:t>
    </dgm:pt>
    <dgm:pt modelId="{A2DF9642-B982-4F1B-A3B4-1424345C1B09}">
      <dgm:prSet/>
      <dgm:spPr/>
      <dgm:t>
        <a:bodyPr/>
        <a:lstStyle/>
        <a:p>
          <a:r>
            <a:rPr lang="en-GB" dirty="0"/>
            <a:t>They claim business is about social ends and have a social conscience</a:t>
          </a:r>
          <a:endParaRPr lang="en-US" dirty="0"/>
        </a:p>
      </dgm:t>
    </dgm:pt>
    <dgm:pt modelId="{CA50D73C-E345-4EE0-A68E-087A424F0613}" type="parTrans" cxnId="{493249A2-1923-434F-8882-9FB30D7F4A5D}">
      <dgm:prSet/>
      <dgm:spPr/>
      <dgm:t>
        <a:bodyPr/>
        <a:lstStyle/>
        <a:p>
          <a:endParaRPr lang="en-US"/>
        </a:p>
      </dgm:t>
    </dgm:pt>
    <dgm:pt modelId="{6737819D-857E-4A0E-B3E5-410BF821D81B}" type="sibTrans" cxnId="{493249A2-1923-434F-8882-9FB30D7F4A5D}">
      <dgm:prSet/>
      <dgm:spPr/>
      <dgm:t>
        <a:bodyPr/>
        <a:lstStyle/>
        <a:p>
          <a:endParaRPr lang="en-US"/>
        </a:p>
      </dgm:t>
    </dgm:pt>
    <dgm:pt modelId="{E6CABF5A-22A9-4BD8-B6DC-C4BC8D5407AE}">
      <dgm:prSet/>
      <dgm:spPr/>
      <dgm:t>
        <a:bodyPr/>
        <a:lstStyle/>
        <a:p>
          <a:r>
            <a:rPr lang="en-GB"/>
            <a:t>They espouse contemporary catchwords – business is about more than mere profit – employment, tackling discrimination, avoiding pollution etc.</a:t>
          </a:r>
          <a:endParaRPr lang="en-US"/>
        </a:p>
      </dgm:t>
    </dgm:pt>
    <dgm:pt modelId="{0AF5861A-2E26-4AB1-BDB4-BFF76BF6FE13}" type="parTrans" cxnId="{A3F55B06-428B-4A62-A1E3-1CD09F4549CB}">
      <dgm:prSet/>
      <dgm:spPr/>
      <dgm:t>
        <a:bodyPr/>
        <a:lstStyle/>
        <a:p>
          <a:endParaRPr lang="en-US"/>
        </a:p>
      </dgm:t>
    </dgm:pt>
    <dgm:pt modelId="{BE935EE3-F2CD-4830-9DC5-F554594B4903}" type="sibTrans" cxnId="{A3F55B06-428B-4A62-A1E3-1CD09F4549CB}">
      <dgm:prSet/>
      <dgm:spPr/>
      <dgm:t>
        <a:bodyPr/>
        <a:lstStyle/>
        <a:p>
          <a:endParaRPr lang="en-US"/>
        </a:p>
      </dgm:t>
    </dgm:pt>
    <dgm:pt modelId="{671A21DF-3860-4FE9-9737-A157E24D21E1}">
      <dgm:prSet/>
      <dgm:spPr/>
      <dgm:t>
        <a:bodyPr/>
        <a:lstStyle/>
        <a:p>
          <a:r>
            <a:rPr lang="en-GB"/>
            <a:t>Friedman says they preach pure and unadulterated socialism</a:t>
          </a:r>
          <a:endParaRPr lang="en-US"/>
        </a:p>
      </dgm:t>
    </dgm:pt>
    <dgm:pt modelId="{0325F8EC-082E-4486-B7DE-D2709043F905}" type="parTrans" cxnId="{6EA85A66-CC14-4E3A-873F-58896A3F1AED}">
      <dgm:prSet/>
      <dgm:spPr/>
      <dgm:t>
        <a:bodyPr/>
        <a:lstStyle/>
        <a:p>
          <a:endParaRPr lang="en-US"/>
        </a:p>
      </dgm:t>
    </dgm:pt>
    <dgm:pt modelId="{368DDA93-CC7D-4172-B730-92B9007A9906}" type="sibTrans" cxnId="{6EA85A66-CC14-4E3A-873F-58896A3F1AED}">
      <dgm:prSet/>
      <dgm:spPr/>
      <dgm:t>
        <a:bodyPr/>
        <a:lstStyle/>
        <a:p>
          <a:endParaRPr lang="en-US"/>
        </a:p>
      </dgm:t>
    </dgm:pt>
    <dgm:pt modelId="{7AE35247-84CD-42BD-A1FA-816926060FAD}">
      <dgm:prSet/>
      <dgm:spPr/>
      <dgm:t>
        <a:bodyPr/>
        <a:lstStyle/>
        <a:p>
          <a:r>
            <a:rPr lang="en-GB"/>
            <a:t>”Unwitting puppets” of forces undermining the basis of free society</a:t>
          </a:r>
          <a:endParaRPr lang="en-US"/>
        </a:p>
      </dgm:t>
    </dgm:pt>
    <dgm:pt modelId="{5546B16D-1305-4504-816C-707588BE3B99}" type="parTrans" cxnId="{4AA8DB62-B45C-4F32-A367-1D5C61E98696}">
      <dgm:prSet/>
      <dgm:spPr/>
      <dgm:t>
        <a:bodyPr/>
        <a:lstStyle/>
        <a:p>
          <a:endParaRPr lang="en-US"/>
        </a:p>
      </dgm:t>
    </dgm:pt>
    <dgm:pt modelId="{9C28638F-6C0F-4F4F-9D3F-3E07486DD76E}" type="sibTrans" cxnId="{4AA8DB62-B45C-4F32-A367-1D5C61E98696}">
      <dgm:prSet/>
      <dgm:spPr/>
      <dgm:t>
        <a:bodyPr/>
        <a:lstStyle/>
        <a:p>
          <a:endParaRPr lang="en-US"/>
        </a:p>
      </dgm:t>
    </dgm:pt>
    <dgm:pt modelId="{1CEC1E04-1C39-454B-A593-24784F17A595}">
      <dgm:prSet/>
      <dgm:spPr/>
      <dgm:t>
        <a:bodyPr/>
        <a:lstStyle/>
        <a:p>
          <a:r>
            <a:rPr lang="en-US" dirty="0"/>
            <a:t>Social responsibilities of business in a free-enterprise system?</a:t>
          </a:r>
        </a:p>
      </dgm:t>
    </dgm:pt>
    <dgm:pt modelId="{5E1F964C-741C-4730-B080-42C534D66078}" type="parTrans" cxnId="{927C06C3-0BF6-4285-9DF0-2EF311BAB523}">
      <dgm:prSet/>
      <dgm:spPr/>
      <dgm:t>
        <a:bodyPr/>
        <a:lstStyle/>
        <a:p>
          <a:endParaRPr lang="en-GB"/>
        </a:p>
      </dgm:t>
    </dgm:pt>
    <dgm:pt modelId="{FE9F768B-473A-405C-822A-ED12B2B82E0F}" type="sibTrans" cxnId="{927C06C3-0BF6-4285-9DF0-2EF311BAB523}">
      <dgm:prSet/>
      <dgm:spPr/>
      <dgm:t>
        <a:bodyPr/>
        <a:lstStyle/>
        <a:p>
          <a:endParaRPr lang="en-GB"/>
        </a:p>
      </dgm:t>
    </dgm:pt>
    <dgm:pt modelId="{B057B3F6-2F53-4FA3-989D-5C470E6CD70C}" type="pres">
      <dgm:prSet presAssocID="{745505FB-24E5-4F99-BE48-A8F604785E51}" presName="diagram" presStyleCnt="0">
        <dgm:presLayoutVars>
          <dgm:dir/>
          <dgm:resizeHandles val="exact"/>
        </dgm:presLayoutVars>
      </dgm:prSet>
      <dgm:spPr/>
    </dgm:pt>
    <dgm:pt modelId="{E4FD1EB6-2C86-49B2-B527-2477BB122567}" type="pres">
      <dgm:prSet presAssocID="{1CEC1E04-1C39-454B-A593-24784F17A595}" presName="node" presStyleLbl="node1" presStyleIdx="0" presStyleCnt="6">
        <dgm:presLayoutVars>
          <dgm:bulletEnabled val="1"/>
        </dgm:presLayoutVars>
      </dgm:prSet>
      <dgm:spPr/>
    </dgm:pt>
    <dgm:pt modelId="{48F2258B-B900-4E4E-B7D1-4866BC6A6269}" type="pres">
      <dgm:prSet presAssocID="{FE9F768B-473A-405C-822A-ED12B2B82E0F}" presName="sibTrans" presStyleCnt="0"/>
      <dgm:spPr/>
    </dgm:pt>
    <dgm:pt modelId="{36F90A45-345E-4FDD-9CCB-C73F52E77E98}" type="pres">
      <dgm:prSet presAssocID="{89FA15B4-0B88-43AE-87FC-EFE59AF1BF33}" presName="node" presStyleLbl="node1" presStyleIdx="1" presStyleCnt="6">
        <dgm:presLayoutVars>
          <dgm:bulletEnabled val="1"/>
        </dgm:presLayoutVars>
      </dgm:prSet>
      <dgm:spPr/>
    </dgm:pt>
    <dgm:pt modelId="{FB7CA466-9354-45BD-8AFC-6F695EE551CA}" type="pres">
      <dgm:prSet presAssocID="{B67A28A6-ACD3-46E3-B3DE-6612DD0F388C}" presName="sibTrans" presStyleCnt="0"/>
      <dgm:spPr/>
    </dgm:pt>
    <dgm:pt modelId="{D31D8D9E-A1C8-4B3A-A8BB-5721E2A926A3}" type="pres">
      <dgm:prSet presAssocID="{A2DF9642-B982-4F1B-A3B4-1424345C1B09}" presName="node" presStyleLbl="node1" presStyleIdx="2" presStyleCnt="6">
        <dgm:presLayoutVars>
          <dgm:bulletEnabled val="1"/>
        </dgm:presLayoutVars>
      </dgm:prSet>
      <dgm:spPr/>
    </dgm:pt>
    <dgm:pt modelId="{2802189C-CBE6-4B5D-99B0-5FB61338EAA3}" type="pres">
      <dgm:prSet presAssocID="{6737819D-857E-4A0E-B3E5-410BF821D81B}" presName="sibTrans" presStyleCnt="0"/>
      <dgm:spPr/>
    </dgm:pt>
    <dgm:pt modelId="{C65EFDBB-86C2-4094-94A3-311130453775}" type="pres">
      <dgm:prSet presAssocID="{E6CABF5A-22A9-4BD8-B6DC-C4BC8D5407AE}" presName="node" presStyleLbl="node1" presStyleIdx="3" presStyleCnt="6">
        <dgm:presLayoutVars>
          <dgm:bulletEnabled val="1"/>
        </dgm:presLayoutVars>
      </dgm:prSet>
      <dgm:spPr/>
    </dgm:pt>
    <dgm:pt modelId="{0E366CF0-4746-4722-B423-0FC76AA49438}" type="pres">
      <dgm:prSet presAssocID="{BE935EE3-F2CD-4830-9DC5-F554594B4903}" presName="sibTrans" presStyleCnt="0"/>
      <dgm:spPr/>
    </dgm:pt>
    <dgm:pt modelId="{ACEF33D5-E057-4797-B87E-F87C18260749}" type="pres">
      <dgm:prSet presAssocID="{671A21DF-3860-4FE9-9737-A157E24D21E1}" presName="node" presStyleLbl="node1" presStyleIdx="4" presStyleCnt="6">
        <dgm:presLayoutVars>
          <dgm:bulletEnabled val="1"/>
        </dgm:presLayoutVars>
      </dgm:prSet>
      <dgm:spPr/>
    </dgm:pt>
    <dgm:pt modelId="{5769D25B-FF84-4EF1-868C-B1878D900F01}" type="pres">
      <dgm:prSet presAssocID="{368DDA93-CC7D-4172-B730-92B9007A9906}" presName="sibTrans" presStyleCnt="0"/>
      <dgm:spPr/>
    </dgm:pt>
    <dgm:pt modelId="{C36397C1-3326-44D4-8963-1B8FB6FD3C68}" type="pres">
      <dgm:prSet presAssocID="{7AE35247-84CD-42BD-A1FA-816926060FAD}" presName="node" presStyleLbl="node1" presStyleIdx="5" presStyleCnt="6">
        <dgm:presLayoutVars>
          <dgm:bulletEnabled val="1"/>
        </dgm:presLayoutVars>
      </dgm:prSet>
      <dgm:spPr/>
    </dgm:pt>
  </dgm:ptLst>
  <dgm:cxnLst>
    <dgm:cxn modelId="{AE1D7401-A860-4606-8DE1-CAC4EA74CED3}" type="presOf" srcId="{745505FB-24E5-4F99-BE48-A8F604785E51}" destId="{B057B3F6-2F53-4FA3-989D-5C470E6CD70C}" srcOrd="0" destOrd="0" presId="urn:microsoft.com/office/officeart/2005/8/layout/default"/>
    <dgm:cxn modelId="{A3F55B06-428B-4A62-A1E3-1CD09F4549CB}" srcId="{745505FB-24E5-4F99-BE48-A8F604785E51}" destId="{E6CABF5A-22A9-4BD8-B6DC-C4BC8D5407AE}" srcOrd="3" destOrd="0" parTransId="{0AF5861A-2E26-4AB1-BDB4-BFF76BF6FE13}" sibTransId="{BE935EE3-F2CD-4830-9DC5-F554594B4903}"/>
    <dgm:cxn modelId="{89AF1633-728B-4C60-B124-A79F9700E394}" srcId="{745505FB-24E5-4F99-BE48-A8F604785E51}" destId="{89FA15B4-0B88-43AE-87FC-EFE59AF1BF33}" srcOrd="1" destOrd="0" parTransId="{96967FBD-2D33-40BB-976F-EF6F8BB1AB31}" sibTransId="{B67A28A6-ACD3-46E3-B3DE-6612DD0F388C}"/>
    <dgm:cxn modelId="{6B6C5B39-F096-43E0-AC1B-756CF6DFC812}" type="presOf" srcId="{1CEC1E04-1C39-454B-A593-24784F17A595}" destId="{E4FD1EB6-2C86-49B2-B527-2477BB122567}" srcOrd="0" destOrd="0" presId="urn:microsoft.com/office/officeart/2005/8/layout/default"/>
    <dgm:cxn modelId="{4AA8DB62-B45C-4F32-A367-1D5C61E98696}" srcId="{745505FB-24E5-4F99-BE48-A8F604785E51}" destId="{7AE35247-84CD-42BD-A1FA-816926060FAD}" srcOrd="5" destOrd="0" parTransId="{5546B16D-1305-4504-816C-707588BE3B99}" sibTransId="{9C28638F-6C0F-4F4F-9D3F-3E07486DD76E}"/>
    <dgm:cxn modelId="{6EA85A66-CC14-4E3A-873F-58896A3F1AED}" srcId="{745505FB-24E5-4F99-BE48-A8F604785E51}" destId="{671A21DF-3860-4FE9-9737-A157E24D21E1}" srcOrd="4" destOrd="0" parTransId="{0325F8EC-082E-4486-B7DE-D2709043F905}" sibTransId="{368DDA93-CC7D-4172-B730-92B9007A9906}"/>
    <dgm:cxn modelId="{D0CE9966-E8CE-4D9A-B4EB-47813238B330}" type="presOf" srcId="{89FA15B4-0B88-43AE-87FC-EFE59AF1BF33}" destId="{36F90A45-345E-4FDD-9CCB-C73F52E77E98}" srcOrd="0" destOrd="0" presId="urn:microsoft.com/office/officeart/2005/8/layout/default"/>
    <dgm:cxn modelId="{4601B094-7169-4CEF-ABA3-CACB6D9461B8}" type="presOf" srcId="{E6CABF5A-22A9-4BD8-B6DC-C4BC8D5407AE}" destId="{C65EFDBB-86C2-4094-94A3-311130453775}" srcOrd="0" destOrd="0" presId="urn:microsoft.com/office/officeart/2005/8/layout/default"/>
    <dgm:cxn modelId="{09E7FF98-0175-484E-A314-8EA23B06808C}" type="presOf" srcId="{671A21DF-3860-4FE9-9737-A157E24D21E1}" destId="{ACEF33D5-E057-4797-B87E-F87C18260749}" srcOrd="0" destOrd="0" presId="urn:microsoft.com/office/officeart/2005/8/layout/default"/>
    <dgm:cxn modelId="{493249A2-1923-434F-8882-9FB30D7F4A5D}" srcId="{745505FB-24E5-4F99-BE48-A8F604785E51}" destId="{A2DF9642-B982-4F1B-A3B4-1424345C1B09}" srcOrd="2" destOrd="0" parTransId="{CA50D73C-E345-4EE0-A68E-087A424F0613}" sibTransId="{6737819D-857E-4A0E-B3E5-410BF821D81B}"/>
    <dgm:cxn modelId="{927C06C3-0BF6-4285-9DF0-2EF311BAB523}" srcId="{745505FB-24E5-4F99-BE48-A8F604785E51}" destId="{1CEC1E04-1C39-454B-A593-24784F17A595}" srcOrd="0" destOrd="0" parTransId="{5E1F964C-741C-4730-B080-42C534D66078}" sibTransId="{FE9F768B-473A-405C-822A-ED12B2B82E0F}"/>
    <dgm:cxn modelId="{645CF0DA-E623-4321-9CA9-E32440A96F9D}" type="presOf" srcId="{7AE35247-84CD-42BD-A1FA-816926060FAD}" destId="{C36397C1-3326-44D4-8963-1B8FB6FD3C68}" srcOrd="0" destOrd="0" presId="urn:microsoft.com/office/officeart/2005/8/layout/default"/>
    <dgm:cxn modelId="{A48D19F1-9205-4095-8A7A-7C2553BF0D71}" type="presOf" srcId="{A2DF9642-B982-4F1B-A3B4-1424345C1B09}" destId="{D31D8D9E-A1C8-4B3A-A8BB-5721E2A926A3}" srcOrd="0" destOrd="0" presId="urn:microsoft.com/office/officeart/2005/8/layout/default"/>
    <dgm:cxn modelId="{F92FF418-A153-45F6-8D33-665F86162054}" type="presParOf" srcId="{B057B3F6-2F53-4FA3-989D-5C470E6CD70C}" destId="{E4FD1EB6-2C86-49B2-B527-2477BB122567}" srcOrd="0" destOrd="0" presId="urn:microsoft.com/office/officeart/2005/8/layout/default"/>
    <dgm:cxn modelId="{D185F9C4-F157-47B4-94C3-C97E13197AE3}" type="presParOf" srcId="{B057B3F6-2F53-4FA3-989D-5C470E6CD70C}" destId="{48F2258B-B900-4E4E-B7D1-4866BC6A6269}" srcOrd="1" destOrd="0" presId="urn:microsoft.com/office/officeart/2005/8/layout/default"/>
    <dgm:cxn modelId="{9493F75F-903B-4772-9412-32A20EFAB9C2}" type="presParOf" srcId="{B057B3F6-2F53-4FA3-989D-5C470E6CD70C}" destId="{36F90A45-345E-4FDD-9CCB-C73F52E77E98}" srcOrd="2" destOrd="0" presId="urn:microsoft.com/office/officeart/2005/8/layout/default"/>
    <dgm:cxn modelId="{010563CD-AE04-4FFB-A2D7-9364888FF3BE}" type="presParOf" srcId="{B057B3F6-2F53-4FA3-989D-5C470E6CD70C}" destId="{FB7CA466-9354-45BD-8AFC-6F695EE551CA}" srcOrd="3" destOrd="0" presId="urn:microsoft.com/office/officeart/2005/8/layout/default"/>
    <dgm:cxn modelId="{5C47F7AD-2540-4DB5-BFCF-7B7E2865E608}" type="presParOf" srcId="{B057B3F6-2F53-4FA3-989D-5C470E6CD70C}" destId="{D31D8D9E-A1C8-4B3A-A8BB-5721E2A926A3}" srcOrd="4" destOrd="0" presId="urn:microsoft.com/office/officeart/2005/8/layout/default"/>
    <dgm:cxn modelId="{C636AEF1-8DD2-4345-8879-6B1A6F07C493}" type="presParOf" srcId="{B057B3F6-2F53-4FA3-989D-5C470E6CD70C}" destId="{2802189C-CBE6-4B5D-99B0-5FB61338EAA3}" srcOrd="5" destOrd="0" presId="urn:microsoft.com/office/officeart/2005/8/layout/default"/>
    <dgm:cxn modelId="{05BCE479-0292-4129-9415-E8795A9FC7F3}" type="presParOf" srcId="{B057B3F6-2F53-4FA3-989D-5C470E6CD70C}" destId="{C65EFDBB-86C2-4094-94A3-311130453775}" srcOrd="6" destOrd="0" presId="urn:microsoft.com/office/officeart/2005/8/layout/default"/>
    <dgm:cxn modelId="{A615A0FF-8CA2-4237-B068-6BF09BB82B5E}" type="presParOf" srcId="{B057B3F6-2F53-4FA3-989D-5C470E6CD70C}" destId="{0E366CF0-4746-4722-B423-0FC76AA49438}" srcOrd="7" destOrd="0" presId="urn:microsoft.com/office/officeart/2005/8/layout/default"/>
    <dgm:cxn modelId="{35E59814-FAA2-4433-8230-4F847B2C4146}" type="presParOf" srcId="{B057B3F6-2F53-4FA3-989D-5C470E6CD70C}" destId="{ACEF33D5-E057-4797-B87E-F87C18260749}" srcOrd="8" destOrd="0" presId="urn:microsoft.com/office/officeart/2005/8/layout/default"/>
    <dgm:cxn modelId="{126667E0-871C-44A6-A81C-0915262FC702}" type="presParOf" srcId="{B057B3F6-2F53-4FA3-989D-5C470E6CD70C}" destId="{5769D25B-FF84-4EF1-868C-B1878D900F01}" srcOrd="9" destOrd="0" presId="urn:microsoft.com/office/officeart/2005/8/layout/default"/>
    <dgm:cxn modelId="{29CEF98E-6238-466F-961B-CA9BD016E8FE}" type="presParOf" srcId="{B057B3F6-2F53-4FA3-989D-5C470E6CD70C}" destId="{C36397C1-3326-44D4-8963-1B8FB6FD3C6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A32F03-E60C-400E-BFEA-CF69725389DF}"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2C82378E-3D41-4677-BA7D-74E8A8F3318E}">
      <dgm:prSet custT="1"/>
      <dgm:spPr/>
      <dgm:t>
        <a:bodyPr/>
        <a:lstStyle/>
        <a:p>
          <a:r>
            <a:rPr lang="en-GB" sz="2000" dirty="0"/>
            <a:t>Businesses cannot have responsibilities, only people can</a:t>
          </a:r>
          <a:endParaRPr lang="en-US" sz="2000" dirty="0"/>
        </a:p>
      </dgm:t>
    </dgm:pt>
    <dgm:pt modelId="{436F6846-DE3D-43A0-94C5-5E9077DAA73B}" type="parTrans" cxnId="{D56ACF2F-0BF6-442D-A5D8-6AE2D93F20B4}">
      <dgm:prSet/>
      <dgm:spPr/>
      <dgm:t>
        <a:bodyPr/>
        <a:lstStyle/>
        <a:p>
          <a:endParaRPr lang="en-US"/>
        </a:p>
      </dgm:t>
    </dgm:pt>
    <dgm:pt modelId="{152BFB3B-AD39-4135-BB00-3F11A4E93EE6}" type="sibTrans" cxnId="{D56ACF2F-0BF6-442D-A5D8-6AE2D93F20B4}">
      <dgm:prSet phldrT="1" phldr="0"/>
      <dgm:spPr/>
      <dgm:t>
        <a:bodyPr/>
        <a:lstStyle/>
        <a:p>
          <a:r>
            <a:rPr lang="en-US"/>
            <a:t>1</a:t>
          </a:r>
        </a:p>
      </dgm:t>
    </dgm:pt>
    <dgm:pt modelId="{23FC359A-357A-4011-AC01-7B15E42BF088}">
      <dgm:prSet custT="1"/>
      <dgm:spPr/>
      <dgm:t>
        <a:bodyPr/>
        <a:lstStyle/>
        <a:p>
          <a:r>
            <a:rPr lang="en-GB" sz="2000" dirty="0"/>
            <a:t>A corporation is an artificial person but ‘business’ as a whole is not</a:t>
          </a:r>
          <a:endParaRPr lang="en-US" sz="2000" dirty="0"/>
        </a:p>
      </dgm:t>
    </dgm:pt>
    <dgm:pt modelId="{6E48E819-3F20-4E9D-819D-D8779F613746}" type="parTrans" cxnId="{D9380950-52E1-4E5D-B4D9-FA00DCDA529E}">
      <dgm:prSet/>
      <dgm:spPr/>
      <dgm:t>
        <a:bodyPr/>
        <a:lstStyle/>
        <a:p>
          <a:endParaRPr lang="en-US"/>
        </a:p>
      </dgm:t>
    </dgm:pt>
    <dgm:pt modelId="{B0DEF793-8A92-4068-9880-E8648C8B5927}" type="sibTrans" cxnId="{D9380950-52E1-4E5D-B4D9-FA00DCDA529E}">
      <dgm:prSet phldrT="2" phldr="0"/>
      <dgm:spPr/>
      <dgm:t>
        <a:bodyPr/>
        <a:lstStyle/>
        <a:p>
          <a:r>
            <a:rPr lang="en-US"/>
            <a:t>2</a:t>
          </a:r>
        </a:p>
      </dgm:t>
    </dgm:pt>
    <dgm:pt modelId="{30EE9BE3-03EE-403E-BCC0-1DA9C78E40FC}">
      <dgm:prSet custT="1"/>
      <dgm:spPr/>
      <dgm:t>
        <a:bodyPr/>
        <a:lstStyle/>
        <a:p>
          <a:r>
            <a:rPr lang="en-GB" sz="2000" dirty="0"/>
            <a:t>The responsible people are induvial proprietors or corporate executives</a:t>
          </a:r>
          <a:endParaRPr lang="en-US" sz="2000" dirty="0"/>
        </a:p>
      </dgm:t>
    </dgm:pt>
    <dgm:pt modelId="{2758BBE3-97F1-47B9-AADD-E61DEFF911CB}" type="parTrans" cxnId="{B9C0E31C-13C6-4D73-B13E-DCB07D7B625B}">
      <dgm:prSet/>
      <dgm:spPr/>
      <dgm:t>
        <a:bodyPr/>
        <a:lstStyle/>
        <a:p>
          <a:endParaRPr lang="en-US"/>
        </a:p>
      </dgm:t>
    </dgm:pt>
    <dgm:pt modelId="{13FA19FA-B3EA-49C6-B8D6-0D6E92D596E7}" type="sibTrans" cxnId="{B9C0E31C-13C6-4D73-B13E-DCB07D7B625B}">
      <dgm:prSet phldrT="3" phldr="0"/>
      <dgm:spPr/>
      <dgm:t>
        <a:bodyPr/>
        <a:lstStyle/>
        <a:p>
          <a:r>
            <a:rPr lang="en-US"/>
            <a:t>3</a:t>
          </a:r>
        </a:p>
      </dgm:t>
    </dgm:pt>
    <dgm:pt modelId="{2AD16DCE-0E95-4E21-9B5A-E79F2E71CDF9}">
      <dgm:prSet custT="1"/>
      <dgm:spPr/>
      <dgm:t>
        <a:bodyPr/>
        <a:lstStyle/>
        <a:p>
          <a:r>
            <a:rPr lang="en-GB" sz="2000" dirty="0"/>
            <a:t>As discussion of social responsibility is directed at corporations he concentrates on corporate executives</a:t>
          </a:r>
          <a:endParaRPr lang="en-US" sz="2000" dirty="0"/>
        </a:p>
      </dgm:t>
    </dgm:pt>
    <dgm:pt modelId="{9AAEA7F1-3EB7-4B16-AAA0-2F475747BC6D}" type="parTrans" cxnId="{69BCA540-4ACD-4470-9577-F1153775F8C5}">
      <dgm:prSet/>
      <dgm:spPr/>
      <dgm:t>
        <a:bodyPr/>
        <a:lstStyle/>
        <a:p>
          <a:endParaRPr lang="en-US"/>
        </a:p>
      </dgm:t>
    </dgm:pt>
    <dgm:pt modelId="{F7D9551E-479C-43B0-AC87-362A9F4E99A9}" type="sibTrans" cxnId="{69BCA540-4ACD-4470-9577-F1153775F8C5}">
      <dgm:prSet phldrT="4" phldr="0"/>
      <dgm:spPr/>
      <dgm:t>
        <a:bodyPr/>
        <a:lstStyle/>
        <a:p>
          <a:r>
            <a:rPr lang="en-US"/>
            <a:t>4</a:t>
          </a:r>
        </a:p>
      </dgm:t>
    </dgm:pt>
    <dgm:pt modelId="{C68E0E2D-E711-44C9-A260-268CAAFBDBE7}" type="pres">
      <dgm:prSet presAssocID="{A5A32F03-E60C-400E-BFEA-CF69725389DF}" presName="Name0" presStyleCnt="0">
        <dgm:presLayoutVars>
          <dgm:animLvl val="lvl"/>
          <dgm:resizeHandles val="exact"/>
        </dgm:presLayoutVars>
      </dgm:prSet>
      <dgm:spPr/>
    </dgm:pt>
    <dgm:pt modelId="{7FD51AEE-ABDD-4A06-A7CF-1ADBADDCD286}" type="pres">
      <dgm:prSet presAssocID="{2C82378E-3D41-4677-BA7D-74E8A8F3318E}" presName="compositeNode" presStyleCnt="0">
        <dgm:presLayoutVars>
          <dgm:bulletEnabled val="1"/>
        </dgm:presLayoutVars>
      </dgm:prSet>
      <dgm:spPr/>
    </dgm:pt>
    <dgm:pt modelId="{2996AD99-EFB5-4305-AD52-8B68F0DA1119}" type="pres">
      <dgm:prSet presAssocID="{2C82378E-3D41-4677-BA7D-74E8A8F3318E}" presName="bgRect" presStyleLbl="bgAccFollowNode1" presStyleIdx="0" presStyleCnt="4"/>
      <dgm:spPr/>
    </dgm:pt>
    <dgm:pt modelId="{663E6E58-A1FB-45D7-8E63-8CB38B4CDD0E}" type="pres">
      <dgm:prSet presAssocID="{152BFB3B-AD39-4135-BB00-3F11A4E93EE6}" presName="sibTransNodeCircle" presStyleLbl="alignNode1" presStyleIdx="0" presStyleCnt="8">
        <dgm:presLayoutVars>
          <dgm:chMax val="0"/>
          <dgm:bulletEnabled/>
        </dgm:presLayoutVars>
      </dgm:prSet>
      <dgm:spPr/>
    </dgm:pt>
    <dgm:pt modelId="{B6BAC527-364F-4AFD-A3B3-08E9BD1F11CA}" type="pres">
      <dgm:prSet presAssocID="{2C82378E-3D41-4677-BA7D-74E8A8F3318E}" presName="bottomLine" presStyleLbl="alignNode1" presStyleIdx="1" presStyleCnt="8">
        <dgm:presLayoutVars/>
      </dgm:prSet>
      <dgm:spPr/>
    </dgm:pt>
    <dgm:pt modelId="{F33B8C64-19A2-4C17-AB8B-FF7672FD98AE}" type="pres">
      <dgm:prSet presAssocID="{2C82378E-3D41-4677-BA7D-74E8A8F3318E}" presName="nodeText" presStyleLbl="bgAccFollowNode1" presStyleIdx="0" presStyleCnt="4">
        <dgm:presLayoutVars>
          <dgm:bulletEnabled val="1"/>
        </dgm:presLayoutVars>
      </dgm:prSet>
      <dgm:spPr/>
    </dgm:pt>
    <dgm:pt modelId="{31BAD679-77EB-483B-93DD-9847B54DD496}" type="pres">
      <dgm:prSet presAssocID="{152BFB3B-AD39-4135-BB00-3F11A4E93EE6}" presName="sibTrans" presStyleCnt="0"/>
      <dgm:spPr/>
    </dgm:pt>
    <dgm:pt modelId="{3C1E7B60-7413-4DBB-A2D6-69340C406DB1}" type="pres">
      <dgm:prSet presAssocID="{23FC359A-357A-4011-AC01-7B15E42BF088}" presName="compositeNode" presStyleCnt="0">
        <dgm:presLayoutVars>
          <dgm:bulletEnabled val="1"/>
        </dgm:presLayoutVars>
      </dgm:prSet>
      <dgm:spPr/>
    </dgm:pt>
    <dgm:pt modelId="{79753AC1-3766-4558-80A9-227AC9F78124}" type="pres">
      <dgm:prSet presAssocID="{23FC359A-357A-4011-AC01-7B15E42BF088}" presName="bgRect" presStyleLbl="bgAccFollowNode1" presStyleIdx="1" presStyleCnt="4"/>
      <dgm:spPr/>
    </dgm:pt>
    <dgm:pt modelId="{2455012F-544F-4537-817B-D53389B5F7C9}" type="pres">
      <dgm:prSet presAssocID="{B0DEF793-8A92-4068-9880-E8648C8B5927}" presName="sibTransNodeCircle" presStyleLbl="alignNode1" presStyleIdx="2" presStyleCnt="8">
        <dgm:presLayoutVars>
          <dgm:chMax val="0"/>
          <dgm:bulletEnabled/>
        </dgm:presLayoutVars>
      </dgm:prSet>
      <dgm:spPr/>
    </dgm:pt>
    <dgm:pt modelId="{98D8646A-7D84-4FE7-BA2F-59DE5F970D92}" type="pres">
      <dgm:prSet presAssocID="{23FC359A-357A-4011-AC01-7B15E42BF088}" presName="bottomLine" presStyleLbl="alignNode1" presStyleIdx="3" presStyleCnt="8">
        <dgm:presLayoutVars/>
      </dgm:prSet>
      <dgm:spPr/>
    </dgm:pt>
    <dgm:pt modelId="{9144E1B4-36EB-4681-9FF4-C118D405A13E}" type="pres">
      <dgm:prSet presAssocID="{23FC359A-357A-4011-AC01-7B15E42BF088}" presName="nodeText" presStyleLbl="bgAccFollowNode1" presStyleIdx="1" presStyleCnt="4">
        <dgm:presLayoutVars>
          <dgm:bulletEnabled val="1"/>
        </dgm:presLayoutVars>
      </dgm:prSet>
      <dgm:spPr/>
    </dgm:pt>
    <dgm:pt modelId="{099A5C52-C467-4768-8582-CB70B627C9E6}" type="pres">
      <dgm:prSet presAssocID="{B0DEF793-8A92-4068-9880-E8648C8B5927}" presName="sibTrans" presStyleCnt="0"/>
      <dgm:spPr/>
    </dgm:pt>
    <dgm:pt modelId="{7F69ABA6-50DD-4B2F-9F59-77D538E12B36}" type="pres">
      <dgm:prSet presAssocID="{30EE9BE3-03EE-403E-BCC0-1DA9C78E40FC}" presName="compositeNode" presStyleCnt="0">
        <dgm:presLayoutVars>
          <dgm:bulletEnabled val="1"/>
        </dgm:presLayoutVars>
      </dgm:prSet>
      <dgm:spPr/>
    </dgm:pt>
    <dgm:pt modelId="{7477497B-14E7-4AF0-997E-EBFA8F11330F}" type="pres">
      <dgm:prSet presAssocID="{30EE9BE3-03EE-403E-BCC0-1DA9C78E40FC}" presName="bgRect" presStyleLbl="bgAccFollowNode1" presStyleIdx="2" presStyleCnt="4"/>
      <dgm:spPr/>
    </dgm:pt>
    <dgm:pt modelId="{E6CBA6EE-8E48-4362-964F-4375FBDAB843}" type="pres">
      <dgm:prSet presAssocID="{13FA19FA-B3EA-49C6-B8D6-0D6E92D596E7}" presName="sibTransNodeCircle" presStyleLbl="alignNode1" presStyleIdx="4" presStyleCnt="8">
        <dgm:presLayoutVars>
          <dgm:chMax val="0"/>
          <dgm:bulletEnabled/>
        </dgm:presLayoutVars>
      </dgm:prSet>
      <dgm:spPr/>
    </dgm:pt>
    <dgm:pt modelId="{B7526E2B-0BA5-433B-8A9B-69433FEAEB5A}" type="pres">
      <dgm:prSet presAssocID="{30EE9BE3-03EE-403E-BCC0-1DA9C78E40FC}" presName="bottomLine" presStyleLbl="alignNode1" presStyleIdx="5" presStyleCnt="8">
        <dgm:presLayoutVars/>
      </dgm:prSet>
      <dgm:spPr/>
    </dgm:pt>
    <dgm:pt modelId="{5676F864-FDA0-4405-9271-9C68FFDE5D4E}" type="pres">
      <dgm:prSet presAssocID="{30EE9BE3-03EE-403E-BCC0-1DA9C78E40FC}" presName="nodeText" presStyleLbl="bgAccFollowNode1" presStyleIdx="2" presStyleCnt="4">
        <dgm:presLayoutVars>
          <dgm:bulletEnabled val="1"/>
        </dgm:presLayoutVars>
      </dgm:prSet>
      <dgm:spPr/>
    </dgm:pt>
    <dgm:pt modelId="{32D68648-298F-4ED1-A01B-509B416BAA40}" type="pres">
      <dgm:prSet presAssocID="{13FA19FA-B3EA-49C6-B8D6-0D6E92D596E7}" presName="sibTrans" presStyleCnt="0"/>
      <dgm:spPr/>
    </dgm:pt>
    <dgm:pt modelId="{D983C588-1ACD-4D92-8F68-706EDB012B81}" type="pres">
      <dgm:prSet presAssocID="{2AD16DCE-0E95-4E21-9B5A-E79F2E71CDF9}" presName="compositeNode" presStyleCnt="0">
        <dgm:presLayoutVars>
          <dgm:bulletEnabled val="1"/>
        </dgm:presLayoutVars>
      </dgm:prSet>
      <dgm:spPr/>
    </dgm:pt>
    <dgm:pt modelId="{FF9D1C0C-4723-4FD4-B7FC-4D062337EA7A}" type="pres">
      <dgm:prSet presAssocID="{2AD16DCE-0E95-4E21-9B5A-E79F2E71CDF9}" presName="bgRect" presStyleLbl="bgAccFollowNode1" presStyleIdx="3" presStyleCnt="4"/>
      <dgm:spPr/>
    </dgm:pt>
    <dgm:pt modelId="{20F0701C-D18C-479A-8DCF-B5203AB5D73E}" type="pres">
      <dgm:prSet presAssocID="{F7D9551E-479C-43B0-AC87-362A9F4E99A9}" presName="sibTransNodeCircle" presStyleLbl="alignNode1" presStyleIdx="6" presStyleCnt="8">
        <dgm:presLayoutVars>
          <dgm:chMax val="0"/>
          <dgm:bulletEnabled/>
        </dgm:presLayoutVars>
      </dgm:prSet>
      <dgm:spPr/>
    </dgm:pt>
    <dgm:pt modelId="{44FBC20A-FBBE-4459-A563-1A4BA6E87E90}" type="pres">
      <dgm:prSet presAssocID="{2AD16DCE-0E95-4E21-9B5A-E79F2E71CDF9}" presName="bottomLine" presStyleLbl="alignNode1" presStyleIdx="7" presStyleCnt="8">
        <dgm:presLayoutVars/>
      </dgm:prSet>
      <dgm:spPr/>
    </dgm:pt>
    <dgm:pt modelId="{6CEC1F04-579B-42F7-855E-D8C691783E0F}" type="pres">
      <dgm:prSet presAssocID="{2AD16DCE-0E95-4E21-9B5A-E79F2E71CDF9}" presName="nodeText" presStyleLbl="bgAccFollowNode1" presStyleIdx="3" presStyleCnt="4">
        <dgm:presLayoutVars>
          <dgm:bulletEnabled val="1"/>
        </dgm:presLayoutVars>
      </dgm:prSet>
      <dgm:spPr/>
    </dgm:pt>
  </dgm:ptLst>
  <dgm:cxnLst>
    <dgm:cxn modelId="{960B7717-969A-4E88-893E-468BFF55C0A1}" type="presOf" srcId="{152BFB3B-AD39-4135-BB00-3F11A4E93EE6}" destId="{663E6E58-A1FB-45D7-8E63-8CB38B4CDD0E}" srcOrd="0" destOrd="0" presId="urn:microsoft.com/office/officeart/2016/7/layout/BasicLinearProcessNumbered"/>
    <dgm:cxn modelId="{B9C0E31C-13C6-4D73-B13E-DCB07D7B625B}" srcId="{A5A32F03-E60C-400E-BFEA-CF69725389DF}" destId="{30EE9BE3-03EE-403E-BCC0-1DA9C78E40FC}" srcOrd="2" destOrd="0" parTransId="{2758BBE3-97F1-47B9-AADD-E61DEFF911CB}" sibTransId="{13FA19FA-B3EA-49C6-B8D6-0D6E92D596E7}"/>
    <dgm:cxn modelId="{D56ACF2F-0BF6-442D-A5D8-6AE2D93F20B4}" srcId="{A5A32F03-E60C-400E-BFEA-CF69725389DF}" destId="{2C82378E-3D41-4677-BA7D-74E8A8F3318E}" srcOrd="0" destOrd="0" parTransId="{436F6846-DE3D-43A0-94C5-5E9077DAA73B}" sibTransId="{152BFB3B-AD39-4135-BB00-3F11A4E93EE6}"/>
    <dgm:cxn modelId="{69BCA540-4ACD-4470-9577-F1153775F8C5}" srcId="{A5A32F03-E60C-400E-BFEA-CF69725389DF}" destId="{2AD16DCE-0E95-4E21-9B5A-E79F2E71CDF9}" srcOrd="3" destOrd="0" parTransId="{9AAEA7F1-3EB7-4B16-AAA0-2F475747BC6D}" sibTransId="{F7D9551E-479C-43B0-AC87-362A9F4E99A9}"/>
    <dgm:cxn modelId="{8EDF8D66-CF6D-45E3-8155-99FD6A78FBFE}" type="presOf" srcId="{2C82378E-3D41-4677-BA7D-74E8A8F3318E}" destId="{2996AD99-EFB5-4305-AD52-8B68F0DA1119}" srcOrd="0" destOrd="0" presId="urn:microsoft.com/office/officeart/2016/7/layout/BasicLinearProcessNumbered"/>
    <dgm:cxn modelId="{B9A90C68-2B68-4188-AEAF-5C8F5B8079D5}" type="presOf" srcId="{30EE9BE3-03EE-403E-BCC0-1DA9C78E40FC}" destId="{7477497B-14E7-4AF0-997E-EBFA8F11330F}" srcOrd="0" destOrd="0" presId="urn:microsoft.com/office/officeart/2016/7/layout/BasicLinearProcessNumbered"/>
    <dgm:cxn modelId="{D9380950-52E1-4E5D-B4D9-FA00DCDA529E}" srcId="{A5A32F03-E60C-400E-BFEA-CF69725389DF}" destId="{23FC359A-357A-4011-AC01-7B15E42BF088}" srcOrd="1" destOrd="0" parTransId="{6E48E819-3F20-4E9D-819D-D8779F613746}" sibTransId="{B0DEF793-8A92-4068-9880-E8648C8B5927}"/>
    <dgm:cxn modelId="{591ED050-5D95-4553-8DAE-F627F828828B}" type="presOf" srcId="{2AD16DCE-0E95-4E21-9B5A-E79F2E71CDF9}" destId="{FF9D1C0C-4723-4FD4-B7FC-4D062337EA7A}" srcOrd="0" destOrd="0" presId="urn:microsoft.com/office/officeart/2016/7/layout/BasicLinearProcessNumbered"/>
    <dgm:cxn modelId="{D321FA86-BC4B-4702-B0F5-9B7F9736A399}" type="presOf" srcId="{F7D9551E-479C-43B0-AC87-362A9F4E99A9}" destId="{20F0701C-D18C-479A-8DCF-B5203AB5D73E}" srcOrd="0" destOrd="0" presId="urn:microsoft.com/office/officeart/2016/7/layout/BasicLinearProcessNumbered"/>
    <dgm:cxn modelId="{3E7B7EA3-46A2-4EC6-817A-9837F0C5AA59}" type="presOf" srcId="{A5A32F03-E60C-400E-BFEA-CF69725389DF}" destId="{C68E0E2D-E711-44C9-A260-268CAAFBDBE7}" srcOrd="0" destOrd="0" presId="urn:microsoft.com/office/officeart/2016/7/layout/BasicLinearProcessNumbered"/>
    <dgm:cxn modelId="{0D5390A4-4D22-46E4-A48A-DFE77F01EBC8}" type="presOf" srcId="{30EE9BE3-03EE-403E-BCC0-1DA9C78E40FC}" destId="{5676F864-FDA0-4405-9271-9C68FFDE5D4E}" srcOrd="1" destOrd="0" presId="urn:microsoft.com/office/officeart/2016/7/layout/BasicLinearProcessNumbered"/>
    <dgm:cxn modelId="{F8E2C2B6-DC06-4168-B63D-1C21AF4CC11B}" type="presOf" srcId="{B0DEF793-8A92-4068-9880-E8648C8B5927}" destId="{2455012F-544F-4537-817B-D53389B5F7C9}" srcOrd="0" destOrd="0" presId="urn:microsoft.com/office/officeart/2016/7/layout/BasicLinearProcessNumbered"/>
    <dgm:cxn modelId="{F649E0C1-A453-452C-895F-39794C85EC80}" type="presOf" srcId="{23FC359A-357A-4011-AC01-7B15E42BF088}" destId="{9144E1B4-36EB-4681-9FF4-C118D405A13E}" srcOrd="1" destOrd="0" presId="urn:microsoft.com/office/officeart/2016/7/layout/BasicLinearProcessNumbered"/>
    <dgm:cxn modelId="{EDB9A8D4-CC65-486D-850B-AAB31D8DD5BB}" type="presOf" srcId="{13FA19FA-B3EA-49C6-B8D6-0D6E92D596E7}" destId="{E6CBA6EE-8E48-4362-964F-4375FBDAB843}" srcOrd="0" destOrd="0" presId="urn:microsoft.com/office/officeart/2016/7/layout/BasicLinearProcessNumbered"/>
    <dgm:cxn modelId="{944529DE-9F61-40DB-9BBF-619E44164348}" type="presOf" srcId="{2C82378E-3D41-4677-BA7D-74E8A8F3318E}" destId="{F33B8C64-19A2-4C17-AB8B-FF7672FD98AE}" srcOrd="1" destOrd="0" presId="urn:microsoft.com/office/officeart/2016/7/layout/BasicLinearProcessNumbered"/>
    <dgm:cxn modelId="{D2FAC9E2-C4CA-4E47-9183-8EA916BA87C1}" type="presOf" srcId="{23FC359A-357A-4011-AC01-7B15E42BF088}" destId="{79753AC1-3766-4558-80A9-227AC9F78124}" srcOrd="0" destOrd="0" presId="urn:microsoft.com/office/officeart/2016/7/layout/BasicLinearProcessNumbered"/>
    <dgm:cxn modelId="{7A9BCDF4-8AB6-46F6-93FD-7D8AA8C577B6}" type="presOf" srcId="{2AD16DCE-0E95-4E21-9B5A-E79F2E71CDF9}" destId="{6CEC1F04-579B-42F7-855E-D8C691783E0F}" srcOrd="1" destOrd="0" presId="urn:microsoft.com/office/officeart/2016/7/layout/BasicLinearProcessNumbered"/>
    <dgm:cxn modelId="{63D30620-A9CB-4CAC-B289-B6BE1BC6573C}" type="presParOf" srcId="{C68E0E2D-E711-44C9-A260-268CAAFBDBE7}" destId="{7FD51AEE-ABDD-4A06-A7CF-1ADBADDCD286}" srcOrd="0" destOrd="0" presId="urn:microsoft.com/office/officeart/2016/7/layout/BasicLinearProcessNumbered"/>
    <dgm:cxn modelId="{6AD4D560-4337-409F-8B96-32C57A8F6043}" type="presParOf" srcId="{7FD51AEE-ABDD-4A06-A7CF-1ADBADDCD286}" destId="{2996AD99-EFB5-4305-AD52-8B68F0DA1119}" srcOrd="0" destOrd="0" presId="urn:microsoft.com/office/officeart/2016/7/layout/BasicLinearProcessNumbered"/>
    <dgm:cxn modelId="{59E3C10C-9102-4769-9046-A28947DE579A}" type="presParOf" srcId="{7FD51AEE-ABDD-4A06-A7CF-1ADBADDCD286}" destId="{663E6E58-A1FB-45D7-8E63-8CB38B4CDD0E}" srcOrd="1" destOrd="0" presId="urn:microsoft.com/office/officeart/2016/7/layout/BasicLinearProcessNumbered"/>
    <dgm:cxn modelId="{722B1635-D86B-4D6B-BDFC-72A1B642F2E2}" type="presParOf" srcId="{7FD51AEE-ABDD-4A06-A7CF-1ADBADDCD286}" destId="{B6BAC527-364F-4AFD-A3B3-08E9BD1F11CA}" srcOrd="2" destOrd="0" presId="urn:microsoft.com/office/officeart/2016/7/layout/BasicLinearProcessNumbered"/>
    <dgm:cxn modelId="{4AD33C14-7A74-4185-A9B5-9C51ED8D4922}" type="presParOf" srcId="{7FD51AEE-ABDD-4A06-A7CF-1ADBADDCD286}" destId="{F33B8C64-19A2-4C17-AB8B-FF7672FD98AE}" srcOrd="3" destOrd="0" presId="urn:microsoft.com/office/officeart/2016/7/layout/BasicLinearProcessNumbered"/>
    <dgm:cxn modelId="{422BDB4D-3650-4F48-803A-5A7497D1EB08}" type="presParOf" srcId="{C68E0E2D-E711-44C9-A260-268CAAFBDBE7}" destId="{31BAD679-77EB-483B-93DD-9847B54DD496}" srcOrd="1" destOrd="0" presId="urn:microsoft.com/office/officeart/2016/7/layout/BasicLinearProcessNumbered"/>
    <dgm:cxn modelId="{658A5C08-AA89-49CE-8F40-8D8F826C0FC4}" type="presParOf" srcId="{C68E0E2D-E711-44C9-A260-268CAAFBDBE7}" destId="{3C1E7B60-7413-4DBB-A2D6-69340C406DB1}" srcOrd="2" destOrd="0" presId="urn:microsoft.com/office/officeart/2016/7/layout/BasicLinearProcessNumbered"/>
    <dgm:cxn modelId="{A115AAF0-998E-4FD9-8138-A85EB0B49E71}" type="presParOf" srcId="{3C1E7B60-7413-4DBB-A2D6-69340C406DB1}" destId="{79753AC1-3766-4558-80A9-227AC9F78124}" srcOrd="0" destOrd="0" presId="urn:microsoft.com/office/officeart/2016/7/layout/BasicLinearProcessNumbered"/>
    <dgm:cxn modelId="{853B5B9F-8F81-4EA1-B848-86299E1DEB45}" type="presParOf" srcId="{3C1E7B60-7413-4DBB-A2D6-69340C406DB1}" destId="{2455012F-544F-4537-817B-D53389B5F7C9}" srcOrd="1" destOrd="0" presId="urn:microsoft.com/office/officeart/2016/7/layout/BasicLinearProcessNumbered"/>
    <dgm:cxn modelId="{57168206-C9A1-4260-AED9-96F36DAB7340}" type="presParOf" srcId="{3C1E7B60-7413-4DBB-A2D6-69340C406DB1}" destId="{98D8646A-7D84-4FE7-BA2F-59DE5F970D92}" srcOrd="2" destOrd="0" presId="urn:microsoft.com/office/officeart/2016/7/layout/BasicLinearProcessNumbered"/>
    <dgm:cxn modelId="{7C4C4873-F551-485C-815E-D321801F8A7C}" type="presParOf" srcId="{3C1E7B60-7413-4DBB-A2D6-69340C406DB1}" destId="{9144E1B4-36EB-4681-9FF4-C118D405A13E}" srcOrd="3" destOrd="0" presId="urn:microsoft.com/office/officeart/2016/7/layout/BasicLinearProcessNumbered"/>
    <dgm:cxn modelId="{31CF14B5-4A94-4ABE-9C83-63FB04BFF3FE}" type="presParOf" srcId="{C68E0E2D-E711-44C9-A260-268CAAFBDBE7}" destId="{099A5C52-C467-4768-8582-CB70B627C9E6}" srcOrd="3" destOrd="0" presId="urn:microsoft.com/office/officeart/2016/7/layout/BasicLinearProcessNumbered"/>
    <dgm:cxn modelId="{D3466ED7-1CB0-4839-AA20-C9A9BD126803}" type="presParOf" srcId="{C68E0E2D-E711-44C9-A260-268CAAFBDBE7}" destId="{7F69ABA6-50DD-4B2F-9F59-77D538E12B36}" srcOrd="4" destOrd="0" presId="urn:microsoft.com/office/officeart/2016/7/layout/BasicLinearProcessNumbered"/>
    <dgm:cxn modelId="{75F81CF7-79CD-4DB2-A1BE-760E6E9C53A5}" type="presParOf" srcId="{7F69ABA6-50DD-4B2F-9F59-77D538E12B36}" destId="{7477497B-14E7-4AF0-997E-EBFA8F11330F}" srcOrd="0" destOrd="0" presId="urn:microsoft.com/office/officeart/2016/7/layout/BasicLinearProcessNumbered"/>
    <dgm:cxn modelId="{78E7D9BB-C96B-4D13-BD5E-9980502E9665}" type="presParOf" srcId="{7F69ABA6-50DD-4B2F-9F59-77D538E12B36}" destId="{E6CBA6EE-8E48-4362-964F-4375FBDAB843}" srcOrd="1" destOrd="0" presId="urn:microsoft.com/office/officeart/2016/7/layout/BasicLinearProcessNumbered"/>
    <dgm:cxn modelId="{ED42D145-CCCC-4097-B193-C0D0A4A4A2F2}" type="presParOf" srcId="{7F69ABA6-50DD-4B2F-9F59-77D538E12B36}" destId="{B7526E2B-0BA5-433B-8A9B-69433FEAEB5A}" srcOrd="2" destOrd="0" presId="urn:microsoft.com/office/officeart/2016/7/layout/BasicLinearProcessNumbered"/>
    <dgm:cxn modelId="{E7B7A446-6E2A-418A-B70A-C27C5AF6752F}" type="presParOf" srcId="{7F69ABA6-50DD-4B2F-9F59-77D538E12B36}" destId="{5676F864-FDA0-4405-9271-9C68FFDE5D4E}" srcOrd="3" destOrd="0" presId="urn:microsoft.com/office/officeart/2016/7/layout/BasicLinearProcessNumbered"/>
    <dgm:cxn modelId="{8E46E80B-1667-4236-8B5E-F63AAE71EC17}" type="presParOf" srcId="{C68E0E2D-E711-44C9-A260-268CAAFBDBE7}" destId="{32D68648-298F-4ED1-A01B-509B416BAA40}" srcOrd="5" destOrd="0" presId="urn:microsoft.com/office/officeart/2016/7/layout/BasicLinearProcessNumbered"/>
    <dgm:cxn modelId="{763E70A3-D823-431C-A260-E3B17CF56FF7}" type="presParOf" srcId="{C68E0E2D-E711-44C9-A260-268CAAFBDBE7}" destId="{D983C588-1ACD-4D92-8F68-706EDB012B81}" srcOrd="6" destOrd="0" presId="urn:microsoft.com/office/officeart/2016/7/layout/BasicLinearProcessNumbered"/>
    <dgm:cxn modelId="{EA21A479-B86E-40C9-89F6-3A0589738E44}" type="presParOf" srcId="{D983C588-1ACD-4D92-8F68-706EDB012B81}" destId="{FF9D1C0C-4723-4FD4-B7FC-4D062337EA7A}" srcOrd="0" destOrd="0" presId="urn:microsoft.com/office/officeart/2016/7/layout/BasicLinearProcessNumbered"/>
    <dgm:cxn modelId="{662D3C87-A986-4A83-8E13-755008468F5C}" type="presParOf" srcId="{D983C588-1ACD-4D92-8F68-706EDB012B81}" destId="{20F0701C-D18C-479A-8DCF-B5203AB5D73E}" srcOrd="1" destOrd="0" presId="urn:microsoft.com/office/officeart/2016/7/layout/BasicLinearProcessNumbered"/>
    <dgm:cxn modelId="{BDB1EF6B-7AD8-4F1B-8DB8-1C86ADB9AECB}" type="presParOf" srcId="{D983C588-1ACD-4D92-8F68-706EDB012B81}" destId="{44FBC20A-FBBE-4459-A563-1A4BA6E87E90}" srcOrd="2" destOrd="0" presId="urn:microsoft.com/office/officeart/2016/7/layout/BasicLinearProcessNumbered"/>
    <dgm:cxn modelId="{DCB87EB7-F967-4567-8D0C-6BCF543D2EC2}" type="presParOf" srcId="{D983C588-1ACD-4D92-8F68-706EDB012B81}" destId="{6CEC1F04-579B-42F7-855E-D8C691783E0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463BF3-E6EC-4001-B5A9-EB9D438E808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9D81241-E807-45E9-BE51-08CA42A5115A}">
      <dgm:prSet custT="1"/>
      <dgm:spPr/>
      <dgm:t>
        <a:bodyPr/>
        <a:lstStyle/>
        <a:p>
          <a:r>
            <a:rPr lang="en-GB" sz="2800" dirty="0"/>
            <a:t>Executives are employees of the business owners</a:t>
          </a:r>
          <a:endParaRPr lang="en-US" sz="2800" dirty="0"/>
        </a:p>
      </dgm:t>
    </dgm:pt>
    <dgm:pt modelId="{AF5F1DC3-9A25-4FCB-92DB-7C59CECA6160}" type="parTrans" cxnId="{3DB8C133-5487-4AA0-8B36-CFFF96695E3C}">
      <dgm:prSet/>
      <dgm:spPr/>
      <dgm:t>
        <a:bodyPr/>
        <a:lstStyle/>
        <a:p>
          <a:endParaRPr lang="en-US"/>
        </a:p>
      </dgm:t>
    </dgm:pt>
    <dgm:pt modelId="{CA1C38DF-6018-4D56-B904-FA2148D37A5D}" type="sibTrans" cxnId="{3DB8C133-5487-4AA0-8B36-CFFF96695E3C}">
      <dgm:prSet/>
      <dgm:spPr/>
      <dgm:t>
        <a:bodyPr/>
        <a:lstStyle/>
        <a:p>
          <a:endParaRPr lang="en-US"/>
        </a:p>
      </dgm:t>
    </dgm:pt>
    <dgm:pt modelId="{30EF2C67-2F51-49EB-A53B-18F60E786377}">
      <dgm:prSet custT="1"/>
      <dgm:spPr/>
      <dgm:t>
        <a:bodyPr/>
        <a:lstStyle/>
        <a:p>
          <a:r>
            <a:rPr lang="en-GB" sz="2800" dirty="0"/>
            <a:t>Executives conduct business in accordance with owners’ desires: make money but keep to the rules</a:t>
          </a:r>
          <a:endParaRPr lang="en-US" sz="2800" dirty="0"/>
        </a:p>
      </dgm:t>
    </dgm:pt>
    <dgm:pt modelId="{F99D4680-E4CC-417E-8EED-971298BBBA44}" type="parTrans" cxnId="{6348E3FD-12A6-478E-94E0-6C7DAE0CAE64}">
      <dgm:prSet/>
      <dgm:spPr/>
      <dgm:t>
        <a:bodyPr/>
        <a:lstStyle/>
        <a:p>
          <a:endParaRPr lang="en-US"/>
        </a:p>
      </dgm:t>
    </dgm:pt>
    <dgm:pt modelId="{CA91E373-35C6-41B2-B19B-40D68CF965CE}" type="sibTrans" cxnId="{6348E3FD-12A6-478E-94E0-6C7DAE0CAE64}">
      <dgm:prSet/>
      <dgm:spPr/>
      <dgm:t>
        <a:bodyPr/>
        <a:lstStyle/>
        <a:p>
          <a:endParaRPr lang="en-US"/>
        </a:p>
      </dgm:t>
    </dgm:pt>
    <dgm:pt modelId="{0B7517CE-26E6-40A6-B9E5-4036A0D4C3DF}">
      <dgm:prSet custT="1"/>
      <dgm:spPr/>
      <dgm:t>
        <a:bodyPr/>
        <a:lstStyle/>
        <a:p>
          <a:r>
            <a:rPr lang="en-GB" sz="2800" dirty="0"/>
            <a:t>‘Eleemosynary’ or charitable purposes mean services are the primary goal not profit</a:t>
          </a:r>
          <a:endParaRPr lang="en-US" sz="2800" dirty="0"/>
        </a:p>
      </dgm:t>
    </dgm:pt>
    <dgm:pt modelId="{88B38058-C079-4B89-8BD8-1CF4F408A86D}" type="parTrans" cxnId="{0431BFFC-5B58-4B84-BDD0-4C14933BA3D5}">
      <dgm:prSet/>
      <dgm:spPr/>
      <dgm:t>
        <a:bodyPr/>
        <a:lstStyle/>
        <a:p>
          <a:endParaRPr lang="en-US"/>
        </a:p>
      </dgm:t>
    </dgm:pt>
    <dgm:pt modelId="{76EEE96F-1487-4EF8-86A6-873B29EA3F8B}" type="sibTrans" cxnId="{0431BFFC-5B58-4B84-BDD0-4C14933BA3D5}">
      <dgm:prSet/>
      <dgm:spPr/>
      <dgm:t>
        <a:bodyPr/>
        <a:lstStyle/>
        <a:p>
          <a:endParaRPr lang="en-US"/>
        </a:p>
      </dgm:t>
    </dgm:pt>
    <dgm:pt modelId="{C3240719-5FEE-46D7-98AE-3ACEB085EB04}">
      <dgm:prSet custT="1"/>
      <dgm:spPr/>
      <dgm:t>
        <a:bodyPr/>
        <a:lstStyle/>
        <a:p>
          <a:r>
            <a:rPr lang="en-GB" sz="2800" dirty="0"/>
            <a:t>In both cases the manager is the agent of the owners</a:t>
          </a:r>
          <a:endParaRPr lang="en-US" sz="2800" dirty="0"/>
        </a:p>
      </dgm:t>
    </dgm:pt>
    <dgm:pt modelId="{1F31D1DC-0F96-4D31-ACE6-93F957E4800C}" type="parTrans" cxnId="{3863F6E4-11A3-4B4D-9FE2-5AB4D4A35D09}">
      <dgm:prSet/>
      <dgm:spPr/>
      <dgm:t>
        <a:bodyPr/>
        <a:lstStyle/>
        <a:p>
          <a:endParaRPr lang="en-US"/>
        </a:p>
      </dgm:t>
    </dgm:pt>
    <dgm:pt modelId="{07304987-F79F-41BC-91D1-2C6F74B162F1}" type="sibTrans" cxnId="{3863F6E4-11A3-4B4D-9FE2-5AB4D4A35D09}">
      <dgm:prSet/>
      <dgm:spPr/>
      <dgm:t>
        <a:bodyPr/>
        <a:lstStyle/>
        <a:p>
          <a:endParaRPr lang="en-US"/>
        </a:p>
      </dgm:t>
    </dgm:pt>
    <dgm:pt modelId="{12C6FB69-448F-4469-98E0-705D28E77F71}">
      <dgm:prSet custT="1"/>
      <dgm:spPr/>
      <dgm:t>
        <a:bodyPr/>
        <a:lstStyle/>
        <a:p>
          <a:r>
            <a:rPr lang="en-GB" sz="2800" dirty="0"/>
            <a:t>The manager’s primary responsibility is to them</a:t>
          </a:r>
          <a:endParaRPr lang="en-US" sz="2800" dirty="0"/>
        </a:p>
      </dgm:t>
    </dgm:pt>
    <dgm:pt modelId="{695BDF07-1FAD-4825-B7B0-8CC2A92C46A8}" type="parTrans" cxnId="{82F420BA-09F1-4411-8BAC-4229EE77CCE9}">
      <dgm:prSet/>
      <dgm:spPr/>
      <dgm:t>
        <a:bodyPr/>
        <a:lstStyle/>
        <a:p>
          <a:endParaRPr lang="en-US"/>
        </a:p>
      </dgm:t>
    </dgm:pt>
    <dgm:pt modelId="{D2484789-DAB6-4262-BB06-00437375936B}" type="sibTrans" cxnId="{82F420BA-09F1-4411-8BAC-4229EE77CCE9}">
      <dgm:prSet/>
      <dgm:spPr/>
      <dgm:t>
        <a:bodyPr/>
        <a:lstStyle/>
        <a:p>
          <a:endParaRPr lang="en-US"/>
        </a:p>
      </dgm:t>
    </dgm:pt>
    <dgm:pt modelId="{15D2843B-E9C9-4E1D-8695-12F886CBFC3C}" type="pres">
      <dgm:prSet presAssocID="{35463BF3-E6EC-4001-B5A9-EB9D438E8088}" presName="linear" presStyleCnt="0">
        <dgm:presLayoutVars>
          <dgm:animLvl val="lvl"/>
          <dgm:resizeHandles val="exact"/>
        </dgm:presLayoutVars>
      </dgm:prSet>
      <dgm:spPr/>
    </dgm:pt>
    <dgm:pt modelId="{A2DE84EA-DD8A-48D5-9C31-10F4FF133F1D}" type="pres">
      <dgm:prSet presAssocID="{C9D81241-E807-45E9-BE51-08CA42A5115A}" presName="parentText" presStyleLbl="node1" presStyleIdx="0" presStyleCnt="5">
        <dgm:presLayoutVars>
          <dgm:chMax val="0"/>
          <dgm:bulletEnabled val="1"/>
        </dgm:presLayoutVars>
      </dgm:prSet>
      <dgm:spPr/>
    </dgm:pt>
    <dgm:pt modelId="{B7C2054D-E5F6-4CF1-B882-A9A84CCCC24B}" type="pres">
      <dgm:prSet presAssocID="{CA1C38DF-6018-4D56-B904-FA2148D37A5D}" presName="spacer" presStyleCnt="0"/>
      <dgm:spPr/>
    </dgm:pt>
    <dgm:pt modelId="{87A9CEC2-CEDE-4467-A3B8-1EC6613D9F1B}" type="pres">
      <dgm:prSet presAssocID="{30EF2C67-2F51-49EB-A53B-18F60E786377}" presName="parentText" presStyleLbl="node1" presStyleIdx="1" presStyleCnt="5">
        <dgm:presLayoutVars>
          <dgm:chMax val="0"/>
          <dgm:bulletEnabled val="1"/>
        </dgm:presLayoutVars>
      </dgm:prSet>
      <dgm:spPr/>
    </dgm:pt>
    <dgm:pt modelId="{304890E0-2AEF-49F2-B5AB-A25617B4FBC9}" type="pres">
      <dgm:prSet presAssocID="{CA91E373-35C6-41B2-B19B-40D68CF965CE}" presName="spacer" presStyleCnt="0"/>
      <dgm:spPr/>
    </dgm:pt>
    <dgm:pt modelId="{709D7764-B59E-475D-8BA5-534E9259A6C6}" type="pres">
      <dgm:prSet presAssocID="{0B7517CE-26E6-40A6-B9E5-4036A0D4C3DF}" presName="parentText" presStyleLbl="node1" presStyleIdx="2" presStyleCnt="5">
        <dgm:presLayoutVars>
          <dgm:chMax val="0"/>
          <dgm:bulletEnabled val="1"/>
        </dgm:presLayoutVars>
      </dgm:prSet>
      <dgm:spPr/>
    </dgm:pt>
    <dgm:pt modelId="{3DDBAA5E-E8DE-4CFA-A637-AF02A6A7705C}" type="pres">
      <dgm:prSet presAssocID="{76EEE96F-1487-4EF8-86A6-873B29EA3F8B}" presName="spacer" presStyleCnt="0"/>
      <dgm:spPr/>
    </dgm:pt>
    <dgm:pt modelId="{B15B7152-1DF2-458D-A98C-232F6A6417D1}" type="pres">
      <dgm:prSet presAssocID="{C3240719-5FEE-46D7-98AE-3ACEB085EB04}" presName="parentText" presStyleLbl="node1" presStyleIdx="3" presStyleCnt="5">
        <dgm:presLayoutVars>
          <dgm:chMax val="0"/>
          <dgm:bulletEnabled val="1"/>
        </dgm:presLayoutVars>
      </dgm:prSet>
      <dgm:spPr/>
    </dgm:pt>
    <dgm:pt modelId="{D60BC8C2-963C-468E-A2EB-FB263B5D72FC}" type="pres">
      <dgm:prSet presAssocID="{07304987-F79F-41BC-91D1-2C6F74B162F1}" presName="spacer" presStyleCnt="0"/>
      <dgm:spPr/>
    </dgm:pt>
    <dgm:pt modelId="{2B82196D-55B5-4328-867C-579C10B019B0}" type="pres">
      <dgm:prSet presAssocID="{12C6FB69-448F-4469-98E0-705D28E77F71}" presName="parentText" presStyleLbl="node1" presStyleIdx="4" presStyleCnt="5">
        <dgm:presLayoutVars>
          <dgm:chMax val="0"/>
          <dgm:bulletEnabled val="1"/>
        </dgm:presLayoutVars>
      </dgm:prSet>
      <dgm:spPr/>
    </dgm:pt>
  </dgm:ptLst>
  <dgm:cxnLst>
    <dgm:cxn modelId="{3DB8C133-5487-4AA0-8B36-CFFF96695E3C}" srcId="{35463BF3-E6EC-4001-B5A9-EB9D438E8088}" destId="{C9D81241-E807-45E9-BE51-08CA42A5115A}" srcOrd="0" destOrd="0" parTransId="{AF5F1DC3-9A25-4FCB-92DB-7C59CECA6160}" sibTransId="{CA1C38DF-6018-4D56-B904-FA2148D37A5D}"/>
    <dgm:cxn modelId="{32B1C35A-2AD7-4FB5-B32A-6C7F84D96ED1}" type="presOf" srcId="{0B7517CE-26E6-40A6-B9E5-4036A0D4C3DF}" destId="{709D7764-B59E-475D-8BA5-534E9259A6C6}" srcOrd="0" destOrd="0" presId="urn:microsoft.com/office/officeart/2005/8/layout/vList2"/>
    <dgm:cxn modelId="{39022B7D-D49A-4F09-9133-E8DE67719ADC}" type="presOf" srcId="{C3240719-5FEE-46D7-98AE-3ACEB085EB04}" destId="{B15B7152-1DF2-458D-A98C-232F6A6417D1}" srcOrd="0" destOrd="0" presId="urn:microsoft.com/office/officeart/2005/8/layout/vList2"/>
    <dgm:cxn modelId="{354C94B7-77D0-41B1-A5DA-DE1927AD80E9}" type="presOf" srcId="{30EF2C67-2F51-49EB-A53B-18F60E786377}" destId="{87A9CEC2-CEDE-4467-A3B8-1EC6613D9F1B}" srcOrd="0" destOrd="0" presId="urn:microsoft.com/office/officeart/2005/8/layout/vList2"/>
    <dgm:cxn modelId="{82F420BA-09F1-4411-8BAC-4229EE77CCE9}" srcId="{35463BF3-E6EC-4001-B5A9-EB9D438E8088}" destId="{12C6FB69-448F-4469-98E0-705D28E77F71}" srcOrd="4" destOrd="0" parTransId="{695BDF07-1FAD-4825-B7B0-8CC2A92C46A8}" sibTransId="{D2484789-DAB6-4262-BB06-00437375936B}"/>
    <dgm:cxn modelId="{41573CCF-D8AE-4918-8D54-E87732B3C40B}" type="presOf" srcId="{35463BF3-E6EC-4001-B5A9-EB9D438E8088}" destId="{15D2843B-E9C9-4E1D-8695-12F886CBFC3C}" srcOrd="0" destOrd="0" presId="urn:microsoft.com/office/officeart/2005/8/layout/vList2"/>
    <dgm:cxn modelId="{3863F6E4-11A3-4B4D-9FE2-5AB4D4A35D09}" srcId="{35463BF3-E6EC-4001-B5A9-EB9D438E8088}" destId="{C3240719-5FEE-46D7-98AE-3ACEB085EB04}" srcOrd="3" destOrd="0" parTransId="{1F31D1DC-0F96-4D31-ACE6-93F957E4800C}" sibTransId="{07304987-F79F-41BC-91D1-2C6F74B162F1}"/>
    <dgm:cxn modelId="{69A714E9-EF8C-4065-A462-52A0028F82C2}" type="presOf" srcId="{C9D81241-E807-45E9-BE51-08CA42A5115A}" destId="{A2DE84EA-DD8A-48D5-9C31-10F4FF133F1D}" srcOrd="0" destOrd="0" presId="urn:microsoft.com/office/officeart/2005/8/layout/vList2"/>
    <dgm:cxn modelId="{480C32EE-806A-41F1-8317-F8D952DA89B4}" type="presOf" srcId="{12C6FB69-448F-4469-98E0-705D28E77F71}" destId="{2B82196D-55B5-4328-867C-579C10B019B0}" srcOrd="0" destOrd="0" presId="urn:microsoft.com/office/officeart/2005/8/layout/vList2"/>
    <dgm:cxn modelId="{0431BFFC-5B58-4B84-BDD0-4C14933BA3D5}" srcId="{35463BF3-E6EC-4001-B5A9-EB9D438E8088}" destId="{0B7517CE-26E6-40A6-B9E5-4036A0D4C3DF}" srcOrd="2" destOrd="0" parTransId="{88B38058-C079-4B89-8BD8-1CF4F408A86D}" sibTransId="{76EEE96F-1487-4EF8-86A6-873B29EA3F8B}"/>
    <dgm:cxn modelId="{6348E3FD-12A6-478E-94E0-6C7DAE0CAE64}" srcId="{35463BF3-E6EC-4001-B5A9-EB9D438E8088}" destId="{30EF2C67-2F51-49EB-A53B-18F60E786377}" srcOrd="1" destOrd="0" parTransId="{F99D4680-E4CC-417E-8EED-971298BBBA44}" sibTransId="{CA91E373-35C6-41B2-B19B-40D68CF965CE}"/>
    <dgm:cxn modelId="{553CCF9F-42DE-495F-BA1A-6520C0499FF7}" type="presParOf" srcId="{15D2843B-E9C9-4E1D-8695-12F886CBFC3C}" destId="{A2DE84EA-DD8A-48D5-9C31-10F4FF133F1D}" srcOrd="0" destOrd="0" presId="urn:microsoft.com/office/officeart/2005/8/layout/vList2"/>
    <dgm:cxn modelId="{BBDA9DDE-0399-4A1F-8701-2DBD71BE5CB2}" type="presParOf" srcId="{15D2843B-E9C9-4E1D-8695-12F886CBFC3C}" destId="{B7C2054D-E5F6-4CF1-B882-A9A84CCCC24B}" srcOrd="1" destOrd="0" presId="urn:microsoft.com/office/officeart/2005/8/layout/vList2"/>
    <dgm:cxn modelId="{76A0E10D-49D9-4FDF-893A-78EA86AB3E97}" type="presParOf" srcId="{15D2843B-E9C9-4E1D-8695-12F886CBFC3C}" destId="{87A9CEC2-CEDE-4467-A3B8-1EC6613D9F1B}" srcOrd="2" destOrd="0" presId="urn:microsoft.com/office/officeart/2005/8/layout/vList2"/>
    <dgm:cxn modelId="{0C5583A8-1F45-4932-BE9B-5809BDEC9858}" type="presParOf" srcId="{15D2843B-E9C9-4E1D-8695-12F886CBFC3C}" destId="{304890E0-2AEF-49F2-B5AB-A25617B4FBC9}" srcOrd="3" destOrd="0" presId="urn:microsoft.com/office/officeart/2005/8/layout/vList2"/>
    <dgm:cxn modelId="{ECD493B9-88B3-453D-BB56-BB2391790A9A}" type="presParOf" srcId="{15D2843B-E9C9-4E1D-8695-12F886CBFC3C}" destId="{709D7764-B59E-475D-8BA5-534E9259A6C6}" srcOrd="4" destOrd="0" presId="urn:microsoft.com/office/officeart/2005/8/layout/vList2"/>
    <dgm:cxn modelId="{728691D2-6B3E-457E-98EF-08CB06B8BF5C}" type="presParOf" srcId="{15D2843B-E9C9-4E1D-8695-12F886CBFC3C}" destId="{3DDBAA5E-E8DE-4CFA-A637-AF02A6A7705C}" srcOrd="5" destOrd="0" presId="urn:microsoft.com/office/officeart/2005/8/layout/vList2"/>
    <dgm:cxn modelId="{1FE9EBAC-18F1-4443-8D1B-D0210C021108}" type="presParOf" srcId="{15D2843B-E9C9-4E1D-8695-12F886CBFC3C}" destId="{B15B7152-1DF2-458D-A98C-232F6A6417D1}" srcOrd="6" destOrd="0" presId="urn:microsoft.com/office/officeart/2005/8/layout/vList2"/>
    <dgm:cxn modelId="{598512AA-BC0E-4BF1-8646-A8DC3838E3C0}" type="presParOf" srcId="{15D2843B-E9C9-4E1D-8695-12F886CBFC3C}" destId="{D60BC8C2-963C-468E-A2EB-FB263B5D72FC}" srcOrd="7" destOrd="0" presId="urn:microsoft.com/office/officeart/2005/8/layout/vList2"/>
    <dgm:cxn modelId="{41309B7E-C4D7-4207-BA2F-62A2303897FB}" type="presParOf" srcId="{15D2843B-E9C9-4E1D-8695-12F886CBFC3C}" destId="{2B82196D-55B5-4328-867C-579C10B019B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DAC7A7-F14F-4487-9FFD-4262980FBB03}"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F66502B0-4FAD-4241-9D05-4BB049D99BD7}">
      <dgm:prSet custT="1"/>
      <dgm:spPr/>
      <dgm:t>
        <a:bodyPr/>
        <a:lstStyle/>
        <a:p>
          <a:r>
            <a:rPr lang="en-GB" sz="2800" dirty="0"/>
            <a:t>Criterion of performance is clear</a:t>
          </a:r>
          <a:endParaRPr lang="en-US" sz="2800" dirty="0"/>
        </a:p>
      </dgm:t>
    </dgm:pt>
    <dgm:pt modelId="{B1F0B4AD-EB15-40F8-8DF3-4633D5139253}" type="parTrans" cxnId="{436BCADD-5817-41E0-BAD7-37FF5BCDA3E9}">
      <dgm:prSet/>
      <dgm:spPr/>
      <dgm:t>
        <a:bodyPr/>
        <a:lstStyle/>
        <a:p>
          <a:endParaRPr lang="en-US"/>
        </a:p>
      </dgm:t>
    </dgm:pt>
    <dgm:pt modelId="{B8C1C97A-8562-49A9-AB24-91AECE4BE8B7}" type="sibTrans" cxnId="{436BCADD-5817-41E0-BAD7-37FF5BCDA3E9}">
      <dgm:prSet/>
      <dgm:spPr/>
      <dgm:t>
        <a:bodyPr/>
        <a:lstStyle/>
        <a:p>
          <a:endParaRPr lang="en-US"/>
        </a:p>
      </dgm:t>
    </dgm:pt>
    <dgm:pt modelId="{563A0C54-9968-41EF-8E91-71909EA185A7}">
      <dgm:prSet custT="1"/>
      <dgm:spPr/>
      <dgm:t>
        <a:bodyPr/>
        <a:lstStyle/>
        <a:p>
          <a:r>
            <a:rPr lang="en-GB" sz="2800" dirty="0"/>
            <a:t>The terms of the contract are clear</a:t>
          </a:r>
          <a:endParaRPr lang="en-US" sz="2800" dirty="0"/>
        </a:p>
      </dgm:t>
    </dgm:pt>
    <dgm:pt modelId="{9BBD4BBE-3411-4988-9ED7-D25FE1588E51}" type="parTrans" cxnId="{C5935429-E828-47AA-BC46-E30D85B6C127}">
      <dgm:prSet/>
      <dgm:spPr/>
      <dgm:t>
        <a:bodyPr/>
        <a:lstStyle/>
        <a:p>
          <a:endParaRPr lang="en-US"/>
        </a:p>
      </dgm:t>
    </dgm:pt>
    <dgm:pt modelId="{D0FD2A21-D3F2-49B6-BC90-072D1AD1758B}" type="sibTrans" cxnId="{C5935429-E828-47AA-BC46-E30D85B6C127}">
      <dgm:prSet/>
      <dgm:spPr/>
      <dgm:t>
        <a:bodyPr/>
        <a:lstStyle/>
        <a:p>
          <a:endParaRPr lang="en-US"/>
        </a:p>
      </dgm:t>
    </dgm:pt>
    <dgm:pt modelId="{D4FDA0DC-DFF3-4F66-8359-C31ACB01281A}">
      <dgm:prSet custT="1"/>
      <dgm:spPr/>
      <dgm:t>
        <a:bodyPr/>
        <a:lstStyle/>
        <a:p>
          <a:r>
            <a:rPr lang="en-GB" sz="2800" dirty="0"/>
            <a:t>Managers are persons in their own right</a:t>
          </a:r>
          <a:endParaRPr lang="en-US" sz="2800" dirty="0"/>
        </a:p>
      </dgm:t>
    </dgm:pt>
    <dgm:pt modelId="{6CD04A8F-5824-421A-9013-936C36FC38D1}" type="parTrans" cxnId="{6E6D9708-AC3C-4313-AB51-A2BCF7E31145}">
      <dgm:prSet/>
      <dgm:spPr/>
      <dgm:t>
        <a:bodyPr/>
        <a:lstStyle/>
        <a:p>
          <a:endParaRPr lang="en-US"/>
        </a:p>
      </dgm:t>
    </dgm:pt>
    <dgm:pt modelId="{CDDDFD2C-A110-46F4-9AD2-CCD962998445}" type="sibTrans" cxnId="{6E6D9708-AC3C-4313-AB51-A2BCF7E31145}">
      <dgm:prSet/>
      <dgm:spPr/>
      <dgm:t>
        <a:bodyPr/>
        <a:lstStyle/>
        <a:p>
          <a:endParaRPr lang="en-US"/>
        </a:p>
      </dgm:t>
    </dgm:pt>
    <dgm:pt modelId="{5DCDFE31-37D1-4E1A-8B55-BDE9FD65C85D}">
      <dgm:prSet custT="1"/>
      <dgm:spPr/>
      <dgm:t>
        <a:bodyPr/>
        <a:lstStyle/>
        <a:p>
          <a:r>
            <a:rPr lang="en-GB" sz="2800" dirty="0"/>
            <a:t>As persons they can make personal decisions including perhaps ‘social responsibilities. Here he or she is the principal, not an agent</a:t>
          </a:r>
          <a:endParaRPr lang="en-US" sz="2800" dirty="0"/>
        </a:p>
      </dgm:t>
    </dgm:pt>
    <dgm:pt modelId="{05BB53AC-CC66-4934-82A6-B072B6B84D33}" type="parTrans" cxnId="{91EADFCF-AD17-4D85-ACAC-42416B31477D}">
      <dgm:prSet/>
      <dgm:spPr/>
      <dgm:t>
        <a:bodyPr/>
        <a:lstStyle/>
        <a:p>
          <a:endParaRPr lang="en-US"/>
        </a:p>
      </dgm:t>
    </dgm:pt>
    <dgm:pt modelId="{B6432834-5791-4E07-822F-687C7195E704}" type="sibTrans" cxnId="{91EADFCF-AD17-4D85-ACAC-42416B31477D}">
      <dgm:prSet/>
      <dgm:spPr/>
      <dgm:t>
        <a:bodyPr/>
        <a:lstStyle/>
        <a:p>
          <a:endParaRPr lang="en-US"/>
        </a:p>
      </dgm:t>
    </dgm:pt>
    <dgm:pt modelId="{2552BED8-FCBB-4BD4-B70B-2F45577A6152}" type="pres">
      <dgm:prSet presAssocID="{18DAC7A7-F14F-4487-9FFD-4262980FBB03}" presName="linear" presStyleCnt="0">
        <dgm:presLayoutVars>
          <dgm:animLvl val="lvl"/>
          <dgm:resizeHandles val="exact"/>
        </dgm:presLayoutVars>
      </dgm:prSet>
      <dgm:spPr/>
    </dgm:pt>
    <dgm:pt modelId="{293FA282-A73C-4696-952A-8CFDD74887B7}" type="pres">
      <dgm:prSet presAssocID="{F66502B0-4FAD-4241-9D05-4BB049D99BD7}" presName="parentText" presStyleLbl="node1" presStyleIdx="0" presStyleCnt="4">
        <dgm:presLayoutVars>
          <dgm:chMax val="0"/>
          <dgm:bulletEnabled val="1"/>
        </dgm:presLayoutVars>
      </dgm:prSet>
      <dgm:spPr/>
    </dgm:pt>
    <dgm:pt modelId="{F1D0C5A7-6FDC-4D27-80B2-397CDCC72A17}" type="pres">
      <dgm:prSet presAssocID="{B8C1C97A-8562-49A9-AB24-91AECE4BE8B7}" presName="spacer" presStyleCnt="0"/>
      <dgm:spPr/>
    </dgm:pt>
    <dgm:pt modelId="{F9593722-15ED-41AC-AE10-3C43B4F5FF23}" type="pres">
      <dgm:prSet presAssocID="{563A0C54-9968-41EF-8E91-71909EA185A7}" presName="parentText" presStyleLbl="node1" presStyleIdx="1" presStyleCnt="4">
        <dgm:presLayoutVars>
          <dgm:chMax val="0"/>
          <dgm:bulletEnabled val="1"/>
        </dgm:presLayoutVars>
      </dgm:prSet>
      <dgm:spPr/>
    </dgm:pt>
    <dgm:pt modelId="{97113061-FB07-4039-A9B8-DAF454F0A1F6}" type="pres">
      <dgm:prSet presAssocID="{D0FD2A21-D3F2-49B6-BC90-072D1AD1758B}" presName="spacer" presStyleCnt="0"/>
      <dgm:spPr/>
    </dgm:pt>
    <dgm:pt modelId="{2373F10B-5647-420A-80E1-C4083A5CBCCF}" type="pres">
      <dgm:prSet presAssocID="{D4FDA0DC-DFF3-4F66-8359-C31ACB01281A}" presName="parentText" presStyleLbl="node1" presStyleIdx="2" presStyleCnt="4">
        <dgm:presLayoutVars>
          <dgm:chMax val="0"/>
          <dgm:bulletEnabled val="1"/>
        </dgm:presLayoutVars>
      </dgm:prSet>
      <dgm:spPr/>
    </dgm:pt>
    <dgm:pt modelId="{D1225D5D-442B-49D8-873B-A88DF6F9BFC5}" type="pres">
      <dgm:prSet presAssocID="{CDDDFD2C-A110-46F4-9AD2-CCD962998445}" presName="spacer" presStyleCnt="0"/>
      <dgm:spPr/>
    </dgm:pt>
    <dgm:pt modelId="{D05C8528-029F-4CC4-8D9C-02AA5E2A88ED}" type="pres">
      <dgm:prSet presAssocID="{5DCDFE31-37D1-4E1A-8B55-BDE9FD65C85D}" presName="parentText" presStyleLbl="node1" presStyleIdx="3" presStyleCnt="4">
        <dgm:presLayoutVars>
          <dgm:chMax val="0"/>
          <dgm:bulletEnabled val="1"/>
        </dgm:presLayoutVars>
      </dgm:prSet>
      <dgm:spPr/>
    </dgm:pt>
  </dgm:ptLst>
  <dgm:cxnLst>
    <dgm:cxn modelId="{6E6D9708-AC3C-4313-AB51-A2BCF7E31145}" srcId="{18DAC7A7-F14F-4487-9FFD-4262980FBB03}" destId="{D4FDA0DC-DFF3-4F66-8359-C31ACB01281A}" srcOrd="2" destOrd="0" parTransId="{6CD04A8F-5824-421A-9013-936C36FC38D1}" sibTransId="{CDDDFD2C-A110-46F4-9AD2-CCD962998445}"/>
    <dgm:cxn modelId="{1290FC1A-6E26-41C3-A63E-CE52A76D4688}" type="presOf" srcId="{563A0C54-9968-41EF-8E91-71909EA185A7}" destId="{F9593722-15ED-41AC-AE10-3C43B4F5FF23}" srcOrd="0" destOrd="0" presId="urn:microsoft.com/office/officeart/2005/8/layout/vList2"/>
    <dgm:cxn modelId="{C5935429-E828-47AA-BC46-E30D85B6C127}" srcId="{18DAC7A7-F14F-4487-9FFD-4262980FBB03}" destId="{563A0C54-9968-41EF-8E91-71909EA185A7}" srcOrd="1" destOrd="0" parTransId="{9BBD4BBE-3411-4988-9ED7-D25FE1588E51}" sibTransId="{D0FD2A21-D3F2-49B6-BC90-072D1AD1758B}"/>
    <dgm:cxn modelId="{736CAC81-E864-488F-A3C4-3A464BAFE02F}" type="presOf" srcId="{D4FDA0DC-DFF3-4F66-8359-C31ACB01281A}" destId="{2373F10B-5647-420A-80E1-C4083A5CBCCF}" srcOrd="0" destOrd="0" presId="urn:microsoft.com/office/officeart/2005/8/layout/vList2"/>
    <dgm:cxn modelId="{EFB25684-C8C3-4E63-8C9C-BC2C7765817F}" type="presOf" srcId="{F66502B0-4FAD-4241-9D05-4BB049D99BD7}" destId="{293FA282-A73C-4696-952A-8CFDD74887B7}" srcOrd="0" destOrd="0" presId="urn:microsoft.com/office/officeart/2005/8/layout/vList2"/>
    <dgm:cxn modelId="{E090F385-84C2-4DE2-8547-A839FE72DD03}" type="presOf" srcId="{5DCDFE31-37D1-4E1A-8B55-BDE9FD65C85D}" destId="{D05C8528-029F-4CC4-8D9C-02AA5E2A88ED}" srcOrd="0" destOrd="0" presId="urn:microsoft.com/office/officeart/2005/8/layout/vList2"/>
    <dgm:cxn modelId="{91EADFCF-AD17-4D85-ACAC-42416B31477D}" srcId="{18DAC7A7-F14F-4487-9FFD-4262980FBB03}" destId="{5DCDFE31-37D1-4E1A-8B55-BDE9FD65C85D}" srcOrd="3" destOrd="0" parTransId="{05BB53AC-CC66-4934-82A6-B072B6B84D33}" sibTransId="{B6432834-5791-4E07-822F-687C7195E704}"/>
    <dgm:cxn modelId="{436BCADD-5817-41E0-BAD7-37FF5BCDA3E9}" srcId="{18DAC7A7-F14F-4487-9FFD-4262980FBB03}" destId="{F66502B0-4FAD-4241-9D05-4BB049D99BD7}" srcOrd="0" destOrd="0" parTransId="{B1F0B4AD-EB15-40F8-8DF3-4633D5139253}" sibTransId="{B8C1C97A-8562-49A9-AB24-91AECE4BE8B7}"/>
    <dgm:cxn modelId="{25E099E2-03C7-4D02-A366-75DAA0EF05F2}" type="presOf" srcId="{18DAC7A7-F14F-4487-9FFD-4262980FBB03}" destId="{2552BED8-FCBB-4BD4-B70B-2F45577A6152}" srcOrd="0" destOrd="0" presId="urn:microsoft.com/office/officeart/2005/8/layout/vList2"/>
    <dgm:cxn modelId="{9F4C6A1F-2AF9-4A6F-A276-700857649D39}" type="presParOf" srcId="{2552BED8-FCBB-4BD4-B70B-2F45577A6152}" destId="{293FA282-A73C-4696-952A-8CFDD74887B7}" srcOrd="0" destOrd="0" presId="urn:microsoft.com/office/officeart/2005/8/layout/vList2"/>
    <dgm:cxn modelId="{1394B8B5-00B6-42F7-8720-F3097B81B3F9}" type="presParOf" srcId="{2552BED8-FCBB-4BD4-B70B-2F45577A6152}" destId="{F1D0C5A7-6FDC-4D27-80B2-397CDCC72A17}" srcOrd="1" destOrd="0" presId="urn:microsoft.com/office/officeart/2005/8/layout/vList2"/>
    <dgm:cxn modelId="{D1ABEC64-889D-495A-A576-B533CE41BC3F}" type="presParOf" srcId="{2552BED8-FCBB-4BD4-B70B-2F45577A6152}" destId="{F9593722-15ED-41AC-AE10-3C43B4F5FF23}" srcOrd="2" destOrd="0" presId="urn:microsoft.com/office/officeart/2005/8/layout/vList2"/>
    <dgm:cxn modelId="{1A66D194-E4AB-4A68-9663-189EC721F8A5}" type="presParOf" srcId="{2552BED8-FCBB-4BD4-B70B-2F45577A6152}" destId="{97113061-FB07-4039-A9B8-DAF454F0A1F6}" srcOrd="3" destOrd="0" presId="urn:microsoft.com/office/officeart/2005/8/layout/vList2"/>
    <dgm:cxn modelId="{E5CF3940-4B24-4D9F-A798-425BECDFCE10}" type="presParOf" srcId="{2552BED8-FCBB-4BD4-B70B-2F45577A6152}" destId="{2373F10B-5647-420A-80E1-C4083A5CBCCF}" srcOrd="4" destOrd="0" presId="urn:microsoft.com/office/officeart/2005/8/layout/vList2"/>
    <dgm:cxn modelId="{394A91E4-D3FE-4DBD-B95A-023F0A9795C8}" type="presParOf" srcId="{2552BED8-FCBB-4BD4-B70B-2F45577A6152}" destId="{D1225D5D-442B-49D8-873B-A88DF6F9BFC5}" srcOrd="5" destOrd="0" presId="urn:microsoft.com/office/officeart/2005/8/layout/vList2"/>
    <dgm:cxn modelId="{09F5A16D-FAE9-48B2-9FD1-D64C6E11B71A}" type="presParOf" srcId="{2552BED8-FCBB-4BD4-B70B-2F45577A6152}" destId="{D05C8528-029F-4CC4-8D9C-02AA5E2A88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165CED-B08C-4370-BDF0-6185C7BD2EE5}"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D9829F12-CF55-4697-810C-F4E9E158D877}">
      <dgm:prSet/>
      <dgm:spPr/>
      <dgm:t>
        <a:bodyPr/>
        <a:lstStyle/>
        <a:p>
          <a:r>
            <a:rPr lang="en-GB"/>
            <a:t>If we say the manager has a social responsibility then this implies he is to act not in the interest of his employers</a:t>
          </a:r>
          <a:endParaRPr lang="en-US"/>
        </a:p>
      </dgm:t>
    </dgm:pt>
    <dgm:pt modelId="{CEDCDBDA-3223-426A-9115-83752516CA6D}" type="parTrans" cxnId="{F9E69D30-24FD-44BF-8B6E-F7BFB4722E6F}">
      <dgm:prSet/>
      <dgm:spPr/>
      <dgm:t>
        <a:bodyPr/>
        <a:lstStyle/>
        <a:p>
          <a:endParaRPr lang="en-US"/>
        </a:p>
      </dgm:t>
    </dgm:pt>
    <dgm:pt modelId="{7F70FC43-9BE4-443F-92ED-AF11FE4A4BF6}" type="sibTrans" cxnId="{F9E69D30-24FD-44BF-8B6E-F7BFB4722E6F}">
      <dgm:prSet/>
      <dgm:spPr/>
      <dgm:t>
        <a:bodyPr/>
        <a:lstStyle/>
        <a:p>
          <a:endParaRPr lang="en-US"/>
        </a:p>
      </dgm:t>
    </dgm:pt>
    <dgm:pt modelId="{B81B439B-F175-4553-812D-0E3CE51A3384}">
      <dgm:prSet/>
      <dgm:spPr/>
      <dgm:t>
        <a:bodyPr/>
        <a:lstStyle/>
        <a:p>
          <a:r>
            <a:rPr lang="en-GB"/>
            <a:t>Avoid price increases to prevent inflation; spend too much to reduce pollution; hire long-term unemployed instead of skilled workers to reduce unemployment</a:t>
          </a:r>
          <a:endParaRPr lang="en-US"/>
        </a:p>
      </dgm:t>
    </dgm:pt>
    <dgm:pt modelId="{251BDAA1-DD94-494E-B3E8-F17B38BE6DFE}" type="parTrans" cxnId="{57BE08B0-D37E-49AA-BFBA-65321B3C160D}">
      <dgm:prSet/>
      <dgm:spPr/>
      <dgm:t>
        <a:bodyPr/>
        <a:lstStyle/>
        <a:p>
          <a:endParaRPr lang="en-US"/>
        </a:p>
      </dgm:t>
    </dgm:pt>
    <dgm:pt modelId="{BCBF83F6-7310-4D3A-AA1F-90CEC1DFD0B0}" type="sibTrans" cxnId="{57BE08B0-D37E-49AA-BFBA-65321B3C160D}">
      <dgm:prSet/>
      <dgm:spPr/>
      <dgm:t>
        <a:bodyPr/>
        <a:lstStyle/>
        <a:p>
          <a:endParaRPr lang="en-US"/>
        </a:p>
      </dgm:t>
    </dgm:pt>
    <dgm:pt modelId="{07F453EA-9588-47A4-AF1B-1C2E0755E3D9}">
      <dgm:prSet/>
      <dgm:spPr/>
      <dgm:t>
        <a:bodyPr/>
        <a:lstStyle/>
        <a:p>
          <a:r>
            <a:rPr lang="en-GB" dirty="0"/>
            <a:t>All of these damage the interests of the company by reducing profits</a:t>
          </a:r>
          <a:endParaRPr lang="en-US" dirty="0"/>
        </a:p>
      </dgm:t>
    </dgm:pt>
    <dgm:pt modelId="{6F3113AB-E845-4335-A762-D1CA1CC56FB7}" type="parTrans" cxnId="{08BEA2B8-AA09-4A22-A810-5E32A6A30EB0}">
      <dgm:prSet/>
      <dgm:spPr/>
      <dgm:t>
        <a:bodyPr/>
        <a:lstStyle/>
        <a:p>
          <a:endParaRPr lang="en-US"/>
        </a:p>
      </dgm:t>
    </dgm:pt>
    <dgm:pt modelId="{55D9DB76-BC6A-44E3-8DB0-EAAF36B53AD6}" type="sibTrans" cxnId="{08BEA2B8-AA09-4A22-A810-5E32A6A30EB0}">
      <dgm:prSet/>
      <dgm:spPr/>
      <dgm:t>
        <a:bodyPr/>
        <a:lstStyle/>
        <a:p>
          <a:endParaRPr lang="en-US"/>
        </a:p>
      </dgm:t>
    </dgm:pt>
    <dgm:pt modelId="{FAB307F9-0082-47A7-AA16-6245D6B77C68}" type="pres">
      <dgm:prSet presAssocID="{7A165CED-B08C-4370-BDF0-6185C7BD2EE5}" presName="linear" presStyleCnt="0">
        <dgm:presLayoutVars>
          <dgm:animLvl val="lvl"/>
          <dgm:resizeHandles val="exact"/>
        </dgm:presLayoutVars>
      </dgm:prSet>
      <dgm:spPr/>
    </dgm:pt>
    <dgm:pt modelId="{28AFEB43-5723-45DE-8585-3E17538F09AB}" type="pres">
      <dgm:prSet presAssocID="{D9829F12-CF55-4697-810C-F4E9E158D877}" presName="parentText" presStyleLbl="node1" presStyleIdx="0" presStyleCnt="3">
        <dgm:presLayoutVars>
          <dgm:chMax val="0"/>
          <dgm:bulletEnabled val="1"/>
        </dgm:presLayoutVars>
      </dgm:prSet>
      <dgm:spPr/>
    </dgm:pt>
    <dgm:pt modelId="{74CB1796-A32F-4792-BB5C-34E330866664}" type="pres">
      <dgm:prSet presAssocID="{7F70FC43-9BE4-443F-92ED-AF11FE4A4BF6}" presName="spacer" presStyleCnt="0"/>
      <dgm:spPr/>
    </dgm:pt>
    <dgm:pt modelId="{3853050A-AFA8-4CCB-A774-B6CB47688F40}" type="pres">
      <dgm:prSet presAssocID="{B81B439B-F175-4553-812D-0E3CE51A3384}" presName="parentText" presStyleLbl="node1" presStyleIdx="1" presStyleCnt="3">
        <dgm:presLayoutVars>
          <dgm:chMax val="0"/>
          <dgm:bulletEnabled val="1"/>
        </dgm:presLayoutVars>
      </dgm:prSet>
      <dgm:spPr/>
    </dgm:pt>
    <dgm:pt modelId="{D43FFEDF-4D75-4699-8A40-57A654F8F15E}" type="pres">
      <dgm:prSet presAssocID="{BCBF83F6-7310-4D3A-AA1F-90CEC1DFD0B0}" presName="spacer" presStyleCnt="0"/>
      <dgm:spPr/>
    </dgm:pt>
    <dgm:pt modelId="{8558FC9E-9FF6-4489-BBBD-6574E9C72C68}" type="pres">
      <dgm:prSet presAssocID="{07F453EA-9588-47A4-AF1B-1C2E0755E3D9}" presName="parentText" presStyleLbl="node1" presStyleIdx="2" presStyleCnt="3">
        <dgm:presLayoutVars>
          <dgm:chMax val="0"/>
          <dgm:bulletEnabled val="1"/>
        </dgm:presLayoutVars>
      </dgm:prSet>
      <dgm:spPr/>
    </dgm:pt>
  </dgm:ptLst>
  <dgm:cxnLst>
    <dgm:cxn modelId="{F9E69D30-24FD-44BF-8B6E-F7BFB4722E6F}" srcId="{7A165CED-B08C-4370-BDF0-6185C7BD2EE5}" destId="{D9829F12-CF55-4697-810C-F4E9E158D877}" srcOrd="0" destOrd="0" parTransId="{CEDCDBDA-3223-426A-9115-83752516CA6D}" sibTransId="{7F70FC43-9BE4-443F-92ED-AF11FE4A4BF6}"/>
    <dgm:cxn modelId="{51643B3C-3B39-465D-A1D3-10F262786D37}" type="presOf" srcId="{D9829F12-CF55-4697-810C-F4E9E158D877}" destId="{28AFEB43-5723-45DE-8585-3E17538F09AB}" srcOrd="0" destOrd="0" presId="urn:microsoft.com/office/officeart/2005/8/layout/vList2"/>
    <dgm:cxn modelId="{4371397C-9D1E-49C3-8D9D-C2D497B31F31}" type="presOf" srcId="{B81B439B-F175-4553-812D-0E3CE51A3384}" destId="{3853050A-AFA8-4CCB-A774-B6CB47688F40}" srcOrd="0" destOrd="0" presId="urn:microsoft.com/office/officeart/2005/8/layout/vList2"/>
    <dgm:cxn modelId="{13167095-E75D-41FA-8F27-BF38BCD0CDD3}" type="presOf" srcId="{07F453EA-9588-47A4-AF1B-1C2E0755E3D9}" destId="{8558FC9E-9FF6-4489-BBBD-6574E9C72C68}" srcOrd="0" destOrd="0" presId="urn:microsoft.com/office/officeart/2005/8/layout/vList2"/>
    <dgm:cxn modelId="{57BE08B0-D37E-49AA-BFBA-65321B3C160D}" srcId="{7A165CED-B08C-4370-BDF0-6185C7BD2EE5}" destId="{B81B439B-F175-4553-812D-0E3CE51A3384}" srcOrd="1" destOrd="0" parTransId="{251BDAA1-DD94-494E-B3E8-F17B38BE6DFE}" sibTransId="{BCBF83F6-7310-4D3A-AA1F-90CEC1DFD0B0}"/>
    <dgm:cxn modelId="{08BEA2B8-AA09-4A22-A810-5E32A6A30EB0}" srcId="{7A165CED-B08C-4370-BDF0-6185C7BD2EE5}" destId="{07F453EA-9588-47A4-AF1B-1C2E0755E3D9}" srcOrd="2" destOrd="0" parTransId="{6F3113AB-E845-4335-A762-D1CA1CC56FB7}" sibTransId="{55D9DB76-BC6A-44E3-8DB0-EAAF36B53AD6}"/>
    <dgm:cxn modelId="{94D9DFD9-D2AD-47CF-8749-73B8A39B54F3}" type="presOf" srcId="{7A165CED-B08C-4370-BDF0-6185C7BD2EE5}" destId="{FAB307F9-0082-47A7-AA16-6245D6B77C68}" srcOrd="0" destOrd="0" presId="urn:microsoft.com/office/officeart/2005/8/layout/vList2"/>
    <dgm:cxn modelId="{7A0A1836-C131-473C-AC5A-0912053FB71C}" type="presParOf" srcId="{FAB307F9-0082-47A7-AA16-6245D6B77C68}" destId="{28AFEB43-5723-45DE-8585-3E17538F09AB}" srcOrd="0" destOrd="0" presId="urn:microsoft.com/office/officeart/2005/8/layout/vList2"/>
    <dgm:cxn modelId="{FE8AB3D1-3124-4B3A-97E1-9EE9FC63B231}" type="presParOf" srcId="{FAB307F9-0082-47A7-AA16-6245D6B77C68}" destId="{74CB1796-A32F-4792-BB5C-34E330866664}" srcOrd="1" destOrd="0" presId="urn:microsoft.com/office/officeart/2005/8/layout/vList2"/>
    <dgm:cxn modelId="{EAF81A48-22E5-4C70-B66B-3450C76AB128}" type="presParOf" srcId="{FAB307F9-0082-47A7-AA16-6245D6B77C68}" destId="{3853050A-AFA8-4CCB-A774-B6CB47688F40}" srcOrd="2" destOrd="0" presId="urn:microsoft.com/office/officeart/2005/8/layout/vList2"/>
    <dgm:cxn modelId="{5F63694E-69FF-4F7A-ACAE-6C07A547724B}" type="presParOf" srcId="{FAB307F9-0082-47A7-AA16-6245D6B77C68}" destId="{D43FFEDF-4D75-4699-8A40-57A654F8F15E}" srcOrd="3" destOrd="0" presId="urn:microsoft.com/office/officeart/2005/8/layout/vList2"/>
    <dgm:cxn modelId="{3625A6FE-F108-4A73-902E-AAF12BADBFC8}" type="presParOf" srcId="{FAB307F9-0082-47A7-AA16-6245D6B77C68}" destId="{8558FC9E-9FF6-4489-BBBD-6574E9C72C6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F86D94-28D6-47A8-9290-474D4D8BD217}"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C0D25B8A-7AC3-4339-8866-863168329442}">
      <dgm:prSet/>
      <dgm:spPr/>
      <dgm:t>
        <a:bodyPr/>
        <a:lstStyle/>
        <a:p>
          <a:r>
            <a:rPr lang="en-GB"/>
            <a:t>Managers would be spending someone else’s money for general social interests: reduced dividends; higher customer prices; lower wages</a:t>
          </a:r>
          <a:endParaRPr lang="en-US"/>
        </a:p>
      </dgm:t>
    </dgm:pt>
    <dgm:pt modelId="{A7F72840-4ECE-479C-8C34-6C7C652322DE}" type="parTrans" cxnId="{3A27385F-B541-4796-A38A-EEE70171EA19}">
      <dgm:prSet/>
      <dgm:spPr/>
      <dgm:t>
        <a:bodyPr/>
        <a:lstStyle/>
        <a:p>
          <a:endParaRPr lang="en-US"/>
        </a:p>
      </dgm:t>
    </dgm:pt>
    <dgm:pt modelId="{4A95F483-350C-45F7-8C18-7A58187CE9D6}" type="sibTrans" cxnId="{3A27385F-B541-4796-A38A-EEE70171EA19}">
      <dgm:prSet/>
      <dgm:spPr/>
      <dgm:t>
        <a:bodyPr/>
        <a:lstStyle/>
        <a:p>
          <a:endParaRPr lang="en-US"/>
        </a:p>
      </dgm:t>
    </dgm:pt>
    <dgm:pt modelId="{EFE42519-CFA3-485C-AC18-F5278BCAC0A9}">
      <dgm:prSet/>
      <dgm:spPr/>
      <dgm:t>
        <a:bodyPr/>
        <a:lstStyle/>
        <a:p>
          <a:r>
            <a:rPr lang="en-GB" dirty="0"/>
            <a:t>The manager is not acting as an agent</a:t>
          </a:r>
          <a:endParaRPr lang="en-US" dirty="0"/>
        </a:p>
      </dgm:t>
    </dgm:pt>
    <dgm:pt modelId="{573DFF1F-A0B1-4E2E-B4B2-1D25EEAE4177}" type="parTrans" cxnId="{ADB09B6A-3623-4D1C-98BF-FFDEC3CF8C5A}">
      <dgm:prSet/>
      <dgm:spPr/>
      <dgm:t>
        <a:bodyPr/>
        <a:lstStyle/>
        <a:p>
          <a:endParaRPr lang="en-US"/>
        </a:p>
      </dgm:t>
    </dgm:pt>
    <dgm:pt modelId="{7E4611EB-FB17-415A-A6BD-BF0EBD971EAD}" type="sibTrans" cxnId="{ADB09B6A-3623-4D1C-98BF-FFDEC3CF8C5A}">
      <dgm:prSet/>
      <dgm:spPr/>
      <dgm:t>
        <a:bodyPr/>
        <a:lstStyle/>
        <a:p>
          <a:endParaRPr lang="en-US"/>
        </a:p>
      </dgm:t>
    </dgm:pt>
    <dgm:pt modelId="{A36570C2-C169-47B0-B755-0573A8EF001F}">
      <dgm:prSet/>
      <dgm:spPr/>
      <dgm:t>
        <a:bodyPr/>
        <a:lstStyle/>
        <a:p>
          <a:r>
            <a:rPr lang="en-GB"/>
            <a:t>The manager is imposing taxes and deciding how they should be spent</a:t>
          </a:r>
          <a:endParaRPr lang="en-US"/>
        </a:p>
      </dgm:t>
    </dgm:pt>
    <dgm:pt modelId="{7FDA772C-EDC4-492E-838C-A8E7C21820A4}" type="parTrans" cxnId="{861C2FB0-F96F-4DD7-961B-8531E84F2F34}">
      <dgm:prSet/>
      <dgm:spPr/>
      <dgm:t>
        <a:bodyPr/>
        <a:lstStyle/>
        <a:p>
          <a:endParaRPr lang="en-US"/>
        </a:p>
      </dgm:t>
    </dgm:pt>
    <dgm:pt modelId="{2BD6F26A-942D-4283-99EA-403893253EC0}" type="sibTrans" cxnId="{861C2FB0-F96F-4DD7-961B-8531E84F2F34}">
      <dgm:prSet/>
      <dgm:spPr/>
      <dgm:t>
        <a:bodyPr/>
        <a:lstStyle/>
        <a:p>
          <a:endParaRPr lang="en-US"/>
        </a:p>
      </dgm:t>
    </dgm:pt>
    <dgm:pt modelId="{46B80CB3-59C2-47B7-88DA-78F73416C599}" type="pres">
      <dgm:prSet presAssocID="{04F86D94-28D6-47A8-9290-474D4D8BD217}" presName="linear" presStyleCnt="0">
        <dgm:presLayoutVars>
          <dgm:animLvl val="lvl"/>
          <dgm:resizeHandles val="exact"/>
        </dgm:presLayoutVars>
      </dgm:prSet>
      <dgm:spPr/>
    </dgm:pt>
    <dgm:pt modelId="{B995B201-3138-4A4D-92D1-79364EF427ED}" type="pres">
      <dgm:prSet presAssocID="{C0D25B8A-7AC3-4339-8866-863168329442}" presName="parentText" presStyleLbl="node1" presStyleIdx="0" presStyleCnt="3">
        <dgm:presLayoutVars>
          <dgm:chMax val="0"/>
          <dgm:bulletEnabled val="1"/>
        </dgm:presLayoutVars>
      </dgm:prSet>
      <dgm:spPr/>
    </dgm:pt>
    <dgm:pt modelId="{1DD1DED6-71E5-44D8-BAAE-398FCE56F900}" type="pres">
      <dgm:prSet presAssocID="{4A95F483-350C-45F7-8C18-7A58187CE9D6}" presName="spacer" presStyleCnt="0"/>
      <dgm:spPr/>
    </dgm:pt>
    <dgm:pt modelId="{6B3353CE-1F21-4A41-96DF-BD1A4A85C191}" type="pres">
      <dgm:prSet presAssocID="{EFE42519-CFA3-485C-AC18-F5278BCAC0A9}" presName="parentText" presStyleLbl="node1" presStyleIdx="1" presStyleCnt="3">
        <dgm:presLayoutVars>
          <dgm:chMax val="0"/>
          <dgm:bulletEnabled val="1"/>
        </dgm:presLayoutVars>
      </dgm:prSet>
      <dgm:spPr/>
    </dgm:pt>
    <dgm:pt modelId="{07D540C7-D91B-4510-915C-A8CDCB4160DD}" type="pres">
      <dgm:prSet presAssocID="{7E4611EB-FB17-415A-A6BD-BF0EBD971EAD}" presName="spacer" presStyleCnt="0"/>
      <dgm:spPr/>
    </dgm:pt>
    <dgm:pt modelId="{AA7CD3C4-A3FC-48BC-8B14-5B110F1A21B8}" type="pres">
      <dgm:prSet presAssocID="{A36570C2-C169-47B0-B755-0573A8EF001F}" presName="parentText" presStyleLbl="node1" presStyleIdx="2" presStyleCnt="3">
        <dgm:presLayoutVars>
          <dgm:chMax val="0"/>
          <dgm:bulletEnabled val="1"/>
        </dgm:presLayoutVars>
      </dgm:prSet>
      <dgm:spPr/>
    </dgm:pt>
  </dgm:ptLst>
  <dgm:cxnLst>
    <dgm:cxn modelId="{E952A55D-F55E-48EA-A227-1EEAD9423AAF}" type="presOf" srcId="{C0D25B8A-7AC3-4339-8866-863168329442}" destId="{B995B201-3138-4A4D-92D1-79364EF427ED}" srcOrd="0" destOrd="0" presId="urn:microsoft.com/office/officeart/2005/8/layout/vList2"/>
    <dgm:cxn modelId="{3A27385F-B541-4796-A38A-EEE70171EA19}" srcId="{04F86D94-28D6-47A8-9290-474D4D8BD217}" destId="{C0D25B8A-7AC3-4339-8866-863168329442}" srcOrd="0" destOrd="0" parTransId="{A7F72840-4ECE-479C-8C34-6C7C652322DE}" sibTransId="{4A95F483-350C-45F7-8C18-7A58187CE9D6}"/>
    <dgm:cxn modelId="{ADB09B6A-3623-4D1C-98BF-FFDEC3CF8C5A}" srcId="{04F86D94-28D6-47A8-9290-474D4D8BD217}" destId="{EFE42519-CFA3-485C-AC18-F5278BCAC0A9}" srcOrd="1" destOrd="0" parTransId="{573DFF1F-A0B1-4E2E-B4B2-1D25EEAE4177}" sibTransId="{7E4611EB-FB17-415A-A6BD-BF0EBD971EAD}"/>
    <dgm:cxn modelId="{B79AD38A-CA9C-44EB-AD4D-6B53BF34367F}" type="presOf" srcId="{EFE42519-CFA3-485C-AC18-F5278BCAC0A9}" destId="{6B3353CE-1F21-4A41-96DF-BD1A4A85C191}" srcOrd="0" destOrd="0" presId="urn:microsoft.com/office/officeart/2005/8/layout/vList2"/>
    <dgm:cxn modelId="{861C2FB0-F96F-4DD7-961B-8531E84F2F34}" srcId="{04F86D94-28D6-47A8-9290-474D4D8BD217}" destId="{A36570C2-C169-47B0-B755-0573A8EF001F}" srcOrd="2" destOrd="0" parTransId="{7FDA772C-EDC4-492E-838C-A8E7C21820A4}" sibTransId="{2BD6F26A-942D-4283-99EA-403893253EC0}"/>
    <dgm:cxn modelId="{AB548BDF-ADB4-4529-A18B-1B676B988709}" type="presOf" srcId="{A36570C2-C169-47B0-B755-0573A8EF001F}" destId="{AA7CD3C4-A3FC-48BC-8B14-5B110F1A21B8}" srcOrd="0" destOrd="0" presId="urn:microsoft.com/office/officeart/2005/8/layout/vList2"/>
    <dgm:cxn modelId="{15419CFE-C1F7-4BD8-A3FA-5A9724E616CB}" type="presOf" srcId="{04F86D94-28D6-47A8-9290-474D4D8BD217}" destId="{46B80CB3-59C2-47B7-88DA-78F73416C599}" srcOrd="0" destOrd="0" presId="urn:microsoft.com/office/officeart/2005/8/layout/vList2"/>
    <dgm:cxn modelId="{5BE03C1E-CF32-42F9-B29F-35E229B235DE}" type="presParOf" srcId="{46B80CB3-59C2-47B7-88DA-78F73416C599}" destId="{B995B201-3138-4A4D-92D1-79364EF427ED}" srcOrd="0" destOrd="0" presId="urn:microsoft.com/office/officeart/2005/8/layout/vList2"/>
    <dgm:cxn modelId="{0F29F4A2-3B55-481B-9E8D-E658A4F34137}" type="presParOf" srcId="{46B80CB3-59C2-47B7-88DA-78F73416C599}" destId="{1DD1DED6-71E5-44D8-BAAE-398FCE56F900}" srcOrd="1" destOrd="0" presId="urn:microsoft.com/office/officeart/2005/8/layout/vList2"/>
    <dgm:cxn modelId="{C75E60CD-29DD-4852-8F49-899892EEB8D0}" type="presParOf" srcId="{46B80CB3-59C2-47B7-88DA-78F73416C599}" destId="{6B3353CE-1F21-4A41-96DF-BD1A4A85C191}" srcOrd="2" destOrd="0" presId="urn:microsoft.com/office/officeart/2005/8/layout/vList2"/>
    <dgm:cxn modelId="{5EFE8590-0B54-4B9E-8957-C20E8D4A2845}" type="presParOf" srcId="{46B80CB3-59C2-47B7-88DA-78F73416C599}" destId="{07D540C7-D91B-4510-915C-A8CDCB4160DD}" srcOrd="3" destOrd="0" presId="urn:microsoft.com/office/officeart/2005/8/layout/vList2"/>
    <dgm:cxn modelId="{AC678CCC-A1CE-4F7A-8CD7-909F3D7B9213}" type="presParOf" srcId="{46B80CB3-59C2-47B7-88DA-78F73416C599}" destId="{AA7CD3C4-A3FC-48BC-8B14-5B110F1A21B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4F86D94-28D6-47A8-9290-474D4D8BD217}"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C0D25B8A-7AC3-4339-8866-863168329442}">
      <dgm:prSet/>
      <dgm:spPr/>
      <dgm:t>
        <a:bodyPr/>
        <a:lstStyle/>
        <a:p>
          <a:r>
            <a:rPr lang="en-US" dirty="0"/>
            <a:t>Different for the individual proprietor</a:t>
          </a:r>
        </a:p>
      </dgm:t>
    </dgm:pt>
    <dgm:pt modelId="{A7F72840-4ECE-479C-8C34-6C7C652322DE}" type="parTrans" cxnId="{3A27385F-B541-4796-A38A-EEE70171EA19}">
      <dgm:prSet/>
      <dgm:spPr/>
      <dgm:t>
        <a:bodyPr/>
        <a:lstStyle/>
        <a:p>
          <a:endParaRPr lang="en-US"/>
        </a:p>
      </dgm:t>
    </dgm:pt>
    <dgm:pt modelId="{4A95F483-350C-45F7-8C18-7A58187CE9D6}" type="sibTrans" cxnId="{3A27385F-B541-4796-A38A-EEE70171EA19}">
      <dgm:prSet/>
      <dgm:spPr/>
      <dgm:t>
        <a:bodyPr/>
        <a:lstStyle/>
        <a:p>
          <a:endParaRPr lang="en-US"/>
        </a:p>
      </dgm:t>
    </dgm:pt>
    <dgm:pt modelId="{5E35FFBC-AA90-44D9-BE7A-453DABD27B85}">
      <dgm:prSet/>
      <dgm:spPr/>
      <dgm:t>
        <a:bodyPr/>
        <a:lstStyle/>
        <a:p>
          <a:r>
            <a:rPr lang="en-US" dirty="0"/>
            <a:t>He or she can decide to use their profits for social purposes</a:t>
          </a:r>
        </a:p>
      </dgm:t>
    </dgm:pt>
    <dgm:pt modelId="{9EB6501B-24EF-4517-907E-C11516DD7F40}" type="parTrans" cxnId="{B1AC2F32-A24F-4B1E-952F-7BC81A7E64B5}">
      <dgm:prSet/>
      <dgm:spPr/>
      <dgm:t>
        <a:bodyPr/>
        <a:lstStyle/>
        <a:p>
          <a:endParaRPr lang="en-GB"/>
        </a:p>
      </dgm:t>
    </dgm:pt>
    <dgm:pt modelId="{5B1C657F-6E80-428A-B881-C7BD5833497E}" type="sibTrans" cxnId="{B1AC2F32-A24F-4B1E-952F-7BC81A7E64B5}">
      <dgm:prSet/>
      <dgm:spPr/>
      <dgm:t>
        <a:bodyPr/>
        <a:lstStyle/>
        <a:p>
          <a:endParaRPr lang="en-GB"/>
        </a:p>
      </dgm:t>
    </dgm:pt>
    <dgm:pt modelId="{5F602B03-474D-453A-ACE5-93076B464C84}">
      <dgm:prSet/>
      <dgm:spPr/>
      <dgm:t>
        <a:bodyPr/>
        <a:lstStyle/>
        <a:p>
          <a:r>
            <a:rPr lang="en-US" dirty="0"/>
            <a:t>They are principals and not agents of another entity</a:t>
          </a:r>
        </a:p>
      </dgm:t>
    </dgm:pt>
    <dgm:pt modelId="{DCF5E71E-4DAB-49BB-971A-E93510B47DB8}" type="parTrans" cxnId="{754CF161-B99B-4427-A1AB-D202BFB183EB}">
      <dgm:prSet/>
      <dgm:spPr/>
      <dgm:t>
        <a:bodyPr/>
        <a:lstStyle/>
        <a:p>
          <a:endParaRPr lang="en-GB"/>
        </a:p>
      </dgm:t>
    </dgm:pt>
    <dgm:pt modelId="{38D8AB83-9F07-48A9-A109-F03ACD45183D}" type="sibTrans" cxnId="{754CF161-B99B-4427-A1AB-D202BFB183EB}">
      <dgm:prSet/>
      <dgm:spPr/>
      <dgm:t>
        <a:bodyPr/>
        <a:lstStyle/>
        <a:p>
          <a:endParaRPr lang="en-GB"/>
        </a:p>
      </dgm:t>
    </dgm:pt>
    <dgm:pt modelId="{46B80CB3-59C2-47B7-88DA-78F73416C599}" type="pres">
      <dgm:prSet presAssocID="{04F86D94-28D6-47A8-9290-474D4D8BD217}" presName="linear" presStyleCnt="0">
        <dgm:presLayoutVars>
          <dgm:animLvl val="lvl"/>
          <dgm:resizeHandles val="exact"/>
        </dgm:presLayoutVars>
      </dgm:prSet>
      <dgm:spPr/>
    </dgm:pt>
    <dgm:pt modelId="{B995B201-3138-4A4D-92D1-79364EF427ED}" type="pres">
      <dgm:prSet presAssocID="{C0D25B8A-7AC3-4339-8866-863168329442}" presName="parentText" presStyleLbl="node1" presStyleIdx="0" presStyleCnt="3">
        <dgm:presLayoutVars>
          <dgm:chMax val="0"/>
          <dgm:bulletEnabled val="1"/>
        </dgm:presLayoutVars>
      </dgm:prSet>
      <dgm:spPr/>
    </dgm:pt>
    <dgm:pt modelId="{CFFA314F-7B82-416D-9F07-0BB16210B0A9}" type="pres">
      <dgm:prSet presAssocID="{4A95F483-350C-45F7-8C18-7A58187CE9D6}" presName="spacer" presStyleCnt="0"/>
      <dgm:spPr/>
    </dgm:pt>
    <dgm:pt modelId="{0D4B689A-D86E-4B16-B44A-BDB1BA62C6ED}" type="pres">
      <dgm:prSet presAssocID="{5E35FFBC-AA90-44D9-BE7A-453DABD27B85}" presName="parentText" presStyleLbl="node1" presStyleIdx="1" presStyleCnt="3">
        <dgm:presLayoutVars>
          <dgm:chMax val="0"/>
          <dgm:bulletEnabled val="1"/>
        </dgm:presLayoutVars>
      </dgm:prSet>
      <dgm:spPr/>
    </dgm:pt>
    <dgm:pt modelId="{BB51E953-FD88-4E7A-AAC1-1C92CF001954}" type="pres">
      <dgm:prSet presAssocID="{5B1C657F-6E80-428A-B881-C7BD5833497E}" presName="spacer" presStyleCnt="0"/>
      <dgm:spPr/>
    </dgm:pt>
    <dgm:pt modelId="{0D46A15D-7352-4279-B781-7DC47C267075}" type="pres">
      <dgm:prSet presAssocID="{5F602B03-474D-453A-ACE5-93076B464C84}" presName="parentText" presStyleLbl="node1" presStyleIdx="2" presStyleCnt="3">
        <dgm:presLayoutVars>
          <dgm:chMax val="0"/>
          <dgm:bulletEnabled val="1"/>
        </dgm:presLayoutVars>
      </dgm:prSet>
      <dgm:spPr/>
    </dgm:pt>
  </dgm:ptLst>
  <dgm:cxnLst>
    <dgm:cxn modelId="{B1AC2F32-A24F-4B1E-952F-7BC81A7E64B5}" srcId="{04F86D94-28D6-47A8-9290-474D4D8BD217}" destId="{5E35FFBC-AA90-44D9-BE7A-453DABD27B85}" srcOrd="1" destOrd="0" parTransId="{9EB6501B-24EF-4517-907E-C11516DD7F40}" sibTransId="{5B1C657F-6E80-428A-B881-C7BD5833497E}"/>
    <dgm:cxn modelId="{F52E115C-5CFB-4564-B4F0-7AB480B0A51C}" type="presOf" srcId="{5E35FFBC-AA90-44D9-BE7A-453DABD27B85}" destId="{0D4B689A-D86E-4B16-B44A-BDB1BA62C6ED}" srcOrd="0" destOrd="0" presId="urn:microsoft.com/office/officeart/2005/8/layout/vList2"/>
    <dgm:cxn modelId="{E952A55D-F55E-48EA-A227-1EEAD9423AAF}" type="presOf" srcId="{C0D25B8A-7AC3-4339-8866-863168329442}" destId="{B995B201-3138-4A4D-92D1-79364EF427ED}" srcOrd="0" destOrd="0" presId="urn:microsoft.com/office/officeart/2005/8/layout/vList2"/>
    <dgm:cxn modelId="{3A27385F-B541-4796-A38A-EEE70171EA19}" srcId="{04F86D94-28D6-47A8-9290-474D4D8BD217}" destId="{C0D25B8A-7AC3-4339-8866-863168329442}" srcOrd="0" destOrd="0" parTransId="{A7F72840-4ECE-479C-8C34-6C7C652322DE}" sibTransId="{4A95F483-350C-45F7-8C18-7A58187CE9D6}"/>
    <dgm:cxn modelId="{754CF161-B99B-4427-A1AB-D202BFB183EB}" srcId="{04F86D94-28D6-47A8-9290-474D4D8BD217}" destId="{5F602B03-474D-453A-ACE5-93076B464C84}" srcOrd="2" destOrd="0" parTransId="{DCF5E71E-4DAB-49BB-971A-E93510B47DB8}" sibTransId="{38D8AB83-9F07-48A9-A109-F03ACD45183D}"/>
    <dgm:cxn modelId="{BC8A0269-BF6C-4ED7-97DA-944BB282D582}" type="presOf" srcId="{5F602B03-474D-453A-ACE5-93076B464C84}" destId="{0D46A15D-7352-4279-B781-7DC47C267075}" srcOrd="0" destOrd="0" presId="urn:microsoft.com/office/officeart/2005/8/layout/vList2"/>
    <dgm:cxn modelId="{15419CFE-C1F7-4BD8-A3FA-5A9724E616CB}" type="presOf" srcId="{04F86D94-28D6-47A8-9290-474D4D8BD217}" destId="{46B80CB3-59C2-47B7-88DA-78F73416C599}" srcOrd="0" destOrd="0" presId="urn:microsoft.com/office/officeart/2005/8/layout/vList2"/>
    <dgm:cxn modelId="{5BE03C1E-CF32-42F9-B29F-35E229B235DE}" type="presParOf" srcId="{46B80CB3-59C2-47B7-88DA-78F73416C599}" destId="{B995B201-3138-4A4D-92D1-79364EF427ED}" srcOrd="0" destOrd="0" presId="urn:microsoft.com/office/officeart/2005/8/layout/vList2"/>
    <dgm:cxn modelId="{A7CA210B-E09C-4A65-91E4-B4A215781DB4}" type="presParOf" srcId="{46B80CB3-59C2-47B7-88DA-78F73416C599}" destId="{CFFA314F-7B82-416D-9F07-0BB16210B0A9}" srcOrd="1" destOrd="0" presId="urn:microsoft.com/office/officeart/2005/8/layout/vList2"/>
    <dgm:cxn modelId="{556E22DE-01E0-4B94-8799-12D8108A1416}" type="presParOf" srcId="{46B80CB3-59C2-47B7-88DA-78F73416C599}" destId="{0D4B689A-D86E-4B16-B44A-BDB1BA62C6ED}" srcOrd="2" destOrd="0" presId="urn:microsoft.com/office/officeart/2005/8/layout/vList2"/>
    <dgm:cxn modelId="{9FC4B9F0-E31F-4D16-90AF-E88DCB454031}" type="presParOf" srcId="{46B80CB3-59C2-47B7-88DA-78F73416C599}" destId="{BB51E953-FD88-4E7A-AAC1-1C92CF001954}" srcOrd="3" destOrd="0" presId="urn:microsoft.com/office/officeart/2005/8/layout/vList2"/>
    <dgm:cxn modelId="{D82DDA09-345E-41C7-A3F2-F0D1ABF2ADB9}" type="presParOf" srcId="{46B80CB3-59C2-47B7-88DA-78F73416C599}" destId="{0D46A15D-7352-4279-B781-7DC47C26707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F86D94-28D6-47A8-9290-474D4D8BD217}"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C0D25B8A-7AC3-4339-8866-863168329442}">
      <dgm:prSet/>
      <dgm:spPr/>
      <dgm:t>
        <a:bodyPr/>
        <a:lstStyle/>
        <a:p>
          <a:r>
            <a:rPr lang="en-US" dirty="0"/>
            <a:t>Social responsibility as a cloak for actions justified on other grounds</a:t>
          </a:r>
        </a:p>
      </dgm:t>
    </dgm:pt>
    <dgm:pt modelId="{A7F72840-4ECE-479C-8C34-6C7C652322DE}" type="parTrans" cxnId="{3A27385F-B541-4796-A38A-EEE70171EA19}">
      <dgm:prSet/>
      <dgm:spPr/>
      <dgm:t>
        <a:bodyPr/>
        <a:lstStyle/>
        <a:p>
          <a:endParaRPr lang="en-US"/>
        </a:p>
      </dgm:t>
    </dgm:pt>
    <dgm:pt modelId="{4A95F483-350C-45F7-8C18-7A58187CE9D6}" type="sibTrans" cxnId="{3A27385F-B541-4796-A38A-EEE70171EA19}">
      <dgm:prSet/>
      <dgm:spPr/>
      <dgm:t>
        <a:bodyPr/>
        <a:lstStyle/>
        <a:p>
          <a:endParaRPr lang="en-US"/>
        </a:p>
      </dgm:t>
    </dgm:pt>
    <dgm:pt modelId="{EC8502F3-AD57-4A0F-9EC7-B1AF057BFBA3}">
      <dgm:prSet/>
      <dgm:spPr/>
      <dgm:t>
        <a:bodyPr/>
        <a:lstStyle/>
        <a:p>
          <a:r>
            <a:rPr lang="en-US" dirty="0"/>
            <a:t>Long-term interests supported through community investment</a:t>
          </a:r>
          <a:endParaRPr lang="en-GB" dirty="0"/>
        </a:p>
      </dgm:t>
    </dgm:pt>
    <dgm:pt modelId="{7BA53483-4A49-498C-84AD-E97BB499093B}" type="parTrans" cxnId="{0505EF5C-D0B7-4594-BD29-14EDDB340791}">
      <dgm:prSet/>
      <dgm:spPr/>
      <dgm:t>
        <a:bodyPr/>
        <a:lstStyle/>
        <a:p>
          <a:endParaRPr lang="en-GB"/>
        </a:p>
      </dgm:t>
    </dgm:pt>
    <dgm:pt modelId="{F61DE4BD-468F-427C-82FA-92B4E24EC4B4}" type="sibTrans" cxnId="{0505EF5C-D0B7-4594-BD29-14EDDB340791}">
      <dgm:prSet/>
      <dgm:spPr/>
      <dgm:t>
        <a:bodyPr/>
        <a:lstStyle/>
        <a:p>
          <a:endParaRPr lang="en-GB"/>
        </a:p>
      </dgm:t>
    </dgm:pt>
    <dgm:pt modelId="{16BD984D-E67F-4E5A-B04B-FFD6227463DD}">
      <dgm:prSet/>
      <dgm:spPr/>
      <dgm:t>
        <a:bodyPr/>
        <a:lstStyle/>
        <a:p>
          <a:r>
            <a:rPr lang="en-US" dirty="0"/>
            <a:t>Good way for corporations to generate goodwill through the promotion of self-interest</a:t>
          </a:r>
          <a:endParaRPr lang="en-GB" dirty="0"/>
        </a:p>
      </dgm:t>
    </dgm:pt>
    <dgm:pt modelId="{69C17FD8-F5F1-40FB-A55B-66E9D7FC1CE1}" type="parTrans" cxnId="{D2CE4F08-274E-4DC6-AF2C-ED5F13E7E2E4}">
      <dgm:prSet/>
      <dgm:spPr/>
      <dgm:t>
        <a:bodyPr/>
        <a:lstStyle/>
        <a:p>
          <a:endParaRPr lang="en-GB"/>
        </a:p>
      </dgm:t>
    </dgm:pt>
    <dgm:pt modelId="{DD7F0A66-4431-4812-B1F7-F56C9F963D06}" type="sibTrans" cxnId="{D2CE4F08-274E-4DC6-AF2C-ED5F13E7E2E4}">
      <dgm:prSet/>
      <dgm:spPr/>
      <dgm:t>
        <a:bodyPr/>
        <a:lstStyle/>
        <a:p>
          <a:endParaRPr lang="en-GB"/>
        </a:p>
      </dgm:t>
    </dgm:pt>
    <dgm:pt modelId="{46B80CB3-59C2-47B7-88DA-78F73416C599}" type="pres">
      <dgm:prSet presAssocID="{04F86D94-28D6-47A8-9290-474D4D8BD217}" presName="linear" presStyleCnt="0">
        <dgm:presLayoutVars>
          <dgm:animLvl val="lvl"/>
          <dgm:resizeHandles val="exact"/>
        </dgm:presLayoutVars>
      </dgm:prSet>
      <dgm:spPr/>
    </dgm:pt>
    <dgm:pt modelId="{B995B201-3138-4A4D-92D1-79364EF427ED}" type="pres">
      <dgm:prSet presAssocID="{C0D25B8A-7AC3-4339-8866-863168329442}" presName="parentText" presStyleLbl="node1" presStyleIdx="0" presStyleCnt="3">
        <dgm:presLayoutVars>
          <dgm:chMax val="0"/>
          <dgm:bulletEnabled val="1"/>
        </dgm:presLayoutVars>
      </dgm:prSet>
      <dgm:spPr/>
    </dgm:pt>
    <dgm:pt modelId="{CFFA314F-7B82-416D-9F07-0BB16210B0A9}" type="pres">
      <dgm:prSet presAssocID="{4A95F483-350C-45F7-8C18-7A58187CE9D6}" presName="spacer" presStyleCnt="0"/>
      <dgm:spPr/>
    </dgm:pt>
    <dgm:pt modelId="{D0141ED6-EF77-4B7A-94D9-1209046B3D33}" type="pres">
      <dgm:prSet presAssocID="{EC8502F3-AD57-4A0F-9EC7-B1AF057BFBA3}" presName="parentText" presStyleLbl="node1" presStyleIdx="1" presStyleCnt="3">
        <dgm:presLayoutVars>
          <dgm:chMax val="0"/>
          <dgm:bulletEnabled val="1"/>
        </dgm:presLayoutVars>
      </dgm:prSet>
      <dgm:spPr/>
    </dgm:pt>
    <dgm:pt modelId="{92435DCA-10CC-4FD6-99C2-92FCA696A65C}" type="pres">
      <dgm:prSet presAssocID="{F61DE4BD-468F-427C-82FA-92B4E24EC4B4}" presName="spacer" presStyleCnt="0"/>
      <dgm:spPr/>
    </dgm:pt>
    <dgm:pt modelId="{5922B09C-B82F-43C3-A191-EA02E227EECB}" type="pres">
      <dgm:prSet presAssocID="{16BD984D-E67F-4E5A-B04B-FFD6227463DD}" presName="parentText" presStyleLbl="node1" presStyleIdx="2" presStyleCnt="3">
        <dgm:presLayoutVars>
          <dgm:chMax val="0"/>
          <dgm:bulletEnabled val="1"/>
        </dgm:presLayoutVars>
      </dgm:prSet>
      <dgm:spPr/>
    </dgm:pt>
  </dgm:ptLst>
  <dgm:cxnLst>
    <dgm:cxn modelId="{D2CE4F08-274E-4DC6-AF2C-ED5F13E7E2E4}" srcId="{04F86D94-28D6-47A8-9290-474D4D8BD217}" destId="{16BD984D-E67F-4E5A-B04B-FFD6227463DD}" srcOrd="2" destOrd="0" parTransId="{69C17FD8-F5F1-40FB-A55B-66E9D7FC1CE1}" sibTransId="{DD7F0A66-4431-4812-B1F7-F56C9F963D06}"/>
    <dgm:cxn modelId="{0A891F2C-29E1-49DE-AE9B-B25EF9674CCD}" type="presOf" srcId="{16BD984D-E67F-4E5A-B04B-FFD6227463DD}" destId="{5922B09C-B82F-43C3-A191-EA02E227EECB}" srcOrd="0" destOrd="0" presId="urn:microsoft.com/office/officeart/2005/8/layout/vList2"/>
    <dgm:cxn modelId="{78E0BC39-CAD1-43F8-9A6A-C027E528F604}" type="presOf" srcId="{EC8502F3-AD57-4A0F-9EC7-B1AF057BFBA3}" destId="{D0141ED6-EF77-4B7A-94D9-1209046B3D33}" srcOrd="0" destOrd="0" presId="urn:microsoft.com/office/officeart/2005/8/layout/vList2"/>
    <dgm:cxn modelId="{0505EF5C-D0B7-4594-BD29-14EDDB340791}" srcId="{04F86D94-28D6-47A8-9290-474D4D8BD217}" destId="{EC8502F3-AD57-4A0F-9EC7-B1AF057BFBA3}" srcOrd="1" destOrd="0" parTransId="{7BA53483-4A49-498C-84AD-E97BB499093B}" sibTransId="{F61DE4BD-468F-427C-82FA-92B4E24EC4B4}"/>
    <dgm:cxn modelId="{E952A55D-F55E-48EA-A227-1EEAD9423AAF}" type="presOf" srcId="{C0D25B8A-7AC3-4339-8866-863168329442}" destId="{B995B201-3138-4A4D-92D1-79364EF427ED}" srcOrd="0" destOrd="0" presId="urn:microsoft.com/office/officeart/2005/8/layout/vList2"/>
    <dgm:cxn modelId="{3A27385F-B541-4796-A38A-EEE70171EA19}" srcId="{04F86D94-28D6-47A8-9290-474D4D8BD217}" destId="{C0D25B8A-7AC3-4339-8866-863168329442}" srcOrd="0" destOrd="0" parTransId="{A7F72840-4ECE-479C-8C34-6C7C652322DE}" sibTransId="{4A95F483-350C-45F7-8C18-7A58187CE9D6}"/>
    <dgm:cxn modelId="{15419CFE-C1F7-4BD8-A3FA-5A9724E616CB}" type="presOf" srcId="{04F86D94-28D6-47A8-9290-474D4D8BD217}" destId="{46B80CB3-59C2-47B7-88DA-78F73416C599}" srcOrd="0" destOrd="0" presId="urn:microsoft.com/office/officeart/2005/8/layout/vList2"/>
    <dgm:cxn modelId="{5BE03C1E-CF32-42F9-B29F-35E229B235DE}" type="presParOf" srcId="{46B80CB3-59C2-47B7-88DA-78F73416C599}" destId="{B995B201-3138-4A4D-92D1-79364EF427ED}" srcOrd="0" destOrd="0" presId="urn:microsoft.com/office/officeart/2005/8/layout/vList2"/>
    <dgm:cxn modelId="{A7CA210B-E09C-4A65-91E4-B4A215781DB4}" type="presParOf" srcId="{46B80CB3-59C2-47B7-88DA-78F73416C599}" destId="{CFFA314F-7B82-416D-9F07-0BB16210B0A9}" srcOrd="1" destOrd="0" presId="urn:microsoft.com/office/officeart/2005/8/layout/vList2"/>
    <dgm:cxn modelId="{36BC810F-C49B-4C86-9D4A-8E614EA10238}" type="presParOf" srcId="{46B80CB3-59C2-47B7-88DA-78F73416C599}" destId="{D0141ED6-EF77-4B7A-94D9-1209046B3D33}" srcOrd="2" destOrd="0" presId="urn:microsoft.com/office/officeart/2005/8/layout/vList2"/>
    <dgm:cxn modelId="{01A4179C-82A8-46BC-9F31-F3192E49E19A}" type="presParOf" srcId="{46B80CB3-59C2-47B7-88DA-78F73416C599}" destId="{92435DCA-10CC-4FD6-99C2-92FCA696A65C}" srcOrd="3" destOrd="0" presId="urn:microsoft.com/office/officeart/2005/8/layout/vList2"/>
    <dgm:cxn modelId="{03A97E3A-4EE2-4460-9499-A83479E23242}" type="presParOf" srcId="{46B80CB3-59C2-47B7-88DA-78F73416C599}" destId="{5922B09C-B82F-43C3-A191-EA02E227EE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4F86D94-28D6-47A8-9290-474D4D8BD217}"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C0D25B8A-7AC3-4339-8866-863168329442}">
      <dgm:prSet/>
      <dgm:spPr/>
      <dgm:t>
        <a:bodyPr/>
        <a:lstStyle/>
        <a:p>
          <a:r>
            <a:rPr lang="en-US" dirty="0"/>
            <a:t>This cloak of social responsibility harms the foundations of a free society</a:t>
          </a:r>
        </a:p>
      </dgm:t>
    </dgm:pt>
    <dgm:pt modelId="{A7F72840-4ECE-479C-8C34-6C7C652322DE}" type="parTrans" cxnId="{3A27385F-B541-4796-A38A-EEE70171EA19}">
      <dgm:prSet/>
      <dgm:spPr/>
      <dgm:t>
        <a:bodyPr/>
        <a:lstStyle/>
        <a:p>
          <a:endParaRPr lang="en-US"/>
        </a:p>
      </dgm:t>
    </dgm:pt>
    <dgm:pt modelId="{4A95F483-350C-45F7-8C18-7A58187CE9D6}" type="sibTrans" cxnId="{3A27385F-B541-4796-A38A-EEE70171EA19}">
      <dgm:prSet/>
      <dgm:spPr/>
      <dgm:t>
        <a:bodyPr/>
        <a:lstStyle/>
        <a:p>
          <a:endParaRPr lang="en-US"/>
        </a:p>
      </dgm:t>
    </dgm:pt>
    <dgm:pt modelId="{67C76AE7-A429-4099-AF73-FDE7F1065571}">
      <dgm:prSet/>
      <dgm:spPr/>
      <dgm:t>
        <a:bodyPr/>
        <a:lstStyle/>
        <a:p>
          <a:r>
            <a:rPr lang="en-US" dirty="0"/>
            <a:t>Hypocritical window dressing; some call these tactics fraud</a:t>
          </a:r>
        </a:p>
      </dgm:t>
    </dgm:pt>
    <dgm:pt modelId="{72CC435F-AFE2-4199-BFF1-2B05686E97D9}" type="parTrans" cxnId="{79FDC9C0-9F77-4492-AD3D-6F09F274F6A5}">
      <dgm:prSet/>
      <dgm:spPr/>
      <dgm:t>
        <a:bodyPr/>
        <a:lstStyle/>
        <a:p>
          <a:endParaRPr lang="en-GB"/>
        </a:p>
      </dgm:t>
    </dgm:pt>
    <dgm:pt modelId="{FED91814-03A1-40EF-9C10-A1CDF2AD1588}" type="sibTrans" cxnId="{79FDC9C0-9F77-4492-AD3D-6F09F274F6A5}">
      <dgm:prSet/>
      <dgm:spPr/>
      <dgm:t>
        <a:bodyPr/>
        <a:lstStyle/>
        <a:p>
          <a:endParaRPr lang="en-GB"/>
        </a:p>
      </dgm:t>
    </dgm:pt>
    <dgm:pt modelId="{DFD3C98C-5DFD-4D3F-8314-67154405B61E}">
      <dgm:prSet/>
      <dgm:spPr/>
      <dgm:t>
        <a:bodyPr/>
        <a:lstStyle/>
        <a:p>
          <a:r>
            <a:rPr lang="en-US" dirty="0"/>
            <a:t>Speeches for social responsibility spread the idea that the pursuit of profit is wicked and immoral</a:t>
          </a:r>
        </a:p>
      </dgm:t>
    </dgm:pt>
    <dgm:pt modelId="{8D6E16E9-A4D3-46F4-9779-B56AD3999ED1}" type="parTrans" cxnId="{6DC2739D-9CD5-4D08-87CE-23C8CB846C8C}">
      <dgm:prSet/>
      <dgm:spPr/>
      <dgm:t>
        <a:bodyPr/>
        <a:lstStyle/>
        <a:p>
          <a:endParaRPr lang="en-GB"/>
        </a:p>
      </dgm:t>
    </dgm:pt>
    <dgm:pt modelId="{5DDA08AA-7B6A-467A-8317-1530ED48235B}" type="sibTrans" cxnId="{6DC2739D-9CD5-4D08-87CE-23C8CB846C8C}">
      <dgm:prSet/>
      <dgm:spPr/>
      <dgm:t>
        <a:bodyPr/>
        <a:lstStyle/>
        <a:p>
          <a:endParaRPr lang="en-GB"/>
        </a:p>
      </dgm:t>
    </dgm:pt>
    <dgm:pt modelId="{46B80CB3-59C2-47B7-88DA-78F73416C599}" type="pres">
      <dgm:prSet presAssocID="{04F86D94-28D6-47A8-9290-474D4D8BD217}" presName="linear" presStyleCnt="0">
        <dgm:presLayoutVars>
          <dgm:animLvl val="lvl"/>
          <dgm:resizeHandles val="exact"/>
        </dgm:presLayoutVars>
      </dgm:prSet>
      <dgm:spPr/>
    </dgm:pt>
    <dgm:pt modelId="{26C70897-5C62-4D09-9CDA-30608E072C54}" type="pres">
      <dgm:prSet presAssocID="{67C76AE7-A429-4099-AF73-FDE7F1065571}" presName="parentText" presStyleLbl="node1" presStyleIdx="0" presStyleCnt="3">
        <dgm:presLayoutVars>
          <dgm:chMax val="0"/>
          <dgm:bulletEnabled val="1"/>
        </dgm:presLayoutVars>
      </dgm:prSet>
      <dgm:spPr/>
    </dgm:pt>
    <dgm:pt modelId="{02618493-9F77-42D6-8158-849BF9FDD72C}" type="pres">
      <dgm:prSet presAssocID="{FED91814-03A1-40EF-9C10-A1CDF2AD1588}" presName="spacer" presStyleCnt="0"/>
      <dgm:spPr/>
    </dgm:pt>
    <dgm:pt modelId="{B995B201-3138-4A4D-92D1-79364EF427ED}" type="pres">
      <dgm:prSet presAssocID="{C0D25B8A-7AC3-4339-8866-863168329442}" presName="parentText" presStyleLbl="node1" presStyleIdx="1" presStyleCnt="3">
        <dgm:presLayoutVars>
          <dgm:chMax val="0"/>
          <dgm:bulletEnabled val="1"/>
        </dgm:presLayoutVars>
      </dgm:prSet>
      <dgm:spPr/>
    </dgm:pt>
    <dgm:pt modelId="{CD6ECBE8-C60E-4237-B6A1-16B0D70AABC5}" type="pres">
      <dgm:prSet presAssocID="{4A95F483-350C-45F7-8C18-7A58187CE9D6}" presName="spacer" presStyleCnt="0"/>
      <dgm:spPr/>
    </dgm:pt>
    <dgm:pt modelId="{C0549F9F-CEB4-4E49-AAD7-7740CF4543E1}" type="pres">
      <dgm:prSet presAssocID="{DFD3C98C-5DFD-4D3F-8314-67154405B61E}" presName="parentText" presStyleLbl="node1" presStyleIdx="2" presStyleCnt="3">
        <dgm:presLayoutVars>
          <dgm:chMax val="0"/>
          <dgm:bulletEnabled val="1"/>
        </dgm:presLayoutVars>
      </dgm:prSet>
      <dgm:spPr/>
    </dgm:pt>
  </dgm:ptLst>
  <dgm:cxnLst>
    <dgm:cxn modelId="{E952A55D-F55E-48EA-A227-1EEAD9423AAF}" type="presOf" srcId="{C0D25B8A-7AC3-4339-8866-863168329442}" destId="{B995B201-3138-4A4D-92D1-79364EF427ED}" srcOrd="0" destOrd="0" presId="urn:microsoft.com/office/officeart/2005/8/layout/vList2"/>
    <dgm:cxn modelId="{3A27385F-B541-4796-A38A-EEE70171EA19}" srcId="{04F86D94-28D6-47A8-9290-474D4D8BD217}" destId="{C0D25B8A-7AC3-4339-8866-863168329442}" srcOrd="1" destOrd="0" parTransId="{A7F72840-4ECE-479C-8C34-6C7C652322DE}" sibTransId="{4A95F483-350C-45F7-8C18-7A58187CE9D6}"/>
    <dgm:cxn modelId="{6DC2739D-9CD5-4D08-87CE-23C8CB846C8C}" srcId="{04F86D94-28D6-47A8-9290-474D4D8BD217}" destId="{DFD3C98C-5DFD-4D3F-8314-67154405B61E}" srcOrd="2" destOrd="0" parTransId="{8D6E16E9-A4D3-46F4-9779-B56AD3999ED1}" sibTransId="{5DDA08AA-7B6A-467A-8317-1530ED48235B}"/>
    <dgm:cxn modelId="{79FDC9C0-9F77-4492-AD3D-6F09F274F6A5}" srcId="{04F86D94-28D6-47A8-9290-474D4D8BD217}" destId="{67C76AE7-A429-4099-AF73-FDE7F1065571}" srcOrd="0" destOrd="0" parTransId="{72CC435F-AFE2-4199-BFF1-2B05686E97D9}" sibTransId="{FED91814-03A1-40EF-9C10-A1CDF2AD1588}"/>
    <dgm:cxn modelId="{B46B1BCF-0CFC-4A61-B1C9-555F84F675E7}" type="presOf" srcId="{67C76AE7-A429-4099-AF73-FDE7F1065571}" destId="{26C70897-5C62-4D09-9CDA-30608E072C54}" srcOrd="0" destOrd="0" presId="urn:microsoft.com/office/officeart/2005/8/layout/vList2"/>
    <dgm:cxn modelId="{08B1E1F6-6727-4C0E-96BB-9551F9250F91}" type="presOf" srcId="{DFD3C98C-5DFD-4D3F-8314-67154405B61E}" destId="{C0549F9F-CEB4-4E49-AAD7-7740CF4543E1}" srcOrd="0" destOrd="0" presId="urn:microsoft.com/office/officeart/2005/8/layout/vList2"/>
    <dgm:cxn modelId="{15419CFE-C1F7-4BD8-A3FA-5A9724E616CB}" type="presOf" srcId="{04F86D94-28D6-47A8-9290-474D4D8BD217}" destId="{46B80CB3-59C2-47B7-88DA-78F73416C599}" srcOrd="0" destOrd="0" presId="urn:microsoft.com/office/officeart/2005/8/layout/vList2"/>
    <dgm:cxn modelId="{C47170E0-AF1B-48F8-94A6-B242863BA222}" type="presParOf" srcId="{46B80CB3-59C2-47B7-88DA-78F73416C599}" destId="{26C70897-5C62-4D09-9CDA-30608E072C54}" srcOrd="0" destOrd="0" presId="urn:microsoft.com/office/officeart/2005/8/layout/vList2"/>
    <dgm:cxn modelId="{36F8E461-5F68-4B95-9E96-07EF87694859}" type="presParOf" srcId="{46B80CB3-59C2-47B7-88DA-78F73416C599}" destId="{02618493-9F77-42D6-8158-849BF9FDD72C}" srcOrd="1" destOrd="0" presId="urn:microsoft.com/office/officeart/2005/8/layout/vList2"/>
    <dgm:cxn modelId="{5BE03C1E-CF32-42F9-B29F-35E229B235DE}" type="presParOf" srcId="{46B80CB3-59C2-47B7-88DA-78F73416C599}" destId="{B995B201-3138-4A4D-92D1-79364EF427ED}" srcOrd="2" destOrd="0" presId="urn:microsoft.com/office/officeart/2005/8/layout/vList2"/>
    <dgm:cxn modelId="{FCDB0B86-E008-4E7E-8109-1F46A1973928}" type="presParOf" srcId="{46B80CB3-59C2-47B7-88DA-78F73416C599}" destId="{CD6ECBE8-C60E-4237-B6A1-16B0D70AABC5}" srcOrd="3" destOrd="0" presId="urn:microsoft.com/office/officeart/2005/8/layout/vList2"/>
    <dgm:cxn modelId="{59CCE155-EC53-4749-A319-4C8A78312293}" type="presParOf" srcId="{46B80CB3-59C2-47B7-88DA-78F73416C599}" destId="{C0549F9F-CEB4-4E49-AAD7-7740CF4543E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4F86D94-28D6-47A8-9290-474D4D8BD217}"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67C76AE7-A429-4099-AF73-FDE7F1065571}">
      <dgm:prSet/>
      <dgm:spPr/>
      <dgm:t>
        <a:bodyPr/>
        <a:lstStyle/>
        <a:p>
          <a:r>
            <a:rPr lang="en-US" dirty="0"/>
            <a:t>In the ideal free market resting on private property, no individual can coerce any other</a:t>
          </a:r>
        </a:p>
      </dgm:t>
    </dgm:pt>
    <dgm:pt modelId="{72CC435F-AFE2-4199-BFF1-2B05686E97D9}" type="parTrans" cxnId="{79FDC9C0-9F77-4492-AD3D-6F09F274F6A5}">
      <dgm:prSet/>
      <dgm:spPr/>
      <dgm:t>
        <a:bodyPr/>
        <a:lstStyle/>
        <a:p>
          <a:endParaRPr lang="en-GB"/>
        </a:p>
      </dgm:t>
    </dgm:pt>
    <dgm:pt modelId="{FED91814-03A1-40EF-9C10-A1CDF2AD1588}" type="sibTrans" cxnId="{79FDC9C0-9F77-4492-AD3D-6F09F274F6A5}">
      <dgm:prSet/>
      <dgm:spPr/>
      <dgm:t>
        <a:bodyPr/>
        <a:lstStyle/>
        <a:p>
          <a:endParaRPr lang="en-GB"/>
        </a:p>
      </dgm:t>
    </dgm:pt>
    <dgm:pt modelId="{3978966E-97C0-4ABF-B7C0-96C172ABB5D8}">
      <dgm:prSet/>
      <dgm:spPr/>
      <dgm:t>
        <a:bodyPr/>
        <a:lstStyle/>
        <a:p>
          <a:r>
            <a:rPr lang="en-US" dirty="0"/>
            <a:t>All cooperation is voluntary</a:t>
          </a:r>
        </a:p>
      </dgm:t>
    </dgm:pt>
    <dgm:pt modelId="{C7CADB6A-D42B-4BE5-BAB0-B0BDD41157CE}" type="parTrans" cxnId="{F8CEE11C-A839-4007-909F-46F2C17BBE49}">
      <dgm:prSet/>
      <dgm:spPr/>
      <dgm:t>
        <a:bodyPr/>
        <a:lstStyle/>
        <a:p>
          <a:endParaRPr lang="en-GB"/>
        </a:p>
      </dgm:t>
    </dgm:pt>
    <dgm:pt modelId="{CA73B7B2-F7E8-4DE9-AB9F-E21CA04E1137}" type="sibTrans" cxnId="{F8CEE11C-A839-4007-909F-46F2C17BBE49}">
      <dgm:prSet/>
      <dgm:spPr/>
      <dgm:t>
        <a:bodyPr/>
        <a:lstStyle/>
        <a:p>
          <a:endParaRPr lang="en-GB"/>
        </a:p>
      </dgm:t>
    </dgm:pt>
    <dgm:pt modelId="{79B3655D-72C3-48FA-8A36-43B6E1CE5C6B}">
      <dgm:prSet/>
      <dgm:spPr/>
      <dgm:t>
        <a:bodyPr/>
        <a:lstStyle/>
        <a:p>
          <a:r>
            <a:rPr lang="en-US" dirty="0"/>
            <a:t>Society is a collection of individuals and the voluntary groups they form</a:t>
          </a:r>
        </a:p>
      </dgm:t>
    </dgm:pt>
    <dgm:pt modelId="{E3421D61-3D74-4402-A003-18A12BE89F30}" type="parTrans" cxnId="{0E633C2A-9249-48DA-91F1-8B5A54BFE2EE}">
      <dgm:prSet/>
      <dgm:spPr/>
      <dgm:t>
        <a:bodyPr/>
        <a:lstStyle/>
        <a:p>
          <a:endParaRPr lang="en-GB"/>
        </a:p>
      </dgm:t>
    </dgm:pt>
    <dgm:pt modelId="{A3F2558F-41A4-47A0-8522-987B065CFCDA}" type="sibTrans" cxnId="{0E633C2A-9249-48DA-91F1-8B5A54BFE2EE}">
      <dgm:prSet/>
      <dgm:spPr/>
      <dgm:t>
        <a:bodyPr/>
        <a:lstStyle/>
        <a:p>
          <a:endParaRPr lang="en-GB"/>
        </a:p>
      </dgm:t>
    </dgm:pt>
    <dgm:pt modelId="{6C8791C8-F3A2-44D7-8375-828C118356FD}">
      <dgm:prSet/>
      <dgm:spPr/>
      <dgm:t>
        <a:bodyPr/>
        <a:lstStyle/>
        <a:p>
          <a:r>
            <a:rPr lang="en-US" dirty="0"/>
            <a:t>Conformity is important and that is why political mechanisms are in place</a:t>
          </a:r>
        </a:p>
      </dgm:t>
    </dgm:pt>
    <dgm:pt modelId="{10A07411-2C89-489B-84DE-0EB02CEF4FE3}" type="parTrans" cxnId="{EAD0BFBB-F86A-4EE8-8FA1-1DEC91075529}">
      <dgm:prSet/>
      <dgm:spPr/>
      <dgm:t>
        <a:bodyPr/>
        <a:lstStyle/>
        <a:p>
          <a:endParaRPr lang="en-GB"/>
        </a:p>
      </dgm:t>
    </dgm:pt>
    <dgm:pt modelId="{8FEE070D-4A48-4487-B01E-CBD5FBB71787}" type="sibTrans" cxnId="{EAD0BFBB-F86A-4EE8-8FA1-1DEC91075529}">
      <dgm:prSet/>
      <dgm:spPr/>
      <dgm:t>
        <a:bodyPr/>
        <a:lstStyle/>
        <a:p>
          <a:endParaRPr lang="en-GB"/>
        </a:p>
      </dgm:t>
    </dgm:pt>
    <dgm:pt modelId="{46B80CB3-59C2-47B7-88DA-78F73416C599}" type="pres">
      <dgm:prSet presAssocID="{04F86D94-28D6-47A8-9290-474D4D8BD217}" presName="linear" presStyleCnt="0">
        <dgm:presLayoutVars>
          <dgm:animLvl val="lvl"/>
          <dgm:resizeHandles val="exact"/>
        </dgm:presLayoutVars>
      </dgm:prSet>
      <dgm:spPr/>
    </dgm:pt>
    <dgm:pt modelId="{26C70897-5C62-4D09-9CDA-30608E072C54}" type="pres">
      <dgm:prSet presAssocID="{67C76AE7-A429-4099-AF73-FDE7F1065571}" presName="parentText" presStyleLbl="node1" presStyleIdx="0" presStyleCnt="4">
        <dgm:presLayoutVars>
          <dgm:chMax val="0"/>
          <dgm:bulletEnabled val="1"/>
        </dgm:presLayoutVars>
      </dgm:prSet>
      <dgm:spPr/>
    </dgm:pt>
    <dgm:pt modelId="{B9B0E8B9-DE47-4B3A-84EC-BA6EC10978BC}" type="pres">
      <dgm:prSet presAssocID="{FED91814-03A1-40EF-9C10-A1CDF2AD1588}" presName="spacer" presStyleCnt="0"/>
      <dgm:spPr/>
    </dgm:pt>
    <dgm:pt modelId="{0BA6DD95-F655-44DA-AA17-DA36FC561473}" type="pres">
      <dgm:prSet presAssocID="{3978966E-97C0-4ABF-B7C0-96C172ABB5D8}" presName="parentText" presStyleLbl="node1" presStyleIdx="1" presStyleCnt="4">
        <dgm:presLayoutVars>
          <dgm:chMax val="0"/>
          <dgm:bulletEnabled val="1"/>
        </dgm:presLayoutVars>
      </dgm:prSet>
      <dgm:spPr/>
    </dgm:pt>
    <dgm:pt modelId="{EE997383-73D5-4380-AB1B-880BB856336A}" type="pres">
      <dgm:prSet presAssocID="{CA73B7B2-F7E8-4DE9-AB9F-E21CA04E1137}" presName="spacer" presStyleCnt="0"/>
      <dgm:spPr/>
    </dgm:pt>
    <dgm:pt modelId="{203E8C4E-EF18-494C-AA25-EC7981B74B60}" type="pres">
      <dgm:prSet presAssocID="{79B3655D-72C3-48FA-8A36-43B6E1CE5C6B}" presName="parentText" presStyleLbl="node1" presStyleIdx="2" presStyleCnt="4">
        <dgm:presLayoutVars>
          <dgm:chMax val="0"/>
          <dgm:bulletEnabled val="1"/>
        </dgm:presLayoutVars>
      </dgm:prSet>
      <dgm:spPr/>
    </dgm:pt>
    <dgm:pt modelId="{D92B6BFA-082A-4DA9-9BA3-7869E4A45599}" type="pres">
      <dgm:prSet presAssocID="{A3F2558F-41A4-47A0-8522-987B065CFCDA}" presName="spacer" presStyleCnt="0"/>
      <dgm:spPr/>
    </dgm:pt>
    <dgm:pt modelId="{58C33239-6058-425C-8ACC-B5A7BD866BDC}" type="pres">
      <dgm:prSet presAssocID="{6C8791C8-F3A2-44D7-8375-828C118356FD}" presName="parentText" presStyleLbl="node1" presStyleIdx="3" presStyleCnt="4">
        <dgm:presLayoutVars>
          <dgm:chMax val="0"/>
          <dgm:bulletEnabled val="1"/>
        </dgm:presLayoutVars>
      </dgm:prSet>
      <dgm:spPr/>
    </dgm:pt>
  </dgm:ptLst>
  <dgm:cxnLst>
    <dgm:cxn modelId="{F8CEE11C-A839-4007-909F-46F2C17BBE49}" srcId="{04F86D94-28D6-47A8-9290-474D4D8BD217}" destId="{3978966E-97C0-4ABF-B7C0-96C172ABB5D8}" srcOrd="1" destOrd="0" parTransId="{C7CADB6A-D42B-4BE5-BAB0-B0BDD41157CE}" sibTransId="{CA73B7B2-F7E8-4DE9-AB9F-E21CA04E1137}"/>
    <dgm:cxn modelId="{0E633C2A-9249-48DA-91F1-8B5A54BFE2EE}" srcId="{04F86D94-28D6-47A8-9290-474D4D8BD217}" destId="{79B3655D-72C3-48FA-8A36-43B6E1CE5C6B}" srcOrd="2" destOrd="0" parTransId="{E3421D61-3D74-4402-A003-18A12BE89F30}" sibTransId="{A3F2558F-41A4-47A0-8522-987B065CFCDA}"/>
    <dgm:cxn modelId="{2B4DDD82-D00D-49E6-8E7A-0087DF01CE24}" type="presOf" srcId="{79B3655D-72C3-48FA-8A36-43B6E1CE5C6B}" destId="{203E8C4E-EF18-494C-AA25-EC7981B74B60}" srcOrd="0" destOrd="0" presId="urn:microsoft.com/office/officeart/2005/8/layout/vList2"/>
    <dgm:cxn modelId="{E6714E9C-057E-40CD-BCB4-C4DE6F2AC618}" type="presOf" srcId="{6C8791C8-F3A2-44D7-8375-828C118356FD}" destId="{58C33239-6058-425C-8ACC-B5A7BD866BDC}" srcOrd="0" destOrd="0" presId="urn:microsoft.com/office/officeart/2005/8/layout/vList2"/>
    <dgm:cxn modelId="{EAD0BFBB-F86A-4EE8-8FA1-1DEC91075529}" srcId="{04F86D94-28D6-47A8-9290-474D4D8BD217}" destId="{6C8791C8-F3A2-44D7-8375-828C118356FD}" srcOrd="3" destOrd="0" parTransId="{10A07411-2C89-489B-84DE-0EB02CEF4FE3}" sibTransId="{8FEE070D-4A48-4487-B01E-CBD5FBB71787}"/>
    <dgm:cxn modelId="{79FDC9C0-9F77-4492-AD3D-6F09F274F6A5}" srcId="{04F86D94-28D6-47A8-9290-474D4D8BD217}" destId="{67C76AE7-A429-4099-AF73-FDE7F1065571}" srcOrd="0" destOrd="0" parTransId="{72CC435F-AFE2-4199-BFF1-2B05686E97D9}" sibTransId="{FED91814-03A1-40EF-9C10-A1CDF2AD1588}"/>
    <dgm:cxn modelId="{B46B1BCF-0CFC-4A61-B1C9-555F84F675E7}" type="presOf" srcId="{67C76AE7-A429-4099-AF73-FDE7F1065571}" destId="{26C70897-5C62-4D09-9CDA-30608E072C54}" srcOrd="0" destOrd="0" presId="urn:microsoft.com/office/officeart/2005/8/layout/vList2"/>
    <dgm:cxn modelId="{3A40E5E5-4F30-4AC1-9EE1-842B59367F96}" type="presOf" srcId="{3978966E-97C0-4ABF-B7C0-96C172ABB5D8}" destId="{0BA6DD95-F655-44DA-AA17-DA36FC561473}" srcOrd="0" destOrd="0" presId="urn:microsoft.com/office/officeart/2005/8/layout/vList2"/>
    <dgm:cxn modelId="{15419CFE-C1F7-4BD8-A3FA-5A9724E616CB}" type="presOf" srcId="{04F86D94-28D6-47A8-9290-474D4D8BD217}" destId="{46B80CB3-59C2-47B7-88DA-78F73416C599}" srcOrd="0" destOrd="0" presId="urn:microsoft.com/office/officeart/2005/8/layout/vList2"/>
    <dgm:cxn modelId="{C47170E0-AF1B-48F8-94A6-B242863BA222}" type="presParOf" srcId="{46B80CB3-59C2-47B7-88DA-78F73416C599}" destId="{26C70897-5C62-4D09-9CDA-30608E072C54}" srcOrd="0" destOrd="0" presId="urn:microsoft.com/office/officeart/2005/8/layout/vList2"/>
    <dgm:cxn modelId="{0830B8A3-A834-48E1-B7B7-4C704F9F455F}" type="presParOf" srcId="{46B80CB3-59C2-47B7-88DA-78F73416C599}" destId="{B9B0E8B9-DE47-4B3A-84EC-BA6EC10978BC}" srcOrd="1" destOrd="0" presId="urn:microsoft.com/office/officeart/2005/8/layout/vList2"/>
    <dgm:cxn modelId="{13661A11-B095-4974-B299-8AFFA2FE31D6}" type="presParOf" srcId="{46B80CB3-59C2-47B7-88DA-78F73416C599}" destId="{0BA6DD95-F655-44DA-AA17-DA36FC561473}" srcOrd="2" destOrd="0" presId="urn:microsoft.com/office/officeart/2005/8/layout/vList2"/>
    <dgm:cxn modelId="{F89D1ED0-1A3D-4A7B-A752-30E89CEDE6B3}" type="presParOf" srcId="{46B80CB3-59C2-47B7-88DA-78F73416C599}" destId="{EE997383-73D5-4380-AB1B-880BB856336A}" srcOrd="3" destOrd="0" presId="urn:microsoft.com/office/officeart/2005/8/layout/vList2"/>
    <dgm:cxn modelId="{0E42B3B8-DA0A-4C32-9D30-6BEE67E828EA}" type="presParOf" srcId="{46B80CB3-59C2-47B7-88DA-78F73416C599}" destId="{203E8C4E-EF18-494C-AA25-EC7981B74B60}" srcOrd="4" destOrd="0" presId="urn:microsoft.com/office/officeart/2005/8/layout/vList2"/>
    <dgm:cxn modelId="{E67C6223-11CE-4712-9AC6-743B3216550A}" type="presParOf" srcId="{46B80CB3-59C2-47B7-88DA-78F73416C599}" destId="{D92B6BFA-082A-4DA9-9BA3-7869E4A45599}" srcOrd="5" destOrd="0" presId="urn:microsoft.com/office/officeart/2005/8/layout/vList2"/>
    <dgm:cxn modelId="{11F1F519-8394-4807-83AB-99390DD138CC}" type="presParOf" srcId="{46B80CB3-59C2-47B7-88DA-78F73416C599}" destId="{58C33239-6058-425C-8ACC-B5A7BD866BD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4F86D94-28D6-47A8-9290-474D4D8BD217}"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B400AE42-275F-41F4-9F44-69F63303A0C7}">
      <dgm:prSet/>
      <dgm:spPr/>
      <dgm:t>
        <a:bodyPr/>
        <a:lstStyle/>
        <a:p>
          <a:r>
            <a:rPr lang="en-US" dirty="0"/>
            <a:t>"there is one and only one social responsibility of business--to use its resources and engage in activities designed to increase its profits so long as it stays within the rules of the game, which is to say, engages in open and free competition without deception or fraud."</a:t>
          </a:r>
          <a:endParaRPr lang="en-GB" dirty="0"/>
        </a:p>
      </dgm:t>
    </dgm:pt>
    <dgm:pt modelId="{1A7DECF7-C288-47C1-A73F-3B8BA2B63637}" type="parTrans" cxnId="{E3FB0061-956D-4C6A-8C56-6313EAEA2479}">
      <dgm:prSet/>
      <dgm:spPr/>
      <dgm:t>
        <a:bodyPr/>
        <a:lstStyle/>
        <a:p>
          <a:endParaRPr lang="en-GB"/>
        </a:p>
      </dgm:t>
    </dgm:pt>
    <dgm:pt modelId="{89E17D64-2BC5-4E35-91C4-97E6BEE33BC3}" type="sibTrans" cxnId="{E3FB0061-956D-4C6A-8C56-6313EAEA2479}">
      <dgm:prSet/>
      <dgm:spPr/>
      <dgm:t>
        <a:bodyPr/>
        <a:lstStyle/>
        <a:p>
          <a:endParaRPr lang="en-GB"/>
        </a:p>
      </dgm:t>
    </dgm:pt>
    <dgm:pt modelId="{46B80CB3-59C2-47B7-88DA-78F73416C599}" type="pres">
      <dgm:prSet presAssocID="{04F86D94-28D6-47A8-9290-474D4D8BD217}" presName="linear" presStyleCnt="0">
        <dgm:presLayoutVars>
          <dgm:animLvl val="lvl"/>
          <dgm:resizeHandles val="exact"/>
        </dgm:presLayoutVars>
      </dgm:prSet>
      <dgm:spPr/>
    </dgm:pt>
    <dgm:pt modelId="{C5778D8B-7113-4654-A707-78B578641FCF}" type="pres">
      <dgm:prSet presAssocID="{B400AE42-275F-41F4-9F44-69F63303A0C7}" presName="parentText" presStyleLbl="node1" presStyleIdx="0" presStyleCnt="1">
        <dgm:presLayoutVars>
          <dgm:chMax val="0"/>
          <dgm:bulletEnabled val="1"/>
        </dgm:presLayoutVars>
      </dgm:prSet>
      <dgm:spPr/>
    </dgm:pt>
  </dgm:ptLst>
  <dgm:cxnLst>
    <dgm:cxn modelId="{62E0661F-F1EB-48CF-9EE4-DE1A32729EC1}" type="presOf" srcId="{B400AE42-275F-41F4-9F44-69F63303A0C7}" destId="{C5778D8B-7113-4654-A707-78B578641FCF}" srcOrd="0" destOrd="0" presId="urn:microsoft.com/office/officeart/2005/8/layout/vList2"/>
    <dgm:cxn modelId="{E3FB0061-956D-4C6A-8C56-6313EAEA2479}" srcId="{04F86D94-28D6-47A8-9290-474D4D8BD217}" destId="{B400AE42-275F-41F4-9F44-69F63303A0C7}" srcOrd="0" destOrd="0" parTransId="{1A7DECF7-C288-47C1-A73F-3B8BA2B63637}" sibTransId="{89E17D64-2BC5-4E35-91C4-97E6BEE33BC3}"/>
    <dgm:cxn modelId="{15419CFE-C1F7-4BD8-A3FA-5A9724E616CB}" type="presOf" srcId="{04F86D94-28D6-47A8-9290-474D4D8BD217}" destId="{46B80CB3-59C2-47B7-88DA-78F73416C599}" srcOrd="0" destOrd="0" presId="urn:microsoft.com/office/officeart/2005/8/layout/vList2"/>
    <dgm:cxn modelId="{3658D216-C4C6-40FB-9A9C-141B0C6E2AA4}" type="presParOf" srcId="{46B80CB3-59C2-47B7-88DA-78F73416C599}" destId="{C5778D8B-7113-4654-A707-78B578641FC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D1EB6-2C86-49B2-B527-2477BB122567}">
      <dsp:nvSpPr>
        <dsp:cNvPr id="0" name=""/>
        <dsp:cNvSpPr/>
      </dsp:nvSpPr>
      <dsp:spPr>
        <a:xfrm>
          <a:off x="0" y="220894"/>
          <a:ext cx="3493213" cy="209592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Social responsibilities of business in a free-enterprise system?</a:t>
          </a:r>
        </a:p>
      </dsp:txBody>
      <dsp:txXfrm>
        <a:off x="0" y="220894"/>
        <a:ext cx="3493213" cy="2095928"/>
      </dsp:txXfrm>
    </dsp:sp>
    <dsp:sp modelId="{36F90A45-345E-4FDD-9CCB-C73F52E77E98}">
      <dsp:nvSpPr>
        <dsp:cNvPr id="0" name=""/>
        <dsp:cNvSpPr/>
      </dsp:nvSpPr>
      <dsp:spPr>
        <a:xfrm>
          <a:off x="3842534" y="220894"/>
          <a:ext cx="3493213" cy="2095928"/>
        </a:xfrm>
        <a:prstGeom prst="rect">
          <a:avLst/>
        </a:prstGeom>
        <a:solidFill>
          <a:schemeClr val="accent2">
            <a:hueOff val="-377679"/>
            <a:satOff val="7027"/>
            <a:lumOff val="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Businesspeople who speak like this believe they are defending free enterprise</a:t>
          </a:r>
          <a:endParaRPr lang="en-US" sz="2200" kern="1200" dirty="0"/>
        </a:p>
      </dsp:txBody>
      <dsp:txXfrm>
        <a:off x="3842534" y="220894"/>
        <a:ext cx="3493213" cy="2095928"/>
      </dsp:txXfrm>
    </dsp:sp>
    <dsp:sp modelId="{D31D8D9E-A1C8-4B3A-A8BB-5721E2A926A3}">
      <dsp:nvSpPr>
        <dsp:cNvPr id="0" name=""/>
        <dsp:cNvSpPr/>
      </dsp:nvSpPr>
      <dsp:spPr>
        <a:xfrm>
          <a:off x="7685069" y="220894"/>
          <a:ext cx="3493213" cy="2095928"/>
        </a:xfrm>
        <a:prstGeom prst="rect">
          <a:avLst/>
        </a:prstGeom>
        <a:solidFill>
          <a:schemeClr val="accent2">
            <a:hueOff val="-755358"/>
            <a:satOff val="14054"/>
            <a:lumOff val="1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They claim business is about social ends and have a social conscience</a:t>
          </a:r>
          <a:endParaRPr lang="en-US" sz="2200" kern="1200" dirty="0"/>
        </a:p>
      </dsp:txBody>
      <dsp:txXfrm>
        <a:off x="7685069" y="220894"/>
        <a:ext cx="3493213" cy="2095928"/>
      </dsp:txXfrm>
    </dsp:sp>
    <dsp:sp modelId="{C65EFDBB-86C2-4094-94A3-311130453775}">
      <dsp:nvSpPr>
        <dsp:cNvPr id="0" name=""/>
        <dsp:cNvSpPr/>
      </dsp:nvSpPr>
      <dsp:spPr>
        <a:xfrm>
          <a:off x="0" y="2666143"/>
          <a:ext cx="3493213" cy="2095928"/>
        </a:xfrm>
        <a:prstGeom prst="rect">
          <a:avLst/>
        </a:prstGeom>
        <a:solidFill>
          <a:schemeClr val="accent2">
            <a:hueOff val="-1133037"/>
            <a:satOff val="21082"/>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They espouse contemporary catchwords – business is about more than mere profit – employment, tackling discrimination, avoiding pollution etc.</a:t>
          </a:r>
          <a:endParaRPr lang="en-US" sz="2200" kern="1200"/>
        </a:p>
      </dsp:txBody>
      <dsp:txXfrm>
        <a:off x="0" y="2666143"/>
        <a:ext cx="3493213" cy="2095928"/>
      </dsp:txXfrm>
    </dsp:sp>
    <dsp:sp modelId="{ACEF33D5-E057-4797-B87E-F87C18260749}">
      <dsp:nvSpPr>
        <dsp:cNvPr id="0" name=""/>
        <dsp:cNvSpPr/>
      </dsp:nvSpPr>
      <dsp:spPr>
        <a:xfrm>
          <a:off x="3842534" y="2666143"/>
          <a:ext cx="3493213" cy="2095928"/>
        </a:xfrm>
        <a:prstGeom prst="rect">
          <a:avLst/>
        </a:prstGeom>
        <a:solidFill>
          <a:schemeClr val="accent2">
            <a:hueOff val="-1510716"/>
            <a:satOff val="28109"/>
            <a:lumOff val="3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Friedman says they preach pure and unadulterated socialism</a:t>
          </a:r>
          <a:endParaRPr lang="en-US" sz="2200" kern="1200"/>
        </a:p>
      </dsp:txBody>
      <dsp:txXfrm>
        <a:off x="3842534" y="2666143"/>
        <a:ext cx="3493213" cy="2095928"/>
      </dsp:txXfrm>
    </dsp:sp>
    <dsp:sp modelId="{C36397C1-3326-44D4-8963-1B8FB6FD3C68}">
      <dsp:nvSpPr>
        <dsp:cNvPr id="0" name=""/>
        <dsp:cNvSpPr/>
      </dsp:nvSpPr>
      <dsp:spPr>
        <a:xfrm>
          <a:off x="7685069" y="2666143"/>
          <a:ext cx="3493213" cy="2095928"/>
        </a:xfrm>
        <a:prstGeom prst="rect">
          <a:avLst/>
        </a:prstGeom>
        <a:solidFill>
          <a:schemeClr val="accent2">
            <a:hueOff val="-1888395"/>
            <a:satOff val="35136"/>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”Unwitting puppets” of forces undermining the basis of free society</a:t>
          </a:r>
          <a:endParaRPr lang="en-US" sz="2200" kern="1200"/>
        </a:p>
      </dsp:txBody>
      <dsp:txXfrm>
        <a:off x="7685069" y="2666143"/>
        <a:ext cx="3493213" cy="20959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96AD99-EFB5-4305-AD52-8B68F0DA1119}">
      <dsp:nvSpPr>
        <dsp:cNvPr id="0" name=""/>
        <dsp:cNvSpPr/>
      </dsp:nvSpPr>
      <dsp:spPr>
        <a:xfrm>
          <a:off x="3392" y="674224"/>
          <a:ext cx="2691207" cy="376768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817" tIns="330200" rIns="209817" bIns="330200" numCol="1" spcCol="1270" anchor="t" anchorCtr="0">
          <a:noAutofit/>
        </a:bodyPr>
        <a:lstStyle/>
        <a:p>
          <a:pPr marL="0" lvl="0" indent="0" algn="l" defTabSz="889000">
            <a:lnSpc>
              <a:spcPct val="90000"/>
            </a:lnSpc>
            <a:spcBef>
              <a:spcPct val="0"/>
            </a:spcBef>
            <a:spcAft>
              <a:spcPct val="35000"/>
            </a:spcAft>
            <a:buNone/>
          </a:pPr>
          <a:r>
            <a:rPr lang="en-GB" sz="2000" kern="1200" dirty="0"/>
            <a:t>Businesses cannot have responsibilities, only people can</a:t>
          </a:r>
          <a:endParaRPr lang="en-US" sz="2000" kern="1200" dirty="0"/>
        </a:p>
      </dsp:txBody>
      <dsp:txXfrm>
        <a:off x="3392" y="2105946"/>
        <a:ext cx="2691207" cy="2260613"/>
      </dsp:txXfrm>
    </dsp:sp>
    <dsp:sp modelId="{663E6E58-A1FB-45D7-8E63-8CB38B4CDD0E}">
      <dsp:nvSpPr>
        <dsp:cNvPr id="0" name=""/>
        <dsp:cNvSpPr/>
      </dsp:nvSpPr>
      <dsp:spPr>
        <a:xfrm>
          <a:off x="783842" y="1050993"/>
          <a:ext cx="1130306" cy="1130306"/>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123" tIns="12700" rIns="8812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49371" y="1216522"/>
        <a:ext cx="799248" cy="799248"/>
      </dsp:txXfrm>
    </dsp:sp>
    <dsp:sp modelId="{B6BAC527-364F-4AFD-A3B3-08E9BD1F11CA}">
      <dsp:nvSpPr>
        <dsp:cNvPr id="0" name=""/>
        <dsp:cNvSpPr/>
      </dsp:nvSpPr>
      <dsp:spPr>
        <a:xfrm>
          <a:off x="3392" y="4441841"/>
          <a:ext cx="269120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53AC1-3766-4558-80A9-227AC9F78124}">
      <dsp:nvSpPr>
        <dsp:cNvPr id="0" name=""/>
        <dsp:cNvSpPr/>
      </dsp:nvSpPr>
      <dsp:spPr>
        <a:xfrm>
          <a:off x="2963720" y="674224"/>
          <a:ext cx="2691207" cy="376768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817" tIns="330200" rIns="209817" bIns="330200" numCol="1" spcCol="1270" anchor="t" anchorCtr="0">
          <a:noAutofit/>
        </a:bodyPr>
        <a:lstStyle/>
        <a:p>
          <a:pPr marL="0" lvl="0" indent="0" algn="l" defTabSz="889000">
            <a:lnSpc>
              <a:spcPct val="90000"/>
            </a:lnSpc>
            <a:spcBef>
              <a:spcPct val="0"/>
            </a:spcBef>
            <a:spcAft>
              <a:spcPct val="35000"/>
            </a:spcAft>
            <a:buNone/>
          </a:pPr>
          <a:r>
            <a:rPr lang="en-GB" sz="2000" kern="1200" dirty="0"/>
            <a:t>A corporation is an artificial person but ‘business’ as a whole is not</a:t>
          </a:r>
          <a:endParaRPr lang="en-US" sz="2000" kern="1200" dirty="0"/>
        </a:p>
      </dsp:txBody>
      <dsp:txXfrm>
        <a:off x="2963720" y="2105946"/>
        <a:ext cx="2691207" cy="2260613"/>
      </dsp:txXfrm>
    </dsp:sp>
    <dsp:sp modelId="{2455012F-544F-4537-817B-D53389B5F7C9}">
      <dsp:nvSpPr>
        <dsp:cNvPr id="0" name=""/>
        <dsp:cNvSpPr/>
      </dsp:nvSpPr>
      <dsp:spPr>
        <a:xfrm>
          <a:off x="3744170" y="1050993"/>
          <a:ext cx="1130306" cy="1130306"/>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123" tIns="12700" rIns="8812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909699" y="1216522"/>
        <a:ext cx="799248" cy="799248"/>
      </dsp:txXfrm>
    </dsp:sp>
    <dsp:sp modelId="{98D8646A-7D84-4FE7-BA2F-59DE5F970D92}">
      <dsp:nvSpPr>
        <dsp:cNvPr id="0" name=""/>
        <dsp:cNvSpPr/>
      </dsp:nvSpPr>
      <dsp:spPr>
        <a:xfrm>
          <a:off x="2963720" y="4441841"/>
          <a:ext cx="2691207"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77497B-14E7-4AF0-997E-EBFA8F11330F}">
      <dsp:nvSpPr>
        <dsp:cNvPr id="0" name=""/>
        <dsp:cNvSpPr/>
      </dsp:nvSpPr>
      <dsp:spPr>
        <a:xfrm>
          <a:off x="5924047" y="674224"/>
          <a:ext cx="2691207" cy="376768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817" tIns="330200" rIns="209817" bIns="330200" numCol="1" spcCol="1270" anchor="t" anchorCtr="0">
          <a:noAutofit/>
        </a:bodyPr>
        <a:lstStyle/>
        <a:p>
          <a:pPr marL="0" lvl="0" indent="0" algn="l" defTabSz="889000">
            <a:lnSpc>
              <a:spcPct val="90000"/>
            </a:lnSpc>
            <a:spcBef>
              <a:spcPct val="0"/>
            </a:spcBef>
            <a:spcAft>
              <a:spcPct val="35000"/>
            </a:spcAft>
            <a:buNone/>
          </a:pPr>
          <a:r>
            <a:rPr lang="en-GB" sz="2000" kern="1200" dirty="0"/>
            <a:t>The responsible people are induvial proprietors or corporate executives</a:t>
          </a:r>
          <a:endParaRPr lang="en-US" sz="2000" kern="1200" dirty="0"/>
        </a:p>
      </dsp:txBody>
      <dsp:txXfrm>
        <a:off x="5924047" y="2105946"/>
        <a:ext cx="2691207" cy="2260613"/>
      </dsp:txXfrm>
    </dsp:sp>
    <dsp:sp modelId="{E6CBA6EE-8E48-4362-964F-4375FBDAB843}">
      <dsp:nvSpPr>
        <dsp:cNvPr id="0" name=""/>
        <dsp:cNvSpPr/>
      </dsp:nvSpPr>
      <dsp:spPr>
        <a:xfrm>
          <a:off x="6704497" y="1050993"/>
          <a:ext cx="1130306" cy="1130306"/>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123" tIns="12700" rIns="8812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870026" y="1216522"/>
        <a:ext cx="799248" cy="799248"/>
      </dsp:txXfrm>
    </dsp:sp>
    <dsp:sp modelId="{B7526E2B-0BA5-433B-8A9B-69433FEAEB5A}">
      <dsp:nvSpPr>
        <dsp:cNvPr id="0" name=""/>
        <dsp:cNvSpPr/>
      </dsp:nvSpPr>
      <dsp:spPr>
        <a:xfrm>
          <a:off x="5924047" y="4441841"/>
          <a:ext cx="2691207"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9D1C0C-4723-4FD4-B7FC-4D062337EA7A}">
      <dsp:nvSpPr>
        <dsp:cNvPr id="0" name=""/>
        <dsp:cNvSpPr/>
      </dsp:nvSpPr>
      <dsp:spPr>
        <a:xfrm>
          <a:off x="8884375" y="674224"/>
          <a:ext cx="2691207" cy="376768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817" tIns="330200" rIns="209817" bIns="330200" numCol="1" spcCol="1270" anchor="t" anchorCtr="0">
          <a:noAutofit/>
        </a:bodyPr>
        <a:lstStyle/>
        <a:p>
          <a:pPr marL="0" lvl="0" indent="0" algn="l" defTabSz="889000">
            <a:lnSpc>
              <a:spcPct val="90000"/>
            </a:lnSpc>
            <a:spcBef>
              <a:spcPct val="0"/>
            </a:spcBef>
            <a:spcAft>
              <a:spcPct val="35000"/>
            </a:spcAft>
            <a:buNone/>
          </a:pPr>
          <a:r>
            <a:rPr lang="en-GB" sz="2000" kern="1200" dirty="0"/>
            <a:t>As discussion of social responsibility is directed at corporations he concentrates on corporate executives</a:t>
          </a:r>
          <a:endParaRPr lang="en-US" sz="2000" kern="1200" dirty="0"/>
        </a:p>
      </dsp:txBody>
      <dsp:txXfrm>
        <a:off x="8884375" y="2105946"/>
        <a:ext cx="2691207" cy="2260613"/>
      </dsp:txXfrm>
    </dsp:sp>
    <dsp:sp modelId="{20F0701C-D18C-479A-8DCF-B5203AB5D73E}">
      <dsp:nvSpPr>
        <dsp:cNvPr id="0" name=""/>
        <dsp:cNvSpPr/>
      </dsp:nvSpPr>
      <dsp:spPr>
        <a:xfrm>
          <a:off x="9664825" y="1050993"/>
          <a:ext cx="1130306" cy="1130306"/>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123" tIns="12700" rIns="88123"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830354" y="1216522"/>
        <a:ext cx="799248" cy="799248"/>
      </dsp:txXfrm>
    </dsp:sp>
    <dsp:sp modelId="{44FBC20A-FBBE-4459-A563-1A4BA6E87E90}">
      <dsp:nvSpPr>
        <dsp:cNvPr id="0" name=""/>
        <dsp:cNvSpPr/>
      </dsp:nvSpPr>
      <dsp:spPr>
        <a:xfrm>
          <a:off x="8884375" y="4441841"/>
          <a:ext cx="2691207"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DE84EA-DD8A-48D5-9C31-10F4FF133F1D}">
      <dsp:nvSpPr>
        <dsp:cNvPr id="0" name=""/>
        <dsp:cNvSpPr/>
      </dsp:nvSpPr>
      <dsp:spPr>
        <a:xfrm>
          <a:off x="0" y="2493"/>
          <a:ext cx="11018178" cy="98319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Executives are employees of the business owners</a:t>
          </a:r>
          <a:endParaRPr lang="en-US" sz="2800" kern="1200" dirty="0"/>
        </a:p>
      </dsp:txBody>
      <dsp:txXfrm>
        <a:off x="47995" y="50488"/>
        <a:ext cx="10922188" cy="887201"/>
      </dsp:txXfrm>
    </dsp:sp>
    <dsp:sp modelId="{87A9CEC2-CEDE-4467-A3B8-1EC6613D9F1B}">
      <dsp:nvSpPr>
        <dsp:cNvPr id="0" name=""/>
        <dsp:cNvSpPr/>
      </dsp:nvSpPr>
      <dsp:spPr>
        <a:xfrm>
          <a:off x="0" y="998523"/>
          <a:ext cx="11018178" cy="98319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Executives conduct business in accordance with owners’ desires: make money but keep to the rules</a:t>
          </a:r>
          <a:endParaRPr lang="en-US" sz="2800" kern="1200" dirty="0"/>
        </a:p>
      </dsp:txBody>
      <dsp:txXfrm>
        <a:off x="47995" y="1046518"/>
        <a:ext cx="10922188" cy="887201"/>
      </dsp:txXfrm>
    </dsp:sp>
    <dsp:sp modelId="{709D7764-B59E-475D-8BA5-534E9259A6C6}">
      <dsp:nvSpPr>
        <dsp:cNvPr id="0" name=""/>
        <dsp:cNvSpPr/>
      </dsp:nvSpPr>
      <dsp:spPr>
        <a:xfrm>
          <a:off x="0" y="1994554"/>
          <a:ext cx="11018178" cy="98319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‘Eleemosynary’ or charitable purposes mean services are the primary goal not profit</a:t>
          </a:r>
          <a:endParaRPr lang="en-US" sz="2800" kern="1200" dirty="0"/>
        </a:p>
      </dsp:txBody>
      <dsp:txXfrm>
        <a:off x="47995" y="2042549"/>
        <a:ext cx="10922188" cy="887201"/>
      </dsp:txXfrm>
    </dsp:sp>
    <dsp:sp modelId="{B15B7152-1DF2-458D-A98C-232F6A6417D1}">
      <dsp:nvSpPr>
        <dsp:cNvPr id="0" name=""/>
        <dsp:cNvSpPr/>
      </dsp:nvSpPr>
      <dsp:spPr>
        <a:xfrm>
          <a:off x="0" y="2990584"/>
          <a:ext cx="11018178" cy="98319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In both cases the manager is the agent of the owners</a:t>
          </a:r>
          <a:endParaRPr lang="en-US" sz="2800" kern="1200" dirty="0"/>
        </a:p>
      </dsp:txBody>
      <dsp:txXfrm>
        <a:off x="47995" y="3038579"/>
        <a:ext cx="10922188" cy="887201"/>
      </dsp:txXfrm>
    </dsp:sp>
    <dsp:sp modelId="{2B82196D-55B5-4328-867C-579C10B019B0}">
      <dsp:nvSpPr>
        <dsp:cNvPr id="0" name=""/>
        <dsp:cNvSpPr/>
      </dsp:nvSpPr>
      <dsp:spPr>
        <a:xfrm>
          <a:off x="0" y="3986615"/>
          <a:ext cx="11018178" cy="983191"/>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 manager’s primary responsibility is to them</a:t>
          </a:r>
          <a:endParaRPr lang="en-US" sz="2800" kern="1200" dirty="0"/>
        </a:p>
      </dsp:txBody>
      <dsp:txXfrm>
        <a:off x="47995" y="4034610"/>
        <a:ext cx="10922188" cy="8872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FA282-A73C-4696-952A-8CFDD74887B7}">
      <dsp:nvSpPr>
        <dsp:cNvPr id="0" name=""/>
        <dsp:cNvSpPr/>
      </dsp:nvSpPr>
      <dsp:spPr>
        <a:xfrm>
          <a:off x="0" y="10897"/>
          <a:ext cx="7619527" cy="15584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Criterion of performance is clear</a:t>
          </a:r>
          <a:endParaRPr lang="en-US" sz="2800" kern="1200" dirty="0"/>
        </a:p>
      </dsp:txBody>
      <dsp:txXfrm>
        <a:off x="76077" y="86974"/>
        <a:ext cx="7467373" cy="1406285"/>
      </dsp:txXfrm>
    </dsp:sp>
    <dsp:sp modelId="{F9593722-15ED-41AC-AE10-3C43B4F5FF23}">
      <dsp:nvSpPr>
        <dsp:cNvPr id="0" name=""/>
        <dsp:cNvSpPr/>
      </dsp:nvSpPr>
      <dsp:spPr>
        <a:xfrm>
          <a:off x="0" y="1621177"/>
          <a:ext cx="7619527" cy="155843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 terms of the contract are clear</a:t>
          </a:r>
          <a:endParaRPr lang="en-US" sz="2800" kern="1200" dirty="0"/>
        </a:p>
      </dsp:txBody>
      <dsp:txXfrm>
        <a:off x="76077" y="1697254"/>
        <a:ext cx="7467373" cy="1406285"/>
      </dsp:txXfrm>
    </dsp:sp>
    <dsp:sp modelId="{2373F10B-5647-420A-80E1-C4083A5CBCCF}">
      <dsp:nvSpPr>
        <dsp:cNvPr id="0" name=""/>
        <dsp:cNvSpPr/>
      </dsp:nvSpPr>
      <dsp:spPr>
        <a:xfrm>
          <a:off x="0" y="3231457"/>
          <a:ext cx="7619527" cy="155843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Managers are persons in their own right</a:t>
          </a:r>
          <a:endParaRPr lang="en-US" sz="2800" kern="1200" dirty="0"/>
        </a:p>
      </dsp:txBody>
      <dsp:txXfrm>
        <a:off x="76077" y="3307534"/>
        <a:ext cx="7467373" cy="1406285"/>
      </dsp:txXfrm>
    </dsp:sp>
    <dsp:sp modelId="{D05C8528-029F-4CC4-8D9C-02AA5E2A88ED}">
      <dsp:nvSpPr>
        <dsp:cNvPr id="0" name=""/>
        <dsp:cNvSpPr/>
      </dsp:nvSpPr>
      <dsp:spPr>
        <a:xfrm>
          <a:off x="0" y="4841737"/>
          <a:ext cx="7619527" cy="155843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As persons they can make personal decisions including perhaps ‘social responsibilities. Here he or she is the principal, not an agent</a:t>
          </a:r>
          <a:endParaRPr lang="en-US" sz="2800" kern="1200" dirty="0"/>
        </a:p>
      </dsp:txBody>
      <dsp:txXfrm>
        <a:off x="76077" y="4917814"/>
        <a:ext cx="7467373" cy="14062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FEB43-5723-45DE-8585-3E17538F09AB}">
      <dsp:nvSpPr>
        <dsp:cNvPr id="0" name=""/>
        <dsp:cNvSpPr/>
      </dsp:nvSpPr>
      <dsp:spPr>
        <a:xfrm>
          <a:off x="0" y="52731"/>
          <a:ext cx="7479586" cy="197276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If we say the manager has a social responsibility then this implies he is to act not in the interest of his employers</a:t>
          </a:r>
          <a:endParaRPr lang="en-US" sz="2800" kern="1200"/>
        </a:p>
      </dsp:txBody>
      <dsp:txXfrm>
        <a:off x="96302" y="149033"/>
        <a:ext cx="7286982" cy="1780162"/>
      </dsp:txXfrm>
    </dsp:sp>
    <dsp:sp modelId="{3853050A-AFA8-4CCB-A774-B6CB47688F40}">
      <dsp:nvSpPr>
        <dsp:cNvPr id="0" name=""/>
        <dsp:cNvSpPr/>
      </dsp:nvSpPr>
      <dsp:spPr>
        <a:xfrm>
          <a:off x="0" y="2106137"/>
          <a:ext cx="7479586" cy="197276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Avoid price increases to prevent inflation; spend too much to reduce pollution; hire long-term unemployed instead of skilled workers to reduce unemployment</a:t>
          </a:r>
          <a:endParaRPr lang="en-US" sz="2800" kern="1200"/>
        </a:p>
      </dsp:txBody>
      <dsp:txXfrm>
        <a:off x="96302" y="2202439"/>
        <a:ext cx="7286982" cy="1780162"/>
      </dsp:txXfrm>
    </dsp:sp>
    <dsp:sp modelId="{8558FC9E-9FF6-4489-BBBD-6574E9C72C68}">
      <dsp:nvSpPr>
        <dsp:cNvPr id="0" name=""/>
        <dsp:cNvSpPr/>
      </dsp:nvSpPr>
      <dsp:spPr>
        <a:xfrm>
          <a:off x="0" y="4159544"/>
          <a:ext cx="7479586" cy="197276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All of these damage the interests of the company by reducing profits</a:t>
          </a:r>
          <a:endParaRPr lang="en-US" sz="2800" kern="1200" dirty="0"/>
        </a:p>
      </dsp:txBody>
      <dsp:txXfrm>
        <a:off x="96302" y="4255846"/>
        <a:ext cx="7286982" cy="17801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5B201-3138-4A4D-92D1-79364EF427ED}">
      <dsp:nvSpPr>
        <dsp:cNvPr id="0" name=""/>
        <dsp:cNvSpPr/>
      </dsp:nvSpPr>
      <dsp:spPr>
        <a:xfrm>
          <a:off x="0" y="376332"/>
          <a:ext cx="11150677" cy="1153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Managers would be spending someone else’s money for general social interests: reduced dividends; higher customer prices; lower wages</a:t>
          </a:r>
          <a:endParaRPr lang="en-US" sz="2900" kern="1200"/>
        </a:p>
      </dsp:txBody>
      <dsp:txXfrm>
        <a:off x="56315" y="432647"/>
        <a:ext cx="11038047" cy="1040990"/>
      </dsp:txXfrm>
    </dsp:sp>
    <dsp:sp modelId="{6B3353CE-1F21-4A41-96DF-BD1A4A85C191}">
      <dsp:nvSpPr>
        <dsp:cNvPr id="0" name=""/>
        <dsp:cNvSpPr/>
      </dsp:nvSpPr>
      <dsp:spPr>
        <a:xfrm>
          <a:off x="0" y="1613472"/>
          <a:ext cx="11150677" cy="1153620"/>
        </a:xfrm>
        <a:prstGeom prst="roundRect">
          <a:avLst/>
        </a:prstGeom>
        <a:solidFill>
          <a:schemeClr val="accent3">
            <a:hueOff val="-1068292"/>
            <a:satOff val="-5000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The manager is not acting as an agent</a:t>
          </a:r>
          <a:endParaRPr lang="en-US" sz="2900" kern="1200" dirty="0"/>
        </a:p>
      </dsp:txBody>
      <dsp:txXfrm>
        <a:off x="56315" y="1669787"/>
        <a:ext cx="11038047" cy="1040990"/>
      </dsp:txXfrm>
    </dsp:sp>
    <dsp:sp modelId="{AA7CD3C4-A3FC-48BC-8B14-5B110F1A21B8}">
      <dsp:nvSpPr>
        <dsp:cNvPr id="0" name=""/>
        <dsp:cNvSpPr/>
      </dsp:nvSpPr>
      <dsp:spPr>
        <a:xfrm>
          <a:off x="0" y="2850611"/>
          <a:ext cx="11150677" cy="1153620"/>
        </a:xfrm>
        <a:prstGeom prst="roundRect">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manager is imposing taxes and deciding how they should be spent</a:t>
          </a:r>
          <a:endParaRPr lang="en-US" sz="2900" kern="1200"/>
        </a:p>
      </dsp:txBody>
      <dsp:txXfrm>
        <a:off x="56315" y="2906926"/>
        <a:ext cx="11038047" cy="10409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5B201-3138-4A4D-92D1-79364EF427ED}">
      <dsp:nvSpPr>
        <dsp:cNvPr id="0" name=""/>
        <dsp:cNvSpPr/>
      </dsp:nvSpPr>
      <dsp:spPr>
        <a:xfrm>
          <a:off x="0" y="830269"/>
          <a:ext cx="11150677" cy="8394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Different for the individual proprietor</a:t>
          </a:r>
        </a:p>
      </dsp:txBody>
      <dsp:txXfrm>
        <a:off x="40980" y="871249"/>
        <a:ext cx="11068717" cy="757514"/>
      </dsp:txXfrm>
    </dsp:sp>
    <dsp:sp modelId="{0D4B689A-D86E-4B16-B44A-BDB1BA62C6ED}">
      <dsp:nvSpPr>
        <dsp:cNvPr id="0" name=""/>
        <dsp:cNvSpPr/>
      </dsp:nvSpPr>
      <dsp:spPr>
        <a:xfrm>
          <a:off x="0" y="1770544"/>
          <a:ext cx="11150677" cy="839474"/>
        </a:xfrm>
        <a:prstGeom prst="roundRect">
          <a:avLst/>
        </a:prstGeom>
        <a:solidFill>
          <a:schemeClr val="accent3">
            <a:hueOff val="-1068292"/>
            <a:satOff val="-5000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He or she can decide to use their profits for social purposes</a:t>
          </a:r>
        </a:p>
      </dsp:txBody>
      <dsp:txXfrm>
        <a:off x="40980" y="1811524"/>
        <a:ext cx="11068717" cy="757514"/>
      </dsp:txXfrm>
    </dsp:sp>
    <dsp:sp modelId="{0D46A15D-7352-4279-B781-7DC47C267075}">
      <dsp:nvSpPr>
        <dsp:cNvPr id="0" name=""/>
        <dsp:cNvSpPr/>
      </dsp:nvSpPr>
      <dsp:spPr>
        <a:xfrm>
          <a:off x="0" y="2710819"/>
          <a:ext cx="11150677" cy="839474"/>
        </a:xfrm>
        <a:prstGeom prst="roundRect">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They are principals and not agents of another entity</a:t>
          </a:r>
        </a:p>
      </dsp:txBody>
      <dsp:txXfrm>
        <a:off x="40980" y="2751799"/>
        <a:ext cx="11068717" cy="7575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5B201-3138-4A4D-92D1-79364EF427ED}">
      <dsp:nvSpPr>
        <dsp:cNvPr id="0" name=""/>
        <dsp:cNvSpPr/>
      </dsp:nvSpPr>
      <dsp:spPr>
        <a:xfrm>
          <a:off x="0" y="1032"/>
          <a:ext cx="11150677" cy="139229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Social responsibility as a cloak for actions justified on other grounds</a:t>
          </a:r>
        </a:p>
      </dsp:txBody>
      <dsp:txXfrm>
        <a:off x="67966" y="68998"/>
        <a:ext cx="11014745" cy="1256367"/>
      </dsp:txXfrm>
    </dsp:sp>
    <dsp:sp modelId="{D0141ED6-EF77-4B7A-94D9-1209046B3D33}">
      <dsp:nvSpPr>
        <dsp:cNvPr id="0" name=""/>
        <dsp:cNvSpPr/>
      </dsp:nvSpPr>
      <dsp:spPr>
        <a:xfrm>
          <a:off x="0" y="1494132"/>
          <a:ext cx="11150677" cy="1392299"/>
        </a:xfrm>
        <a:prstGeom prst="roundRect">
          <a:avLst/>
        </a:prstGeom>
        <a:solidFill>
          <a:schemeClr val="accent3">
            <a:hueOff val="-1068292"/>
            <a:satOff val="-5000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Long-term interests supported through community investment</a:t>
          </a:r>
          <a:endParaRPr lang="en-GB" sz="3500" kern="1200" dirty="0"/>
        </a:p>
      </dsp:txBody>
      <dsp:txXfrm>
        <a:off x="67966" y="1562098"/>
        <a:ext cx="11014745" cy="1256367"/>
      </dsp:txXfrm>
    </dsp:sp>
    <dsp:sp modelId="{5922B09C-B82F-43C3-A191-EA02E227EECB}">
      <dsp:nvSpPr>
        <dsp:cNvPr id="0" name=""/>
        <dsp:cNvSpPr/>
      </dsp:nvSpPr>
      <dsp:spPr>
        <a:xfrm>
          <a:off x="0" y="2987232"/>
          <a:ext cx="11150677" cy="1392299"/>
        </a:xfrm>
        <a:prstGeom prst="roundRect">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Good way for corporations to generate goodwill through the promotion of self-interest</a:t>
          </a:r>
          <a:endParaRPr lang="en-GB" sz="3500" kern="1200" dirty="0"/>
        </a:p>
      </dsp:txBody>
      <dsp:txXfrm>
        <a:off x="67966" y="3055198"/>
        <a:ext cx="11014745" cy="12563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70897-5C62-4D09-9CDA-30608E072C54}">
      <dsp:nvSpPr>
        <dsp:cNvPr id="0" name=""/>
        <dsp:cNvSpPr/>
      </dsp:nvSpPr>
      <dsp:spPr>
        <a:xfrm>
          <a:off x="0" y="3911"/>
          <a:ext cx="11150677" cy="13903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Hypocritical window dressing; some call these tactics fraud</a:t>
          </a:r>
        </a:p>
      </dsp:txBody>
      <dsp:txXfrm>
        <a:off x="67873" y="71784"/>
        <a:ext cx="11014931" cy="1254634"/>
      </dsp:txXfrm>
    </dsp:sp>
    <dsp:sp modelId="{B995B201-3138-4A4D-92D1-79364EF427ED}">
      <dsp:nvSpPr>
        <dsp:cNvPr id="0" name=""/>
        <dsp:cNvSpPr/>
      </dsp:nvSpPr>
      <dsp:spPr>
        <a:xfrm>
          <a:off x="0" y="1495091"/>
          <a:ext cx="11150677" cy="1390380"/>
        </a:xfrm>
        <a:prstGeom prst="roundRect">
          <a:avLst/>
        </a:prstGeom>
        <a:solidFill>
          <a:schemeClr val="accent3">
            <a:hueOff val="-1068292"/>
            <a:satOff val="-5000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This cloak of social responsibility harms the foundations of a free society</a:t>
          </a:r>
        </a:p>
      </dsp:txBody>
      <dsp:txXfrm>
        <a:off x="67873" y="1562964"/>
        <a:ext cx="11014931" cy="1254634"/>
      </dsp:txXfrm>
    </dsp:sp>
    <dsp:sp modelId="{C0549F9F-CEB4-4E49-AAD7-7740CF4543E1}">
      <dsp:nvSpPr>
        <dsp:cNvPr id="0" name=""/>
        <dsp:cNvSpPr/>
      </dsp:nvSpPr>
      <dsp:spPr>
        <a:xfrm>
          <a:off x="0" y="2986272"/>
          <a:ext cx="11150677" cy="1390380"/>
        </a:xfrm>
        <a:prstGeom prst="roundRect">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Speeches for social responsibility spread the idea that the pursuit of profit is wicked and immoral</a:t>
          </a:r>
        </a:p>
      </dsp:txBody>
      <dsp:txXfrm>
        <a:off x="67873" y="3054145"/>
        <a:ext cx="11014931" cy="125463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70897-5C62-4D09-9CDA-30608E072C54}">
      <dsp:nvSpPr>
        <dsp:cNvPr id="0" name=""/>
        <dsp:cNvSpPr/>
      </dsp:nvSpPr>
      <dsp:spPr>
        <a:xfrm>
          <a:off x="0" y="9401"/>
          <a:ext cx="11150677" cy="10342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In the ideal free market resting on private property, no individual can coerce any other</a:t>
          </a:r>
        </a:p>
      </dsp:txBody>
      <dsp:txXfrm>
        <a:off x="50489" y="59890"/>
        <a:ext cx="11049699" cy="933302"/>
      </dsp:txXfrm>
    </dsp:sp>
    <dsp:sp modelId="{0BA6DD95-F655-44DA-AA17-DA36FC561473}">
      <dsp:nvSpPr>
        <dsp:cNvPr id="0" name=""/>
        <dsp:cNvSpPr/>
      </dsp:nvSpPr>
      <dsp:spPr>
        <a:xfrm>
          <a:off x="0" y="1118562"/>
          <a:ext cx="11150677" cy="1034280"/>
        </a:xfrm>
        <a:prstGeom prst="roundRect">
          <a:avLst/>
        </a:prstGeom>
        <a:solidFill>
          <a:schemeClr val="accent3">
            <a:hueOff val="-712195"/>
            <a:satOff val="-33333"/>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All cooperation is voluntary</a:t>
          </a:r>
        </a:p>
      </dsp:txBody>
      <dsp:txXfrm>
        <a:off x="50489" y="1169051"/>
        <a:ext cx="11049699" cy="933302"/>
      </dsp:txXfrm>
    </dsp:sp>
    <dsp:sp modelId="{203E8C4E-EF18-494C-AA25-EC7981B74B60}">
      <dsp:nvSpPr>
        <dsp:cNvPr id="0" name=""/>
        <dsp:cNvSpPr/>
      </dsp:nvSpPr>
      <dsp:spPr>
        <a:xfrm>
          <a:off x="0" y="2227722"/>
          <a:ext cx="11150677" cy="1034280"/>
        </a:xfrm>
        <a:prstGeom prst="roundRect">
          <a:avLst/>
        </a:prstGeom>
        <a:solidFill>
          <a:schemeClr val="accent3">
            <a:hueOff val="-1424389"/>
            <a:satOff val="-66667"/>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Society is a collection of individuals and the voluntary groups they form</a:t>
          </a:r>
        </a:p>
      </dsp:txBody>
      <dsp:txXfrm>
        <a:off x="50489" y="2278211"/>
        <a:ext cx="11049699" cy="933302"/>
      </dsp:txXfrm>
    </dsp:sp>
    <dsp:sp modelId="{58C33239-6058-425C-8ACC-B5A7BD866BDC}">
      <dsp:nvSpPr>
        <dsp:cNvPr id="0" name=""/>
        <dsp:cNvSpPr/>
      </dsp:nvSpPr>
      <dsp:spPr>
        <a:xfrm>
          <a:off x="0" y="3336882"/>
          <a:ext cx="11150677" cy="1034280"/>
        </a:xfrm>
        <a:prstGeom prst="roundRect">
          <a:avLst/>
        </a:prstGeom>
        <a:solidFill>
          <a:schemeClr val="accent3">
            <a:hueOff val="-2136584"/>
            <a:satOff val="-100000"/>
            <a:lumOff val="31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Conformity is important and that is why political mechanisms are in place</a:t>
          </a:r>
        </a:p>
      </dsp:txBody>
      <dsp:txXfrm>
        <a:off x="50489" y="3387371"/>
        <a:ext cx="11049699" cy="9333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78D8B-7113-4654-A707-78B578641FCF}">
      <dsp:nvSpPr>
        <dsp:cNvPr id="0" name=""/>
        <dsp:cNvSpPr/>
      </dsp:nvSpPr>
      <dsp:spPr>
        <a:xfrm>
          <a:off x="0" y="28122"/>
          <a:ext cx="11150677" cy="4324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"there is one and only one social responsibility of business--to use its resources and engage in activities designed to increase its profits so long as it stays within the rules of the game, which is to say, engages in open and free competition without deception or fraud."</a:t>
          </a:r>
          <a:endParaRPr lang="en-GB" sz="4200" kern="1200" dirty="0"/>
        </a:p>
      </dsp:txBody>
      <dsp:txXfrm>
        <a:off x="211096" y="239218"/>
        <a:ext cx="10728485" cy="390212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29656-FF4B-4AE5-8B31-A4174CBCB493}"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296FF9-5D91-43C7-8D36-DE2FC068B25F}" type="slidenum">
              <a:rPr lang="en-GB" smtClean="0"/>
              <a:t>‹#›</a:t>
            </a:fld>
            <a:endParaRPr lang="en-GB"/>
          </a:p>
        </p:txBody>
      </p:sp>
    </p:spTree>
    <p:extLst>
      <p:ext uri="{BB962C8B-B14F-4D97-AF65-F5344CB8AC3E}">
        <p14:creationId xmlns:p14="http://schemas.microsoft.com/office/powerpoint/2010/main" val="79286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3CC109B6-45B7-4A1C-8A5A-08F18CA57C9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31863" rtl="0" eaLnBrk="1" fontAlgn="auto" latinLnBrk="0" hangingPunct="1">
              <a:lnSpc>
                <a:spcPct val="100000"/>
              </a:lnSpc>
              <a:spcBef>
                <a:spcPct val="0"/>
              </a:spcBef>
              <a:spcAft>
                <a:spcPts val="0"/>
              </a:spcAft>
              <a:buClrTx/>
              <a:buSzTx/>
              <a:buFontTx/>
              <a:buNone/>
              <a:tabLst/>
              <a:defRPr/>
            </a:pPr>
            <a:fld id="{44A27D2A-694F-4CBC-9494-71E6FB845A77}" type="slidenum">
              <a:rPr kumimoji="0" lang="en-US" altLang="en-US" sz="13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31863" rtl="0" eaLnBrk="1" fontAlgn="auto" latinLnBrk="0" hangingPunct="1">
                <a:lnSpc>
                  <a:spcPct val="100000"/>
                </a:lnSpc>
                <a:spcBef>
                  <a:spcPct val="0"/>
                </a:spcBef>
                <a:spcAft>
                  <a:spcPts val="0"/>
                </a:spcAft>
                <a:buClrTx/>
                <a:buSzTx/>
                <a:buFontTx/>
                <a:buNone/>
                <a:tabLst/>
                <a:defRPr/>
              </a:pPr>
              <a:t>16</a:t>
            </a:fld>
            <a:endPar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9459" name="Rectangle 2">
            <a:extLst>
              <a:ext uri="{FF2B5EF4-FFF2-40B4-BE49-F238E27FC236}">
                <a16:creationId xmlns:a16="http://schemas.microsoft.com/office/drawing/2014/main" id="{1DB2233D-4903-4355-88C2-287632B33F85}"/>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07413BE3-1875-4558-85E9-53FAFB0214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5412380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51830-7E40-4B82-8B5C-97C978A948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3ADA8A-73DE-4C2F-BB81-1DB6814EAB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18F81F-D6FF-464F-A1B0-16163823259E}"/>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5" name="Footer Placeholder 4">
            <a:extLst>
              <a:ext uri="{FF2B5EF4-FFF2-40B4-BE49-F238E27FC236}">
                <a16:creationId xmlns:a16="http://schemas.microsoft.com/office/drawing/2014/main" id="{AB2A316F-79C5-46E0-BE90-0F8FF90C2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F55E2-BAB8-4303-88DA-23FE6939104D}"/>
              </a:ext>
            </a:extLst>
          </p:cNvPr>
          <p:cNvSpPr>
            <a:spLocks noGrp="1"/>
          </p:cNvSpPr>
          <p:nvPr>
            <p:ph type="sldNum" sz="quarter" idx="12"/>
          </p:nvPr>
        </p:nvSpPr>
        <p:spPr/>
        <p:txBody>
          <a:bodyPr/>
          <a:lstStyle/>
          <a:p>
            <a:fld id="{74870A41-707E-44AB-9A18-A18AA085F0A7}" type="slidenum">
              <a:rPr lang="en-GB" smtClean="0"/>
              <a:t>‹#›</a:t>
            </a:fld>
            <a:endParaRPr lang="en-GB"/>
          </a:p>
        </p:txBody>
      </p:sp>
      <p:pic>
        <p:nvPicPr>
          <p:cNvPr id="7" name="Picture 4">
            <a:extLst>
              <a:ext uri="{FF2B5EF4-FFF2-40B4-BE49-F238E27FC236}">
                <a16:creationId xmlns:a16="http://schemas.microsoft.com/office/drawing/2014/main" id="{0BE82A7C-3C09-4F8E-A9A8-B618FA776565}"/>
              </a:ext>
            </a:extLst>
          </p:cNvPr>
          <p:cNvPicPr>
            <a:picLocks noChangeAspect="1"/>
          </p:cNvPicPr>
          <p:nvPr userDrawn="1"/>
        </p:nvPicPr>
        <p:blipFill rotWithShape="1">
          <a:blip r:embed="rId2"/>
          <a:srcRect l="4216" t="23391" r="4875"/>
          <a:stretch/>
        </p:blipFill>
        <p:spPr>
          <a:xfrm>
            <a:off x="20" y="1"/>
            <a:ext cx="12191980" cy="6857999"/>
          </a:xfrm>
          <a:prstGeom prst="rect">
            <a:avLst/>
          </a:prstGeom>
        </p:spPr>
      </p:pic>
    </p:spTree>
    <p:extLst>
      <p:ext uri="{BB962C8B-B14F-4D97-AF65-F5344CB8AC3E}">
        <p14:creationId xmlns:p14="http://schemas.microsoft.com/office/powerpoint/2010/main" val="3576746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4DED-BFD1-4CFD-94E7-DCAFD3484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C59352-29E2-4F62-B16F-EF8B5CAA0C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6F5EB-885D-4644-ADB9-1E1F95F4FD81}"/>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5" name="Footer Placeholder 4">
            <a:extLst>
              <a:ext uri="{FF2B5EF4-FFF2-40B4-BE49-F238E27FC236}">
                <a16:creationId xmlns:a16="http://schemas.microsoft.com/office/drawing/2014/main" id="{28A4D54D-0921-4A30-82D4-411FD4E1C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05F169-92B4-457E-8899-FB9E97FA441D}"/>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472056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56D6D-C3A9-41C8-BD0D-424FF41CC9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594EEC-B461-4EAE-9019-E498121C5A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F215C1-A9AC-4FC5-844C-FEEC1B70BB4F}"/>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5" name="Footer Placeholder 4">
            <a:extLst>
              <a:ext uri="{FF2B5EF4-FFF2-40B4-BE49-F238E27FC236}">
                <a16:creationId xmlns:a16="http://schemas.microsoft.com/office/drawing/2014/main" id="{D04B4300-6016-4552-A9F9-1B031581D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026512-71E2-4C04-AAD6-EA56698B9AF1}"/>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531834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77F9D-37AC-40FE-9840-8B06A5BCD7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C2AD9C-681D-461D-BD3F-90D3E5C96D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E05DA5-B891-4FD6-8E8C-1259675F7CB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B791B1-C648-4A74-BF16-9D1D10FC4AC3}"/>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6" name="Footer Placeholder 5">
            <a:extLst>
              <a:ext uri="{FF2B5EF4-FFF2-40B4-BE49-F238E27FC236}">
                <a16:creationId xmlns:a16="http://schemas.microsoft.com/office/drawing/2014/main" id="{DD429657-793E-4F10-8C21-1ECA61C676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D68A79-8CA2-4FB1-9E3F-66F3F04D2300}"/>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861389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566D3-6495-4A16-A80C-B20884C832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52FAE0-725C-4DB5-98DD-C1685A9693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BF530-E96C-48EA-9AF2-37F6C7951F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45A5DD-96D9-416C-82A9-1E359C3229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6000AB-7976-46B3-BE81-407BF21435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22313F-F18C-4804-B121-7BF316841FB7}"/>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8" name="Footer Placeholder 7">
            <a:extLst>
              <a:ext uri="{FF2B5EF4-FFF2-40B4-BE49-F238E27FC236}">
                <a16:creationId xmlns:a16="http://schemas.microsoft.com/office/drawing/2014/main" id="{8174AF11-5EEA-412A-A280-1E7E4F01B1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4E08AF-155C-4989-816C-7095F1ACBCBA}"/>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87750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C3271-992B-452C-97D0-B4D538BAF8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56B747-E87F-45D2-9BC9-1AAA0FF328D6}"/>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4" name="Footer Placeholder 3">
            <a:extLst>
              <a:ext uri="{FF2B5EF4-FFF2-40B4-BE49-F238E27FC236}">
                <a16:creationId xmlns:a16="http://schemas.microsoft.com/office/drawing/2014/main" id="{96C92AF8-63DE-473E-8133-40A7AAF0F7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C209A12-0D34-4C65-9D53-E68D0C2EE503}"/>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70752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ADA1F5-8AF8-4FC7-869C-351EBC928884}"/>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3" name="Footer Placeholder 2">
            <a:extLst>
              <a:ext uri="{FF2B5EF4-FFF2-40B4-BE49-F238E27FC236}">
                <a16:creationId xmlns:a16="http://schemas.microsoft.com/office/drawing/2014/main" id="{FC9F804E-CB79-422D-AF18-9301D0A2A2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4D4C91-DDAA-456D-AAA0-ACAE02FF6F3B}"/>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4277424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14E5A-FB4B-4AC1-B20C-BC7E7984CC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2EC3FF-FD50-4CAF-A7A4-D8DFB6D7A0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67645A-70A3-42AC-9527-B293AA5E5E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310D65-ED37-44F3-8337-05718F51941C}"/>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6" name="Footer Placeholder 5">
            <a:extLst>
              <a:ext uri="{FF2B5EF4-FFF2-40B4-BE49-F238E27FC236}">
                <a16:creationId xmlns:a16="http://schemas.microsoft.com/office/drawing/2014/main" id="{10B4B6C7-4444-41FC-A0D3-46925D080E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DD2DF7-B6A0-4C86-90C4-D35CFB4500D5}"/>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146163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A32A-2014-4A1E-9D9A-3E620FED20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37E978-F393-46E2-AA3B-188BDD4A0E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E7CFB33-E8CE-4233-B2DF-07141BE4E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DF2789-19EC-45A8-96CE-2AF3B2D1837D}"/>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6" name="Footer Placeholder 5">
            <a:extLst>
              <a:ext uri="{FF2B5EF4-FFF2-40B4-BE49-F238E27FC236}">
                <a16:creationId xmlns:a16="http://schemas.microsoft.com/office/drawing/2014/main" id="{E6E059FD-E442-43C8-B741-F4EA958BD3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0AA69B-F1C5-4133-8102-DB22D9F66711}"/>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3021305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22C0A-9156-4B88-9AF3-455228508D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CDBB53-9CA9-4ABB-A655-CEF6633F4A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F8A144-7D98-4D41-8659-86E576DD5CEE}"/>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5" name="Footer Placeholder 4">
            <a:extLst>
              <a:ext uri="{FF2B5EF4-FFF2-40B4-BE49-F238E27FC236}">
                <a16:creationId xmlns:a16="http://schemas.microsoft.com/office/drawing/2014/main" id="{4EE891C3-1D7B-4667-ADBF-63A21968F1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82CD15-79A5-48CA-BC45-89C64C3875A7}"/>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1687945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97E346-D8D5-4529-9B77-5BE4E1084B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47F6CF-2DED-426E-A4A4-42C2BF490A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6579F3-C871-4EED-8C7C-3FF34B4E79E8}"/>
              </a:ext>
            </a:extLst>
          </p:cNvPr>
          <p:cNvSpPr>
            <a:spLocks noGrp="1"/>
          </p:cNvSpPr>
          <p:nvPr>
            <p:ph type="dt" sz="half" idx="10"/>
          </p:nvPr>
        </p:nvSpPr>
        <p:spPr/>
        <p:txBody>
          <a:bodyPr/>
          <a:lstStyle/>
          <a:p>
            <a:fld id="{AB8937A8-07A8-4855-A458-4E5AEF239431}" type="datetimeFigureOut">
              <a:rPr lang="en-GB" smtClean="0"/>
              <a:t>28/10/2022</a:t>
            </a:fld>
            <a:endParaRPr lang="en-GB"/>
          </a:p>
        </p:txBody>
      </p:sp>
      <p:sp>
        <p:nvSpPr>
          <p:cNvPr id="5" name="Footer Placeholder 4">
            <a:extLst>
              <a:ext uri="{FF2B5EF4-FFF2-40B4-BE49-F238E27FC236}">
                <a16:creationId xmlns:a16="http://schemas.microsoft.com/office/drawing/2014/main" id="{AE2E7DD0-C456-4F0C-A1E6-93B925FBB5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1FB95-45A6-4EF4-B1F6-C97B81DBEC02}"/>
              </a:ext>
            </a:extLst>
          </p:cNvPr>
          <p:cNvSpPr>
            <a:spLocks noGrp="1"/>
          </p:cNvSpPr>
          <p:nvPr>
            <p:ph type="sldNum" sz="quarter" idx="12"/>
          </p:nvPr>
        </p:nvSpPr>
        <p:spPr/>
        <p:txBody>
          <a:bodyPr/>
          <a:lstStyle/>
          <a:p>
            <a:fld id="{74870A41-707E-44AB-9A18-A18AA085F0A7}" type="slidenum">
              <a:rPr lang="en-GB" smtClean="0"/>
              <a:t>‹#›</a:t>
            </a:fld>
            <a:endParaRPr lang="en-GB"/>
          </a:p>
        </p:txBody>
      </p:sp>
    </p:spTree>
    <p:extLst>
      <p:ext uri="{BB962C8B-B14F-4D97-AF65-F5344CB8AC3E}">
        <p14:creationId xmlns:p14="http://schemas.microsoft.com/office/powerpoint/2010/main" val="2821137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828017-71DB-45A7-9BF2-A7937A2357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70EBAE-7CF8-4496-8C08-2BBB5A9D6C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C1953-0BF8-4126-911F-586ACC95C5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8937A8-07A8-4855-A458-4E5AEF239431}" type="datetimeFigureOut">
              <a:rPr lang="en-GB" smtClean="0"/>
              <a:t>28/10/2022</a:t>
            </a:fld>
            <a:endParaRPr lang="en-GB"/>
          </a:p>
        </p:txBody>
      </p:sp>
      <p:sp>
        <p:nvSpPr>
          <p:cNvPr id="5" name="Footer Placeholder 4">
            <a:extLst>
              <a:ext uri="{FF2B5EF4-FFF2-40B4-BE49-F238E27FC236}">
                <a16:creationId xmlns:a16="http://schemas.microsoft.com/office/drawing/2014/main" id="{0F87CC3B-98AB-4040-9419-1650D5CDCE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A78DC2-EEAB-446C-BF45-B944784CCC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870A41-707E-44AB-9A18-A18AA085F0A7}" type="slidenum">
              <a:rPr lang="en-GB" smtClean="0"/>
              <a:t>‹#›</a:t>
            </a:fld>
            <a:endParaRPr lang="en-GB"/>
          </a:p>
        </p:txBody>
      </p:sp>
    </p:spTree>
    <p:extLst>
      <p:ext uri="{BB962C8B-B14F-4D97-AF65-F5344CB8AC3E}">
        <p14:creationId xmlns:p14="http://schemas.microsoft.com/office/powerpoint/2010/main" val="15184115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jByhryOowlw?feature=oembed" TargetMode="External"/><Relationship Id="rId4" Type="http://schemas.openxmlformats.org/officeDocument/2006/relationships/hyperlink" Target="https://youtu.be/jByhryOowlw"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Milton Friedman | Biography &amp; Facts | Britannica">
            <a:extLst>
              <a:ext uri="{FF2B5EF4-FFF2-40B4-BE49-F238E27FC236}">
                <a16:creationId xmlns:a16="http://schemas.microsoft.com/office/drawing/2014/main" id="{5C519CCC-F672-4B82-8E8E-D4647B1844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178" b="7933"/>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760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8B718-5153-461B-A314-0501E92CE86E}"/>
              </a:ext>
            </a:extLst>
          </p:cNvPr>
          <p:cNvSpPr>
            <a:spLocks noGrp="1"/>
          </p:cNvSpPr>
          <p:nvPr>
            <p:ph type="title"/>
          </p:nvPr>
        </p:nvSpPr>
        <p:spPr/>
        <p:txBody>
          <a:bodyPr/>
          <a:lstStyle/>
          <a:p>
            <a:r>
              <a:rPr lang="en-GB" dirty="0"/>
              <a:t>Milton Friedman, Economist, Nobel Prize Winner</a:t>
            </a:r>
          </a:p>
        </p:txBody>
      </p:sp>
      <p:sp>
        <p:nvSpPr>
          <p:cNvPr id="3" name="Content Placeholder 2">
            <a:extLst>
              <a:ext uri="{FF2B5EF4-FFF2-40B4-BE49-F238E27FC236}">
                <a16:creationId xmlns:a16="http://schemas.microsoft.com/office/drawing/2014/main" id="{64819C82-B73D-49D3-B218-39A735ADBC2A}"/>
              </a:ext>
            </a:extLst>
          </p:cNvPr>
          <p:cNvSpPr>
            <a:spLocks noGrp="1"/>
          </p:cNvSpPr>
          <p:nvPr>
            <p:ph idx="1"/>
          </p:nvPr>
        </p:nvSpPr>
        <p:spPr>
          <a:xfrm>
            <a:off x="838200" y="2806809"/>
            <a:ext cx="2978426" cy="3370153"/>
          </a:xfrm>
        </p:spPr>
        <p:txBody>
          <a:bodyPr/>
          <a:lstStyle/>
          <a:p>
            <a:r>
              <a:rPr lang="en-GB" dirty="0"/>
              <a:t>Free market</a:t>
            </a:r>
          </a:p>
          <a:p>
            <a:r>
              <a:rPr lang="en-GB" dirty="0"/>
              <a:t>Monetarist, inflation, wages, PAYE</a:t>
            </a:r>
          </a:p>
        </p:txBody>
      </p:sp>
      <p:pic>
        <p:nvPicPr>
          <p:cNvPr id="4" name="Online Media 3" title="Essential Milton Friedman: Who was Milton Friedman">
            <a:hlinkClick r:id="" action="ppaction://media"/>
            <a:extLst>
              <a:ext uri="{FF2B5EF4-FFF2-40B4-BE49-F238E27FC236}">
                <a16:creationId xmlns:a16="http://schemas.microsoft.com/office/drawing/2014/main" id="{055CFE19-4471-4823-8CC8-40916273E12F}"/>
              </a:ext>
            </a:extLst>
          </p:cNvPr>
          <p:cNvPicPr>
            <a:picLocks noRot="1" noChangeAspect="1"/>
          </p:cNvPicPr>
          <p:nvPr>
            <a:videoFile r:link="rId1"/>
          </p:nvPr>
        </p:nvPicPr>
        <p:blipFill>
          <a:blip r:embed="rId3">
            <a:duotone>
              <a:schemeClr val="accent6">
                <a:shade val="45000"/>
                <a:satMod val="135000"/>
              </a:schemeClr>
              <a:prstClr val="white"/>
            </a:duotone>
          </a:blip>
          <a:stretch>
            <a:fillRect/>
          </a:stretch>
        </p:blipFill>
        <p:spPr>
          <a:xfrm>
            <a:off x="3760967" y="1404193"/>
            <a:ext cx="7537174" cy="4239660"/>
          </a:xfrm>
          <a:prstGeom prst="rect">
            <a:avLst/>
          </a:prstGeom>
        </p:spPr>
      </p:pic>
      <p:sp>
        <p:nvSpPr>
          <p:cNvPr id="8" name="TextBox 7">
            <a:extLst>
              <a:ext uri="{FF2B5EF4-FFF2-40B4-BE49-F238E27FC236}">
                <a16:creationId xmlns:a16="http://schemas.microsoft.com/office/drawing/2014/main" id="{3D00D097-1314-428F-B929-3D1A780C2A37}"/>
              </a:ext>
            </a:extLst>
          </p:cNvPr>
          <p:cNvSpPr txBox="1"/>
          <p:nvPr/>
        </p:nvSpPr>
        <p:spPr>
          <a:xfrm>
            <a:off x="8894859" y="6123543"/>
            <a:ext cx="3297141" cy="369332"/>
          </a:xfrm>
          <a:prstGeom prst="rect">
            <a:avLst/>
          </a:prstGeom>
          <a:noFill/>
        </p:spPr>
        <p:txBody>
          <a:bodyPr wrap="square">
            <a:spAutoFit/>
          </a:bodyPr>
          <a:lstStyle/>
          <a:p>
            <a:r>
              <a:rPr lang="en-GB" dirty="0">
                <a:hlinkClick r:id="rId4"/>
              </a:rPr>
              <a:t>https://youtu.be/jByhryOowlw</a:t>
            </a:r>
            <a:r>
              <a:rPr lang="en-GB" dirty="0"/>
              <a:t> </a:t>
            </a:r>
          </a:p>
        </p:txBody>
      </p:sp>
    </p:spTree>
    <p:extLst>
      <p:ext uri="{BB962C8B-B14F-4D97-AF65-F5344CB8AC3E}">
        <p14:creationId xmlns:p14="http://schemas.microsoft.com/office/powerpoint/2010/main" val="105117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A009284-6A90-F1FF-3B86-6468597E15CB}"/>
              </a:ext>
            </a:extLst>
          </p:cNvPr>
          <p:cNvSpPr>
            <a:spLocks noGrp="1"/>
          </p:cNvSpPr>
          <p:nvPr>
            <p:ph type="title"/>
          </p:nvPr>
        </p:nvSpPr>
        <p:spPr>
          <a:xfrm>
            <a:off x="838200" y="448721"/>
            <a:ext cx="5687253" cy="1225650"/>
          </a:xfrm>
        </p:spPr>
        <p:txBody>
          <a:bodyPr anchor="b">
            <a:noAutofit/>
          </a:bodyPr>
          <a:lstStyle/>
          <a:p>
            <a:r>
              <a:rPr lang="en-GB" sz="6000" dirty="0">
                <a:solidFill>
                  <a:schemeClr val="bg1"/>
                </a:solidFill>
              </a:rPr>
              <a:t>Friedman 1970</a:t>
            </a:r>
          </a:p>
        </p:txBody>
      </p:sp>
      <p:cxnSp>
        <p:nvCxnSpPr>
          <p:cNvPr id="32" name="Straight Connector 2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2D0077-248E-CFD0-94BE-B36EB3B1157F}"/>
              </a:ext>
            </a:extLst>
          </p:cNvPr>
          <p:cNvSpPr>
            <a:spLocks noGrp="1"/>
          </p:cNvSpPr>
          <p:nvPr>
            <p:ph idx="1"/>
          </p:nvPr>
        </p:nvSpPr>
        <p:spPr>
          <a:xfrm>
            <a:off x="897769" y="1909192"/>
            <a:ext cx="5627684" cy="3647710"/>
          </a:xfrm>
        </p:spPr>
        <p:txBody>
          <a:bodyPr>
            <a:noAutofit/>
          </a:bodyPr>
          <a:lstStyle/>
          <a:p>
            <a:r>
              <a:rPr lang="en-US" dirty="0">
                <a:solidFill>
                  <a:schemeClr val="bg1"/>
                </a:solidFill>
              </a:rPr>
              <a:t>"there is one and only one social responsibility of business--to use its resources and engage in activities designed to increase its profits so long as it stays within the rules of the game, which is to say, engages in open and free competition without deception or fraud."</a:t>
            </a:r>
            <a:endParaRPr lang="en-GB" dirty="0">
              <a:solidFill>
                <a:schemeClr val="bg1"/>
              </a:solidFill>
            </a:endParaRPr>
          </a:p>
        </p:txBody>
      </p:sp>
      <p:cxnSp>
        <p:nvCxnSpPr>
          <p:cNvPr id="33" name="Straight Connector 2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215705A-BF4B-543B-230A-29DECE63D915}"/>
              </a:ext>
            </a:extLst>
          </p:cNvPr>
          <p:cNvPicPr>
            <a:picLocks noChangeAspect="1"/>
          </p:cNvPicPr>
          <p:nvPr/>
        </p:nvPicPr>
        <p:blipFill rotWithShape="1">
          <a:blip r:embed="rId2"/>
          <a:srcRect t="999" b="365"/>
          <a:stretch/>
        </p:blipFill>
        <p:spPr>
          <a:xfrm>
            <a:off x="6525453" y="10"/>
            <a:ext cx="5666547" cy="6857990"/>
          </a:xfrm>
          <a:prstGeom prst="rect">
            <a:avLst/>
          </a:prstGeom>
        </p:spPr>
      </p:pic>
    </p:spTree>
    <p:extLst>
      <p:ext uri="{BB962C8B-B14F-4D97-AF65-F5344CB8AC3E}">
        <p14:creationId xmlns:p14="http://schemas.microsoft.com/office/powerpoint/2010/main" val="368512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3000" fill="hold"/>
                                        <p:tgtEl>
                                          <p:spTgt spid="3">
                                            <p:txEl>
                                              <p:pRg st="0" end="0"/>
                                            </p:txEl>
                                          </p:spTgt>
                                        </p:tgtEl>
                                        <p:attrNameLst>
                                          <p:attrName>style.color</p:attrName>
                                        </p:attrNameLst>
                                      </p:cBhvr>
                                      <p:to>
                                        <p:clrVal>
                                          <a:schemeClr val="accent2"/>
                                        </p:clrVal>
                                      </p:to>
                                    </p:set>
                                    <p:set>
                                      <p:cBhvr>
                                        <p:cTn id="7" dur="3000" fill="hold"/>
                                        <p:tgtEl>
                                          <p:spTgt spid="3">
                                            <p:txEl>
                                              <p:pRg st="0" end="0"/>
                                            </p:txEl>
                                          </p:spTgt>
                                        </p:tgtEl>
                                        <p:attrNameLst>
                                          <p:attrName>fillcolor</p:attrName>
                                        </p:attrNameLst>
                                      </p:cBhvr>
                                      <p:to>
                                        <p:clrVal>
                                          <a:schemeClr val="accent2"/>
                                        </p:clrVal>
                                      </p:to>
                                    </p:set>
                                    <p:set>
                                      <p:cBhvr>
                                        <p:cTn id="8" dur="3000" fill="hold"/>
                                        <p:tgtEl>
                                          <p:spTgt spid="3">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582E1-ED79-AC10-2D00-FA45A50C789A}"/>
              </a:ext>
            </a:extLst>
          </p:cNvPr>
          <p:cNvSpPr>
            <a:spLocks noGrp="1"/>
          </p:cNvSpPr>
          <p:nvPr>
            <p:ph type="title"/>
          </p:nvPr>
        </p:nvSpPr>
        <p:spPr>
          <a:xfrm>
            <a:off x="4965430" y="92474"/>
            <a:ext cx="7226550" cy="1822954"/>
          </a:xfrm>
        </p:spPr>
        <p:txBody>
          <a:bodyPr anchor="b">
            <a:noAutofit/>
          </a:bodyPr>
          <a:lstStyle/>
          <a:p>
            <a:r>
              <a:rPr lang="en-GB" sz="4000" dirty="0"/>
              <a:t>Do you agree with the premises upon which he basis his conclusion?</a:t>
            </a:r>
          </a:p>
        </p:txBody>
      </p:sp>
      <p:sp>
        <p:nvSpPr>
          <p:cNvPr id="3" name="Content Placeholder 2">
            <a:extLst>
              <a:ext uri="{FF2B5EF4-FFF2-40B4-BE49-F238E27FC236}">
                <a16:creationId xmlns:a16="http://schemas.microsoft.com/office/drawing/2014/main" id="{1B5D2590-9AA6-713C-C53D-2C3567B57F21}"/>
              </a:ext>
            </a:extLst>
          </p:cNvPr>
          <p:cNvSpPr>
            <a:spLocks noGrp="1"/>
          </p:cNvSpPr>
          <p:nvPr>
            <p:ph idx="1"/>
          </p:nvPr>
        </p:nvSpPr>
        <p:spPr>
          <a:xfrm>
            <a:off x="4965431" y="2438400"/>
            <a:ext cx="6586489" cy="3785419"/>
          </a:xfrm>
        </p:spPr>
        <p:txBody>
          <a:bodyPr>
            <a:normAutofit/>
          </a:bodyPr>
          <a:lstStyle/>
          <a:p>
            <a:r>
              <a:rPr lang="en-GB" sz="3200" dirty="0"/>
              <a:t>Think carefully as we go through his thought process</a:t>
            </a:r>
          </a:p>
          <a:p>
            <a:r>
              <a:rPr lang="en-GB" sz="3200" dirty="0"/>
              <a:t>Let me know what you think</a:t>
            </a:r>
          </a:p>
          <a:p>
            <a:r>
              <a:rPr lang="en-GB" sz="3200" dirty="0"/>
              <a:t>Hands up online and in class: comments in person, in the chat please</a:t>
            </a:r>
          </a:p>
        </p:txBody>
      </p:sp>
      <p:pic>
        <p:nvPicPr>
          <p:cNvPr id="5" name="Picture 4" descr="Wood human figure">
            <a:extLst>
              <a:ext uri="{FF2B5EF4-FFF2-40B4-BE49-F238E27FC236}">
                <a16:creationId xmlns:a16="http://schemas.microsoft.com/office/drawing/2014/main" id="{56641F13-9D81-27B7-3F40-DBC61B05E595}"/>
              </a:ext>
            </a:extLst>
          </p:cNvPr>
          <p:cNvPicPr>
            <a:picLocks noChangeAspect="1"/>
          </p:cNvPicPr>
          <p:nvPr/>
        </p:nvPicPr>
        <p:blipFill rotWithShape="1">
          <a:blip r:embed="rId2"/>
          <a:srcRect l="2154" r="5272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E10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700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B5DC3B-2DEF-0A40-FFFE-75EED1B03E1C}"/>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Friedman’s thought process</a:t>
            </a:r>
          </a:p>
        </p:txBody>
      </p:sp>
      <p:graphicFrame>
        <p:nvGraphicFramePr>
          <p:cNvPr id="6" name="Content Placeholder 2">
            <a:extLst>
              <a:ext uri="{FF2B5EF4-FFF2-40B4-BE49-F238E27FC236}">
                <a16:creationId xmlns:a16="http://schemas.microsoft.com/office/drawing/2014/main" id="{F67A0F04-A353-B2FF-9524-8F85CFBC3B9D}"/>
              </a:ext>
            </a:extLst>
          </p:cNvPr>
          <p:cNvGraphicFramePr>
            <a:graphicFrameLocks noGrp="1"/>
          </p:cNvGraphicFramePr>
          <p:nvPr>
            <p:ph idx="1"/>
            <p:extLst>
              <p:ext uri="{D42A27DB-BD31-4B8C-83A1-F6EECF244321}">
                <p14:modId xmlns:p14="http://schemas.microsoft.com/office/powerpoint/2010/main" val="1146958618"/>
              </p:ext>
            </p:extLst>
          </p:nvPr>
        </p:nvGraphicFramePr>
        <p:xfrm>
          <a:off x="534256" y="1674689"/>
          <a:ext cx="11178283" cy="4982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970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E4FD1EB6-2C86-49B2-B527-2477BB122567}"/>
                                            </p:graphicEl>
                                          </p:spTgt>
                                        </p:tgtEl>
                                        <p:attrNameLst>
                                          <p:attrName>style.visibility</p:attrName>
                                        </p:attrNameLst>
                                      </p:cBhvr>
                                      <p:to>
                                        <p:strVal val="visible"/>
                                      </p:to>
                                    </p:set>
                                    <p:anim calcmode="lin" valueType="num">
                                      <p:cBhvr additive="base">
                                        <p:cTn id="7" dur="500" fill="hold"/>
                                        <p:tgtEl>
                                          <p:spTgt spid="6">
                                            <p:graphicEl>
                                              <a:dgm id="{E4FD1EB6-2C86-49B2-B527-2477BB12256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E4FD1EB6-2C86-49B2-B527-2477BB12256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36F90A45-345E-4FDD-9CCB-C73F52E77E98}"/>
                                            </p:graphicEl>
                                          </p:spTgt>
                                        </p:tgtEl>
                                        <p:attrNameLst>
                                          <p:attrName>style.visibility</p:attrName>
                                        </p:attrNameLst>
                                      </p:cBhvr>
                                      <p:to>
                                        <p:strVal val="visible"/>
                                      </p:to>
                                    </p:set>
                                    <p:anim calcmode="lin" valueType="num">
                                      <p:cBhvr additive="base">
                                        <p:cTn id="13" dur="500" fill="hold"/>
                                        <p:tgtEl>
                                          <p:spTgt spid="6">
                                            <p:graphicEl>
                                              <a:dgm id="{36F90A45-345E-4FDD-9CCB-C73F52E77E9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36F90A45-345E-4FDD-9CCB-C73F52E77E9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D31D8D9E-A1C8-4B3A-A8BB-5721E2A926A3}"/>
                                            </p:graphicEl>
                                          </p:spTgt>
                                        </p:tgtEl>
                                        <p:attrNameLst>
                                          <p:attrName>style.visibility</p:attrName>
                                        </p:attrNameLst>
                                      </p:cBhvr>
                                      <p:to>
                                        <p:strVal val="visible"/>
                                      </p:to>
                                    </p:set>
                                    <p:anim calcmode="lin" valueType="num">
                                      <p:cBhvr additive="base">
                                        <p:cTn id="19" dur="500" fill="hold"/>
                                        <p:tgtEl>
                                          <p:spTgt spid="6">
                                            <p:graphicEl>
                                              <a:dgm id="{D31D8D9E-A1C8-4B3A-A8BB-5721E2A926A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D31D8D9E-A1C8-4B3A-A8BB-5721E2A926A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C65EFDBB-86C2-4094-94A3-311130453775}"/>
                                            </p:graphicEl>
                                          </p:spTgt>
                                        </p:tgtEl>
                                        <p:attrNameLst>
                                          <p:attrName>style.visibility</p:attrName>
                                        </p:attrNameLst>
                                      </p:cBhvr>
                                      <p:to>
                                        <p:strVal val="visible"/>
                                      </p:to>
                                    </p:set>
                                    <p:anim calcmode="lin" valueType="num">
                                      <p:cBhvr additive="base">
                                        <p:cTn id="25" dur="500" fill="hold"/>
                                        <p:tgtEl>
                                          <p:spTgt spid="6">
                                            <p:graphicEl>
                                              <a:dgm id="{C65EFDBB-86C2-4094-94A3-311130453775}"/>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C65EFDBB-86C2-4094-94A3-311130453775}"/>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graphicEl>
                                              <a:dgm id="{ACEF33D5-E057-4797-B87E-F87C18260749}"/>
                                            </p:graphicEl>
                                          </p:spTgt>
                                        </p:tgtEl>
                                        <p:attrNameLst>
                                          <p:attrName>style.visibility</p:attrName>
                                        </p:attrNameLst>
                                      </p:cBhvr>
                                      <p:to>
                                        <p:strVal val="visible"/>
                                      </p:to>
                                    </p:set>
                                    <p:anim calcmode="lin" valueType="num">
                                      <p:cBhvr additive="base">
                                        <p:cTn id="31" dur="500" fill="hold"/>
                                        <p:tgtEl>
                                          <p:spTgt spid="6">
                                            <p:graphicEl>
                                              <a:dgm id="{ACEF33D5-E057-4797-B87E-F87C1826074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graphicEl>
                                              <a:dgm id="{ACEF33D5-E057-4797-B87E-F87C1826074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graphicEl>
                                              <a:dgm id="{C36397C1-3326-44D4-8963-1B8FB6FD3C68}"/>
                                            </p:graphicEl>
                                          </p:spTgt>
                                        </p:tgtEl>
                                        <p:attrNameLst>
                                          <p:attrName>style.visibility</p:attrName>
                                        </p:attrNameLst>
                                      </p:cBhvr>
                                      <p:to>
                                        <p:strVal val="visible"/>
                                      </p:to>
                                    </p:set>
                                    <p:anim calcmode="lin" valueType="num">
                                      <p:cBhvr additive="base">
                                        <p:cTn id="37" dur="500" fill="hold"/>
                                        <p:tgtEl>
                                          <p:spTgt spid="6">
                                            <p:graphicEl>
                                              <a:dgm id="{C36397C1-3326-44D4-8963-1B8FB6FD3C68}"/>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graphicEl>
                                              <a:dgm id="{C36397C1-3326-44D4-8963-1B8FB6FD3C6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E2861C34-BE08-A934-FA5E-0D206627425B}"/>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0E2F0FD-6D9A-FBC4-4EF0-D7A55AB346C3}"/>
              </a:ext>
            </a:extLst>
          </p:cNvPr>
          <p:cNvSpPr>
            <a:spLocks noGrp="1"/>
          </p:cNvSpPr>
          <p:nvPr>
            <p:ph type="title"/>
          </p:nvPr>
        </p:nvSpPr>
        <p:spPr>
          <a:xfrm>
            <a:off x="838200" y="365125"/>
            <a:ext cx="10515600" cy="1325563"/>
          </a:xfrm>
        </p:spPr>
        <p:txBody>
          <a:bodyPr>
            <a:normAutofit/>
          </a:bodyPr>
          <a:lstStyle/>
          <a:p>
            <a:r>
              <a:rPr lang="en-GB" sz="6000" dirty="0">
                <a:solidFill>
                  <a:srgbClr val="FFFFFF"/>
                </a:solidFill>
              </a:rPr>
              <a:t>Friedman’s thought process</a:t>
            </a:r>
          </a:p>
        </p:txBody>
      </p:sp>
      <p:graphicFrame>
        <p:nvGraphicFramePr>
          <p:cNvPr id="32" name="Content Placeholder 2">
            <a:extLst>
              <a:ext uri="{FF2B5EF4-FFF2-40B4-BE49-F238E27FC236}">
                <a16:creationId xmlns:a16="http://schemas.microsoft.com/office/drawing/2014/main" id="{20D840A1-D58D-CC10-0807-895A268C9BD2}"/>
              </a:ext>
            </a:extLst>
          </p:cNvPr>
          <p:cNvGraphicFramePr>
            <a:graphicFrameLocks noGrp="1"/>
          </p:cNvGraphicFramePr>
          <p:nvPr>
            <p:ph idx="1"/>
            <p:extLst>
              <p:ext uri="{D42A27DB-BD31-4B8C-83A1-F6EECF244321}">
                <p14:modId xmlns:p14="http://schemas.microsoft.com/office/powerpoint/2010/main" val="734248197"/>
              </p:ext>
            </p:extLst>
          </p:nvPr>
        </p:nvGraphicFramePr>
        <p:xfrm>
          <a:off x="297951" y="1376737"/>
          <a:ext cx="11578975" cy="5116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38941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2">
                                            <p:graphicEl>
                                              <a:dgm id="{B6BAC527-364F-4AFD-A3B3-08E9BD1F11CA}"/>
                                            </p:graphicEl>
                                          </p:spTgt>
                                        </p:tgtEl>
                                        <p:attrNameLst>
                                          <p:attrName>style.visibility</p:attrName>
                                        </p:attrNameLst>
                                      </p:cBhvr>
                                      <p:to>
                                        <p:strVal val="visible"/>
                                      </p:to>
                                    </p:set>
                                    <p:anim calcmode="lin" valueType="num">
                                      <p:cBhvr additive="base">
                                        <p:cTn id="7" dur="500" fill="hold"/>
                                        <p:tgtEl>
                                          <p:spTgt spid="32">
                                            <p:graphicEl>
                                              <a:dgm id="{B6BAC527-364F-4AFD-A3B3-08E9BD1F11CA}"/>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32">
                                            <p:graphicEl>
                                              <a:dgm id="{B6BAC527-364F-4AFD-A3B3-08E9BD1F11CA}"/>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2">
                                            <p:graphicEl>
                                              <a:dgm id="{2996AD99-EFB5-4305-AD52-8B68F0DA1119}"/>
                                            </p:graphicEl>
                                          </p:spTgt>
                                        </p:tgtEl>
                                        <p:attrNameLst>
                                          <p:attrName>style.visibility</p:attrName>
                                        </p:attrNameLst>
                                      </p:cBhvr>
                                      <p:to>
                                        <p:strVal val="visible"/>
                                      </p:to>
                                    </p:set>
                                    <p:anim calcmode="lin" valueType="num">
                                      <p:cBhvr additive="base">
                                        <p:cTn id="11" dur="500" fill="hold"/>
                                        <p:tgtEl>
                                          <p:spTgt spid="32">
                                            <p:graphicEl>
                                              <a:dgm id="{2996AD99-EFB5-4305-AD52-8B68F0DA1119}"/>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32">
                                            <p:graphicEl>
                                              <a:dgm id="{2996AD99-EFB5-4305-AD52-8B68F0DA1119}"/>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2">
                                            <p:graphicEl>
                                              <a:dgm id="{663E6E58-A1FB-45D7-8E63-8CB38B4CDD0E}"/>
                                            </p:graphicEl>
                                          </p:spTgt>
                                        </p:tgtEl>
                                        <p:attrNameLst>
                                          <p:attrName>style.visibility</p:attrName>
                                        </p:attrNameLst>
                                      </p:cBhvr>
                                      <p:to>
                                        <p:strVal val="visible"/>
                                      </p:to>
                                    </p:set>
                                    <p:anim calcmode="lin" valueType="num">
                                      <p:cBhvr additive="base">
                                        <p:cTn id="17" dur="500" fill="hold"/>
                                        <p:tgtEl>
                                          <p:spTgt spid="32">
                                            <p:graphicEl>
                                              <a:dgm id="{663E6E58-A1FB-45D7-8E63-8CB38B4CDD0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32">
                                            <p:graphicEl>
                                              <a:dgm id="{663E6E58-A1FB-45D7-8E63-8CB38B4CDD0E}"/>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2">
                                            <p:graphicEl>
                                              <a:dgm id="{98D8646A-7D84-4FE7-BA2F-59DE5F970D92}"/>
                                            </p:graphicEl>
                                          </p:spTgt>
                                        </p:tgtEl>
                                        <p:attrNameLst>
                                          <p:attrName>style.visibility</p:attrName>
                                        </p:attrNameLst>
                                      </p:cBhvr>
                                      <p:to>
                                        <p:strVal val="visible"/>
                                      </p:to>
                                    </p:set>
                                    <p:anim calcmode="lin" valueType="num">
                                      <p:cBhvr additive="base">
                                        <p:cTn id="21" dur="500" fill="hold"/>
                                        <p:tgtEl>
                                          <p:spTgt spid="32">
                                            <p:graphicEl>
                                              <a:dgm id="{98D8646A-7D84-4FE7-BA2F-59DE5F970D92}"/>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32">
                                            <p:graphicEl>
                                              <a:dgm id="{98D8646A-7D84-4FE7-BA2F-59DE5F970D92}"/>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2">
                                            <p:graphicEl>
                                              <a:dgm id="{79753AC1-3766-4558-80A9-227AC9F78124}"/>
                                            </p:graphicEl>
                                          </p:spTgt>
                                        </p:tgtEl>
                                        <p:attrNameLst>
                                          <p:attrName>style.visibility</p:attrName>
                                        </p:attrNameLst>
                                      </p:cBhvr>
                                      <p:to>
                                        <p:strVal val="visible"/>
                                      </p:to>
                                    </p:set>
                                    <p:anim calcmode="lin" valueType="num">
                                      <p:cBhvr additive="base">
                                        <p:cTn id="25" dur="500" fill="hold"/>
                                        <p:tgtEl>
                                          <p:spTgt spid="32">
                                            <p:graphicEl>
                                              <a:dgm id="{79753AC1-3766-4558-80A9-227AC9F7812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32">
                                            <p:graphicEl>
                                              <a:dgm id="{79753AC1-3766-4558-80A9-227AC9F78124}"/>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2">
                                            <p:graphicEl>
                                              <a:dgm id="{2455012F-544F-4537-817B-D53389B5F7C9}"/>
                                            </p:graphicEl>
                                          </p:spTgt>
                                        </p:tgtEl>
                                        <p:attrNameLst>
                                          <p:attrName>style.visibility</p:attrName>
                                        </p:attrNameLst>
                                      </p:cBhvr>
                                      <p:to>
                                        <p:strVal val="visible"/>
                                      </p:to>
                                    </p:set>
                                    <p:anim calcmode="lin" valueType="num">
                                      <p:cBhvr additive="base">
                                        <p:cTn id="31" dur="500" fill="hold"/>
                                        <p:tgtEl>
                                          <p:spTgt spid="32">
                                            <p:graphicEl>
                                              <a:dgm id="{2455012F-544F-4537-817B-D53389B5F7C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32">
                                            <p:graphicEl>
                                              <a:dgm id="{2455012F-544F-4537-817B-D53389B5F7C9}"/>
                                            </p:graphic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2">
                                            <p:graphicEl>
                                              <a:dgm id="{B7526E2B-0BA5-433B-8A9B-69433FEAEB5A}"/>
                                            </p:graphicEl>
                                          </p:spTgt>
                                        </p:tgtEl>
                                        <p:attrNameLst>
                                          <p:attrName>style.visibility</p:attrName>
                                        </p:attrNameLst>
                                      </p:cBhvr>
                                      <p:to>
                                        <p:strVal val="visible"/>
                                      </p:to>
                                    </p:set>
                                    <p:anim calcmode="lin" valueType="num">
                                      <p:cBhvr additive="base">
                                        <p:cTn id="35" dur="500" fill="hold"/>
                                        <p:tgtEl>
                                          <p:spTgt spid="32">
                                            <p:graphicEl>
                                              <a:dgm id="{B7526E2B-0BA5-433B-8A9B-69433FEAEB5A}"/>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32">
                                            <p:graphicEl>
                                              <a:dgm id="{B7526E2B-0BA5-433B-8A9B-69433FEAEB5A}"/>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32">
                                            <p:graphicEl>
                                              <a:dgm id="{7477497B-14E7-4AF0-997E-EBFA8F11330F}"/>
                                            </p:graphicEl>
                                          </p:spTgt>
                                        </p:tgtEl>
                                        <p:attrNameLst>
                                          <p:attrName>style.visibility</p:attrName>
                                        </p:attrNameLst>
                                      </p:cBhvr>
                                      <p:to>
                                        <p:strVal val="visible"/>
                                      </p:to>
                                    </p:set>
                                    <p:anim calcmode="lin" valueType="num">
                                      <p:cBhvr additive="base">
                                        <p:cTn id="39" dur="500" fill="hold"/>
                                        <p:tgtEl>
                                          <p:spTgt spid="32">
                                            <p:graphicEl>
                                              <a:dgm id="{7477497B-14E7-4AF0-997E-EBFA8F11330F}"/>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32">
                                            <p:graphicEl>
                                              <a:dgm id="{7477497B-14E7-4AF0-997E-EBFA8F11330F}"/>
                                            </p:graphic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2">
                                            <p:graphicEl>
                                              <a:dgm id="{E6CBA6EE-8E48-4362-964F-4375FBDAB843}"/>
                                            </p:graphicEl>
                                          </p:spTgt>
                                        </p:tgtEl>
                                        <p:attrNameLst>
                                          <p:attrName>style.visibility</p:attrName>
                                        </p:attrNameLst>
                                      </p:cBhvr>
                                      <p:to>
                                        <p:strVal val="visible"/>
                                      </p:to>
                                    </p:set>
                                    <p:anim calcmode="lin" valueType="num">
                                      <p:cBhvr additive="base">
                                        <p:cTn id="45" dur="500" fill="hold"/>
                                        <p:tgtEl>
                                          <p:spTgt spid="32">
                                            <p:graphicEl>
                                              <a:dgm id="{E6CBA6EE-8E48-4362-964F-4375FBDAB843}"/>
                                            </p:graphicEl>
                                          </p:spTgt>
                                        </p:tgtEl>
                                        <p:attrNameLst>
                                          <p:attrName>ppt_x</p:attrName>
                                        </p:attrNameLst>
                                      </p:cBhvr>
                                      <p:tavLst>
                                        <p:tav tm="0">
                                          <p:val>
                                            <p:strVal val="#ppt_x"/>
                                          </p:val>
                                        </p:tav>
                                        <p:tav tm="100000">
                                          <p:val>
                                            <p:strVal val="#ppt_x"/>
                                          </p:val>
                                        </p:tav>
                                      </p:tavLst>
                                    </p:anim>
                                    <p:anim calcmode="lin" valueType="num">
                                      <p:cBhvr additive="base">
                                        <p:cTn id="46" dur="500" fill="hold"/>
                                        <p:tgtEl>
                                          <p:spTgt spid="32">
                                            <p:graphicEl>
                                              <a:dgm id="{E6CBA6EE-8E48-4362-964F-4375FBDAB843}"/>
                                            </p:graphic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2">
                                            <p:graphicEl>
                                              <a:dgm id="{44FBC20A-FBBE-4459-A563-1A4BA6E87E90}"/>
                                            </p:graphicEl>
                                          </p:spTgt>
                                        </p:tgtEl>
                                        <p:attrNameLst>
                                          <p:attrName>style.visibility</p:attrName>
                                        </p:attrNameLst>
                                      </p:cBhvr>
                                      <p:to>
                                        <p:strVal val="visible"/>
                                      </p:to>
                                    </p:set>
                                    <p:anim calcmode="lin" valueType="num">
                                      <p:cBhvr additive="base">
                                        <p:cTn id="49" dur="500" fill="hold"/>
                                        <p:tgtEl>
                                          <p:spTgt spid="32">
                                            <p:graphicEl>
                                              <a:dgm id="{44FBC20A-FBBE-4459-A563-1A4BA6E87E90}"/>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32">
                                            <p:graphicEl>
                                              <a:dgm id="{44FBC20A-FBBE-4459-A563-1A4BA6E87E90}"/>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32">
                                            <p:graphicEl>
                                              <a:dgm id="{FF9D1C0C-4723-4FD4-B7FC-4D062337EA7A}"/>
                                            </p:graphicEl>
                                          </p:spTgt>
                                        </p:tgtEl>
                                        <p:attrNameLst>
                                          <p:attrName>style.visibility</p:attrName>
                                        </p:attrNameLst>
                                      </p:cBhvr>
                                      <p:to>
                                        <p:strVal val="visible"/>
                                      </p:to>
                                    </p:set>
                                    <p:anim calcmode="lin" valueType="num">
                                      <p:cBhvr additive="base">
                                        <p:cTn id="53" dur="500" fill="hold"/>
                                        <p:tgtEl>
                                          <p:spTgt spid="32">
                                            <p:graphicEl>
                                              <a:dgm id="{FF9D1C0C-4723-4FD4-B7FC-4D062337EA7A}"/>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32">
                                            <p:graphicEl>
                                              <a:dgm id="{FF9D1C0C-4723-4FD4-B7FC-4D062337EA7A}"/>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32">
                                            <p:graphicEl>
                                              <a:dgm id="{20F0701C-D18C-479A-8DCF-B5203AB5D73E}"/>
                                            </p:graphicEl>
                                          </p:spTgt>
                                        </p:tgtEl>
                                        <p:attrNameLst>
                                          <p:attrName>style.visibility</p:attrName>
                                        </p:attrNameLst>
                                      </p:cBhvr>
                                      <p:to>
                                        <p:strVal val="visible"/>
                                      </p:to>
                                    </p:set>
                                    <p:anim calcmode="lin" valueType="num">
                                      <p:cBhvr additive="base">
                                        <p:cTn id="57" dur="500" fill="hold"/>
                                        <p:tgtEl>
                                          <p:spTgt spid="32">
                                            <p:graphicEl>
                                              <a:dgm id="{20F0701C-D18C-479A-8DCF-B5203AB5D73E}"/>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32">
                                            <p:graphicEl>
                                              <a:dgm id="{20F0701C-D18C-479A-8DCF-B5203AB5D73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828EC8-5F9B-2551-29E2-39B87105ACBF}"/>
              </a:ext>
            </a:extLst>
          </p:cNvPr>
          <p:cNvPicPr>
            <a:picLocks noChangeAspect="1"/>
          </p:cNvPicPr>
          <p:nvPr/>
        </p:nvPicPr>
        <p:blipFill rotWithShape="1">
          <a:blip r:embed="rId2">
            <a:alphaModFix amt="35000"/>
          </a:blip>
          <a:srcRect l="5578" r="2866"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50A33283-4FC0-668F-C34A-3EB5234D7FF1}"/>
              </a:ext>
            </a:extLst>
          </p:cNvPr>
          <p:cNvSpPr>
            <a:spLocks noGrp="1"/>
          </p:cNvSpPr>
          <p:nvPr>
            <p:ph type="title"/>
          </p:nvPr>
        </p:nvSpPr>
        <p:spPr>
          <a:xfrm>
            <a:off x="766280" y="97511"/>
            <a:ext cx="10515600" cy="1325563"/>
          </a:xfrm>
        </p:spPr>
        <p:txBody>
          <a:bodyPr>
            <a:normAutofit/>
          </a:bodyPr>
          <a:lstStyle/>
          <a:p>
            <a:r>
              <a:rPr lang="en-GB" sz="6000" dirty="0">
                <a:solidFill>
                  <a:srgbClr val="FFFFFF"/>
                </a:solidFill>
              </a:rPr>
              <a:t>Friedman’s thought process</a:t>
            </a:r>
          </a:p>
        </p:txBody>
      </p:sp>
      <p:graphicFrame>
        <p:nvGraphicFramePr>
          <p:cNvPr id="7" name="Content Placeholder 2">
            <a:extLst>
              <a:ext uri="{FF2B5EF4-FFF2-40B4-BE49-F238E27FC236}">
                <a16:creationId xmlns:a16="http://schemas.microsoft.com/office/drawing/2014/main" id="{AF6D829B-ADA1-4184-96DE-1A91C469A4A8}"/>
              </a:ext>
            </a:extLst>
          </p:cNvPr>
          <p:cNvGraphicFramePr>
            <a:graphicFrameLocks noGrp="1"/>
          </p:cNvGraphicFramePr>
          <p:nvPr>
            <p:ph idx="1"/>
            <p:extLst>
              <p:ext uri="{D42A27DB-BD31-4B8C-83A1-F6EECF244321}">
                <p14:modId xmlns:p14="http://schemas.microsoft.com/office/powerpoint/2010/main" val="4145976965"/>
              </p:ext>
            </p:extLst>
          </p:nvPr>
        </p:nvGraphicFramePr>
        <p:xfrm>
          <a:off x="838200" y="1520575"/>
          <a:ext cx="11018178" cy="4972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16273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graphicEl>
                                              <a:dgm id="{A2DE84EA-DD8A-48D5-9C31-10F4FF133F1D}"/>
                                            </p:graphicEl>
                                          </p:spTgt>
                                        </p:tgtEl>
                                        <p:attrNameLst>
                                          <p:attrName>style.visibility</p:attrName>
                                        </p:attrNameLst>
                                      </p:cBhvr>
                                      <p:to>
                                        <p:strVal val="visible"/>
                                      </p:to>
                                    </p:set>
                                    <p:anim calcmode="lin" valueType="num">
                                      <p:cBhvr additive="base">
                                        <p:cTn id="7" dur="500" fill="hold"/>
                                        <p:tgtEl>
                                          <p:spTgt spid="7">
                                            <p:graphicEl>
                                              <a:dgm id="{A2DE84EA-DD8A-48D5-9C31-10F4FF133F1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graphicEl>
                                              <a:dgm id="{A2DE84EA-DD8A-48D5-9C31-10F4FF133F1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graphicEl>
                                              <a:dgm id="{87A9CEC2-CEDE-4467-A3B8-1EC6613D9F1B}"/>
                                            </p:graphicEl>
                                          </p:spTgt>
                                        </p:tgtEl>
                                        <p:attrNameLst>
                                          <p:attrName>style.visibility</p:attrName>
                                        </p:attrNameLst>
                                      </p:cBhvr>
                                      <p:to>
                                        <p:strVal val="visible"/>
                                      </p:to>
                                    </p:set>
                                    <p:anim calcmode="lin" valueType="num">
                                      <p:cBhvr additive="base">
                                        <p:cTn id="13" dur="500" fill="hold"/>
                                        <p:tgtEl>
                                          <p:spTgt spid="7">
                                            <p:graphicEl>
                                              <a:dgm id="{87A9CEC2-CEDE-4467-A3B8-1EC6613D9F1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graphicEl>
                                              <a:dgm id="{87A9CEC2-CEDE-4467-A3B8-1EC6613D9F1B}"/>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graphicEl>
                                              <a:dgm id="{709D7764-B59E-475D-8BA5-534E9259A6C6}"/>
                                            </p:graphicEl>
                                          </p:spTgt>
                                        </p:tgtEl>
                                        <p:attrNameLst>
                                          <p:attrName>style.visibility</p:attrName>
                                        </p:attrNameLst>
                                      </p:cBhvr>
                                      <p:to>
                                        <p:strVal val="visible"/>
                                      </p:to>
                                    </p:set>
                                    <p:anim calcmode="lin" valueType="num">
                                      <p:cBhvr additive="base">
                                        <p:cTn id="19" dur="500" fill="hold"/>
                                        <p:tgtEl>
                                          <p:spTgt spid="7">
                                            <p:graphicEl>
                                              <a:dgm id="{709D7764-B59E-475D-8BA5-534E9259A6C6}"/>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graphicEl>
                                              <a:dgm id="{709D7764-B59E-475D-8BA5-534E9259A6C6}"/>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graphicEl>
                                              <a:dgm id="{B15B7152-1DF2-458D-A98C-232F6A6417D1}"/>
                                            </p:graphicEl>
                                          </p:spTgt>
                                        </p:tgtEl>
                                        <p:attrNameLst>
                                          <p:attrName>style.visibility</p:attrName>
                                        </p:attrNameLst>
                                      </p:cBhvr>
                                      <p:to>
                                        <p:strVal val="visible"/>
                                      </p:to>
                                    </p:set>
                                    <p:anim calcmode="lin" valueType="num">
                                      <p:cBhvr additive="base">
                                        <p:cTn id="25" dur="500" fill="hold"/>
                                        <p:tgtEl>
                                          <p:spTgt spid="7">
                                            <p:graphicEl>
                                              <a:dgm id="{B15B7152-1DF2-458D-A98C-232F6A6417D1}"/>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graphicEl>
                                              <a:dgm id="{B15B7152-1DF2-458D-A98C-232F6A6417D1}"/>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graphicEl>
                                              <a:dgm id="{2B82196D-55B5-4328-867C-579C10B019B0}"/>
                                            </p:graphicEl>
                                          </p:spTgt>
                                        </p:tgtEl>
                                        <p:attrNameLst>
                                          <p:attrName>style.visibility</p:attrName>
                                        </p:attrNameLst>
                                      </p:cBhvr>
                                      <p:to>
                                        <p:strVal val="visible"/>
                                      </p:to>
                                    </p:set>
                                    <p:anim calcmode="lin" valueType="num">
                                      <p:cBhvr additive="base">
                                        <p:cTn id="31" dur="500" fill="hold"/>
                                        <p:tgtEl>
                                          <p:spTgt spid="7">
                                            <p:graphicEl>
                                              <a:dgm id="{2B82196D-55B5-4328-867C-579C10B019B0}"/>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graphicEl>
                                              <a:dgm id="{2B82196D-55B5-4328-867C-579C10B019B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84626-49FD-372F-953A-3F4278657150}"/>
              </a:ext>
            </a:extLst>
          </p:cNvPr>
          <p:cNvSpPr>
            <a:spLocks noGrp="1"/>
          </p:cNvSpPr>
          <p:nvPr>
            <p:ph type="title"/>
          </p:nvPr>
        </p:nvSpPr>
        <p:spPr>
          <a:xfrm>
            <a:off x="-20" y="1683756"/>
            <a:ext cx="3701764" cy="2396359"/>
          </a:xfrm>
        </p:spPr>
        <p:txBody>
          <a:bodyPr anchor="b">
            <a:noAutofit/>
          </a:bodyPr>
          <a:lstStyle/>
          <a:p>
            <a:pPr algn="r"/>
            <a:r>
              <a:rPr lang="en-GB" sz="6000" dirty="0">
                <a:solidFill>
                  <a:srgbClr val="FFFFFF"/>
                </a:solidFill>
              </a:rPr>
              <a:t>Friedman’s thought process</a:t>
            </a:r>
          </a:p>
        </p:txBody>
      </p:sp>
      <p:graphicFrame>
        <p:nvGraphicFramePr>
          <p:cNvPr id="12" name="Content Placeholder 2">
            <a:extLst>
              <a:ext uri="{FF2B5EF4-FFF2-40B4-BE49-F238E27FC236}">
                <a16:creationId xmlns:a16="http://schemas.microsoft.com/office/drawing/2014/main" id="{2C2046F3-C39B-C7E0-8732-4588EA53AC78}"/>
              </a:ext>
            </a:extLst>
          </p:cNvPr>
          <p:cNvGraphicFramePr>
            <a:graphicFrameLocks noGrp="1"/>
          </p:cNvGraphicFramePr>
          <p:nvPr>
            <p:ph idx="1"/>
            <p:extLst>
              <p:ext uri="{D42A27DB-BD31-4B8C-83A1-F6EECF244321}">
                <p14:modId xmlns:p14="http://schemas.microsoft.com/office/powerpoint/2010/main" val="2932127379"/>
              </p:ext>
            </p:extLst>
          </p:nvPr>
        </p:nvGraphicFramePr>
        <p:xfrm>
          <a:off x="4288221" y="226031"/>
          <a:ext cx="7619527" cy="6411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359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graphicEl>
                                              <a:dgm id="{293FA282-A73C-4696-952A-8CFDD74887B7}"/>
                                            </p:graphicEl>
                                          </p:spTgt>
                                        </p:tgtEl>
                                        <p:attrNameLst>
                                          <p:attrName>style.visibility</p:attrName>
                                        </p:attrNameLst>
                                      </p:cBhvr>
                                      <p:to>
                                        <p:strVal val="visible"/>
                                      </p:to>
                                    </p:set>
                                    <p:anim calcmode="lin" valueType="num">
                                      <p:cBhvr additive="base">
                                        <p:cTn id="7" dur="500" fill="hold"/>
                                        <p:tgtEl>
                                          <p:spTgt spid="12">
                                            <p:graphicEl>
                                              <a:dgm id="{293FA282-A73C-4696-952A-8CFDD74887B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2">
                                            <p:graphicEl>
                                              <a:dgm id="{293FA282-A73C-4696-952A-8CFDD74887B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graphicEl>
                                              <a:dgm id="{F9593722-15ED-41AC-AE10-3C43B4F5FF23}"/>
                                            </p:graphicEl>
                                          </p:spTgt>
                                        </p:tgtEl>
                                        <p:attrNameLst>
                                          <p:attrName>style.visibility</p:attrName>
                                        </p:attrNameLst>
                                      </p:cBhvr>
                                      <p:to>
                                        <p:strVal val="visible"/>
                                      </p:to>
                                    </p:set>
                                    <p:anim calcmode="lin" valueType="num">
                                      <p:cBhvr additive="base">
                                        <p:cTn id="13" dur="500" fill="hold"/>
                                        <p:tgtEl>
                                          <p:spTgt spid="12">
                                            <p:graphicEl>
                                              <a:dgm id="{F9593722-15ED-41AC-AE10-3C43B4F5FF23}"/>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graphicEl>
                                              <a:dgm id="{F9593722-15ED-41AC-AE10-3C43B4F5FF23}"/>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graphicEl>
                                              <a:dgm id="{2373F10B-5647-420A-80E1-C4083A5CBCCF}"/>
                                            </p:graphicEl>
                                          </p:spTgt>
                                        </p:tgtEl>
                                        <p:attrNameLst>
                                          <p:attrName>style.visibility</p:attrName>
                                        </p:attrNameLst>
                                      </p:cBhvr>
                                      <p:to>
                                        <p:strVal val="visible"/>
                                      </p:to>
                                    </p:set>
                                    <p:anim calcmode="lin" valueType="num">
                                      <p:cBhvr additive="base">
                                        <p:cTn id="19" dur="500" fill="hold"/>
                                        <p:tgtEl>
                                          <p:spTgt spid="12">
                                            <p:graphicEl>
                                              <a:dgm id="{2373F10B-5647-420A-80E1-C4083A5CBCCF}"/>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graphicEl>
                                              <a:dgm id="{2373F10B-5647-420A-80E1-C4083A5CBCCF}"/>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graphicEl>
                                              <a:dgm id="{D05C8528-029F-4CC4-8D9C-02AA5E2A88ED}"/>
                                            </p:graphicEl>
                                          </p:spTgt>
                                        </p:tgtEl>
                                        <p:attrNameLst>
                                          <p:attrName>style.visibility</p:attrName>
                                        </p:attrNameLst>
                                      </p:cBhvr>
                                      <p:to>
                                        <p:strVal val="visible"/>
                                      </p:to>
                                    </p:set>
                                    <p:anim calcmode="lin" valueType="num">
                                      <p:cBhvr additive="base">
                                        <p:cTn id="25" dur="500" fill="hold"/>
                                        <p:tgtEl>
                                          <p:spTgt spid="12">
                                            <p:graphicEl>
                                              <a:dgm id="{D05C8528-029F-4CC4-8D9C-02AA5E2A88E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
                                            <p:graphicEl>
                                              <a:dgm id="{D05C8528-029F-4CC4-8D9C-02AA5E2A88E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84626-49FD-372F-953A-3F4278657150}"/>
              </a:ext>
            </a:extLst>
          </p:cNvPr>
          <p:cNvSpPr>
            <a:spLocks noGrp="1"/>
          </p:cNvSpPr>
          <p:nvPr>
            <p:ph type="title"/>
          </p:nvPr>
        </p:nvSpPr>
        <p:spPr>
          <a:xfrm>
            <a:off x="102742" y="1683756"/>
            <a:ext cx="3599001" cy="2396359"/>
          </a:xfrm>
        </p:spPr>
        <p:txBody>
          <a:bodyPr anchor="b">
            <a:noAutofit/>
          </a:bodyPr>
          <a:lstStyle/>
          <a:p>
            <a:pPr algn="r"/>
            <a:r>
              <a:rPr lang="en-GB" sz="6000" dirty="0">
                <a:solidFill>
                  <a:srgbClr val="FFFFFF"/>
                </a:solidFill>
              </a:rPr>
              <a:t>Friedman’s thought process</a:t>
            </a:r>
          </a:p>
        </p:txBody>
      </p:sp>
      <p:graphicFrame>
        <p:nvGraphicFramePr>
          <p:cNvPr id="22" name="Content Placeholder 2">
            <a:extLst>
              <a:ext uri="{FF2B5EF4-FFF2-40B4-BE49-F238E27FC236}">
                <a16:creationId xmlns:a16="http://schemas.microsoft.com/office/drawing/2014/main" id="{0A468C0C-06DF-8310-56B2-EEEE2F4703EB}"/>
              </a:ext>
            </a:extLst>
          </p:cNvPr>
          <p:cNvGraphicFramePr>
            <a:graphicFrameLocks noGrp="1"/>
          </p:cNvGraphicFramePr>
          <p:nvPr>
            <p:ph idx="1"/>
            <p:extLst>
              <p:ext uri="{D42A27DB-BD31-4B8C-83A1-F6EECF244321}">
                <p14:modId xmlns:p14="http://schemas.microsoft.com/office/powerpoint/2010/main" val="1130802799"/>
              </p:ext>
            </p:extLst>
          </p:nvPr>
        </p:nvGraphicFramePr>
        <p:xfrm>
          <a:off x="4407614" y="369870"/>
          <a:ext cx="7479586" cy="61850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4753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graphicEl>
                                              <a:dgm id="{28AFEB43-5723-45DE-8585-3E17538F09AB}"/>
                                            </p:graphicEl>
                                          </p:spTgt>
                                        </p:tgtEl>
                                        <p:attrNameLst>
                                          <p:attrName>style.visibility</p:attrName>
                                        </p:attrNameLst>
                                      </p:cBhvr>
                                      <p:to>
                                        <p:strVal val="visible"/>
                                      </p:to>
                                    </p:set>
                                    <p:anim calcmode="lin" valueType="num">
                                      <p:cBhvr additive="base">
                                        <p:cTn id="7" dur="500" fill="hold"/>
                                        <p:tgtEl>
                                          <p:spTgt spid="22">
                                            <p:graphicEl>
                                              <a:dgm id="{28AFEB43-5723-45DE-8585-3E17538F09A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2">
                                            <p:graphicEl>
                                              <a:dgm id="{28AFEB43-5723-45DE-8585-3E17538F09A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
                                            <p:graphicEl>
                                              <a:dgm id="{3853050A-AFA8-4CCB-A774-B6CB47688F40}"/>
                                            </p:graphicEl>
                                          </p:spTgt>
                                        </p:tgtEl>
                                        <p:attrNameLst>
                                          <p:attrName>style.visibility</p:attrName>
                                        </p:attrNameLst>
                                      </p:cBhvr>
                                      <p:to>
                                        <p:strVal val="visible"/>
                                      </p:to>
                                    </p:set>
                                    <p:anim calcmode="lin" valueType="num">
                                      <p:cBhvr additive="base">
                                        <p:cTn id="13" dur="500" fill="hold"/>
                                        <p:tgtEl>
                                          <p:spTgt spid="22">
                                            <p:graphicEl>
                                              <a:dgm id="{3853050A-AFA8-4CCB-A774-B6CB47688F40}"/>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
                                            <p:graphicEl>
                                              <a:dgm id="{3853050A-AFA8-4CCB-A774-B6CB47688F40}"/>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graphicEl>
                                              <a:dgm id="{8558FC9E-9FF6-4489-BBBD-6574E9C72C68}"/>
                                            </p:graphicEl>
                                          </p:spTgt>
                                        </p:tgtEl>
                                        <p:attrNameLst>
                                          <p:attrName>style.visibility</p:attrName>
                                        </p:attrNameLst>
                                      </p:cBhvr>
                                      <p:to>
                                        <p:strVal val="visible"/>
                                      </p:to>
                                    </p:set>
                                    <p:anim calcmode="lin" valueType="num">
                                      <p:cBhvr additive="base">
                                        <p:cTn id="19" dur="500" fill="hold"/>
                                        <p:tgtEl>
                                          <p:spTgt spid="22">
                                            <p:graphicEl>
                                              <a:dgm id="{8558FC9E-9FF6-4489-BBBD-6574E9C72C68}"/>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
                                            <p:graphicEl>
                                              <a:dgm id="{8558FC9E-9FF6-4489-BBBD-6574E9C72C6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2" grpId="0">
        <p:bldSub>
          <a:bldDgm bld="lvl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84626-49FD-372F-953A-3F4278657150}"/>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Friedman’s thought process</a:t>
            </a:r>
          </a:p>
        </p:txBody>
      </p:sp>
      <p:graphicFrame>
        <p:nvGraphicFramePr>
          <p:cNvPr id="6" name="Content Placeholder 2">
            <a:extLst>
              <a:ext uri="{FF2B5EF4-FFF2-40B4-BE49-F238E27FC236}">
                <a16:creationId xmlns:a16="http://schemas.microsoft.com/office/drawing/2014/main" id="{403D77EC-6F0D-5AA7-61F7-974F965D3E6D}"/>
              </a:ext>
            </a:extLst>
          </p:cNvPr>
          <p:cNvGraphicFramePr>
            <a:graphicFrameLocks noGrp="1"/>
          </p:cNvGraphicFramePr>
          <p:nvPr>
            <p:ph idx="1"/>
            <p:extLst>
              <p:ext uri="{D42A27DB-BD31-4B8C-83A1-F6EECF244321}">
                <p14:modId xmlns:p14="http://schemas.microsoft.com/office/powerpoint/2010/main" val="3297698727"/>
              </p:ext>
            </p:extLst>
          </p:nvPr>
        </p:nvGraphicFramePr>
        <p:xfrm>
          <a:off x="644056" y="1924821"/>
          <a:ext cx="11150677" cy="438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4653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B995B201-3138-4A4D-92D1-79364EF427ED}"/>
                                            </p:graphicEl>
                                          </p:spTgt>
                                        </p:tgtEl>
                                        <p:attrNameLst>
                                          <p:attrName>style.visibility</p:attrName>
                                        </p:attrNameLst>
                                      </p:cBhvr>
                                      <p:to>
                                        <p:strVal val="visible"/>
                                      </p:to>
                                    </p:set>
                                    <p:anim calcmode="lin" valueType="num">
                                      <p:cBhvr additive="base">
                                        <p:cTn id="7" dur="500" fill="hold"/>
                                        <p:tgtEl>
                                          <p:spTgt spid="6">
                                            <p:graphicEl>
                                              <a:dgm id="{B995B201-3138-4A4D-92D1-79364EF427E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B995B201-3138-4A4D-92D1-79364EF427E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6B3353CE-1F21-4A41-96DF-BD1A4A85C191}"/>
                                            </p:graphicEl>
                                          </p:spTgt>
                                        </p:tgtEl>
                                        <p:attrNameLst>
                                          <p:attrName>style.visibility</p:attrName>
                                        </p:attrNameLst>
                                      </p:cBhvr>
                                      <p:to>
                                        <p:strVal val="visible"/>
                                      </p:to>
                                    </p:set>
                                    <p:anim calcmode="lin" valueType="num">
                                      <p:cBhvr additive="base">
                                        <p:cTn id="13" dur="500" fill="hold"/>
                                        <p:tgtEl>
                                          <p:spTgt spid="6">
                                            <p:graphicEl>
                                              <a:dgm id="{6B3353CE-1F21-4A41-96DF-BD1A4A85C19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6B3353CE-1F21-4A41-96DF-BD1A4A85C191}"/>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AA7CD3C4-A3FC-48BC-8B14-5B110F1A21B8}"/>
                                            </p:graphicEl>
                                          </p:spTgt>
                                        </p:tgtEl>
                                        <p:attrNameLst>
                                          <p:attrName>style.visibility</p:attrName>
                                        </p:attrNameLst>
                                      </p:cBhvr>
                                      <p:to>
                                        <p:strVal val="visible"/>
                                      </p:to>
                                    </p:set>
                                    <p:anim calcmode="lin" valueType="num">
                                      <p:cBhvr additive="base">
                                        <p:cTn id="19" dur="500" fill="hold"/>
                                        <p:tgtEl>
                                          <p:spTgt spid="6">
                                            <p:graphicEl>
                                              <a:dgm id="{AA7CD3C4-A3FC-48BC-8B14-5B110F1A21B8}"/>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AA7CD3C4-A3FC-48BC-8B14-5B110F1A21B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84626-49FD-372F-953A-3F4278657150}"/>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Friedman’s thought process</a:t>
            </a:r>
          </a:p>
        </p:txBody>
      </p:sp>
      <p:graphicFrame>
        <p:nvGraphicFramePr>
          <p:cNvPr id="6" name="Content Placeholder 2">
            <a:extLst>
              <a:ext uri="{FF2B5EF4-FFF2-40B4-BE49-F238E27FC236}">
                <a16:creationId xmlns:a16="http://schemas.microsoft.com/office/drawing/2014/main" id="{403D77EC-6F0D-5AA7-61F7-974F965D3E6D}"/>
              </a:ext>
            </a:extLst>
          </p:cNvPr>
          <p:cNvGraphicFramePr>
            <a:graphicFrameLocks noGrp="1"/>
          </p:cNvGraphicFramePr>
          <p:nvPr>
            <p:ph idx="1"/>
            <p:extLst>
              <p:ext uri="{D42A27DB-BD31-4B8C-83A1-F6EECF244321}">
                <p14:modId xmlns:p14="http://schemas.microsoft.com/office/powerpoint/2010/main" val="3306978815"/>
              </p:ext>
            </p:extLst>
          </p:nvPr>
        </p:nvGraphicFramePr>
        <p:xfrm>
          <a:off x="644056" y="1924821"/>
          <a:ext cx="11150677" cy="438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6178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B995B201-3138-4A4D-92D1-79364EF427ED}"/>
                                            </p:graphicEl>
                                          </p:spTgt>
                                        </p:tgtEl>
                                        <p:attrNameLst>
                                          <p:attrName>style.visibility</p:attrName>
                                        </p:attrNameLst>
                                      </p:cBhvr>
                                      <p:to>
                                        <p:strVal val="visible"/>
                                      </p:to>
                                    </p:set>
                                    <p:anim calcmode="lin" valueType="num">
                                      <p:cBhvr additive="base">
                                        <p:cTn id="7" dur="500" fill="hold"/>
                                        <p:tgtEl>
                                          <p:spTgt spid="6">
                                            <p:graphicEl>
                                              <a:dgm id="{B995B201-3138-4A4D-92D1-79364EF427E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B995B201-3138-4A4D-92D1-79364EF427E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0D4B689A-D86E-4B16-B44A-BDB1BA62C6ED}"/>
                                            </p:graphicEl>
                                          </p:spTgt>
                                        </p:tgtEl>
                                        <p:attrNameLst>
                                          <p:attrName>style.visibility</p:attrName>
                                        </p:attrNameLst>
                                      </p:cBhvr>
                                      <p:to>
                                        <p:strVal val="visible"/>
                                      </p:to>
                                    </p:set>
                                    <p:anim calcmode="lin" valueType="num">
                                      <p:cBhvr additive="base">
                                        <p:cTn id="13" dur="500" fill="hold"/>
                                        <p:tgtEl>
                                          <p:spTgt spid="6">
                                            <p:graphicEl>
                                              <a:dgm id="{0D4B689A-D86E-4B16-B44A-BDB1BA62C6E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0D4B689A-D86E-4B16-B44A-BDB1BA62C6E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0D46A15D-7352-4279-B781-7DC47C267075}"/>
                                            </p:graphicEl>
                                          </p:spTgt>
                                        </p:tgtEl>
                                        <p:attrNameLst>
                                          <p:attrName>style.visibility</p:attrName>
                                        </p:attrNameLst>
                                      </p:cBhvr>
                                      <p:to>
                                        <p:strVal val="visible"/>
                                      </p:to>
                                    </p:set>
                                    <p:anim calcmode="lin" valueType="num">
                                      <p:cBhvr additive="base">
                                        <p:cTn id="19" dur="500" fill="hold"/>
                                        <p:tgtEl>
                                          <p:spTgt spid="6">
                                            <p:graphicEl>
                                              <a:dgm id="{0D46A15D-7352-4279-B781-7DC47C267075}"/>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0D46A15D-7352-4279-B781-7DC47C26707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84626-49FD-372F-953A-3F4278657150}"/>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Friedman’s thought process</a:t>
            </a:r>
          </a:p>
        </p:txBody>
      </p:sp>
      <p:graphicFrame>
        <p:nvGraphicFramePr>
          <p:cNvPr id="6" name="Content Placeholder 2">
            <a:extLst>
              <a:ext uri="{FF2B5EF4-FFF2-40B4-BE49-F238E27FC236}">
                <a16:creationId xmlns:a16="http://schemas.microsoft.com/office/drawing/2014/main" id="{403D77EC-6F0D-5AA7-61F7-974F965D3E6D}"/>
              </a:ext>
            </a:extLst>
          </p:cNvPr>
          <p:cNvGraphicFramePr>
            <a:graphicFrameLocks noGrp="1"/>
          </p:cNvGraphicFramePr>
          <p:nvPr>
            <p:ph idx="1"/>
            <p:extLst>
              <p:ext uri="{D42A27DB-BD31-4B8C-83A1-F6EECF244321}">
                <p14:modId xmlns:p14="http://schemas.microsoft.com/office/powerpoint/2010/main" val="364351420"/>
              </p:ext>
            </p:extLst>
          </p:nvPr>
        </p:nvGraphicFramePr>
        <p:xfrm>
          <a:off x="644056" y="1924821"/>
          <a:ext cx="11150677" cy="438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0618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B995B201-3138-4A4D-92D1-79364EF427ED}"/>
                                            </p:graphicEl>
                                          </p:spTgt>
                                        </p:tgtEl>
                                        <p:attrNameLst>
                                          <p:attrName>style.visibility</p:attrName>
                                        </p:attrNameLst>
                                      </p:cBhvr>
                                      <p:to>
                                        <p:strVal val="visible"/>
                                      </p:to>
                                    </p:set>
                                    <p:anim calcmode="lin" valueType="num">
                                      <p:cBhvr additive="base">
                                        <p:cTn id="7" dur="500" fill="hold"/>
                                        <p:tgtEl>
                                          <p:spTgt spid="6">
                                            <p:graphicEl>
                                              <a:dgm id="{B995B201-3138-4A4D-92D1-79364EF427E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B995B201-3138-4A4D-92D1-79364EF427E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D0141ED6-EF77-4B7A-94D9-1209046B3D33}"/>
                                            </p:graphicEl>
                                          </p:spTgt>
                                        </p:tgtEl>
                                        <p:attrNameLst>
                                          <p:attrName>style.visibility</p:attrName>
                                        </p:attrNameLst>
                                      </p:cBhvr>
                                      <p:to>
                                        <p:strVal val="visible"/>
                                      </p:to>
                                    </p:set>
                                    <p:anim calcmode="lin" valueType="num">
                                      <p:cBhvr additive="base">
                                        <p:cTn id="13" dur="500" fill="hold"/>
                                        <p:tgtEl>
                                          <p:spTgt spid="6">
                                            <p:graphicEl>
                                              <a:dgm id="{D0141ED6-EF77-4B7A-94D9-1209046B3D33}"/>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D0141ED6-EF77-4B7A-94D9-1209046B3D33}"/>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5922B09C-B82F-43C3-A191-EA02E227EECB}"/>
                                            </p:graphicEl>
                                          </p:spTgt>
                                        </p:tgtEl>
                                        <p:attrNameLst>
                                          <p:attrName>style.visibility</p:attrName>
                                        </p:attrNameLst>
                                      </p:cBhvr>
                                      <p:to>
                                        <p:strVal val="visible"/>
                                      </p:to>
                                    </p:set>
                                    <p:anim calcmode="lin" valueType="num">
                                      <p:cBhvr additive="base">
                                        <p:cTn id="19" dur="500" fill="hold"/>
                                        <p:tgtEl>
                                          <p:spTgt spid="6">
                                            <p:graphicEl>
                                              <a:dgm id="{5922B09C-B82F-43C3-A191-EA02E227EECB}"/>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5922B09C-B82F-43C3-A191-EA02E227EEC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84626-49FD-372F-953A-3F4278657150}"/>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Friedman’s thought process</a:t>
            </a:r>
          </a:p>
        </p:txBody>
      </p:sp>
      <p:graphicFrame>
        <p:nvGraphicFramePr>
          <p:cNvPr id="6" name="Content Placeholder 2">
            <a:extLst>
              <a:ext uri="{FF2B5EF4-FFF2-40B4-BE49-F238E27FC236}">
                <a16:creationId xmlns:a16="http://schemas.microsoft.com/office/drawing/2014/main" id="{403D77EC-6F0D-5AA7-61F7-974F965D3E6D}"/>
              </a:ext>
            </a:extLst>
          </p:cNvPr>
          <p:cNvGraphicFramePr>
            <a:graphicFrameLocks noGrp="1"/>
          </p:cNvGraphicFramePr>
          <p:nvPr>
            <p:ph idx="1"/>
            <p:extLst>
              <p:ext uri="{D42A27DB-BD31-4B8C-83A1-F6EECF244321}">
                <p14:modId xmlns:p14="http://schemas.microsoft.com/office/powerpoint/2010/main" val="222142815"/>
              </p:ext>
            </p:extLst>
          </p:nvPr>
        </p:nvGraphicFramePr>
        <p:xfrm>
          <a:off x="644056" y="1924821"/>
          <a:ext cx="11150677" cy="438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281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26C70897-5C62-4D09-9CDA-30608E072C54}"/>
                                            </p:graphicEl>
                                          </p:spTgt>
                                        </p:tgtEl>
                                        <p:attrNameLst>
                                          <p:attrName>style.visibility</p:attrName>
                                        </p:attrNameLst>
                                      </p:cBhvr>
                                      <p:to>
                                        <p:strVal val="visible"/>
                                      </p:to>
                                    </p:set>
                                    <p:anim calcmode="lin" valueType="num">
                                      <p:cBhvr additive="base">
                                        <p:cTn id="7" dur="500" fill="hold"/>
                                        <p:tgtEl>
                                          <p:spTgt spid="6">
                                            <p:graphicEl>
                                              <a:dgm id="{26C70897-5C62-4D09-9CDA-30608E072C5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26C70897-5C62-4D09-9CDA-30608E072C5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B995B201-3138-4A4D-92D1-79364EF427ED}"/>
                                            </p:graphicEl>
                                          </p:spTgt>
                                        </p:tgtEl>
                                        <p:attrNameLst>
                                          <p:attrName>style.visibility</p:attrName>
                                        </p:attrNameLst>
                                      </p:cBhvr>
                                      <p:to>
                                        <p:strVal val="visible"/>
                                      </p:to>
                                    </p:set>
                                    <p:anim calcmode="lin" valueType="num">
                                      <p:cBhvr additive="base">
                                        <p:cTn id="13" dur="500" fill="hold"/>
                                        <p:tgtEl>
                                          <p:spTgt spid="6">
                                            <p:graphicEl>
                                              <a:dgm id="{B995B201-3138-4A4D-92D1-79364EF427E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B995B201-3138-4A4D-92D1-79364EF427E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C0549F9F-CEB4-4E49-AAD7-7740CF4543E1}"/>
                                            </p:graphicEl>
                                          </p:spTgt>
                                        </p:tgtEl>
                                        <p:attrNameLst>
                                          <p:attrName>style.visibility</p:attrName>
                                        </p:attrNameLst>
                                      </p:cBhvr>
                                      <p:to>
                                        <p:strVal val="visible"/>
                                      </p:to>
                                    </p:set>
                                    <p:anim calcmode="lin" valueType="num">
                                      <p:cBhvr additive="base">
                                        <p:cTn id="19" dur="500" fill="hold"/>
                                        <p:tgtEl>
                                          <p:spTgt spid="6">
                                            <p:graphicEl>
                                              <a:dgm id="{C0549F9F-CEB4-4E49-AAD7-7740CF4543E1}"/>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C0549F9F-CEB4-4E49-AAD7-7740CF4543E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84626-49FD-372F-953A-3F4278657150}"/>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Friedman’s thought process</a:t>
            </a:r>
          </a:p>
        </p:txBody>
      </p:sp>
      <p:graphicFrame>
        <p:nvGraphicFramePr>
          <p:cNvPr id="6" name="Content Placeholder 2">
            <a:extLst>
              <a:ext uri="{FF2B5EF4-FFF2-40B4-BE49-F238E27FC236}">
                <a16:creationId xmlns:a16="http://schemas.microsoft.com/office/drawing/2014/main" id="{403D77EC-6F0D-5AA7-61F7-974F965D3E6D}"/>
              </a:ext>
            </a:extLst>
          </p:cNvPr>
          <p:cNvGraphicFramePr>
            <a:graphicFrameLocks noGrp="1"/>
          </p:cNvGraphicFramePr>
          <p:nvPr>
            <p:ph idx="1"/>
            <p:extLst>
              <p:ext uri="{D42A27DB-BD31-4B8C-83A1-F6EECF244321}">
                <p14:modId xmlns:p14="http://schemas.microsoft.com/office/powerpoint/2010/main" val="3756072050"/>
              </p:ext>
            </p:extLst>
          </p:nvPr>
        </p:nvGraphicFramePr>
        <p:xfrm>
          <a:off x="644056" y="1924821"/>
          <a:ext cx="11150677" cy="438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558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26C70897-5C62-4D09-9CDA-30608E072C54}"/>
                                            </p:graphicEl>
                                          </p:spTgt>
                                        </p:tgtEl>
                                        <p:attrNameLst>
                                          <p:attrName>style.visibility</p:attrName>
                                        </p:attrNameLst>
                                      </p:cBhvr>
                                      <p:to>
                                        <p:strVal val="visible"/>
                                      </p:to>
                                    </p:set>
                                    <p:anim calcmode="lin" valueType="num">
                                      <p:cBhvr additive="base">
                                        <p:cTn id="7" dur="500" fill="hold"/>
                                        <p:tgtEl>
                                          <p:spTgt spid="6">
                                            <p:graphicEl>
                                              <a:dgm id="{26C70897-5C62-4D09-9CDA-30608E072C5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26C70897-5C62-4D09-9CDA-30608E072C5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0BA6DD95-F655-44DA-AA17-DA36FC561473}"/>
                                            </p:graphicEl>
                                          </p:spTgt>
                                        </p:tgtEl>
                                        <p:attrNameLst>
                                          <p:attrName>style.visibility</p:attrName>
                                        </p:attrNameLst>
                                      </p:cBhvr>
                                      <p:to>
                                        <p:strVal val="visible"/>
                                      </p:to>
                                    </p:set>
                                    <p:anim calcmode="lin" valueType="num">
                                      <p:cBhvr additive="base">
                                        <p:cTn id="13" dur="500" fill="hold"/>
                                        <p:tgtEl>
                                          <p:spTgt spid="6">
                                            <p:graphicEl>
                                              <a:dgm id="{0BA6DD95-F655-44DA-AA17-DA36FC561473}"/>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0BA6DD95-F655-44DA-AA17-DA36FC561473}"/>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graphicEl>
                                              <a:dgm id="{203E8C4E-EF18-494C-AA25-EC7981B74B60}"/>
                                            </p:graphicEl>
                                          </p:spTgt>
                                        </p:tgtEl>
                                        <p:attrNameLst>
                                          <p:attrName>style.visibility</p:attrName>
                                        </p:attrNameLst>
                                      </p:cBhvr>
                                      <p:to>
                                        <p:strVal val="visible"/>
                                      </p:to>
                                    </p:set>
                                    <p:anim calcmode="lin" valueType="num">
                                      <p:cBhvr additive="base">
                                        <p:cTn id="19" dur="500" fill="hold"/>
                                        <p:tgtEl>
                                          <p:spTgt spid="6">
                                            <p:graphicEl>
                                              <a:dgm id="{203E8C4E-EF18-494C-AA25-EC7981B74B60}"/>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graphicEl>
                                              <a:dgm id="{203E8C4E-EF18-494C-AA25-EC7981B74B60}"/>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graphicEl>
                                              <a:dgm id="{58C33239-6058-425C-8ACC-B5A7BD866BDC}"/>
                                            </p:graphicEl>
                                          </p:spTgt>
                                        </p:tgtEl>
                                        <p:attrNameLst>
                                          <p:attrName>style.visibility</p:attrName>
                                        </p:attrNameLst>
                                      </p:cBhvr>
                                      <p:to>
                                        <p:strVal val="visible"/>
                                      </p:to>
                                    </p:set>
                                    <p:anim calcmode="lin" valueType="num">
                                      <p:cBhvr additive="base">
                                        <p:cTn id="25" dur="500" fill="hold"/>
                                        <p:tgtEl>
                                          <p:spTgt spid="6">
                                            <p:graphicEl>
                                              <a:dgm id="{58C33239-6058-425C-8ACC-B5A7BD866BDC}"/>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graphicEl>
                                              <a:dgm id="{58C33239-6058-425C-8ACC-B5A7BD866BD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384626-49FD-372F-953A-3F4278657150}"/>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Friedman’s thought process</a:t>
            </a:r>
          </a:p>
        </p:txBody>
      </p:sp>
      <p:graphicFrame>
        <p:nvGraphicFramePr>
          <p:cNvPr id="6" name="Content Placeholder 2">
            <a:extLst>
              <a:ext uri="{FF2B5EF4-FFF2-40B4-BE49-F238E27FC236}">
                <a16:creationId xmlns:a16="http://schemas.microsoft.com/office/drawing/2014/main" id="{403D77EC-6F0D-5AA7-61F7-974F965D3E6D}"/>
              </a:ext>
            </a:extLst>
          </p:cNvPr>
          <p:cNvGraphicFramePr>
            <a:graphicFrameLocks noGrp="1"/>
          </p:cNvGraphicFramePr>
          <p:nvPr>
            <p:ph idx="1"/>
            <p:extLst>
              <p:ext uri="{D42A27DB-BD31-4B8C-83A1-F6EECF244321}">
                <p14:modId xmlns:p14="http://schemas.microsoft.com/office/powerpoint/2010/main" val="1907024827"/>
              </p:ext>
            </p:extLst>
          </p:nvPr>
        </p:nvGraphicFramePr>
        <p:xfrm>
          <a:off x="644056" y="1924821"/>
          <a:ext cx="11150677" cy="438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164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C5778D8B-7113-4654-A707-78B578641FCF}"/>
                                            </p:graphicEl>
                                          </p:spTgt>
                                        </p:tgtEl>
                                        <p:attrNameLst>
                                          <p:attrName>style.visibility</p:attrName>
                                        </p:attrNameLst>
                                      </p:cBhvr>
                                      <p:to>
                                        <p:strVal val="visible"/>
                                      </p:to>
                                    </p:set>
                                    <p:anim calcmode="lin" valueType="num">
                                      <p:cBhvr additive="base">
                                        <p:cTn id="7" dur="500" fill="hold"/>
                                        <p:tgtEl>
                                          <p:spTgt spid="6">
                                            <p:graphicEl>
                                              <a:dgm id="{C5778D8B-7113-4654-A707-78B578641FCF}"/>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C5778D8B-7113-4654-A707-78B578641FC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8BF0D0F2-A495-4EDA-826B-A9B8DE50059F}"/>
              </a:ext>
            </a:extLst>
          </p:cNvPr>
          <p:cNvSpPr>
            <a:spLocks noGrp="1" noChangeArrowheads="1"/>
          </p:cNvSpPr>
          <p:nvPr>
            <p:ph type="title"/>
          </p:nvPr>
        </p:nvSpPr>
        <p:spPr>
          <a:xfrm>
            <a:off x="4965430" y="629268"/>
            <a:ext cx="6586491" cy="1286160"/>
          </a:xfrm>
        </p:spPr>
        <p:txBody>
          <a:bodyPr anchor="b">
            <a:normAutofit/>
          </a:bodyPr>
          <a:lstStyle/>
          <a:p>
            <a:pPr>
              <a:defRPr/>
            </a:pPr>
            <a:r>
              <a:rPr lang="en-US" altLang="en-US" sz="4100" dirty="0"/>
              <a:t>Profits: A Fiduciary and Social Responsibility of Business</a:t>
            </a:r>
          </a:p>
        </p:txBody>
      </p:sp>
      <p:sp>
        <p:nvSpPr>
          <p:cNvPr id="3" name="Content Placeholder 2">
            <a:extLst>
              <a:ext uri="{FF2B5EF4-FFF2-40B4-BE49-F238E27FC236}">
                <a16:creationId xmlns:a16="http://schemas.microsoft.com/office/drawing/2014/main" id="{D1F96F6F-5FA0-4B02-8173-D1D4A05F943B}"/>
              </a:ext>
            </a:extLst>
          </p:cNvPr>
          <p:cNvSpPr>
            <a:spLocks noGrp="1"/>
          </p:cNvSpPr>
          <p:nvPr>
            <p:ph idx="1"/>
          </p:nvPr>
        </p:nvSpPr>
        <p:spPr>
          <a:xfrm>
            <a:off x="4965431" y="2438400"/>
            <a:ext cx="6911495" cy="3790326"/>
          </a:xfrm>
        </p:spPr>
        <p:txBody>
          <a:bodyPr rtlCol="0">
            <a:noAutofit/>
          </a:bodyPr>
          <a:lstStyle/>
          <a:p>
            <a:pPr>
              <a:defRPr/>
            </a:pPr>
            <a:r>
              <a:rPr lang="en-GB" sz="2400" dirty="0"/>
              <a:t>Friedman states that profit-maximization is not just a fiduciary responsibility, but also a “social responsibility” and in fact the only responsibility.</a:t>
            </a:r>
          </a:p>
          <a:p>
            <a:pPr marL="0" indent="0">
              <a:buNone/>
              <a:defRPr/>
            </a:pPr>
            <a:endParaRPr lang="en-GB" sz="2400" dirty="0"/>
          </a:p>
          <a:p>
            <a:pPr marL="0" indent="0">
              <a:buNone/>
              <a:defRPr/>
            </a:pPr>
            <a:r>
              <a:rPr lang="en-GB" sz="2400" b="1" dirty="0"/>
              <a:t>Fiduciary?</a:t>
            </a:r>
            <a:endParaRPr lang="en-GB" sz="2400" dirty="0"/>
          </a:p>
          <a:p>
            <a:pPr>
              <a:defRPr/>
            </a:pPr>
            <a:r>
              <a:rPr lang="en-GB" sz="2400" dirty="0"/>
              <a:t>Relates to trust or confidence with reference to the relationship between a trustee and beneficiary</a:t>
            </a:r>
          </a:p>
          <a:p>
            <a:pPr>
              <a:defRPr/>
            </a:pPr>
            <a:r>
              <a:rPr lang="en-GB" sz="2400" dirty="0"/>
              <a:t>We act in the interest of the organisations we serve</a:t>
            </a:r>
          </a:p>
        </p:txBody>
      </p:sp>
      <p:pic>
        <p:nvPicPr>
          <p:cNvPr id="2052" name="Picture 2051" descr="Pen placed on top of a signature line">
            <a:extLst>
              <a:ext uri="{FF2B5EF4-FFF2-40B4-BE49-F238E27FC236}">
                <a16:creationId xmlns:a16="http://schemas.microsoft.com/office/drawing/2014/main" id="{4865A3FA-CE4A-FF22-8F0F-60328674DABD}"/>
              </a:ext>
            </a:extLst>
          </p:cNvPr>
          <p:cNvPicPr>
            <a:picLocks noChangeAspect="1"/>
          </p:cNvPicPr>
          <p:nvPr/>
        </p:nvPicPr>
        <p:blipFill rotWithShape="1">
          <a:blip r:embed="rId3"/>
          <a:srcRect l="52388" r="2493" b="-1"/>
          <a:stretch/>
        </p:blipFill>
        <p:spPr>
          <a:xfrm>
            <a:off x="20" y="10"/>
            <a:ext cx="4635571" cy="6857990"/>
          </a:xfrm>
          <a:prstGeom prst="rect">
            <a:avLst/>
          </a:prstGeom>
          <a:effectLst/>
        </p:spPr>
      </p:pic>
      <p:cxnSp>
        <p:nvCxnSpPr>
          <p:cNvPr id="2056" name="Straight Connector 205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2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105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9FC76EF-3C0C-4354-98B0-2650737C8CC8}"/>
              </a:ext>
            </a:extLst>
          </p:cNvPr>
          <p:cNvPicPr>
            <a:picLocks noChangeAspect="1"/>
          </p:cNvPicPr>
          <p:nvPr/>
        </p:nvPicPr>
        <p:blipFill rotWithShape="1">
          <a:blip r:embed="rId2"/>
          <a:srcRect/>
          <a:stretch/>
        </p:blipFill>
        <p:spPr>
          <a:xfrm>
            <a:off x="0" y="0"/>
            <a:ext cx="12192000" cy="6858000"/>
          </a:xfrm>
          <a:prstGeom prst="rect">
            <a:avLst/>
          </a:prstGeom>
        </p:spPr>
      </p:pic>
      <p:sp>
        <p:nvSpPr>
          <p:cNvPr id="22534"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marL="0" marR="0" lvl="0" indent="0" algn="ctr" defTabSz="914400" rtl="0" eaLnBrk="1" fontAlgn="auto" latinLnBrk="0" hangingPunct="1">
              <a:lnSpc>
                <a:spcPct val="100000"/>
              </a:lnSpc>
              <a:spcBef>
                <a:spcPts val="0"/>
              </a:spcBef>
              <a:spcAft>
                <a:spcPts val="1000"/>
              </a:spcAft>
              <a:buClr>
                <a:srgbClr val="000000"/>
              </a:buClr>
              <a:buSzPct val="100000"/>
              <a:buFont typeface="Arial"/>
              <a:buNone/>
              <a:tabLst/>
              <a:defRPr/>
            </a:pPr>
            <a:endParaRPr kumimoji="0" lang="en-US" sz="1600" b="0" i="0" u="none" strike="noStrike" kern="1200" cap="all" spc="0" normalizeH="0" baseline="0" noProof="0">
              <a:ln>
                <a:noFill/>
              </a:ln>
              <a:solidFill>
                <a:srgbClr val="000000"/>
              </a:solidFill>
              <a:effectLst/>
              <a:uLnTx/>
              <a:uFillTx/>
              <a:latin typeface="Calibri" panose="020F0502020204030204"/>
              <a:ea typeface="+mn-ea"/>
              <a:cs typeface="+mn-cs"/>
            </a:endParaRPr>
          </a:p>
        </p:txBody>
      </p:sp>
      <p:cxnSp>
        <p:nvCxnSpPr>
          <p:cNvPr id="138" name="Straight Connector 13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2531" name="Content Placeholder 2">
            <a:extLst>
              <a:ext uri="{FF2B5EF4-FFF2-40B4-BE49-F238E27FC236}">
                <a16:creationId xmlns:a16="http://schemas.microsoft.com/office/drawing/2014/main" id="{12C090F8-A4D0-46E7-AF7F-C5CE72E42A7D}"/>
              </a:ext>
            </a:extLst>
          </p:cNvPr>
          <p:cNvSpPr>
            <a:spLocks noGrp="1" noChangeArrowheads="1"/>
          </p:cNvSpPr>
          <p:nvPr>
            <p:ph idx="1"/>
          </p:nvPr>
        </p:nvSpPr>
        <p:spPr>
          <a:xfrm>
            <a:off x="315074" y="2145078"/>
            <a:ext cx="5259352" cy="3714747"/>
          </a:xfrm>
          <a:solidFill>
            <a:schemeClr val="tx2">
              <a:lumMod val="20000"/>
              <a:lumOff val="80000"/>
            </a:schemeClr>
          </a:solidFill>
        </p:spPr>
        <p:txBody>
          <a:bodyPr anchor="ctr">
            <a:normAutofit/>
          </a:bodyPr>
          <a:lstStyle/>
          <a:p>
            <a:pPr eaLnBrk="1" hangingPunct="1"/>
            <a:r>
              <a:rPr lang="en-GB" altLang="en-US" sz="2400" dirty="0"/>
              <a:t>Friedman offers two broad set of arguments in favour of his position. </a:t>
            </a:r>
          </a:p>
          <a:p>
            <a:pPr eaLnBrk="1" hangingPunct="1"/>
            <a:r>
              <a:rPr lang="en-GB" altLang="en-US" sz="2400" b="1" dirty="0">
                <a:highlight>
                  <a:srgbClr val="FFFF00"/>
                </a:highlight>
              </a:rPr>
              <a:t>Deontological</a:t>
            </a:r>
            <a:r>
              <a:rPr lang="en-GB" altLang="en-US" sz="2400" dirty="0"/>
              <a:t> arguments in favour of fiduciary duties and against CSR.</a:t>
            </a:r>
          </a:p>
          <a:p>
            <a:pPr eaLnBrk="1" hangingPunct="1"/>
            <a:r>
              <a:rPr lang="en-GB" altLang="en-US" sz="2400" b="1" dirty="0">
                <a:highlight>
                  <a:srgbClr val="FFFF00"/>
                </a:highlight>
              </a:rPr>
              <a:t>Teleological</a:t>
            </a:r>
            <a:r>
              <a:rPr lang="en-GB" altLang="en-US" sz="2400" b="1" dirty="0"/>
              <a:t> </a:t>
            </a:r>
            <a:r>
              <a:rPr lang="en-GB" altLang="en-US" sz="2400" dirty="0"/>
              <a:t>argument for utilitarianism and against corporations taking on CSR. </a:t>
            </a:r>
          </a:p>
        </p:txBody>
      </p:sp>
      <p:sp>
        <p:nvSpPr>
          <p:cNvPr id="8" name="TextBox 7">
            <a:extLst>
              <a:ext uri="{FF2B5EF4-FFF2-40B4-BE49-F238E27FC236}">
                <a16:creationId xmlns:a16="http://schemas.microsoft.com/office/drawing/2014/main" id="{404342B8-07F4-4A73-B2C1-80DC2C70A23F}"/>
              </a:ext>
            </a:extLst>
          </p:cNvPr>
          <p:cNvSpPr txBox="1"/>
          <p:nvPr/>
        </p:nvSpPr>
        <p:spPr>
          <a:xfrm>
            <a:off x="6096000" y="1213481"/>
            <a:ext cx="5780926" cy="2123658"/>
          </a:xfrm>
          <a:prstGeom prst="rect">
            <a:avLst/>
          </a:prstGeom>
          <a:solidFill>
            <a:schemeClr val="accent1"/>
          </a:solidFill>
        </p:spPr>
        <p:txBody>
          <a:bodyPr wrap="square">
            <a:spAutoFit/>
          </a:bodyPr>
          <a:lstStyle/>
          <a:p>
            <a:endParaRPr lang="en-GB" sz="2400" dirty="0"/>
          </a:p>
          <a:p>
            <a:pPr algn="ctr"/>
            <a:r>
              <a:rPr lang="en-GB" sz="2800" dirty="0"/>
              <a:t>Deontologists are all about duties and stand in opposition to consequentialists</a:t>
            </a:r>
          </a:p>
          <a:p>
            <a:endParaRPr lang="en-GB" sz="2400" dirty="0"/>
          </a:p>
        </p:txBody>
      </p:sp>
      <p:sp>
        <p:nvSpPr>
          <p:cNvPr id="10" name="TextBox 9">
            <a:extLst>
              <a:ext uri="{FF2B5EF4-FFF2-40B4-BE49-F238E27FC236}">
                <a16:creationId xmlns:a16="http://schemas.microsoft.com/office/drawing/2014/main" id="{8B94092D-807A-420A-AA22-46361B743AE9}"/>
              </a:ext>
            </a:extLst>
          </p:cNvPr>
          <p:cNvSpPr txBox="1"/>
          <p:nvPr/>
        </p:nvSpPr>
        <p:spPr>
          <a:xfrm>
            <a:off x="6125589" y="3520862"/>
            <a:ext cx="5780926" cy="1692771"/>
          </a:xfrm>
          <a:prstGeom prst="rect">
            <a:avLst/>
          </a:prstGeom>
          <a:solidFill>
            <a:schemeClr val="accent1"/>
          </a:solidFill>
        </p:spPr>
        <p:txBody>
          <a:bodyPr wrap="square">
            <a:spAutoFit/>
          </a:bodyPr>
          <a:lstStyle/>
          <a:p>
            <a:endParaRPr lang="en-GB" sz="2400" dirty="0"/>
          </a:p>
          <a:p>
            <a:pPr algn="ctr"/>
            <a:r>
              <a:rPr lang="en-GB" sz="2800" dirty="0"/>
              <a:t>Teleologists focus on the consequences </a:t>
            </a:r>
          </a:p>
          <a:p>
            <a:endParaRPr lang="en-GB" sz="2400" dirty="0"/>
          </a:p>
        </p:txBody>
      </p:sp>
      <p:sp>
        <p:nvSpPr>
          <p:cNvPr id="4" name="Title 3">
            <a:extLst>
              <a:ext uri="{FF2B5EF4-FFF2-40B4-BE49-F238E27FC236}">
                <a16:creationId xmlns:a16="http://schemas.microsoft.com/office/drawing/2014/main" id="{FD3F0755-A8B9-5F87-A93C-7477C75DFD53}"/>
              </a:ext>
            </a:extLst>
          </p:cNvPr>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bg/>
                                          </p:spTgt>
                                        </p:tgtEl>
                                        <p:attrNameLst>
                                          <p:attrName>style.visibility</p:attrName>
                                        </p:attrNameLst>
                                      </p:cBhvr>
                                      <p:to>
                                        <p:strVal val="visible"/>
                                      </p:to>
                                    </p:set>
                                    <p:anim calcmode="lin" valueType="num">
                                      <p:cBhvr additive="base">
                                        <p:cTn id="7" dur="500" fill="hold"/>
                                        <p:tgtEl>
                                          <p:spTgt spid="22531">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0" end="0"/>
                                            </p:txEl>
                                          </p:spTgt>
                                        </p:tgtEl>
                                        <p:attrNameLst>
                                          <p:attrName>style.visibility</p:attrName>
                                        </p:attrNameLst>
                                      </p:cBhvr>
                                      <p:to>
                                        <p:strVal val="visible"/>
                                      </p:to>
                                    </p:set>
                                    <p:anim calcmode="lin" valueType="num">
                                      <p:cBhvr additive="base">
                                        <p:cTn id="13"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531">
                                            <p:txEl>
                                              <p:pRg st="1" end="1"/>
                                            </p:txEl>
                                          </p:spTgt>
                                        </p:tgtEl>
                                        <p:attrNameLst>
                                          <p:attrName>style.visibility</p:attrName>
                                        </p:attrNameLst>
                                      </p:cBhvr>
                                      <p:to>
                                        <p:strVal val="visible"/>
                                      </p:to>
                                    </p:set>
                                    <p:anim calcmode="lin" valueType="num">
                                      <p:cBhvr additive="base">
                                        <p:cTn id="19"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531">
                                            <p:txEl>
                                              <p:pRg st="2" end="2"/>
                                            </p:txEl>
                                          </p:spTgt>
                                        </p:tgtEl>
                                        <p:attrNameLst>
                                          <p:attrName>style.visibility</p:attrName>
                                        </p:attrNameLst>
                                      </p:cBhvr>
                                      <p:to>
                                        <p:strVal val="visible"/>
                                      </p:to>
                                    </p:set>
                                    <p:anim calcmode="lin" valueType="num">
                                      <p:cBhvr additive="base">
                                        <p:cTn id="2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1B886-0939-49DE-BED1-F416BB824A33}"/>
              </a:ext>
            </a:extLst>
          </p:cNvPr>
          <p:cNvSpPr>
            <a:spLocks noGrp="1"/>
          </p:cNvSpPr>
          <p:nvPr>
            <p:ph type="title"/>
          </p:nvPr>
        </p:nvSpPr>
        <p:spPr>
          <a:xfrm>
            <a:off x="4965430" y="629268"/>
            <a:ext cx="6586491" cy="1286160"/>
          </a:xfrm>
        </p:spPr>
        <p:txBody>
          <a:bodyPr anchor="b">
            <a:normAutofit/>
          </a:bodyPr>
          <a:lstStyle/>
          <a:p>
            <a:pPr>
              <a:defRPr/>
            </a:pPr>
            <a:r>
              <a:rPr lang="en-GB" dirty="0"/>
              <a:t>Two arguments</a:t>
            </a:r>
            <a:endParaRPr lang="en-US" dirty="0"/>
          </a:p>
        </p:txBody>
      </p:sp>
      <p:sp>
        <p:nvSpPr>
          <p:cNvPr id="32771" name="Content Placeholder 2">
            <a:extLst>
              <a:ext uri="{FF2B5EF4-FFF2-40B4-BE49-F238E27FC236}">
                <a16:creationId xmlns:a16="http://schemas.microsoft.com/office/drawing/2014/main" id="{6A9EA792-7DE4-4465-97C3-20FB0534F21C}"/>
              </a:ext>
            </a:extLst>
          </p:cNvPr>
          <p:cNvSpPr>
            <a:spLocks noGrp="1" noChangeArrowheads="1"/>
          </p:cNvSpPr>
          <p:nvPr>
            <p:ph idx="1"/>
          </p:nvPr>
        </p:nvSpPr>
        <p:spPr>
          <a:xfrm>
            <a:off x="4965431" y="2438400"/>
            <a:ext cx="6586489" cy="3785419"/>
          </a:xfrm>
        </p:spPr>
        <p:txBody>
          <a:bodyPr>
            <a:normAutofit/>
          </a:bodyPr>
          <a:lstStyle/>
          <a:p>
            <a:pPr eaLnBrk="1" hangingPunct="1"/>
            <a:r>
              <a:rPr lang="en-GB" altLang="en-US" sz="2400" dirty="0"/>
              <a:t>Firstly, Friedman “questions the competence of business leaders (or any other individuals) to discern and directly promote the general good” and argues  that CSR should not be undertaken. </a:t>
            </a:r>
          </a:p>
          <a:p>
            <a:pPr eaLnBrk="1" hangingPunct="1"/>
            <a:r>
              <a:rPr lang="en-GB" altLang="en-US" sz="2400" dirty="0"/>
              <a:t>Secondly, he argues that “the market itself is the best mechanism by which to promote the public good” and that by pursuing profit, business is already giving back to the community in the most efficient manner possible.</a:t>
            </a:r>
          </a:p>
          <a:p>
            <a:pPr eaLnBrk="1" hangingPunct="1"/>
            <a:endParaRPr lang="en-US" altLang="en-US" sz="2000" dirty="0"/>
          </a:p>
        </p:txBody>
      </p:sp>
      <p:pic>
        <p:nvPicPr>
          <p:cNvPr id="4" name="Picture 3">
            <a:extLst>
              <a:ext uri="{FF2B5EF4-FFF2-40B4-BE49-F238E27FC236}">
                <a16:creationId xmlns:a16="http://schemas.microsoft.com/office/drawing/2014/main" id="{3BD6C7F3-EA00-1DB5-289B-A05ECAAE3F7F}"/>
              </a:ext>
            </a:extLst>
          </p:cNvPr>
          <p:cNvPicPr>
            <a:picLocks noChangeAspect="1"/>
          </p:cNvPicPr>
          <p:nvPr/>
        </p:nvPicPr>
        <p:blipFill rotWithShape="1">
          <a:blip r:embed="rId2"/>
          <a:srcRect l="14048" r="20050" b="2"/>
          <a:stretch/>
        </p:blipFill>
        <p:spPr>
          <a:xfrm>
            <a:off x="20" y="10"/>
            <a:ext cx="4635571" cy="6857990"/>
          </a:xfrm>
          <a:prstGeom prst="rect">
            <a:avLst/>
          </a:prstGeom>
          <a:effectLst/>
        </p:spPr>
      </p:pic>
      <p:cxnSp>
        <p:nvCxnSpPr>
          <p:cNvPr id="32776" name="Straight Connector 3277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B06B"/>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2771">
                                            <p:txEl>
                                              <p:pRg st="1" end="1"/>
                                            </p:txEl>
                                          </p:spTgt>
                                        </p:tgtEl>
                                        <p:attrNameLst>
                                          <p:attrName>style.visibility</p:attrName>
                                        </p:attrNameLst>
                                      </p:cBhvr>
                                      <p:to>
                                        <p:strVal val="visible"/>
                                      </p:to>
                                    </p:set>
                                    <p:anim calcmode="lin" valueType="num">
                                      <p:cBhvr additive="base">
                                        <p:cTn id="13" dur="5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797" name="Rectangle 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798" name="Freeform: Shape 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0E0563-DEA2-4BCB-AF46-16F14826DAAE}"/>
              </a:ext>
            </a:extLst>
          </p:cNvPr>
          <p:cNvSpPr>
            <a:spLocks noGrp="1"/>
          </p:cNvSpPr>
          <p:nvPr>
            <p:ph type="title"/>
          </p:nvPr>
        </p:nvSpPr>
        <p:spPr>
          <a:xfrm>
            <a:off x="838200" y="365125"/>
            <a:ext cx="10515600" cy="1325563"/>
          </a:xfrm>
        </p:spPr>
        <p:txBody>
          <a:bodyPr>
            <a:normAutofit/>
          </a:bodyPr>
          <a:lstStyle/>
          <a:p>
            <a:pPr>
              <a:defRPr/>
            </a:pPr>
            <a:r>
              <a:rPr lang="en-GB" dirty="0"/>
              <a:t>Profit maximisation argument </a:t>
            </a:r>
            <a:endParaRPr lang="en-US" dirty="0"/>
          </a:p>
        </p:txBody>
      </p:sp>
      <p:sp>
        <p:nvSpPr>
          <p:cNvPr id="33799"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C24C4493-936C-77F8-DF4B-FFE682EB6271}"/>
              </a:ext>
            </a:extLst>
          </p:cNvPr>
          <p:cNvPicPr>
            <a:picLocks noChangeAspect="1"/>
          </p:cNvPicPr>
          <p:nvPr/>
        </p:nvPicPr>
        <p:blipFill>
          <a:blip r:embed="rId2"/>
          <a:stretch>
            <a:fillRect/>
          </a:stretch>
        </p:blipFill>
        <p:spPr>
          <a:xfrm>
            <a:off x="6846557" y="3188176"/>
            <a:ext cx="4750923" cy="3078480"/>
          </a:xfrm>
          <a:prstGeom prst="rect">
            <a:avLst/>
          </a:prstGeom>
        </p:spPr>
      </p:pic>
      <p:sp>
        <p:nvSpPr>
          <p:cNvPr id="33795" name="Content Placeholder 2">
            <a:extLst>
              <a:ext uri="{FF2B5EF4-FFF2-40B4-BE49-F238E27FC236}">
                <a16:creationId xmlns:a16="http://schemas.microsoft.com/office/drawing/2014/main" id="{B8026FC9-25E6-4743-BCFD-29B96DA4AAB0}"/>
              </a:ext>
            </a:extLst>
          </p:cNvPr>
          <p:cNvSpPr>
            <a:spLocks noGrp="1" noChangeArrowheads="1"/>
          </p:cNvSpPr>
          <p:nvPr>
            <p:ph idx="1"/>
          </p:nvPr>
        </p:nvSpPr>
        <p:spPr>
          <a:xfrm>
            <a:off x="838200" y="1825625"/>
            <a:ext cx="7362825" cy="4351338"/>
          </a:xfrm>
        </p:spPr>
        <p:txBody>
          <a:bodyPr>
            <a:normAutofit/>
          </a:bodyPr>
          <a:lstStyle/>
          <a:p>
            <a:pPr marL="514350" indent="-514350" eaLnBrk="1" hangingPunct="1">
              <a:buFont typeface="+mj-lt"/>
              <a:buAutoNum type="arabicPeriod"/>
            </a:pPr>
            <a:r>
              <a:rPr lang="en-GB" altLang="en-US" dirty="0"/>
              <a:t>Corporate managers are fiduciaries of the corporate owners (e.g. stockholders).</a:t>
            </a:r>
          </a:p>
          <a:p>
            <a:pPr marL="514350" indent="-514350" eaLnBrk="1" hangingPunct="1">
              <a:buFont typeface="+mj-lt"/>
              <a:buAutoNum type="arabicPeriod"/>
            </a:pPr>
            <a:r>
              <a:rPr lang="en-GB" altLang="en-US" dirty="0"/>
              <a:t>Corporate owners have only one interest in and reason for hiring managers to maximize profits.</a:t>
            </a:r>
          </a:p>
          <a:p>
            <a:pPr marL="514350" indent="-514350" eaLnBrk="1" hangingPunct="1">
              <a:buFont typeface="+mj-lt"/>
              <a:buAutoNum type="arabicPeriod"/>
            </a:pPr>
            <a:r>
              <a:rPr lang="en-GB" altLang="en-US" dirty="0"/>
              <a:t>Therefore, corporate managers would violate their fiduciary trust by engaging in actions that are unrelated to (or which consciously minimize) profit maximization.</a:t>
            </a:r>
          </a:p>
          <a:p>
            <a:pPr eaLnBrk="1" hangingPunct="1"/>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 calcmode="lin" valueType="num">
                                      <p:cBhvr additive="base">
                                        <p:cTn id="7" dur="5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37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3795">
                                            <p:txEl>
                                              <p:pRg st="1" end="1"/>
                                            </p:txEl>
                                          </p:spTgt>
                                        </p:tgtEl>
                                        <p:attrNameLst>
                                          <p:attrName>style.visibility</p:attrName>
                                        </p:attrNameLst>
                                      </p:cBhvr>
                                      <p:to>
                                        <p:strVal val="visible"/>
                                      </p:to>
                                    </p:set>
                                    <p:anim calcmode="lin" valueType="num">
                                      <p:cBhvr additive="base">
                                        <p:cTn id="13" dur="500" fill="hold"/>
                                        <p:tgtEl>
                                          <p:spTgt spid="337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37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3795">
                                            <p:txEl>
                                              <p:pRg st="2" end="2"/>
                                            </p:txEl>
                                          </p:spTgt>
                                        </p:tgtEl>
                                        <p:attrNameLst>
                                          <p:attrName>style.visibility</p:attrName>
                                        </p:attrNameLst>
                                      </p:cBhvr>
                                      <p:to>
                                        <p:strVal val="visible"/>
                                      </p:to>
                                    </p:set>
                                    <p:anim calcmode="lin" valueType="num">
                                      <p:cBhvr additive="base">
                                        <p:cTn id="19" dur="5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379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930F3-6F25-47FF-A08F-FA1EBC089CB4}"/>
              </a:ext>
            </a:extLst>
          </p:cNvPr>
          <p:cNvSpPr>
            <a:spLocks noGrp="1"/>
          </p:cNvSpPr>
          <p:nvPr>
            <p:ph type="title"/>
          </p:nvPr>
        </p:nvSpPr>
        <p:spPr/>
        <p:txBody>
          <a:bodyPr/>
          <a:lstStyle/>
          <a:p>
            <a:pPr>
              <a:defRPr/>
            </a:pPr>
            <a:r>
              <a:rPr lang="en-GB" dirty="0"/>
              <a:t>Social responsibility argument</a:t>
            </a:r>
            <a:endParaRPr lang="en-US" dirty="0"/>
          </a:p>
        </p:txBody>
      </p:sp>
      <p:sp>
        <p:nvSpPr>
          <p:cNvPr id="34819" name="Content Placeholder 2">
            <a:extLst>
              <a:ext uri="{FF2B5EF4-FFF2-40B4-BE49-F238E27FC236}">
                <a16:creationId xmlns:a16="http://schemas.microsoft.com/office/drawing/2014/main" id="{0662BFF1-DFD7-4BE0-AA02-A5776EEE198A}"/>
              </a:ext>
            </a:extLst>
          </p:cNvPr>
          <p:cNvSpPr>
            <a:spLocks noGrp="1" noChangeArrowheads="1"/>
          </p:cNvSpPr>
          <p:nvPr>
            <p:ph idx="1"/>
          </p:nvPr>
        </p:nvSpPr>
        <p:spPr/>
        <p:txBody>
          <a:bodyPr/>
          <a:lstStyle/>
          <a:p>
            <a:pPr marL="514350" indent="-514350" eaLnBrk="1" hangingPunct="1">
              <a:buFont typeface="+mj-lt"/>
              <a:buAutoNum type="arabicPeriod" startAt="4"/>
            </a:pPr>
            <a:r>
              <a:rPr lang="en-GB" altLang="en-US" dirty="0"/>
              <a:t>Acts of corporate charity (“social responsibility”) lessen the amount of profits the firms and/or owners receive.</a:t>
            </a:r>
          </a:p>
          <a:p>
            <a:pPr marL="514350" indent="-514350" eaLnBrk="1" hangingPunct="1">
              <a:buFont typeface="+mj-lt"/>
              <a:buAutoNum type="arabicPeriod" startAt="4"/>
            </a:pPr>
            <a:r>
              <a:rPr lang="en-GB" altLang="en-US" dirty="0"/>
              <a:t>If corporate managers act in ways described in #4, they would violate their contractual responsibilities to owners (by #3).</a:t>
            </a:r>
          </a:p>
          <a:p>
            <a:pPr marL="514350" indent="-514350" eaLnBrk="1" hangingPunct="1">
              <a:buFont typeface="+mj-lt"/>
              <a:buAutoNum type="arabicPeriod" startAt="4"/>
            </a:pPr>
            <a:r>
              <a:rPr lang="en-GB" altLang="en-US" dirty="0"/>
              <a:t>A call for managers to be “socially responsible” is a call for them to violate their contractual obligations. (by #4 and 5).</a:t>
            </a:r>
          </a:p>
          <a:p>
            <a:pPr marL="514350" indent="-514350" eaLnBrk="1" hangingPunct="1">
              <a:buFont typeface="+mj-lt"/>
              <a:buAutoNum type="arabicPeriod" startAt="4"/>
            </a:pPr>
            <a:r>
              <a:rPr lang="en-GB" altLang="en-US" dirty="0"/>
              <a:t>Thus, managers should not direct their firms into “socially responsible” activities.</a:t>
            </a:r>
          </a:p>
          <a:p>
            <a:pPr eaLnBrk="1" hangingPunct="1"/>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4819">
                                            <p:txEl>
                                              <p:pRg st="2" end="2"/>
                                            </p:txEl>
                                          </p:spTgt>
                                        </p:tgtEl>
                                        <p:attrNameLst>
                                          <p:attrName>style.visibility</p:attrName>
                                        </p:attrNameLst>
                                      </p:cBhvr>
                                      <p:to>
                                        <p:strVal val="visible"/>
                                      </p:to>
                                    </p:set>
                                    <p:anim calcmode="lin" valueType="num">
                                      <p:cBhvr additive="base">
                                        <p:cTn id="19"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8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4819">
                                            <p:txEl>
                                              <p:pRg st="3" end="3"/>
                                            </p:txEl>
                                          </p:spTgt>
                                        </p:tgtEl>
                                        <p:attrNameLst>
                                          <p:attrName>style.visibility</p:attrName>
                                        </p:attrNameLst>
                                      </p:cBhvr>
                                      <p:to>
                                        <p:strVal val="visible"/>
                                      </p:to>
                                    </p:set>
                                    <p:anim calcmode="lin" valueType="num">
                                      <p:cBhvr additive="base">
                                        <p:cTn id="25"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theme/theme1.xml><?xml version="1.0" encoding="utf-8"?>
<a:theme xmlns:a="http://schemas.openxmlformats.org/drawingml/2006/main" name="1_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D72E9A-161F-4F28-AD23-8048094F0C17}">
  <ds:schemaRefs>
    <ds:schemaRef ds:uri="http://purl.org/dc/elements/1.1/"/>
    <ds:schemaRef ds:uri="http://schemas.microsoft.com/office/2006/metadata/properties"/>
    <ds:schemaRef ds:uri="http://purl.org/dc/terms/"/>
    <ds:schemaRef ds:uri="http://schemas.openxmlformats.org/package/2006/metadata/core-properties"/>
    <ds:schemaRef ds:uri="30bab34e-cbd2-460d-9227-52c21590b64b"/>
    <ds:schemaRef ds:uri="http://schemas.microsoft.com/office/2006/documentManagement/types"/>
    <ds:schemaRef ds:uri="http://schemas.microsoft.com/office/infopath/2007/PartnerControls"/>
    <ds:schemaRef ds:uri="175a304c-2342-45ef-8dc6-82622f85b28d"/>
    <ds:schemaRef ds:uri="http://www.w3.org/XML/1998/namespace"/>
    <ds:schemaRef ds:uri="http://purl.org/dc/dcmitype/"/>
  </ds:schemaRefs>
</ds:datastoreItem>
</file>

<file path=customXml/itemProps2.xml><?xml version="1.0" encoding="utf-8"?>
<ds:datastoreItem xmlns:ds="http://schemas.openxmlformats.org/officeDocument/2006/customXml" ds:itemID="{11AB9F14-F4E0-468A-907D-B6EBD3827C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5B5A91-6D2C-48CB-9BF3-D1EC3F4F5AF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161</TotalTime>
  <Words>1009</Words>
  <Application>Microsoft Office PowerPoint</Application>
  <PresentationFormat>Widescreen</PresentationFormat>
  <Paragraphs>90</Paragraphs>
  <Slides>20</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1_Office Theme</vt:lpstr>
      <vt:lpstr>PowerPoint Presentation</vt:lpstr>
      <vt:lpstr>Milton Friedman, Economist, Nobel Prize Winner</vt:lpstr>
      <vt:lpstr>Friedman 1970</vt:lpstr>
      <vt:lpstr>Do you agree with the premises upon which he basis his conclusion?</vt:lpstr>
      <vt:lpstr>Friedman’s thought process</vt:lpstr>
      <vt:lpstr>Friedman’s thought process</vt:lpstr>
      <vt:lpstr>Friedman’s thought process</vt:lpstr>
      <vt:lpstr>Friedman’s thought process</vt:lpstr>
      <vt:lpstr>Friedman’s thought process</vt:lpstr>
      <vt:lpstr>Friedman’s thought process</vt:lpstr>
      <vt:lpstr>Friedman’s thought process</vt:lpstr>
      <vt:lpstr>Friedman’s thought process</vt:lpstr>
      <vt:lpstr>Friedman’s thought process</vt:lpstr>
      <vt:lpstr>Friedman’s thought process</vt:lpstr>
      <vt:lpstr>Friedman’s thought process</vt:lpstr>
      <vt:lpstr>Profits: A Fiduciary and Social Responsibility of Business</vt:lpstr>
      <vt:lpstr>PowerPoint Presentation</vt:lpstr>
      <vt:lpstr>Two arguments</vt:lpstr>
      <vt:lpstr>Profit maximisation argument </vt:lpstr>
      <vt:lpstr>Social responsibility argument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Mike Durke</cp:lastModifiedBy>
  <cp:revision>9</cp:revision>
  <dcterms:created xsi:type="dcterms:W3CDTF">2020-10-27T10:16:01Z</dcterms:created>
  <dcterms:modified xsi:type="dcterms:W3CDTF">2022-10-28T16:21:36Z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