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82" r:id="rId6"/>
    <p:sldId id="257" r:id="rId7"/>
    <p:sldId id="275" r:id="rId8"/>
    <p:sldId id="276" r:id="rId9"/>
    <p:sldId id="283" r:id="rId10"/>
    <p:sldId id="284" r:id="rId11"/>
    <p:sldId id="285" r:id="rId12"/>
    <p:sldId id="277" r:id="rId13"/>
    <p:sldId id="278" r:id="rId14"/>
    <p:sldId id="279" r:id="rId15"/>
    <p:sldId id="280" r:id="rId16"/>
    <p:sldId id="286" r:id="rId17"/>
    <p:sldId id="287" r:id="rId18"/>
    <p:sldId id="288" r:id="rId19"/>
    <p:sldId id="289" r:id="rId20"/>
    <p:sldId id="290" r:id="rId21"/>
    <p:sldId id="281" r:id="rId22"/>
    <p:sldId id="258" r:id="rId23"/>
    <p:sldId id="291" r:id="rId24"/>
    <p:sldId id="292" r:id="rId25"/>
    <p:sldId id="293" r:id="rId26"/>
    <p:sldId id="294" r:id="rId27"/>
    <p:sldId id="295" r:id="rId28"/>
    <p:sldId id="262" r:id="rId29"/>
    <p:sldId id="263" r:id="rId30"/>
    <p:sldId id="264" r:id="rId31"/>
    <p:sldId id="265" r:id="rId32"/>
    <p:sldId id="296" r:id="rId33"/>
    <p:sldId id="297" r:id="rId34"/>
    <p:sldId id="298" r:id="rId35"/>
    <p:sldId id="299" r:id="rId36"/>
    <p:sldId id="300" r:id="rId37"/>
    <p:sldId id="267" r:id="rId38"/>
    <p:sldId id="274" r:id="rId39"/>
    <p:sldId id="303" r:id="rId40"/>
    <p:sldId id="301" r:id="rId41"/>
    <p:sldId id="302" r:id="rId42"/>
    <p:sldId id="260"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91" autoAdjust="0"/>
    <p:restoredTop sz="94660"/>
  </p:normalViewPr>
  <p:slideViewPr>
    <p:cSldViewPr>
      <p:cViewPr varScale="1">
        <p:scale>
          <a:sx n="59" d="100"/>
          <a:sy n="59" d="100"/>
        </p:scale>
        <p:origin x="630"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presProps" Target="pres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F61745-E8AA-4A7D-94DC-9BDE9D5C7519}" type="doc">
      <dgm:prSet loTypeId="urn:microsoft.com/office/officeart/2005/8/layout/list1" loCatId="list" qsTypeId="urn:microsoft.com/office/officeart/2005/8/quickstyle/3d3" qsCatId="3D" csTypeId="urn:microsoft.com/office/officeart/2005/8/colors/colorful4" csCatId="colorful" phldr="1"/>
      <dgm:spPr/>
      <dgm:t>
        <a:bodyPr/>
        <a:lstStyle/>
        <a:p>
          <a:endParaRPr lang="en-US"/>
        </a:p>
      </dgm:t>
    </dgm:pt>
    <dgm:pt modelId="{7D02C2EE-6E42-4C0B-AF28-FEDB9997D65D}">
      <dgm:prSet phldrT="[Text]" custT="1"/>
      <dgm:spPr/>
      <dgm:t>
        <a:bodyPr/>
        <a:lstStyle/>
        <a:p>
          <a:pPr algn="ctr"/>
          <a:r>
            <a:rPr lang="en-US" sz="1200" b="1" i="0">
              <a:solidFill>
                <a:sysClr val="windowText" lastClr="000000"/>
              </a:solidFill>
              <a:latin typeface="Times New Roman" panose="02020603050405020304" pitchFamily="18" charset="0"/>
            </a:rPr>
            <a:t>Reduction of costs</a:t>
          </a:r>
          <a:endParaRPr lang="en-US" sz="1200" i="0">
            <a:solidFill>
              <a:sysClr val="windowText" lastClr="000000"/>
            </a:solidFill>
            <a:latin typeface="Times New Roman" panose="02020603050405020304" pitchFamily="18" charset="0"/>
          </a:endParaRPr>
        </a:p>
      </dgm:t>
    </dgm:pt>
    <dgm:pt modelId="{8382F23D-DB56-4374-B53C-175139CCAABA}" type="parTrans" cxnId="{CF162646-6F7E-4DBC-B3CD-50A77D983051}">
      <dgm:prSet/>
      <dgm:spPr/>
      <dgm:t>
        <a:bodyPr/>
        <a:lstStyle/>
        <a:p>
          <a:endParaRPr lang="en-US"/>
        </a:p>
      </dgm:t>
    </dgm:pt>
    <dgm:pt modelId="{482B3A6A-04A3-4C60-99A2-B476313E8546}" type="sibTrans" cxnId="{CF162646-6F7E-4DBC-B3CD-50A77D983051}">
      <dgm:prSet/>
      <dgm:spPr/>
      <dgm:t>
        <a:bodyPr/>
        <a:lstStyle/>
        <a:p>
          <a:endParaRPr lang="en-US"/>
        </a:p>
      </dgm:t>
    </dgm:pt>
    <dgm:pt modelId="{EC06F64A-6711-4C8E-8786-41C0A2C6705B}">
      <dgm:prSet custT="1"/>
      <dgm:spPr/>
      <dgm:t>
        <a:bodyPr/>
        <a:lstStyle/>
        <a:p>
          <a:pPr algn="ctr"/>
          <a:r>
            <a:rPr lang="en-US" sz="1200" b="1" i="0">
              <a:solidFill>
                <a:sysClr val="windowText" lastClr="000000"/>
              </a:solidFill>
              <a:latin typeface="Times New Roman" panose="02020603050405020304" pitchFamily="18" charset="0"/>
            </a:rPr>
            <a:t>Increase efficiency in productivity</a:t>
          </a:r>
          <a:endParaRPr lang="en-US" sz="1200" i="0">
            <a:solidFill>
              <a:sysClr val="windowText" lastClr="000000"/>
            </a:solidFill>
            <a:latin typeface="Times New Roman" panose="02020603050405020304" pitchFamily="18" charset="0"/>
          </a:endParaRPr>
        </a:p>
      </dgm:t>
    </dgm:pt>
    <dgm:pt modelId="{CC22489C-4AEC-409A-9E76-6D5CC8E301ED}" type="parTrans" cxnId="{7ACF2E84-0B5B-4856-B131-228D98C8D8C8}">
      <dgm:prSet/>
      <dgm:spPr/>
      <dgm:t>
        <a:bodyPr/>
        <a:lstStyle/>
        <a:p>
          <a:endParaRPr lang="en-US"/>
        </a:p>
      </dgm:t>
    </dgm:pt>
    <dgm:pt modelId="{8CBB35B2-B2B9-4FB0-957D-3C70CC08AAB1}" type="sibTrans" cxnId="{7ACF2E84-0B5B-4856-B131-228D98C8D8C8}">
      <dgm:prSet/>
      <dgm:spPr/>
      <dgm:t>
        <a:bodyPr/>
        <a:lstStyle/>
        <a:p>
          <a:endParaRPr lang="en-US"/>
        </a:p>
      </dgm:t>
    </dgm:pt>
    <dgm:pt modelId="{A4476282-45C1-4D85-B649-4DB47A5DDADB}">
      <dgm:prSet custT="1"/>
      <dgm:spPr/>
      <dgm:t>
        <a:bodyPr/>
        <a:lstStyle/>
        <a:p>
          <a:pPr algn="ctr"/>
          <a:r>
            <a:rPr lang="en-US" sz="1200" b="1" i="0">
              <a:solidFill>
                <a:sysClr val="windowText" lastClr="000000"/>
              </a:solidFill>
              <a:latin typeface="Times New Roman" panose="02020603050405020304" pitchFamily="18" charset="0"/>
            </a:rPr>
            <a:t>Increasing quality</a:t>
          </a:r>
          <a:endParaRPr lang="en-US" sz="1200" i="0">
            <a:solidFill>
              <a:sysClr val="windowText" lastClr="000000"/>
            </a:solidFill>
            <a:latin typeface="Times New Roman" panose="02020603050405020304" pitchFamily="18" charset="0"/>
          </a:endParaRPr>
        </a:p>
      </dgm:t>
    </dgm:pt>
    <dgm:pt modelId="{6C63C45D-6B0F-41C6-A0D3-FAE26208577D}" type="parTrans" cxnId="{5522C8DA-8850-4F62-8CB2-1C1718712AE9}">
      <dgm:prSet/>
      <dgm:spPr/>
      <dgm:t>
        <a:bodyPr/>
        <a:lstStyle/>
        <a:p>
          <a:endParaRPr lang="en-US"/>
        </a:p>
      </dgm:t>
    </dgm:pt>
    <dgm:pt modelId="{31988F25-5660-44A0-BE82-FE77C8D318A1}" type="sibTrans" cxnId="{5522C8DA-8850-4F62-8CB2-1C1718712AE9}">
      <dgm:prSet/>
      <dgm:spPr/>
      <dgm:t>
        <a:bodyPr/>
        <a:lstStyle/>
        <a:p>
          <a:endParaRPr lang="en-US"/>
        </a:p>
      </dgm:t>
    </dgm:pt>
    <dgm:pt modelId="{0595B23A-C56B-414C-A138-0255FB0A9FD2}">
      <dgm:prSet custT="1"/>
      <dgm:spPr/>
      <dgm:t>
        <a:bodyPr/>
        <a:lstStyle/>
        <a:p>
          <a:pPr algn="ctr"/>
          <a:r>
            <a:rPr lang="en-US" sz="1200" b="1" i="0">
              <a:solidFill>
                <a:sysClr val="windowText" lastClr="000000"/>
              </a:solidFill>
              <a:latin typeface="Times New Roman" panose="02020603050405020304" pitchFamily="18" charset="0"/>
            </a:rPr>
            <a:t>Organizational change</a:t>
          </a:r>
          <a:endParaRPr lang="en-US" sz="1200" i="0">
            <a:solidFill>
              <a:sysClr val="windowText" lastClr="000000"/>
            </a:solidFill>
            <a:latin typeface="Times New Roman" panose="02020603050405020304" pitchFamily="18" charset="0"/>
          </a:endParaRPr>
        </a:p>
      </dgm:t>
    </dgm:pt>
    <dgm:pt modelId="{474CA208-CB95-48DE-9407-C8BCE2F69719}" type="parTrans" cxnId="{6A08B379-CFD3-4FD4-BA26-4DB70622DE37}">
      <dgm:prSet/>
      <dgm:spPr/>
      <dgm:t>
        <a:bodyPr/>
        <a:lstStyle/>
        <a:p>
          <a:endParaRPr lang="en-US"/>
        </a:p>
      </dgm:t>
    </dgm:pt>
    <dgm:pt modelId="{CED53043-547F-45B1-A477-171C1E616B7B}" type="sibTrans" cxnId="{6A08B379-CFD3-4FD4-BA26-4DB70622DE37}">
      <dgm:prSet/>
      <dgm:spPr/>
      <dgm:t>
        <a:bodyPr/>
        <a:lstStyle/>
        <a:p>
          <a:endParaRPr lang="en-US"/>
        </a:p>
      </dgm:t>
    </dgm:pt>
    <dgm:pt modelId="{C9C8C436-5700-4060-94B4-89849A484AB7}">
      <dgm:prSet custT="1"/>
      <dgm:spPr/>
      <dgm:t>
        <a:bodyPr/>
        <a:lstStyle/>
        <a:p>
          <a:pPr algn="ctr"/>
          <a:r>
            <a:rPr lang="en-US" sz="1200" b="1" i="0">
              <a:solidFill>
                <a:sysClr val="windowText" lastClr="000000"/>
              </a:solidFill>
              <a:latin typeface="Times New Roman" panose="02020603050405020304" pitchFamily="18" charset="0"/>
            </a:rPr>
            <a:t>Manpower level</a:t>
          </a:r>
          <a:endParaRPr lang="en-US" sz="1200" i="0">
            <a:solidFill>
              <a:sysClr val="windowText" lastClr="000000"/>
            </a:solidFill>
            <a:latin typeface="Times New Roman" panose="02020603050405020304" pitchFamily="18" charset="0"/>
          </a:endParaRPr>
        </a:p>
      </dgm:t>
    </dgm:pt>
    <dgm:pt modelId="{3E63FD5C-AE09-41C7-962A-530F5F95C52A}" type="parTrans" cxnId="{9AAB3827-575D-491C-A2A6-428444E2498D}">
      <dgm:prSet/>
      <dgm:spPr/>
      <dgm:t>
        <a:bodyPr/>
        <a:lstStyle/>
        <a:p>
          <a:endParaRPr lang="en-US"/>
        </a:p>
      </dgm:t>
    </dgm:pt>
    <dgm:pt modelId="{D3B7A6CA-2FB2-415F-BF98-1D8966E6C30C}" type="sibTrans" cxnId="{9AAB3827-575D-491C-A2A6-428444E2498D}">
      <dgm:prSet/>
      <dgm:spPr/>
      <dgm:t>
        <a:bodyPr/>
        <a:lstStyle/>
        <a:p>
          <a:endParaRPr lang="en-US"/>
        </a:p>
      </dgm:t>
    </dgm:pt>
    <dgm:pt modelId="{990CE30C-7A68-47E7-9767-A4CD8C0FF4CD}">
      <dgm:prSet custT="1"/>
      <dgm:spPr/>
      <dgm:t>
        <a:bodyPr/>
        <a:lstStyle/>
        <a:p>
          <a:pPr algn="ctr"/>
          <a:r>
            <a:rPr lang="en-US" sz="1200" b="1" i="0">
              <a:solidFill>
                <a:sysClr val="windowText" lastClr="000000"/>
              </a:solidFill>
              <a:latin typeface="Times New Roman" panose="02020603050405020304" pitchFamily="18" charset="0"/>
            </a:rPr>
            <a:t>Security</a:t>
          </a:r>
          <a:endParaRPr lang="en-US" sz="1200" i="0">
            <a:solidFill>
              <a:sysClr val="windowText" lastClr="000000"/>
            </a:solidFill>
            <a:latin typeface="Times New Roman" panose="02020603050405020304" pitchFamily="18" charset="0"/>
          </a:endParaRPr>
        </a:p>
      </dgm:t>
    </dgm:pt>
    <dgm:pt modelId="{E329A74E-A79A-426A-BBEC-11EFB97F2134}" type="parTrans" cxnId="{E632F1EC-9DD8-4168-9FF4-67878BFCC799}">
      <dgm:prSet/>
      <dgm:spPr/>
      <dgm:t>
        <a:bodyPr/>
        <a:lstStyle/>
        <a:p>
          <a:endParaRPr lang="en-US"/>
        </a:p>
      </dgm:t>
    </dgm:pt>
    <dgm:pt modelId="{143EEFFD-64F6-4E84-AE0F-E8FE6BBBB211}" type="sibTrans" cxnId="{E632F1EC-9DD8-4168-9FF4-67878BFCC799}">
      <dgm:prSet/>
      <dgm:spPr/>
      <dgm:t>
        <a:bodyPr/>
        <a:lstStyle/>
        <a:p>
          <a:endParaRPr lang="en-US"/>
        </a:p>
      </dgm:t>
    </dgm:pt>
    <dgm:pt modelId="{AB9AD7BB-4348-4BFA-B615-B1465CC62EC7}" type="pres">
      <dgm:prSet presAssocID="{57F61745-E8AA-4A7D-94DC-9BDE9D5C7519}" presName="linear" presStyleCnt="0">
        <dgm:presLayoutVars>
          <dgm:dir/>
          <dgm:animLvl val="lvl"/>
          <dgm:resizeHandles val="exact"/>
        </dgm:presLayoutVars>
      </dgm:prSet>
      <dgm:spPr/>
    </dgm:pt>
    <dgm:pt modelId="{95B4C012-4B36-42F5-BE46-52A71FBD4FD4}" type="pres">
      <dgm:prSet presAssocID="{7D02C2EE-6E42-4C0B-AF28-FEDB9997D65D}" presName="parentLin" presStyleCnt="0"/>
      <dgm:spPr/>
    </dgm:pt>
    <dgm:pt modelId="{CA7D09E1-1939-4C6C-A7B7-0215A3644EC4}" type="pres">
      <dgm:prSet presAssocID="{7D02C2EE-6E42-4C0B-AF28-FEDB9997D65D}" presName="parentLeftMargin" presStyleLbl="node1" presStyleIdx="0" presStyleCnt="6"/>
      <dgm:spPr/>
    </dgm:pt>
    <dgm:pt modelId="{58E4D8D1-2D61-4BD8-A3F6-C90DA7656554}" type="pres">
      <dgm:prSet presAssocID="{7D02C2EE-6E42-4C0B-AF28-FEDB9997D65D}" presName="parentText" presStyleLbl="node1" presStyleIdx="0" presStyleCnt="6">
        <dgm:presLayoutVars>
          <dgm:chMax val="0"/>
          <dgm:bulletEnabled val="1"/>
        </dgm:presLayoutVars>
      </dgm:prSet>
      <dgm:spPr/>
    </dgm:pt>
    <dgm:pt modelId="{B5A5B539-0FFB-4AFD-AA6F-B9BD6ECD07C6}" type="pres">
      <dgm:prSet presAssocID="{7D02C2EE-6E42-4C0B-AF28-FEDB9997D65D}" presName="negativeSpace" presStyleCnt="0"/>
      <dgm:spPr/>
    </dgm:pt>
    <dgm:pt modelId="{5CFE75D8-F11C-42D2-9CA9-4C66E5DC27A9}" type="pres">
      <dgm:prSet presAssocID="{7D02C2EE-6E42-4C0B-AF28-FEDB9997D65D}" presName="childText" presStyleLbl="conFgAcc1" presStyleIdx="0" presStyleCnt="6">
        <dgm:presLayoutVars>
          <dgm:bulletEnabled val="1"/>
        </dgm:presLayoutVars>
      </dgm:prSet>
      <dgm:spPr/>
    </dgm:pt>
    <dgm:pt modelId="{AACCF211-A090-4FDA-AEC2-A27FAB1F5CFC}" type="pres">
      <dgm:prSet presAssocID="{482B3A6A-04A3-4C60-99A2-B476313E8546}" presName="spaceBetweenRectangles" presStyleCnt="0"/>
      <dgm:spPr/>
    </dgm:pt>
    <dgm:pt modelId="{F245FC6A-F899-4388-8AAC-FCEB4041534E}" type="pres">
      <dgm:prSet presAssocID="{EC06F64A-6711-4C8E-8786-41C0A2C6705B}" presName="parentLin" presStyleCnt="0"/>
      <dgm:spPr/>
    </dgm:pt>
    <dgm:pt modelId="{F6DBDC86-7B85-4439-9C8C-716214B64698}" type="pres">
      <dgm:prSet presAssocID="{EC06F64A-6711-4C8E-8786-41C0A2C6705B}" presName="parentLeftMargin" presStyleLbl="node1" presStyleIdx="0" presStyleCnt="6"/>
      <dgm:spPr/>
    </dgm:pt>
    <dgm:pt modelId="{2CA4D0DA-0148-4EFD-BD1E-420746669DEE}" type="pres">
      <dgm:prSet presAssocID="{EC06F64A-6711-4C8E-8786-41C0A2C6705B}" presName="parentText" presStyleLbl="node1" presStyleIdx="1" presStyleCnt="6">
        <dgm:presLayoutVars>
          <dgm:chMax val="0"/>
          <dgm:bulletEnabled val="1"/>
        </dgm:presLayoutVars>
      </dgm:prSet>
      <dgm:spPr/>
    </dgm:pt>
    <dgm:pt modelId="{BDA45F38-EDB2-4A8A-8CC4-0A1545F0B56F}" type="pres">
      <dgm:prSet presAssocID="{EC06F64A-6711-4C8E-8786-41C0A2C6705B}" presName="negativeSpace" presStyleCnt="0"/>
      <dgm:spPr/>
    </dgm:pt>
    <dgm:pt modelId="{C264C966-40A3-4C61-A367-7C1FE34A8DCB}" type="pres">
      <dgm:prSet presAssocID="{EC06F64A-6711-4C8E-8786-41C0A2C6705B}" presName="childText" presStyleLbl="conFgAcc1" presStyleIdx="1" presStyleCnt="6">
        <dgm:presLayoutVars>
          <dgm:bulletEnabled val="1"/>
        </dgm:presLayoutVars>
      </dgm:prSet>
      <dgm:spPr/>
    </dgm:pt>
    <dgm:pt modelId="{A104DE99-E605-4CA7-9BDC-685C1DC85407}" type="pres">
      <dgm:prSet presAssocID="{8CBB35B2-B2B9-4FB0-957D-3C70CC08AAB1}" presName="spaceBetweenRectangles" presStyleCnt="0"/>
      <dgm:spPr/>
    </dgm:pt>
    <dgm:pt modelId="{E29E8C37-66C3-4BBC-919B-2A102DC603DE}" type="pres">
      <dgm:prSet presAssocID="{A4476282-45C1-4D85-B649-4DB47A5DDADB}" presName="parentLin" presStyleCnt="0"/>
      <dgm:spPr/>
    </dgm:pt>
    <dgm:pt modelId="{42A9BFE6-C4E9-4531-B964-92B58973231E}" type="pres">
      <dgm:prSet presAssocID="{A4476282-45C1-4D85-B649-4DB47A5DDADB}" presName="parentLeftMargin" presStyleLbl="node1" presStyleIdx="1" presStyleCnt="6"/>
      <dgm:spPr/>
    </dgm:pt>
    <dgm:pt modelId="{1ADA4FCC-A8B7-45E5-88CD-A26062CCF774}" type="pres">
      <dgm:prSet presAssocID="{A4476282-45C1-4D85-B649-4DB47A5DDADB}" presName="parentText" presStyleLbl="node1" presStyleIdx="2" presStyleCnt="6">
        <dgm:presLayoutVars>
          <dgm:chMax val="0"/>
          <dgm:bulletEnabled val="1"/>
        </dgm:presLayoutVars>
      </dgm:prSet>
      <dgm:spPr/>
    </dgm:pt>
    <dgm:pt modelId="{87B99001-68B7-48D3-96B4-7B85E58889C9}" type="pres">
      <dgm:prSet presAssocID="{A4476282-45C1-4D85-B649-4DB47A5DDADB}" presName="negativeSpace" presStyleCnt="0"/>
      <dgm:spPr/>
    </dgm:pt>
    <dgm:pt modelId="{BEDDC16D-0F56-4053-B26A-8D21FFFD1118}" type="pres">
      <dgm:prSet presAssocID="{A4476282-45C1-4D85-B649-4DB47A5DDADB}" presName="childText" presStyleLbl="conFgAcc1" presStyleIdx="2" presStyleCnt="6">
        <dgm:presLayoutVars>
          <dgm:bulletEnabled val="1"/>
        </dgm:presLayoutVars>
      </dgm:prSet>
      <dgm:spPr/>
    </dgm:pt>
    <dgm:pt modelId="{F9B7125F-9F6A-4355-BCF0-A1028F791649}" type="pres">
      <dgm:prSet presAssocID="{31988F25-5660-44A0-BE82-FE77C8D318A1}" presName="spaceBetweenRectangles" presStyleCnt="0"/>
      <dgm:spPr/>
    </dgm:pt>
    <dgm:pt modelId="{E85415D7-A16F-42B2-BCFC-BA1CE1982BB5}" type="pres">
      <dgm:prSet presAssocID="{0595B23A-C56B-414C-A138-0255FB0A9FD2}" presName="parentLin" presStyleCnt="0"/>
      <dgm:spPr/>
    </dgm:pt>
    <dgm:pt modelId="{B4FB70AF-A8F6-493D-9234-8F600FAC3CEC}" type="pres">
      <dgm:prSet presAssocID="{0595B23A-C56B-414C-A138-0255FB0A9FD2}" presName="parentLeftMargin" presStyleLbl="node1" presStyleIdx="2" presStyleCnt="6"/>
      <dgm:spPr/>
    </dgm:pt>
    <dgm:pt modelId="{D317ED79-6B6E-4752-8E46-585F5064F95F}" type="pres">
      <dgm:prSet presAssocID="{0595B23A-C56B-414C-A138-0255FB0A9FD2}" presName="parentText" presStyleLbl="node1" presStyleIdx="3" presStyleCnt="6">
        <dgm:presLayoutVars>
          <dgm:chMax val="0"/>
          <dgm:bulletEnabled val="1"/>
        </dgm:presLayoutVars>
      </dgm:prSet>
      <dgm:spPr/>
    </dgm:pt>
    <dgm:pt modelId="{87C0E2E5-8E90-47A8-984D-8C4AF7CC9115}" type="pres">
      <dgm:prSet presAssocID="{0595B23A-C56B-414C-A138-0255FB0A9FD2}" presName="negativeSpace" presStyleCnt="0"/>
      <dgm:spPr/>
    </dgm:pt>
    <dgm:pt modelId="{B239A3B9-2CBA-4F51-9318-AECAAFA5DCA2}" type="pres">
      <dgm:prSet presAssocID="{0595B23A-C56B-414C-A138-0255FB0A9FD2}" presName="childText" presStyleLbl="conFgAcc1" presStyleIdx="3" presStyleCnt="6">
        <dgm:presLayoutVars>
          <dgm:bulletEnabled val="1"/>
        </dgm:presLayoutVars>
      </dgm:prSet>
      <dgm:spPr/>
    </dgm:pt>
    <dgm:pt modelId="{DB6E2E4B-CE7F-4A70-B1CA-DC5F84A31B58}" type="pres">
      <dgm:prSet presAssocID="{CED53043-547F-45B1-A477-171C1E616B7B}" presName="spaceBetweenRectangles" presStyleCnt="0"/>
      <dgm:spPr/>
    </dgm:pt>
    <dgm:pt modelId="{86636B9E-63A4-44BC-95FF-8995FE99AEE5}" type="pres">
      <dgm:prSet presAssocID="{C9C8C436-5700-4060-94B4-89849A484AB7}" presName="parentLin" presStyleCnt="0"/>
      <dgm:spPr/>
    </dgm:pt>
    <dgm:pt modelId="{03D26D12-FFDF-48FC-A43F-F040264AC884}" type="pres">
      <dgm:prSet presAssocID="{C9C8C436-5700-4060-94B4-89849A484AB7}" presName="parentLeftMargin" presStyleLbl="node1" presStyleIdx="3" presStyleCnt="6"/>
      <dgm:spPr/>
    </dgm:pt>
    <dgm:pt modelId="{8D4ACBAE-4FAF-48B9-A5A4-00D031901295}" type="pres">
      <dgm:prSet presAssocID="{C9C8C436-5700-4060-94B4-89849A484AB7}" presName="parentText" presStyleLbl="node1" presStyleIdx="4" presStyleCnt="6">
        <dgm:presLayoutVars>
          <dgm:chMax val="0"/>
          <dgm:bulletEnabled val="1"/>
        </dgm:presLayoutVars>
      </dgm:prSet>
      <dgm:spPr/>
    </dgm:pt>
    <dgm:pt modelId="{8B5973E4-AA6E-44CC-8CCC-C960BE86662C}" type="pres">
      <dgm:prSet presAssocID="{C9C8C436-5700-4060-94B4-89849A484AB7}" presName="negativeSpace" presStyleCnt="0"/>
      <dgm:spPr/>
    </dgm:pt>
    <dgm:pt modelId="{45E8B6A9-795B-4D4D-95CF-7C04944B5BD8}" type="pres">
      <dgm:prSet presAssocID="{C9C8C436-5700-4060-94B4-89849A484AB7}" presName="childText" presStyleLbl="conFgAcc1" presStyleIdx="4" presStyleCnt="6">
        <dgm:presLayoutVars>
          <dgm:bulletEnabled val="1"/>
        </dgm:presLayoutVars>
      </dgm:prSet>
      <dgm:spPr/>
    </dgm:pt>
    <dgm:pt modelId="{28E575C9-0EEE-48AF-BD20-50ABF175A1F1}" type="pres">
      <dgm:prSet presAssocID="{D3B7A6CA-2FB2-415F-BF98-1D8966E6C30C}" presName="spaceBetweenRectangles" presStyleCnt="0"/>
      <dgm:spPr/>
    </dgm:pt>
    <dgm:pt modelId="{9732FCF1-9989-4938-BC9C-F206C3D49E51}" type="pres">
      <dgm:prSet presAssocID="{990CE30C-7A68-47E7-9767-A4CD8C0FF4CD}" presName="parentLin" presStyleCnt="0"/>
      <dgm:spPr/>
    </dgm:pt>
    <dgm:pt modelId="{8FD0C595-906A-4116-9F0D-0C3BB819FD91}" type="pres">
      <dgm:prSet presAssocID="{990CE30C-7A68-47E7-9767-A4CD8C0FF4CD}" presName="parentLeftMargin" presStyleLbl="node1" presStyleIdx="4" presStyleCnt="6"/>
      <dgm:spPr/>
    </dgm:pt>
    <dgm:pt modelId="{82728C34-0A8C-44AF-93C0-8C8946D3C4CD}" type="pres">
      <dgm:prSet presAssocID="{990CE30C-7A68-47E7-9767-A4CD8C0FF4CD}" presName="parentText" presStyleLbl="node1" presStyleIdx="5" presStyleCnt="6">
        <dgm:presLayoutVars>
          <dgm:chMax val="0"/>
          <dgm:bulletEnabled val="1"/>
        </dgm:presLayoutVars>
      </dgm:prSet>
      <dgm:spPr/>
    </dgm:pt>
    <dgm:pt modelId="{390220B4-D73B-4A78-AD3A-C6B79532F788}" type="pres">
      <dgm:prSet presAssocID="{990CE30C-7A68-47E7-9767-A4CD8C0FF4CD}" presName="negativeSpace" presStyleCnt="0"/>
      <dgm:spPr/>
    </dgm:pt>
    <dgm:pt modelId="{3A10751D-E713-4172-9031-516D170B8CB6}" type="pres">
      <dgm:prSet presAssocID="{990CE30C-7A68-47E7-9767-A4CD8C0FF4CD}" presName="childText" presStyleLbl="conFgAcc1" presStyleIdx="5" presStyleCnt="6">
        <dgm:presLayoutVars>
          <dgm:bulletEnabled val="1"/>
        </dgm:presLayoutVars>
      </dgm:prSet>
      <dgm:spPr/>
    </dgm:pt>
  </dgm:ptLst>
  <dgm:cxnLst>
    <dgm:cxn modelId="{DE8C8512-5BC9-440B-8178-69652954585F}" type="presOf" srcId="{EC06F64A-6711-4C8E-8786-41C0A2C6705B}" destId="{2CA4D0DA-0148-4EFD-BD1E-420746669DEE}" srcOrd="1" destOrd="0" presId="urn:microsoft.com/office/officeart/2005/8/layout/list1"/>
    <dgm:cxn modelId="{9AAB3827-575D-491C-A2A6-428444E2498D}" srcId="{57F61745-E8AA-4A7D-94DC-9BDE9D5C7519}" destId="{C9C8C436-5700-4060-94B4-89849A484AB7}" srcOrd="4" destOrd="0" parTransId="{3E63FD5C-AE09-41C7-962A-530F5F95C52A}" sibTransId="{D3B7A6CA-2FB2-415F-BF98-1D8966E6C30C}"/>
    <dgm:cxn modelId="{25D3D529-0119-4D6C-80A6-4E4AE6EDDCC5}" type="presOf" srcId="{0595B23A-C56B-414C-A138-0255FB0A9FD2}" destId="{B4FB70AF-A8F6-493D-9234-8F600FAC3CEC}" srcOrd="0" destOrd="0" presId="urn:microsoft.com/office/officeart/2005/8/layout/list1"/>
    <dgm:cxn modelId="{F2E6AE32-B055-48A1-BD1A-F75B02F9B7C8}" type="presOf" srcId="{A4476282-45C1-4D85-B649-4DB47A5DDADB}" destId="{1ADA4FCC-A8B7-45E5-88CD-A26062CCF774}" srcOrd="1" destOrd="0" presId="urn:microsoft.com/office/officeart/2005/8/layout/list1"/>
    <dgm:cxn modelId="{CF162646-6F7E-4DBC-B3CD-50A77D983051}" srcId="{57F61745-E8AA-4A7D-94DC-9BDE9D5C7519}" destId="{7D02C2EE-6E42-4C0B-AF28-FEDB9997D65D}" srcOrd="0" destOrd="0" parTransId="{8382F23D-DB56-4374-B53C-175139CCAABA}" sibTransId="{482B3A6A-04A3-4C60-99A2-B476313E8546}"/>
    <dgm:cxn modelId="{4BDA9D54-0989-4B80-A2D4-253B0414722C}" type="presOf" srcId="{990CE30C-7A68-47E7-9767-A4CD8C0FF4CD}" destId="{8FD0C595-906A-4116-9F0D-0C3BB819FD91}" srcOrd="0" destOrd="0" presId="urn:microsoft.com/office/officeart/2005/8/layout/list1"/>
    <dgm:cxn modelId="{6A08B379-CFD3-4FD4-BA26-4DB70622DE37}" srcId="{57F61745-E8AA-4A7D-94DC-9BDE9D5C7519}" destId="{0595B23A-C56B-414C-A138-0255FB0A9FD2}" srcOrd="3" destOrd="0" parTransId="{474CA208-CB95-48DE-9407-C8BCE2F69719}" sibTransId="{CED53043-547F-45B1-A477-171C1E616B7B}"/>
    <dgm:cxn modelId="{5A24937C-E21D-4796-A64D-B4A741F4848E}" type="presOf" srcId="{C9C8C436-5700-4060-94B4-89849A484AB7}" destId="{03D26D12-FFDF-48FC-A43F-F040264AC884}" srcOrd="0" destOrd="0" presId="urn:microsoft.com/office/officeart/2005/8/layout/list1"/>
    <dgm:cxn modelId="{7ACF2E84-0B5B-4856-B131-228D98C8D8C8}" srcId="{57F61745-E8AA-4A7D-94DC-9BDE9D5C7519}" destId="{EC06F64A-6711-4C8E-8786-41C0A2C6705B}" srcOrd="1" destOrd="0" parTransId="{CC22489C-4AEC-409A-9E76-6D5CC8E301ED}" sibTransId="{8CBB35B2-B2B9-4FB0-957D-3C70CC08AAB1}"/>
    <dgm:cxn modelId="{C26E898A-2BDE-4D85-BA9D-B8149C75B140}" type="presOf" srcId="{0595B23A-C56B-414C-A138-0255FB0A9FD2}" destId="{D317ED79-6B6E-4752-8E46-585F5064F95F}" srcOrd="1" destOrd="0" presId="urn:microsoft.com/office/officeart/2005/8/layout/list1"/>
    <dgm:cxn modelId="{742523B5-B7FF-44AE-B2DB-188E257B546D}" type="presOf" srcId="{57F61745-E8AA-4A7D-94DC-9BDE9D5C7519}" destId="{AB9AD7BB-4348-4BFA-B615-B1465CC62EC7}" srcOrd="0" destOrd="0" presId="urn:microsoft.com/office/officeart/2005/8/layout/list1"/>
    <dgm:cxn modelId="{5522C8DA-8850-4F62-8CB2-1C1718712AE9}" srcId="{57F61745-E8AA-4A7D-94DC-9BDE9D5C7519}" destId="{A4476282-45C1-4D85-B649-4DB47A5DDADB}" srcOrd="2" destOrd="0" parTransId="{6C63C45D-6B0F-41C6-A0D3-FAE26208577D}" sibTransId="{31988F25-5660-44A0-BE82-FE77C8D318A1}"/>
    <dgm:cxn modelId="{AE7F2DE1-3A85-4381-A1AA-6F235D83CD58}" type="presOf" srcId="{C9C8C436-5700-4060-94B4-89849A484AB7}" destId="{8D4ACBAE-4FAF-48B9-A5A4-00D031901295}" srcOrd="1" destOrd="0" presId="urn:microsoft.com/office/officeart/2005/8/layout/list1"/>
    <dgm:cxn modelId="{E632F1EC-9DD8-4168-9FF4-67878BFCC799}" srcId="{57F61745-E8AA-4A7D-94DC-9BDE9D5C7519}" destId="{990CE30C-7A68-47E7-9767-A4CD8C0FF4CD}" srcOrd="5" destOrd="0" parTransId="{E329A74E-A79A-426A-BBEC-11EFB97F2134}" sibTransId="{143EEFFD-64F6-4E84-AE0F-E8FE6BBBB211}"/>
    <dgm:cxn modelId="{32DDD9ED-1F3E-488A-BAA0-7C4B993A306C}" type="presOf" srcId="{7D02C2EE-6E42-4C0B-AF28-FEDB9997D65D}" destId="{58E4D8D1-2D61-4BD8-A3F6-C90DA7656554}" srcOrd="1" destOrd="0" presId="urn:microsoft.com/office/officeart/2005/8/layout/list1"/>
    <dgm:cxn modelId="{3A9118F4-E8DD-45F9-A72F-E6326156F664}" type="presOf" srcId="{A4476282-45C1-4D85-B649-4DB47A5DDADB}" destId="{42A9BFE6-C4E9-4531-B964-92B58973231E}" srcOrd="0" destOrd="0" presId="urn:microsoft.com/office/officeart/2005/8/layout/list1"/>
    <dgm:cxn modelId="{9A8CA0F5-F086-4BF1-936A-0F76E7F322BB}" type="presOf" srcId="{990CE30C-7A68-47E7-9767-A4CD8C0FF4CD}" destId="{82728C34-0A8C-44AF-93C0-8C8946D3C4CD}" srcOrd="1" destOrd="0" presId="urn:microsoft.com/office/officeart/2005/8/layout/list1"/>
    <dgm:cxn modelId="{A6D2B0F9-CBA8-4FB5-9F02-470E825BA6EC}" type="presOf" srcId="{EC06F64A-6711-4C8E-8786-41C0A2C6705B}" destId="{F6DBDC86-7B85-4439-9C8C-716214B64698}" srcOrd="0" destOrd="0" presId="urn:microsoft.com/office/officeart/2005/8/layout/list1"/>
    <dgm:cxn modelId="{51AC73FD-B04D-4D79-BD32-CB7ABB223C10}" type="presOf" srcId="{7D02C2EE-6E42-4C0B-AF28-FEDB9997D65D}" destId="{CA7D09E1-1939-4C6C-A7B7-0215A3644EC4}" srcOrd="0" destOrd="0" presId="urn:microsoft.com/office/officeart/2005/8/layout/list1"/>
    <dgm:cxn modelId="{2E33348C-05EE-4E67-9FE0-70F2D8646858}" type="presParOf" srcId="{AB9AD7BB-4348-4BFA-B615-B1465CC62EC7}" destId="{95B4C012-4B36-42F5-BE46-52A71FBD4FD4}" srcOrd="0" destOrd="0" presId="urn:microsoft.com/office/officeart/2005/8/layout/list1"/>
    <dgm:cxn modelId="{70EF4394-2DA7-4066-B3B7-7BB125782697}" type="presParOf" srcId="{95B4C012-4B36-42F5-BE46-52A71FBD4FD4}" destId="{CA7D09E1-1939-4C6C-A7B7-0215A3644EC4}" srcOrd="0" destOrd="0" presId="urn:microsoft.com/office/officeart/2005/8/layout/list1"/>
    <dgm:cxn modelId="{A8AD8EB8-AB4C-4957-9220-6A3F0D8DB817}" type="presParOf" srcId="{95B4C012-4B36-42F5-BE46-52A71FBD4FD4}" destId="{58E4D8D1-2D61-4BD8-A3F6-C90DA7656554}" srcOrd="1" destOrd="0" presId="urn:microsoft.com/office/officeart/2005/8/layout/list1"/>
    <dgm:cxn modelId="{0BC1920F-FEBF-42D0-80F1-CCF28EAD8B75}" type="presParOf" srcId="{AB9AD7BB-4348-4BFA-B615-B1465CC62EC7}" destId="{B5A5B539-0FFB-4AFD-AA6F-B9BD6ECD07C6}" srcOrd="1" destOrd="0" presId="urn:microsoft.com/office/officeart/2005/8/layout/list1"/>
    <dgm:cxn modelId="{3E4594E4-0CDA-4CA4-91F1-524E3FB0AABD}" type="presParOf" srcId="{AB9AD7BB-4348-4BFA-B615-B1465CC62EC7}" destId="{5CFE75D8-F11C-42D2-9CA9-4C66E5DC27A9}" srcOrd="2" destOrd="0" presId="urn:microsoft.com/office/officeart/2005/8/layout/list1"/>
    <dgm:cxn modelId="{069F7035-F78A-43CF-9B99-BE2AA5EDC019}" type="presParOf" srcId="{AB9AD7BB-4348-4BFA-B615-B1465CC62EC7}" destId="{AACCF211-A090-4FDA-AEC2-A27FAB1F5CFC}" srcOrd="3" destOrd="0" presId="urn:microsoft.com/office/officeart/2005/8/layout/list1"/>
    <dgm:cxn modelId="{16011B56-3704-4438-8A84-B5C2DC15AC89}" type="presParOf" srcId="{AB9AD7BB-4348-4BFA-B615-B1465CC62EC7}" destId="{F245FC6A-F899-4388-8AAC-FCEB4041534E}" srcOrd="4" destOrd="0" presId="urn:microsoft.com/office/officeart/2005/8/layout/list1"/>
    <dgm:cxn modelId="{E3BA558D-3D6D-47B1-8BE4-7B7AE783352F}" type="presParOf" srcId="{F245FC6A-F899-4388-8AAC-FCEB4041534E}" destId="{F6DBDC86-7B85-4439-9C8C-716214B64698}" srcOrd="0" destOrd="0" presId="urn:microsoft.com/office/officeart/2005/8/layout/list1"/>
    <dgm:cxn modelId="{B6198C25-D260-4F96-8813-67AF746754A5}" type="presParOf" srcId="{F245FC6A-F899-4388-8AAC-FCEB4041534E}" destId="{2CA4D0DA-0148-4EFD-BD1E-420746669DEE}" srcOrd="1" destOrd="0" presId="urn:microsoft.com/office/officeart/2005/8/layout/list1"/>
    <dgm:cxn modelId="{4B9094D9-33E6-4CF7-A953-1684B4EEC972}" type="presParOf" srcId="{AB9AD7BB-4348-4BFA-B615-B1465CC62EC7}" destId="{BDA45F38-EDB2-4A8A-8CC4-0A1545F0B56F}" srcOrd="5" destOrd="0" presId="urn:microsoft.com/office/officeart/2005/8/layout/list1"/>
    <dgm:cxn modelId="{1AF03EDA-4433-47F2-ABCB-2593F1A7DCE6}" type="presParOf" srcId="{AB9AD7BB-4348-4BFA-B615-B1465CC62EC7}" destId="{C264C966-40A3-4C61-A367-7C1FE34A8DCB}" srcOrd="6" destOrd="0" presId="urn:microsoft.com/office/officeart/2005/8/layout/list1"/>
    <dgm:cxn modelId="{D392C22F-EB57-498B-9ACF-0D04BDF781E4}" type="presParOf" srcId="{AB9AD7BB-4348-4BFA-B615-B1465CC62EC7}" destId="{A104DE99-E605-4CA7-9BDC-685C1DC85407}" srcOrd="7" destOrd="0" presId="urn:microsoft.com/office/officeart/2005/8/layout/list1"/>
    <dgm:cxn modelId="{1453CB78-3D97-4528-AFEE-E93F8EB1BC33}" type="presParOf" srcId="{AB9AD7BB-4348-4BFA-B615-B1465CC62EC7}" destId="{E29E8C37-66C3-4BBC-919B-2A102DC603DE}" srcOrd="8" destOrd="0" presId="urn:microsoft.com/office/officeart/2005/8/layout/list1"/>
    <dgm:cxn modelId="{82A4A32B-BD86-4CE3-93C0-CFA026311A71}" type="presParOf" srcId="{E29E8C37-66C3-4BBC-919B-2A102DC603DE}" destId="{42A9BFE6-C4E9-4531-B964-92B58973231E}" srcOrd="0" destOrd="0" presId="urn:microsoft.com/office/officeart/2005/8/layout/list1"/>
    <dgm:cxn modelId="{E38BA9F8-52DE-4289-BD30-9AA08D9EAA8B}" type="presParOf" srcId="{E29E8C37-66C3-4BBC-919B-2A102DC603DE}" destId="{1ADA4FCC-A8B7-45E5-88CD-A26062CCF774}" srcOrd="1" destOrd="0" presId="urn:microsoft.com/office/officeart/2005/8/layout/list1"/>
    <dgm:cxn modelId="{0EDAF5EB-DB93-4953-B660-413DCE731E03}" type="presParOf" srcId="{AB9AD7BB-4348-4BFA-B615-B1465CC62EC7}" destId="{87B99001-68B7-48D3-96B4-7B85E58889C9}" srcOrd="9" destOrd="0" presId="urn:microsoft.com/office/officeart/2005/8/layout/list1"/>
    <dgm:cxn modelId="{80F1453A-0A77-4367-BE51-AD2A92B0EB46}" type="presParOf" srcId="{AB9AD7BB-4348-4BFA-B615-B1465CC62EC7}" destId="{BEDDC16D-0F56-4053-B26A-8D21FFFD1118}" srcOrd="10" destOrd="0" presId="urn:microsoft.com/office/officeart/2005/8/layout/list1"/>
    <dgm:cxn modelId="{3EC99950-46AC-494B-B01D-8B95C9CBD253}" type="presParOf" srcId="{AB9AD7BB-4348-4BFA-B615-B1465CC62EC7}" destId="{F9B7125F-9F6A-4355-BCF0-A1028F791649}" srcOrd="11" destOrd="0" presId="urn:microsoft.com/office/officeart/2005/8/layout/list1"/>
    <dgm:cxn modelId="{8E01A070-A5AA-4477-90A1-37211DB7FC20}" type="presParOf" srcId="{AB9AD7BB-4348-4BFA-B615-B1465CC62EC7}" destId="{E85415D7-A16F-42B2-BCFC-BA1CE1982BB5}" srcOrd="12" destOrd="0" presId="urn:microsoft.com/office/officeart/2005/8/layout/list1"/>
    <dgm:cxn modelId="{A71D5590-DA00-453A-AB04-FB3D040A39D5}" type="presParOf" srcId="{E85415D7-A16F-42B2-BCFC-BA1CE1982BB5}" destId="{B4FB70AF-A8F6-493D-9234-8F600FAC3CEC}" srcOrd="0" destOrd="0" presId="urn:microsoft.com/office/officeart/2005/8/layout/list1"/>
    <dgm:cxn modelId="{5A22D6D4-A33B-45CB-B9DE-7A3CE3622F94}" type="presParOf" srcId="{E85415D7-A16F-42B2-BCFC-BA1CE1982BB5}" destId="{D317ED79-6B6E-4752-8E46-585F5064F95F}" srcOrd="1" destOrd="0" presId="urn:microsoft.com/office/officeart/2005/8/layout/list1"/>
    <dgm:cxn modelId="{17437F5F-7384-41FA-84AA-8C4D7293939D}" type="presParOf" srcId="{AB9AD7BB-4348-4BFA-B615-B1465CC62EC7}" destId="{87C0E2E5-8E90-47A8-984D-8C4AF7CC9115}" srcOrd="13" destOrd="0" presId="urn:microsoft.com/office/officeart/2005/8/layout/list1"/>
    <dgm:cxn modelId="{DF2938E3-FC1D-4ECF-95C0-165ED2EDFD8B}" type="presParOf" srcId="{AB9AD7BB-4348-4BFA-B615-B1465CC62EC7}" destId="{B239A3B9-2CBA-4F51-9318-AECAAFA5DCA2}" srcOrd="14" destOrd="0" presId="urn:microsoft.com/office/officeart/2005/8/layout/list1"/>
    <dgm:cxn modelId="{65A5EDEA-63FB-4198-A296-4F5988C9E396}" type="presParOf" srcId="{AB9AD7BB-4348-4BFA-B615-B1465CC62EC7}" destId="{DB6E2E4B-CE7F-4A70-B1CA-DC5F84A31B58}" srcOrd="15" destOrd="0" presId="urn:microsoft.com/office/officeart/2005/8/layout/list1"/>
    <dgm:cxn modelId="{357ED650-E3D8-4A96-9EC5-E4BC08AB9233}" type="presParOf" srcId="{AB9AD7BB-4348-4BFA-B615-B1465CC62EC7}" destId="{86636B9E-63A4-44BC-95FF-8995FE99AEE5}" srcOrd="16" destOrd="0" presId="urn:microsoft.com/office/officeart/2005/8/layout/list1"/>
    <dgm:cxn modelId="{CE2EEE01-DB25-4DB0-90E7-AB0B28CDF493}" type="presParOf" srcId="{86636B9E-63A4-44BC-95FF-8995FE99AEE5}" destId="{03D26D12-FFDF-48FC-A43F-F040264AC884}" srcOrd="0" destOrd="0" presId="urn:microsoft.com/office/officeart/2005/8/layout/list1"/>
    <dgm:cxn modelId="{0CC14075-B4B4-482B-BD49-0110C3D0E63C}" type="presParOf" srcId="{86636B9E-63A4-44BC-95FF-8995FE99AEE5}" destId="{8D4ACBAE-4FAF-48B9-A5A4-00D031901295}" srcOrd="1" destOrd="0" presId="urn:microsoft.com/office/officeart/2005/8/layout/list1"/>
    <dgm:cxn modelId="{731CECD1-8164-4EEE-8C27-5246264DC022}" type="presParOf" srcId="{AB9AD7BB-4348-4BFA-B615-B1465CC62EC7}" destId="{8B5973E4-AA6E-44CC-8CCC-C960BE86662C}" srcOrd="17" destOrd="0" presId="urn:microsoft.com/office/officeart/2005/8/layout/list1"/>
    <dgm:cxn modelId="{59D28681-885D-4C92-B37A-8364BD188081}" type="presParOf" srcId="{AB9AD7BB-4348-4BFA-B615-B1465CC62EC7}" destId="{45E8B6A9-795B-4D4D-95CF-7C04944B5BD8}" srcOrd="18" destOrd="0" presId="urn:microsoft.com/office/officeart/2005/8/layout/list1"/>
    <dgm:cxn modelId="{336CC9F9-3C22-4173-8DDF-61BA2D8F87DD}" type="presParOf" srcId="{AB9AD7BB-4348-4BFA-B615-B1465CC62EC7}" destId="{28E575C9-0EEE-48AF-BD20-50ABF175A1F1}" srcOrd="19" destOrd="0" presId="urn:microsoft.com/office/officeart/2005/8/layout/list1"/>
    <dgm:cxn modelId="{6BF8C8DE-8D5F-4E88-B5BB-4789BB58FFE0}" type="presParOf" srcId="{AB9AD7BB-4348-4BFA-B615-B1465CC62EC7}" destId="{9732FCF1-9989-4938-BC9C-F206C3D49E51}" srcOrd="20" destOrd="0" presId="urn:microsoft.com/office/officeart/2005/8/layout/list1"/>
    <dgm:cxn modelId="{2BA69DD0-4596-4275-8FB2-61203F6B07FD}" type="presParOf" srcId="{9732FCF1-9989-4938-BC9C-F206C3D49E51}" destId="{8FD0C595-906A-4116-9F0D-0C3BB819FD91}" srcOrd="0" destOrd="0" presId="urn:microsoft.com/office/officeart/2005/8/layout/list1"/>
    <dgm:cxn modelId="{FC4100ED-CDAA-41F4-B43C-C53A2872EDEC}" type="presParOf" srcId="{9732FCF1-9989-4938-BC9C-F206C3D49E51}" destId="{82728C34-0A8C-44AF-93C0-8C8946D3C4CD}" srcOrd="1" destOrd="0" presId="urn:microsoft.com/office/officeart/2005/8/layout/list1"/>
    <dgm:cxn modelId="{A4DF001D-9801-45CA-8809-FEBA5124931D}" type="presParOf" srcId="{AB9AD7BB-4348-4BFA-B615-B1465CC62EC7}" destId="{390220B4-D73B-4A78-AD3A-C6B79532F788}" srcOrd="21" destOrd="0" presId="urn:microsoft.com/office/officeart/2005/8/layout/list1"/>
    <dgm:cxn modelId="{D900D8F1-FDEF-471C-945C-9105B3A0AEC6}" type="presParOf" srcId="{AB9AD7BB-4348-4BFA-B615-B1465CC62EC7}" destId="{3A10751D-E713-4172-9031-516D170B8CB6}"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E75D8-F11C-42D2-9CA9-4C66E5DC27A9}">
      <dsp:nvSpPr>
        <dsp:cNvPr id="0" name=""/>
        <dsp:cNvSpPr/>
      </dsp:nvSpPr>
      <dsp:spPr>
        <a:xfrm>
          <a:off x="0" y="29538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8E4D8D1-2D61-4BD8-A3F6-C90DA7656554}">
      <dsp:nvSpPr>
        <dsp:cNvPr id="0" name=""/>
        <dsp:cNvSpPr/>
      </dsp:nvSpPr>
      <dsp:spPr>
        <a:xfrm>
          <a:off x="274320" y="133020"/>
          <a:ext cx="3840480" cy="324720"/>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Reduction of costs</a:t>
          </a:r>
          <a:endParaRPr lang="en-US" sz="1200" i="0" kern="1200">
            <a:solidFill>
              <a:sysClr val="windowText" lastClr="000000"/>
            </a:solidFill>
            <a:latin typeface="Times New Roman" panose="02020603050405020304" pitchFamily="18" charset="0"/>
          </a:endParaRPr>
        </a:p>
      </dsp:txBody>
      <dsp:txXfrm>
        <a:off x="290172" y="148872"/>
        <a:ext cx="3808776" cy="293016"/>
      </dsp:txXfrm>
    </dsp:sp>
    <dsp:sp modelId="{C264C966-40A3-4C61-A367-7C1FE34A8DCB}">
      <dsp:nvSpPr>
        <dsp:cNvPr id="0" name=""/>
        <dsp:cNvSpPr/>
      </dsp:nvSpPr>
      <dsp:spPr>
        <a:xfrm>
          <a:off x="0" y="79434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CA4D0DA-0148-4EFD-BD1E-420746669DEE}">
      <dsp:nvSpPr>
        <dsp:cNvPr id="0" name=""/>
        <dsp:cNvSpPr/>
      </dsp:nvSpPr>
      <dsp:spPr>
        <a:xfrm>
          <a:off x="274320" y="631980"/>
          <a:ext cx="3840480" cy="324720"/>
        </a:xfrm>
        <a:prstGeom prst="roundRect">
          <a:avLst/>
        </a:prstGeom>
        <a:solidFill>
          <a:schemeClr val="accent4">
            <a:hueOff val="-892954"/>
            <a:satOff val="5380"/>
            <a:lumOff val="431"/>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Increase efficiency in productivity</a:t>
          </a:r>
          <a:endParaRPr lang="en-US" sz="1200" i="0" kern="1200">
            <a:solidFill>
              <a:sysClr val="windowText" lastClr="000000"/>
            </a:solidFill>
            <a:latin typeface="Times New Roman" panose="02020603050405020304" pitchFamily="18" charset="0"/>
          </a:endParaRPr>
        </a:p>
      </dsp:txBody>
      <dsp:txXfrm>
        <a:off x="290172" y="647832"/>
        <a:ext cx="3808776" cy="293016"/>
      </dsp:txXfrm>
    </dsp:sp>
    <dsp:sp modelId="{BEDDC16D-0F56-4053-B26A-8D21FFFD1118}">
      <dsp:nvSpPr>
        <dsp:cNvPr id="0" name=""/>
        <dsp:cNvSpPr/>
      </dsp:nvSpPr>
      <dsp:spPr>
        <a:xfrm>
          <a:off x="0" y="129330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1ADA4FCC-A8B7-45E5-88CD-A26062CCF774}">
      <dsp:nvSpPr>
        <dsp:cNvPr id="0" name=""/>
        <dsp:cNvSpPr/>
      </dsp:nvSpPr>
      <dsp:spPr>
        <a:xfrm>
          <a:off x="274320" y="1130940"/>
          <a:ext cx="3840480" cy="324720"/>
        </a:xfrm>
        <a:prstGeom prst="roundRect">
          <a:avLst/>
        </a:prstGeom>
        <a:solidFill>
          <a:schemeClr val="accent4">
            <a:hueOff val="-1785908"/>
            <a:satOff val="10760"/>
            <a:lumOff val="86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Increasing quality</a:t>
          </a:r>
          <a:endParaRPr lang="en-US" sz="1200" i="0" kern="1200">
            <a:solidFill>
              <a:sysClr val="windowText" lastClr="000000"/>
            </a:solidFill>
            <a:latin typeface="Times New Roman" panose="02020603050405020304" pitchFamily="18" charset="0"/>
          </a:endParaRPr>
        </a:p>
      </dsp:txBody>
      <dsp:txXfrm>
        <a:off x="290172" y="1146792"/>
        <a:ext cx="3808776" cy="293016"/>
      </dsp:txXfrm>
    </dsp:sp>
    <dsp:sp modelId="{B239A3B9-2CBA-4F51-9318-AECAAFA5DCA2}">
      <dsp:nvSpPr>
        <dsp:cNvPr id="0" name=""/>
        <dsp:cNvSpPr/>
      </dsp:nvSpPr>
      <dsp:spPr>
        <a:xfrm>
          <a:off x="0" y="179226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317ED79-6B6E-4752-8E46-585F5064F95F}">
      <dsp:nvSpPr>
        <dsp:cNvPr id="0" name=""/>
        <dsp:cNvSpPr/>
      </dsp:nvSpPr>
      <dsp:spPr>
        <a:xfrm>
          <a:off x="274320" y="1629900"/>
          <a:ext cx="3840480" cy="324720"/>
        </a:xfrm>
        <a:prstGeom prst="roundRect">
          <a:avLst/>
        </a:prstGeom>
        <a:solidFill>
          <a:schemeClr val="accent4">
            <a:hueOff val="-2678862"/>
            <a:satOff val="16139"/>
            <a:lumOff val="1294"/>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Organizational change</a:t>
          </a:r>
          <a:endParaRPr lang="en-US" sz="1200" i="0" kern="1200">
            <a:solidFill>
              <a:sysClr val="windowText" lastClr="000000"/>
            </a:solidFill>
            <a:latin typeface="Times New Roman" panose="02020603050405020304" pitchFamily="18" charset="0"/>
          </a:endParaRPr>
        </a:p>
      </dsp:txBody>
      <dsp:txXfrm>
        <a:off x="290172" y="1645752"/>
        <a:ext cx="3808776" cy="293016"/>
      </dsp:txXfrm>
    </dsp:sp>
    <dsp:sp modelId="{45E8B6A9-795B-4D4D-95CF-7C04944B5BD8}">
      <dsp:nvSpPr>
        <dsp:cNvPr id="0" name=""/>
        <dsp:cNvSpPr/>
      </dsp:nvSpPr>
      <dsp:spPr>
        <a:xfrm>
          <a:off x="0" y="229122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D4ACBAE-4FAF-48B9-A5A4-00D031901295}">
      <dsp:nvSpPr>
        <dsp:cNvPr id="0" name=""/>
        <dsp:cNvSpPr/>
      </dsp:nvSpPr>
      <dsp:spPr>
        <a:xfrm>
          <a:off x="274320" y="2128860"/>
          <a:ext cx="3840480" cy="324720"/>
        </a:xfrm>
        <a:prstGeom prst="roundRect">
          <a:avLst/>
        </a:prstGeom>
        <a:solidFill>
          <a:schemeClr val="accent4">
            <a:hueOff val="-3571816"/>
            <a:satOff val="21519"/>
            <a:lumOff val="172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Manpower level</a:t>
          </a:r>
          <a:endParaRPr lang="en-US" sz="1200" i="0" kern="1200">
            <a:solidFill>
              <a:sysClr val="windowText" lastClr="000000"/>
            </a:solidFill>
            <a:latin typeface="Times New Roman" panose="02020603050405020304" pitchFamily="18" charset="0"/>
          </a:endParaRPr>
        </a:p>
      </dsp:txBody>
      <dsp:txXfrm>
        <a:off x="290172" y="2144712"/>
        <a:ext cx="3808776" cy="293016"/>
      </dsp:txXfrm>
    </dsp:sp>
    <dsp:sp modelId="{3A10751D-E713-4172-9031-516D170B8CB6}">
      <dsp:nvSpPr>
        <dsp:cNvPr id="0" name=""/>
        <dsp:cNvSpPr/>
      </dsp:nvSpPr>
      <dsp:spPr>
        <a:xfrm>
          <a:off x="0" y="2790180"/>
          <a:ext cx="5486400" cy="277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2728C34-0A8C-44AF-93C0-8C8946D3C4CD}">
      <dsp:nvSpPr>
        <dsp:cNvPr id="0" name=""/>
        <dsp:cNvSpPr/>
      </dsp:nvSpPr>
      <dsp:spPr>
        <a:xfrm>
          <a:off x="274320" y="2627820"/>
          <a:ext cx="3840480" cy="324720"/>
        </a:xfrm>
        <a:prstGeom prst="roundRect">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5161" tIns="0" rIns="145161" bIns="0" numCol="1" spcCol="1270" anchor="ctr" anchorCtr="0">
          <a:noAutofit/>
        </a:bodyPr>
        <a:lstStyle/>
        <a:p>
          <a:pPr marL="0" lvl="0" indent="0" algn="ctr" defTabSz="533400">
            <a:lnSpc>
              <a:spcPct val="90000"/>
            </a:lnSpc>
            <a:spcBef>
              <a:spcPct val="0"/>
            </a:spcBef>
            <a:spcAft>
              <a:spcPct val="35000"/>
            </a:spcAft>
            <a:buNone/>
          </a:pPr>
          <a:r>
            <a:rPr lang="en-US" sz="1200" b="1" i="0" kern="1200">
              <a:solidFill>
                <a:sysClr val="windowText" lastClr="000000"/>
              </a:solidFill>
              <a:latin typeface="Times New Roman" panose="02020603050405020304" pitchFamily="18" charset="0"/>
            </a:rPr>
            <a:t>Security</a:t>
          </a:r>
          <a:endParaRPr lang="en-US" sz="1200" i="0" kern="1200">
            <a:solidFill>
              <a:sysClr val="windowText" lastClr="000000"/>
            </a:solidFill>
            <a:latin typeface="Times New Roman" panose="02020603050405020304" pitchFamily="18" charset="0"/>
          </a:endParaRPr>
        </a:p>
      </dsp:txBody>
      <dsp:txXfrm>
        <a:off x="290172" y="2643672"/>
        <a:ext cx="3808776"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E01B07-069F-4333-8837-8EF671CE3AA3}" type="datetimeFigureOut">
              <a:rPr lang="en-US" smtClean="0"/>
              <a:pPr/>
              <a:t>5/5/2020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366E71-5D2C-4747-BB93-D1578EEA8919}" type="slidenum">
              <a:rPr lang="en-US" smtClean="0"/>
              <a:pPr/>
              <a:t>‹#›</a:t>
            </a:fld>
            <a:endParaRPr lang="en-US"/>
          </a:p>
        </p:txBody>
      </p:sp>
    </p:spTree>
    <p:extLst>
      <p:ext uri="{BB962C8B-B14F-4D97-AF65-F5344CB8AC3E}">
        <p14:creationId xmlns:p14="http://schemas.microsoft.com/office/powerpoint/2010/main" val="4141745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200000"/>
              </a:lnSpc>
              <a:buNone/>
            </a:pPr>
            <a:r>
              <a:rPr lang="en-US" sz="1200" kern="1200" dirty="0">
                <a:solidFill>
                  <a:schemeClr val="tx1"/>
                </a:solidFill>
                <a:latin typeface="+mn-lt"/>
                <a:ea typeface="+mn-ea"/>
                <a:cs typeface="+mn-cs"/>
              </a:rPr>
              <a:t>Working in IT companies demands lots of digital skills within the workplace. Managers in the field of IT are facing with the worldwide challenge of skill gaps within the IT sector. It forms a significant part of digital skills to develop awareness related to the significance of information analysis and effective translation of same in forms of knowledge. </a:t>
            </a:r>
            <a:endParaRPr lang="en-US" dirty="0"/>
          </a:p>
        </p:txBody>
      </p:sp>
      <p:sp>
        <p:nvSpPr>
          <p:cNvPr id="4" name="Slide Number Placeholder 3"/>
          <p:cNvSpPr>
            <a:spLocks noGrp="1"/>
          </p:cNvSpPr>
          <p:nvPr>
            <p:ph type="sldNum" sz="quarter" idx="10"/>
          </p:nvPr>
        </p:nvSpPr>
        <p:spPr/>
        <p:txBody>
          <a:bodyPr/>
          <a:lstStyle/>
          <a:p>
            <a:fld id="{8A366E71-5D2C-4747-BB93-D1578EEA8919}" type="slidenum">
              <a:rPr lang="en-US" smtClean="0"/>
              <a:pPr/>
              <a:t>3</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a:latin typeface="Times New Roman" pitchFamily="18" charset="0"/>
                <a:cs typeface="Times New Roman" pitchFamily="18" charset="0"/>
              </a:rPr>
              <a:t>The workforce of the Google even strives to fulfill the company’s vision by inculcating the culture first within the </a:t>
            </a:r>
            <a:r>
              <a:rPr lang="en-US" sz="1200" dirty="0" err="1">
                <a:latin typeface="Times New Roman" pitchFamily="18" charset="0"/>
                <a:cs typeface="Times New Roman" pitchFamily="18" charset="0"/>
              </a:rPr>
              <a:t>workplace</a:t>
            </a:r>
            <a:r>
              <a:rPr lang="en-US" sz="1200" kern="1200" dirty="0" err="1">
                <a:solidFill>
                  <a:schemeClr val="tx1"/>
                </a:solidFill>
                <a:latin typeface="+mn-lt"/>
                <a:ea typeface="+mn-ea"/>
                <a:cs typeface="+mn-cs"/>
              </a:rPr>
              <a:t>That</a:t>
            </a:r>
            <a:r>
              <a:rPr lang="en-US" sz="1200" kern="1200" dirty="0">
                <a:solidFill>
                  <a:schemeClr val="tx1"/>
                </a:solidFill>
                <a:latin typeface="+mn-lt"/>
                <a:ea typeface="+mn-ea"/>
                <a:cs typeface="+mn-cs"/>
              </a:rPr>
              <a:t> is the company first thrives to lead technological modernization to improve their workplace culture as well as efficiency and productivity. </a:t>
            </a:r>
          </a:p>
          <a:p>
            <a:r>
              <a:rPr lang="en-US" sz="1200" kern="1200" dirty="0">
                <a:solidFill>
                  <a:schemeClr val="tx1"/>
                </a:solidFill>
                <a:latin typeface="+mn-lt"/>
                <a:ea typeface="+mn-ea"/>
                <a:cs typeface="+mn-cs"/>
              </a:rPr>
              <a:t>Google operates to keep its users safe with various industry defined techniques, tools, features along with principles and also offers education based programs for the enhancement of children learning and activities. The development in the field of Artificial Intelligence is sourcing various new opportunities in order to give better life to people and improve the current scenario across the world including business, education as well as healthcare facilities (Google, 2020). With this increases questions regarding the best possible way to incorporate integrity, fairness, trustworthy, security, safety, privacy and interpretable qualities within such systems.</a:t>
            </a:r>
            <a:endParaRPr lang="en-US" dirty="0"/>
          </a:p>
        </p:txBody>
      </p:sp>
      <p:sp>
        <p:nvSpPr>
          <p:cNvPr id="4" name="Slide Number Placeholder 3"/>
          <p:cNvSpPr>
            <a:spLocks noGrp="1"/>
          </p:cNvSpPr>
          <p:nvPr>
            <p:ph type="sldNum" sz="quarter" idx="10"/>
          </p:nvPr>
        </p:nvSpPr>
        <p:spPr/>
        <p:txBody>
          <a:bodyPr/>
          <a:lstStyle/>
          <a:p>
            <a:fld id="{8A366E71-5D2C-4747-BB93-D1578EEA8919}" type="slidenum">
              <a:rPr lang="en-US" smtClean="0"/>
              <a:pPr/>
              <a:t>4</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following assignment provides a thorough analysis of the challenges faced by the company to introduce modern technology within the workplace as well as highlights the impact of the same. It even provides brief insights to the introduced modern technologies by the organization.</a:t>
            </a:r>
          </a:p>
        </p:txBody>
      </p:sp>
      <p:sp>
        <p:nvSpPr>
          <p:cNvPr id="4" name="Slide Number Placeholder 3"/>
          <p:cNvSpPr>
            <a:spLocks noGrp="1"/>
          </p:cNvSpPr>
          <p:nvPr>
            <p:ph type="sldNum" sz="quarter" idx="10"/>
          </p:nvPr>
        </p:nvSpPr>
        <p:spPr/>
        <p:txBody>
          <a:bodyPr/>
          <a:lstStyle/>
          <a:p>
            <a:fld id="{8A366E71-5D2C-4747-BB93-D1578EEA8919}" type="slidenum">
              <a:rPr lang="en-US" smtClean="0"/>
              <a:pPr/>
              <a:t>5</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IT industry composes of various opportunities as well as challenges. Google, being the giant leader in the sector of IT went through lot of hurdles before coming up with new era of technical solutions. This section presents the basic challenges existing in IT before introduction of modern technologies. The key challenges are outlined ABOVE.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impacts the performance of the staff working within the IT department who struggles to complete their assigned work due to lack of skills. The time which is being designated for development of skills and training is utilized to compensate for the increasing work backlog.  This workload functions as an inhibitor of training as most of the IT professionals perceives that the mount up workload limits their time for training course.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9</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Customers are no where willing to put at risk their private data. The problem persists due to lack in the number of IT experts with cyber security experience (</a:t>
            </a:r>
            <a:r>
              <a:rPr lang="en-US" sz="1200" kern="1200" dirty="0" err="1">
                <a:solidFill>
                  <a:schemeClr val="tx1"/>
                </a:solidFill>
                <a:latin typeface="+mn-lt"/>
                <a:ea typeface="+mn-ea"/>
                <a:cs typeface="+mn-cs"/>
              </a:rPr>
              <a:t>Leitão</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2016, p. 11). Managers in IT organization indicate the prevailing skill gaps they have in aspects of cyber security in their respective teams. </a:t>
            </a:r>
          </a:p>
        </p:txBody>
      </p:sp>
      <p:sp>
        <p:nvSpPr>
          <p:cNvPr id="4" name="Slide Number Placeholder 3"/>
          <p:cNvSpPr>
            <a:spLocks noGrp="1"/>
          </p:cNvSpPr>
          <p:nvPr>
            <p:ph type="sldNum" sz="quarter" idx="10"/>
          </p:nvPr>
        </p:nvSpPr>
        <p:spPr/>
        <p:txBody>
          <a:bodyPr/>
          <a:lstStyle/>
          <a:p>
            <a:fld id="{8A366E71-5D2C-4747-BB93-D1578EEA8919}" type="slidenum">
              <a:rPr lang="en-US" smtClean="0"/>
              <a:pPr/>
              <a:t>10</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itchFamily="18" charset="0"/>
                <a:cs typeface="Times New Roman" pitchFamily="18" charset="0"/>
              </a:rPr>
              <a:t>This challenge is the most difficult to fill and forms as a great barrier towards introduction of modern </a:t>
            </a:r>
            <a:r>
              <a:rPr lang="en-US" sz="1200" dirty="0" err="1">
                <a:latin typeface="Times New Roman" pitchFamily="18" charset="0"/>
                <a:cs typeface="Times New Roman" pitchFamily="18" charset="0"/>
              </a:rPr>
              <a:t>technology.</a:t>
            </a:r>
            <a:r>
              <a:rPr lang="en-US" sz="1200" kern="1200" dirty="0" err="1">
                <a:solidFill>
                  <a:schemeClr val="tx1"/>
                </a:solidFill>
                <a:latin typeface="+mn-lt"/>
                <a:ea typeface="+mn-ea"/>
                <a:cs typeface="+mn-cs"/>
              </a:rPr>
              <a:t>Google</a:t>
            </a:r>
            <a:r>
              <a:rPr lang="en-US" sz="1200" kern="1200" dirty="0">
                <a:solidFill>
                  <a:schemeClr val="tx1"/>
                </a:solidFill>
                <a:latin typeface="+mn-lt"/>
                <a:ea typeface="+mn-ea"/>
                <a:cs typeface="+mn-cs"/>
              </a:rPr>
              <a:t> deals with this challenge with the introduction of the concept of degree inflation. It refers to the effort to put the direction of concern towards the skills rather than the degree during the process of recruitment. Google focuses on removing degree as a prerequisite and places more emphasis on possessing relevant skills in their talent acquisition process (Chen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2017, p. 65).</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11</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Budget required for introduction of modern technology forms as a roadblock for development both in professional front as well as in recruitment in the sector of IT. The holders of budget are faced with the challenging task to identified the budget allocation that would prove to be beneficial at a given instant. Continuous evaluations are made to judge which investment would bring positive returns both in the short and long run. </a:t>
            </a:r>
          </a:p>
          <a:p>
            <a:r>
              <a:rPr lang="en-US" sz="1200" kern="1200" dirty="0">
                <a:solidFill>
                  <a:schemeClr val="tx1"/>
                </a:solidFill>
                <a:latin typeface="+mn-lt"/>
                <a:ea typeface="+mn-ea"/>
                <a:cs typeface="+mn-cs"/>
              </a:rPr>
              <a:t>Greater need of expertise prevails now more than ever in order to manage as well as introduce new technology (</a:t>
            </a:r>
            <a:r>
              <a:rPr lang="en-US" sz="1200" kern="1200" dirty="0" err="1">
                <a:solidFill>
                  <a:schemeClr val="tx1"/>
                </a:solidFill>
                <a:latin typeface="+mn-lt"/>
                <a:ea typeface="+mn-ea"/>
                <a:cs typeface="+mn-cs"/>
              </a:rPr>
              <a:t>Eckhoff</a:t>
            </a:r>
            <a:r>
              <a:rPr lang="en-US" sz="1200" kern="1200" dirty="0">
                <a:solidFill>
                  <a:schemeClr val="tx1"/>
                </a:solidFill>
                <a:latin typeface="+mn-lt"/>
                <a:ea typeface="+mn-ea"/>
                <a:cs typeface="+mn-cs"/>
              </a:rPr>
              <a:t> and Wagner, 2017, p. 28). </a:t>
            </a:r>
          </a:p>
          <a:p>
            <a:r>
              <a:rPr lang="en-US" sz="1200" kern="1200" dirty="0">
                <a:solidFill>
                  <a:schemeClr val="tx1"/>
                </a:solidFill>
                <a:latin typeface="+mn-lt"/>
                <a:ea typeface="+mn-ea"/>
                <a:cs typeface="+mn-cs"/>
              </a:rPr>
              <a:t>Thus, the above mentioned are the challenges faced by most IT companies as well as Google, in introducing modern technologies. </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12</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feature that called in for the greatest attention on its initial development was called Duplex. It forms a part of Google Assistant and represents a voice-controlled systematic machine that seeks to answers questions asked as well as perform tasks that are given on command. The competitor of this technology is that of Amazon’s </a:t>
            </a:r>
            <a:r>
              <a:rPr lang="en-US" sz="1200" kern="1200" dirty="0" err="1">
                <a:solidFill>
                  <a:schemeClr val="tx1"/>
                </a:solidFill>
                <a:latin typeface="+mn-lt"/>
                <a:ea typeface="+mn-ea"/>
                <a:cs typeface="+mn-cs"/>
              </a:rPr>
              <a:t>Alexa</a:t>
            </a:r>
            <a:r>
              <a:rPr lang="en-US" sz="1200" kern="1200" dirty="0">
                <a:solidFill>
                  <a:schemeClr val="tx1"/>
                </a:solidFill>
                <a:latin typeface="+mn-lt"/>
                <a:ea typeface="+mn-ea"/>
                <a:cs typeface="+mn-cs"/>
              </a:rPr>
              <a:t> and Siri of Apple (Kumar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p. 43). In the launch of Duplex, it was represented to be calling small businesses to book appointments.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Duplex is dependent on Artificial Intelligence which is referred to a type of software that gathers its collective learning from data rather than being coded manually. Google is known to be the leader in the field of development of machine learning, computer visions and various other forms of AI system. The technology of smart composition for Gmail functions to predict the next sentences, or phrases or words as people write their email. This facilitates Gmail to take a leap towards Smart Replies that would suggest appropriate responses for writing emails.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Google even introduced 3.0 version of its TPU (known as Tensor Processor Unit). It is a form of chipset which is designed with the purpose to handle heavy load of AI tasks in-house. The new version of TPU introduced by Google functions to be 8 times more efficient than its earlier version and the technology is water cooled ad not air cooled (Yang and Hsu, 2016, p. 87). The earlier versions of TPU’s were even available for other companies to rent and use Google cloud computing technique but the latest version of the AI chip allows only Google to use the same.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introduced the technology of Visual Positioning to provide a new way to individuals in order to find their way using Google Maps utilizing their phone cameras along with Google’s technology of augmented reality compounded with computer-vision technology.  The earlier version of Google maps came with a challenge to provide unclear directions for walking. The AR upgraded mapping technology enables the users to raise their phones and see for themselves the picture of the streets and cross roads facilitated by a large arrow those points to the correct direction.</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18</a:t>
            </a:fld>
            <a:endParaRPr lang="en-US"/>
          </a:p>
        </p:txBody>
      </p:sp>
    </p:spTree>
    <p:extLst>
      <p:ext uri="{BB962C8B-B14F-4D97-AF65-F5344CB8AC3E}">
        <p14:creationId xmlns:p14="http://schemas.microsoft.com/office/powerpoint/2010/main" val="3013156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kern="1200" dirty="0">
                <a:solidFill>
                  <a:schemeClr val="tx1"/>
                </a:solidFill>
                <a:effectLst/>
                <a:latin typeface="+mn-lt"/>
                <a:ea typeface="+mn-ea"/>
                <a:cs typeface="+mn-cs"/>
              </a:rPr>
              <a:t>It can be said from the above analysis of above insights that there can be some vital insights that has been introduced by Google. The upgrade techniques along with the modern systems have been played a vital role as well for the better management of the organization along with the other services. The customer zone for the organization can be seen in a wide range as well which a massive area is already for Google.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19</a:t>
            </a:fld>
            <a:endParaRPr lang="en-US"/>
          </a:p>
        </p:txBody>
      </p:sp>
    </p:spTree>
    <p:extLst>
      <p:ext uri="{BB962C8B-B14F-4D97-AF65-F5344CB8AC3E}">
        <p14:creationId xmlns:p14="http://schemas.microsoft.com/office/powerpoint/2010/main" val="2851579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The profitability of the organization can be seen in an upward direction as well and that is crucial part for the better improvements of the organization as well.</a:t>
            </a:r>
          </a:p>
          <a:p>
            <a:r>
              <a:rPr lang="en-US" sz="1200" b="1" i="1" kern="1200" dirty="0">
                <a:solidFill>
                  <a:schemeClr val="tx1"/>
                </a:solidFill>
                <a:effectLst/>
                <a:latin typeface="+mn-lt"/>
                <a:ea typeface="+mn-ea"/>
                <a:cs typeface="+mn-cs"/>
              </a:rPr>
              <a:t>Increase efficiency in productivity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productivity of the organization has been seen in a better way as well and the efficiency over that can be observed as well. Costing reduction develops the productivity rates and that is why an efficiency is observed as well. This is beneficial for the better customer satisfaction and manage the needs and demands of the market in a proper system as well. Hence, it can be seen that the organization can be very successful using the modern technologies (Chen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2019,p. 5189).</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25</a:t>
            </a:fld>
            <a:endParaRPr lang="en-US"/>
          </a:p>
        </p:txBody>
      </p:sp>
    </p:spTree>
    <p:extLst>
      <p:ext uri="{BB962C8B-B14F-4D97-AF65-F5344CB8AC3E}">
        <p14:creationId xmlns:p14="http://schemas.microsoft.com/office/powerpoint/2010/main" val="878792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kern="1200" dirty="0">
                <a:solidFill>
                  <a:schemeClr val="tx1"/>
                </a:solidFill>
                <a:effectLst/>
                <a:latin typeface="+mn-lt"/>
                <a:ea typeface="+mn-ea"/>
                <a:cs typeface="+mn-cs"/>
              </a:rPr>
              <a:t>On the other hand, it has been seen that the customers of the Google always prefers to achieve a supreme quality service and that has been essential as well in order to maintain the growth as well.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26</a:t>
            </a:fld>
            <a:endParaRPr lang="en-US"/>
          </a:p>
        </p:txBody>
      </p:sp>
    </p:spTree>
    <p:extLst>
      <p:ext uri="{BB962C8B-B14F-4D97-AF65-F5344CB8AC3E}">
        <p14:creationId xmlns:p14="http://schemas.microsoft.com/office/powerpoint/2010/main" val="2640678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has been seen that the organizational changes can make a extreme effect on the development and efficiency of the organization. Therefore, it can be said that the modern technologies and software can be effective for the management of the changes within the organization and that is one of the most important part as well for any organization to maintain their sustainability. </a:t>
            </a:r>
            <a:r>
              <a:rPr lang="en-US" sz="1200" dirty="0"/>
              <a:t>The application of the modern technologies have played a vital role in the management of the manpower level as well and that is very crucial as well for the growth of Google.</a:t>
            </a:r>
            <a:r>
              <a:rPr lang="en-US" sz="1200" kern="1200" dirty="0">
                <a:solidFill>
                  <a:schemeClr val="tx1"/>
                </a:solidFill>
                <a:effectLst/>
                <a:latin typeface="+mn-lt"/>
                <a:ea typeface="+mn-ea"/>
                <a:cs typeface="+mn-cs"/>
              </a:rPr>
              <a:t> Therefore, it can be seen that the modern technologies has a great impact over the efficiency of employees and that needs to be observed by the management as well. The employees need to be familiar with the technical terms and uses as well so that they can able to understand the process. Besides that, the management of the organization can train them in a better way as well to share the knowledge and experiences with them (Kern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2017, p. 25).</a:t>
            </a:r>
          </a:p>
          <a:p>
            <a:pPr algn="just">
              <a:lnSpc>
                <a:spcPct val="150000"/>
              </a:lnSpc>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27</a:t>
            </a:fld>
            <a:endParaRPr lang="en-US"/>
          </a:p>
        </p:txBody>
      </p:sp>
    </p:spTree>
    <p:extLst>
      <p:ext uri="{BB962C8B-B14F-4D97-AF65-F5344CB8AC3E}">
        <p14:creationId xmlns:p14="http://schemas.microsoft.com/office/powerpoint/2010/main" val="501903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It has been seen that most of the organization has been deal with the internet security and threats as well nowadays and that need to be restricted and reduction as well for the better management of the system. </a:t>
            </a:r>
          </a:p>
          <a:p>
            <a:r>
              <a:rPr lang="en-US" sz="1200" kern="1200" dirty="0">
                <a:solidFill>
                  <a:schemeClr val="tx1"/>
                </a:solidFill>
                <a:effectLst/>
                <a:latin typeface="+mn-lt"/>
                <a:ea typeface="+mn-ea"/>
                <a:cs typeface="+mn-cs"/>
              </a:rPr>
              <a:t>Moreover, the efficiency can be seen in keeping the business ideas as well for the better management of future projects as well.</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28</a:t>
            </a:fld>
            <a:endParaRPr lang="en-US"/>
          </a:p>
        </p:txBody>
      </p:sp>
    </p:spTree>
    <p:extLst>
      <p:ext uri="{BB962C8B-B14F-4D97-AF65-F5344CB8AC3E}">
        <p14:creationId xmlns:p14="http://schemas.microsoft.com/office/powerpoint/2010/main" val="2032832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dirty="0"/>
              <a:t>The above parts of the report along with the case study has been effective to discuss about the various process and systems of using the modern technologies along with the improvement in knowledge of digital skills in workplaces. </a:t>
            </a:r>
            <a:r>
              <a:rPr lang="en-US" sz="1200" kern="1200" dirty="0">
                <a:solidFill>
                  <a:schemeClr val="tx1"/>
                </a:solidFill>
                <a:effectLst/>
                <a:latin typeface="+mn-lt"/>
                <a:ea typeface="+mn-ea"/>
                <a:cs typeface="+mn-cs"/>
              </a:rPr>
              <a:t>Besides that, use of contemporary techniques can be seen as well for the increase of efficiency along with the employability. The data handling process of the organization can be seen updated as well along with the modern techniques and documentation process. Hence, evaluation of the ranges of sources can be generated as well for Google and that can be beneficial for the other IT services organizations as well. Therefore, it can be said that, upgraded mapping system along with the mailing process of Google can be adapted as well for the better efficiency within other activities as well (</a:t>
            </a:r>
            <a:r>
              <a:rPr lang="en-US" sz="1200" kern="1200" dirty="0" err="1">
                <a:solidFill>
                  <a:schemeClr val="tx1"/>
                </a:solidFill>
                <a:effectLst/>
                <a:latin typeface="+mn-lt"/>
                <a:ea typeface="+mn-ea"/>
                <a:cs typeface="+mn-cs"/>
              </a:rPr>
              <a:t>Alwan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2017, p. 258). Other organizations of the market can follow this types of modern technologies as well so that people can be able to fulfil their needs and demands as well with the help of those innovative facilities (Chen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 p. 5189). Therefore, it can be said that the technologies have been a vital part for the management of every system of business management and improving efficiency as well. </a:t>
            </a:r>
          </a:p>
          <a:p>
            <a:pPr algn="just">
              <a:lnSpc>
                <a:spcPct val="150000"/>
              </a:lnSpc>
            </a:pPr>
            <a:endParaRPr lang="en-US" sz="1200" u="none" strike="noStrike"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34</a:t>
            </a:fld>
            <a:endParaRPr lang="en-US"/>
          </a:p>
        </p:txBody>
      </p:sp>
    </p:spTree>
    <p:extLst>
      <p:ext uri="{BB962C8B-B14F-4D97-AF65-F5344CB8AC3E}">
        <p14:creationId xmlns:p14="http://schemas.microsoft.com/office/powerpoint/2010/main" val="324726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Apart from that, insights of the modern technologies have been seen in a wide range as well that has been discussed in the report as well. Understanding all the activities and lessons of that report, it can be said that the digital skills and the research have been vital for the better management of efficiency in the organization such as Google and many other industries as well.</a:t>
            </a:r>
          </a:p>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35</a:t>
            </a:fld>
            <a:endParaRPr lang="en-US"/>
          </a:p>
        </p:txBody>
      </p:sp>
    </p:spTree>
    <p:extLst>
      <p:ext uri="{BB962C8B-B14F-4D97-AF65-F5344CB8AC3E}">
        <p14:creationId xmlns:p14="http://schemas.microsoft.com/office/powerpoint/2010/main" val="24550463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8A366E71-5D2C-4747-BB93-D1578EEA8919}" type="slidenum">
              <a:rPr lang="en-US" smtClean="0"/>
              <a:pPr/>
              <a:t>39</a:t>
            </a:fld>
            <a:endParaRPr lang="en-US"/>
          </a:p>
        </p:txBody>
      </p:sp>
    </p:spTree>
    <p:extLst>
      <p:ext uri="{BB962C8B-B14F-4D97-AF65-F5344CB8AC3E}">
        <p14:creationId xmlns:p14="http://schemas.microsoft.com/office/powerpoint/2010/main" val="718093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2741415-A5B9-413E-BEE1-CE6EE676F289}" type="datetimeFigureOut">
              <a:rPr lang="en-US" smtClean="0"/>
              <a:pPr/>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741415-A5B9-413E-BEE1-CE6EE676F289}" type="datetimeFigureOut">
              <a:rPr lang="en-US" smtClean="0"/>
              <a:pPr/>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741415-A5B9-413E-BEE1-CE6EE676F289}" type="datetimeFigureOut">
              <a:rPr lang="en-US" smtClean="0"/>
              <a:pPr/>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2741415-A5B9-413E-BEE1-CE6EE676F289}" type="datetimeFigureOut">
              <a:rPr lang="en-US" smtClean="0"/>
              <a:pPr/>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2741415-A5B9-413E-BEE1-CE6EE676F289}" type="datetimeFigureOut">
              <a:rPr lang="en-US" smtClean="0"/>
              <a:pPr/>
              <a:t>5/5/2020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2741415-A5B9-413E-BEE1-CE6EE676F289}" type="datetimeFigureOut">
              <a:rPr lang="en-US" smtClean="0"/>
              <a:pPr/>
              <a:t>5/5/2020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41415-A5B9-413E-BEE1-CE6EE676F289}" type="datetimeFigureOut">
              <a:rPr lang="en-US" smtClean="0"/>
              <a:pPr/>
              <a:t>5/5/2020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741415-A5B9-413E-BEE1-CE6EE676F289}" type="datetimeFigureOut">
              <a:rPr lang="en-US" smtClean="0"/>
              <a:pPr/>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741415-A5B9-413E-BEE1-CE6EE676F289}" type="datetimeFigureOut">
              <a:rPr lang="en-US" smtClean="0"/>
              <a:pPr/>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741415-A5B9-413E-BEE1-CE6EE676F289}" type="datetimeFigureOut">
              <a:rPr lang="en-US" smtClean="0"/>
              <a:pPr/>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2741415-A5B9-413E-BEE1-CE6EE676F289}" type="datetimeFigureOut">
              <a:rPr lang="en-US" smtClean="0"/>
              <a:pPr/>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1CDFA-B0C4-4A95-95CC-AE85529682E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741415-A5B9-413E-BEE1-CE6EE676F289}" type="datetimeFigureOut">
              <a:rPr lang="en-US" smtClean="0"/>
              <a:pPr/>
              <a:t>5/5/2020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CDFA-B0C4-4A95-95CC-AE85529682E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1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1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8.xml" /><Relationship Id="rId1" Type="http://schemas.openxmlformats.org/officeDocument/2006/relationships/slideLayout" Target="../slideLayouts/slideLayout2.xml" /><Relationship Id="rId5" Type="http://schemas.openxmlformats.org/officeDocument/2006/relationships/image" Target="../media/image7.png" /><Relationship Id="rId4" Type="http://schemas.openxmlformats.org/officeDocument/2006/relationships/image" Target="../media/image6.png" /></Relationships>
</file>

<file path=ppt/slides/_rels/slide1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3.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7.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3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ctrTitle"/>
          </p:nvPr>
        </p:nvSpPr>
        <p:spPr>
          <a:xfrm>
            <a:off x="539552" y="36001"/>
            <a:ext cx="7772400" cy="1470025"/>
          </a:xfrm>
        </p:spPr>
        <p:txBody>
          <a:bodyPr>
            <a:noAutofit/>
          </a:bodyPr>
          <a:lstStyle/>
          <a:p>
            <a:r>
              <a:rPr lang="en-US" sz="4000" b="1" dirty="0">
                <a:latin typeface="Times New Roman" pitchFamily="18" charset="0"/>
                <a:cs typeface="Times New Roman" pitchFamily="18" charset="0"/>
              </a:rPr>
              <a:t>Google techniques for progressive improvements</a:t>
            </a:r>
          </a:p>
        </p:txBody>
      </p:sp>
      <p:sp>
        <p:nvSpPr>
          <p:cNvPr id="3" name="Subtitle 2"/>
          <p:cNvSpPr>
            <a:spLocks noGrp="1"/>
          </p:cNvSpPr>
          <p:nvPr>
            <p:ph type="subTitle" idx="1"/>
          </p:nvPr>
        </p:nvSpPr>
        <p:spPr>
          <a:xfrm>
            <a:off x="206016" y="1391849"/>
            <a:ext cx="8439472" cy="5533339"/>
          </a:xfrm>
        </p:spPr>
        <p:txBody>
          <a:bodyPr>
            <a:normAutofit/>
          </a:bodyPr>
          <a:lstStyle/>
          <a:p>
            <a:pPr algn="l"/>
            <a:r>
              <a:rPr lang="en-US" sz="2000" b="1" dirty="0">
                <a:solidFill>
                  <a:schemeClr val="tx1"/>
                </a:solidFill>
                <a:latin typeface="Times New Roman" pitchFamily="18" charset="0"/>
                <a:cs typeface="Times New Roman" pitchFamily="18" charset="0"/>
              </a:rPr>
              <a:t>Student’s Name: Elena </a:t>
            </a:r>
            <a:r>
              <a:rPr lang="en-US" sz="2000" b="1" dirty="0" err="1">
                <a:solidFill>
                  <a:schemeClr val="tx1"/>
                </a:solidFill>
                <a:latin typeface="Times New Roman" pitchFamily="18" charset="0"/>
                <a:cs typeface="Times New Roman" pitchFamily="18" charset="0"/>
              </a:rPr>
              <a:t>Toneva</a:t>
            </a:r>
            <a:r>
              <a:rPr lang="en-US" sz="2000" b="1" dirty="0">
                <a:solidFill>
                  <a:schemeClr val="tx1"/>
                </a:solidFill>
                <a:latin typeface="Times New Roman" pitchFamily="18" charset="0"/>
                <a:cs typeface="Times New Roman" pitchFamily="18" charset="0"/>
              </a:rPr>
              <a:t> </a:t>
            </a:r>
          </a:p>
          <a:p>
            <a:pPr algn="l"/>
            <a:r>
              <a:rPr lang="en-US" sz="2000" b="1" dirty="0">
                <a:solidFill>
                  <a:schemeClr val="tx1"/>
                </a:solidFill>
                <a:latin typeface="Times New Roman" pitchFamily="18" charset="0"/>
                <a:cs typeface="Times New Roman" pitchFamily="18" charset="0"/>
              </a:rPr>
              <a:t>Student’s ID:1915168</a:t>
            </a:r>
          </a:p>
          <a:p>
            <a:pPr algn="l"/>
            <a:r>
              <a:rPr lang="en-IN" sz="2000" b="1" dirty="0">
                <a:solidFill>
                  <a:schemeClr val="tx1"/>
                </a:solidFill>
                <a:latin typeface="Times New Roman" pitchFamily="18" charset="0"/>
                <a:cs typeface="Times New Roman" pitchFamily="18" charset="0"/>
              </a:rPr>
              <a:t>Assignment title : Background of the organization </a:t>
            </a:r>
          </a:p>
          <a:p>
            <a:pPr algn="l"/>
            <a:r>
              <a:rPr lang="en-IN" sz="2000" b="1" dirty="0">
                <a:solidFill>
                  <a:schemeClr val="tx1"/>
                </a:solidFill>
                <a:latin typeface="Times New Roman" pitchFamily="18" charset="0"/>
                <a:cs typeface="Times New Roman" pitchFamily="18" charset="0"/>
              </a:rPr>
              <a:t>--------------------------------------------------------------------------------------------------</a:t>
            </a:r>
          </a:p>
          <a:p>
            <a:pPr algn="l"/>
            <a:r>
              <a:rPr lang="en-US" sz="2000" b="1" dirty="0">
                <a:solidFill>
                  <a:schemeClr val="tx1"/>
                </a:solidFill>
                <a:latin typeface="Times New Roman" pitchFamily="18" charset="0"/>
                <a:cs typeface="Times New Roman" pitchFamily="18" charset="0"/>
              </a:rPr>
              <a:t>Student’s Name: </a:t>
            </a:r>
            <a:r>
              <a:rPr lang="en-US" sz="2000" b="1" dirty="0" err="1">
                <a:solidFill>
                  <a:schemeClr val="tx1"/>
                </a:solidFill>
                <a:latin typeface="Times New Roman" pitchFamily="18" charset="0"/>
                <a:cs typeface="Times New Roman" pitchFamily="18" charset="0"/>
              </a:rPr>
              <a:t>Vesela</a:t>
            </a:r>
            <a:r>
              <a:rPr lang="en-US" sz="2000" b="1" dirty="0">
                <a:solidFill>
                  <a:schemeClr val="tx1"/>
                </a:solidFill>
                <a:latin typeface="Times New Roman" pitchFamily="18" charset="0"/>
                <a:cs typeface="Times New Roman" pitchFamily="18" charset="0"/>
              </a:rPr>
              <a:t> </a:t>
            </a:r>
            <a:r>
              <a:rPr lang="en-US" sz="2000" b="1" dirty="0" err="1">
                <a:solidFill>
                  <a:schemeClr val="tx1"/>
                </a:solidFill>
                <a:latin typeface="Times New Roman" pitchFamily="18" charset="0"/>
                <a:cs typeface="Times New Roman" pitchFamily="18" charset="0"/>
              </a:rPr>
              <a:t>Basheva</a:t>
            </a:r>
            <a:r>
              <a:rPr lang="en-US" sz="2000" b="1" dirty="0">
                <a:solidFill>
                  <a:schemeClr val="tx1"/>
                </a:solidFill>
                <a:latin typeface="Times New Roman" pitchFamily="18" charset="0"/>
                <a:cs typeface="Times New Roman" pitchFamily="18" charset="0"/>
              </a:rPr>
              <a:t> </a:t>
            </a:r>
          </a:p>
          <a:p>
            <a:pPr algn="l"/>
            <a:r>
              <a:rPr lang="en-US" sz="2000" b="1" dirty="0">
                <a:solidFill>
                  <a:schemeClr val="tx1"/>
                </a:solidFill>
                <a:latin typeface="Times New Roman" pitchFamily="18" charset="0"/>
                <a:cs typeface="Times New Roman" pitchFamily="18" charset="0"/>
              </a:rPr>
              <a:t>Student’s ID:1913742</a:t>
            </a:r>
          </a:p>
          <a:p>
            <a:pPr algn="l"/>
            <a:r>
              <a:rPr lang="en-IN" sz="2000" b="1" dirty="0">
                <a:solidFill>
                  <a:schemeClr val="tx1"/>
                </a:solidFill>
                <a:latin typeface="Times New Roman" pitchFamily="18" charset="0"/>
                <a:cs typeface="Times New Roman" pitchFamily="18" charset="0"/>
              </a:rPr>
              <a:t>Assignment title : The challenges before the introduction of modern technology</a:t>
            </a:r>
          </a:p>
          <a:p>
            <a:pPr algn="l"/>
            <a:r>
              <a:rPr lang="en-IN" sz="2000" b="1" dirty="0">
                <a:solidFill>
                  <a:schemeClr val="tx1"/>
                </a:solidFill>
                <a:latin typeface="Times New Roman" pitchFamily="18" charset="0"/>
                <a:cs typeface="Times New Roman" pitchFamily="18" charset="0"/>
              </a:rPr>
              <a:t>--------------------------------------------------------------------------------------------------</a:t>
            </a:r>
          </a:p>
          <a:p>
            <a:pPr algn="l"/>
            <a:r>
              <a:rPr lang="en-US" sz="2000" b="1" dirty="0">
                <a:solidFill>
                  <a:schemeClr val="tx1"/>
                </a:solidFill>
                <a:latin typeface="Times New Roman" pitchFamily="18" charset="0"/>
                <a:cs typeface="Times New Roman" pitchFamily="18" charset="0"/>
              </a:rPr>
              <a:t>Student’s Name: </a:t>
            </a:r>
            <a:r>
              <a:rPr lang="en-US" sz="2000" b="1" dirty="0" err="1">
                <a:solidFill>
                  <a:schemeClr val="tx1"/>
                </a:solidFill>
                <a:latin typeface="Times New Roman" pitchFamily="18" charset="0"/>
                <a:cs typeface="Times New Roman" pitchFamily="18" charset="0"/>
              </a:rPr>
              <a:t>Hristo</a:t>
            </a:r>
            <a:r>
              <a:rPr lang="en-US" sz="2000" b="1" dirty="0">
                <a:solidFill>
                  <a:schemeClr val="tx1"/>
                </a:solidFill>
                <a:latin typeface="Times New Roman" pitchFamily="18" charset="0"/>
                <a:cs typeface="Times New Roman" pitchFamily="18" charset="0"/>
              </a:rPr>
              <a:t> </a:t>
            </a:r>
            <a:r>
              <a:rPr lang="en-US" sz="2000" b="1" dirty="0" err="1">
                <a:solidFill>
                  <a:schemeClr val="tx1"/>
                </a:solidFill>
                <a:latin typeface="Times New Roman" pitchFamily="18" charset="0"/>
                <a:cs typeface="Times New Roman" pitchFamily="18" charset="0"/>
              </a:rPr>
              <a:t>Sulakov</a:t>
            </a:r>
            <a:r>
              <a:rPr lang="en-US" sz="2000" b="1" dirty="0">
                <a:solidFill>
                  <a:schemeClr val="tx1"/>
                </a:solidFill>
                <a:latin typeface="Times New Roman" pitchFamily="18" charset="0"/>
                <a:cs typeface="Times New Roman" pitchFamily="18" charset="0"/>
              </a:rPr>
              <a:t> </a:t>
            </a:r>
          </a:p>
          <a:p>
            <a:pPr algn="l"/>
            <a:r>
              <a:rPr lang="en-US" sz="2000" b="1" dirty="0">
                <a:solidFill>
                  <a:schemeClr val="tx1"/>
                </a:solidFill>
                <a:latin typeface="Times New Roman" pitchFamily="18" charset="0"/>
                <a:cs typeface="Times New Roman" pitchFamily="18" charset="0"/>
              </a:rPr>
              <a:t>Student’s ID:1913411</a:t>
            </a:r>
          </a:p>
          <a:p>
            <a:pPr algn="l"/>
            <a:r>
              <a:rPr lang="en-IN" sz="2000" b="1" dirty="0">
                <a:solidFill>
                  <a:schemeClr val="tx1"/>
                </a:solidFill>
                <a:latin typeface="Times New Roman" pitchFamily="18" charset="0"/>
                <a:cs typeface="Times New Roman" pitchFamily="18" charset="0"/>
              </a:rPr>
              <a:t>Assignment title :Insights to the modern technology introduced</a:t>
            </a:r>
          </a:p>
          <a:p>
            <a:pPr algn="l"/>
            <a:endParaRPr lang="en-IN" sz="2000" b="1" dirty="0">
              <a:solidFill>
                <a:schemeClr val="tx1"/>
              </a:solidFill>
              <a:latin typeface="Times New Roman" pitchFamily="18" charset="0"/>
              <a:cs typeface="Times New Roman" pitchFamily="18" charset="0"/>
            </a:endParaRPr>
          </a:p>
          <a:p>
            <a:pPr algn="l"/>
            <a:endParaRPr lang="en-IN" sz="2000" b="1" dirty="0">
              <a:solidFill>
                <a:schemeClr val="tx1"/>
              </a:solidFill>
              <a:latin typeface="Times New Roman" pitchFamily="18" charset="0"/>
              <a:cs typeface="Times New Roman" pitchFamily="18" charset="0"/>
            </a:endParaRPr>
          </a:p>
          <a:p>
            <a:pPr algn="l"/>
            <a:endParaRPr lang="en-US" sz="2000" b="1"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3" name="Subtitle 2"/>
          <p:cNvSpPr>
            <a:spLocks noGrp="1"/>
          </p:cNvSpPr>
          <p:nvPr>
            <p:ph type="subTitle" idx="1"/>
          </p:nvPr>
        </p:nvSpPr>
        <p:spPr>
          <a:xfrm>
            <a:off x="32985" y="476672"/>
            <a:ext cx="8439472" cy="8353306"/>
          </a:xfrm>
        </p:spPr>
        <p:txBody>
          <a:bodyPr>
            <a:normAutofit/>
          </a:bodyPr>
          <a:lstStyle/>
          <a:p>
            <a:pPr algn="l"/>
            <a:r>
              <a:rPr lang="en-US" sz="2000" b="1" dirty="0">
                <a:solidFill>
                  <a:schemeClr val="tx1"/>
                </a:solidFill>
                <a:latin typeface="Times New Roman" pitchFamily="18" charset="0"/>
                <a:cs typeface="Times New Roman" pitchFamily="18" charset="0"/>
              </a:rPr>
              <a:t>Student’s Name: </a:t>
            </a:r>
            <a:r>
              <a:rPr lang="en-US" sz="2000" b="1" dirty="0" err="1">
                <a:solidFill>
                  <a:schemeClr val="tx1"/>
                </a:solidFill>
                <a:latin typeface="Times New Roman" pitchFamily="18" charset="0"/>
                <a:cs typeface="Times New Roman" pitchFamily="18" charset="0"/>
              </a:rPr>
              <a:t>Veselin</a:t>
            </a:r>
            <a:r>
              <a:rPr lang="en-US" sz="2000" b="1" dirty="0">
                <a:solidFill>
                  <a:schemeClr val="tx1"/>
                </a:solidFill>
                <a:latin typeface="Times New Roman" pitchFamily="18" charset="0"/>
                <a:cs typeface="Times New Roman" pitchFamily="18" charset="0"/>
              </a:rPr>
              <a:t> </a:t>
            </a:r>
            <a:r>
              <a:rPr lang="en-US" sz="2000" b="1" dirty="0" err="1">
                <a:solidFill>
                  <a:schemeClr val="tx1"/>
                </a:solidFill>
                <a:latin typeface="Times New Roman" pitchFamily="18" charset="0"/>
                <a:cs typeface="Times New Roman" pitchFamily="18" charset="0"/>
              </a:rPr>
              <a:t>Neychev</a:t>
            </a:r>
            <a:r>
              <a:rPr lang="en-US" sz="2000" b="1" dirty="0">
                <a:solidFill>
                  <a:schemeClr val="tx1"/>
                </a:solidFill>
                <a:latin typeface="Times New Roman" pitchFamily="18" charset="0"/>
                <a:cs typeface="Times New Roman" pitchFamily="18" charset="0"/>
              </a:rPr>
              <a:t>  </a:t>
            </a:r>
          </a:p>
          <a:p>
            <a:pPr algn="l"/>
            <a:r>
              <a:rPr lang="en-US" sz="2000" b="1" dirty="0">
                <a:solidFill>
                  <a:schemeClr val="tx1"/>
                </a:solidFill>
                <a:latin typeface="Times New Roman" pitchFamily="18" charset="0"/>
                <a:cs typeface="Times New Roman" pitchFamily="18" charset="0"/>
              </a:rPr>
              <a:t>Student’s ID:1917697</a:t>
            </a:r>
          </a:p>
          <a:p>
            <a:pPr algn="l"/>
            <a:r>
              <a:rPr lang="en-IN" sz="2000" b="1" dirty="0">
                <a:solidFill>
                  <a:schemeClr val="tx1"/>
                </a:solidFill>
                <a:latin typeface="Times New Roman" pitchFamily="18" charset="0"/>
                <a:cs typeface="Times New Roman" pitchFamily="18" charset="0"/>
              </a:rPr>
              <a:t>Assignment title : The lessons that can drawn from the case study</a:t>
            </a:r>
          </a:p>
          <a:p>
            <a:pPr algn="l"/>
            <a:r>
              <a:rPr lang="en-IN" sz="2000" b="1" dirty="0">
                <a:solidFill>
                  <a:schemeClr val="tx1"/>
                </a:solidFill>
                <a:latin typeface="Times New Roman" pitchFamily="18" charset="0"/>
                <a:cs typeface="Times New Roman" pitchFamily="18" charset="0"/>
              </a:rPr>
              <a:t>--------------------------------------------------------------------------------------------------</a:t>
            </a:r>
          </a:p>
          <a:p>
            <a:pPr algn="l"/>
            <a:r>
              <a:rPr lang="en-US" sz="2000" b="1" dirty="0">
                <a:solidFill>
                  <a:schemeClr val="tx1"/>
                </a:solidFill>
                <a:latin typeface="Times New Roman" pitchFamily="18" charset="0"/>
                <a:cs typeface="Times New Roman" pitchFamily="18" charset="0"/>
              </a:rPr>
              <a:t>Student’s Name: Stamen Bashev	</a:t>
            </a:r>
          </a:p>
          <a:p>
            <a:pPr algn="l"/>
            <a:r>
              <a:rPr lang="en-US" sz="2000" b="1" dirty="0">
                <a:solidFill>
                  <a:schemeClr val="tx1"/>
                </a:solidFill>
                <a:latin typeface="Times New Roman" pitchFamily="18" charset="0"/>
                <a:cs typeface="Times New Roman" pitchFamily="18" charset="0"/>
              </a:rPr>
              <a:t>Student’s ID:1913744</a:t>
            </a:r>
          </a:p>
          <a:p>
            <a:pPr algn="l"/>
            <a:r>
              <a:rPr lang="en-IN" sz="2000" b="1" dirty="0">
                <a:solidFill>
                  <a:schemeClr val="tx1"/>
                </a:solidFill>
                <a:latin typeface="Times New Roman" pitchFamily="18" charset="0"/>
                <a:cs typeface="Times New Roman" pitchFamily="18" charset="0"/>
              </a:rPr>
              <a:t>Assignment title : The impact of the technology introduced</a:t>
            </a:r>
          </a:p>
          <a:p>
            <a:pPr algn="l"/>
            <a:r>
              <a:rPr lang="en-IN" sz="2000" b="1" dirty="0">
                <a:solidFill>
                  <a:schemeClr val="tx1"/>
                </a:solidFill>
                <a:latin typeface="Times New Roman" pitchFamily="18" charset="0"/>
                <a:cs typeface="Times New Roman" pitchFamily="18" charset="0"/>
              </a:rPr>
              <a:t>--------------------------------------------------------------------------------------------------</a:t>
            </a:r>
          </a:p>
          <a:p>
            <a:pPr algn="l"/>
            <a:r>
              <a:rPr lang="en-IN" sz="2400" b="1" dirty="0">
                <a:solidFill>
                  <a:schemeClr val="tx1"/>
                </a:solidFill>
                <a:latin typeface="Times New Roman" pitchFamily="18" charset="0"/>
                <a:cs typeface="Times New Roman" pitchFamily="18" charset="0"/>
              </a:rPr>
              <a:t>Module </a:t>
            </a:r>
            <a:r>
              <a:rPr lang="en-IN" sz="2400" b="1">
                <a:solidFill>
                  <a:schemeClr val="tx1"/>
                </a:solidFill>
                <a:latin typeface="Times New Roman" pitchFamily="18" charset="0"/>
                <a:cs typeface="Times New Roman" pitchFamily="18" charset="0"/>
              </a:rPr>
              <a:t>Title: </a:t>
            </a:r>
            <a:r>
              <a:rPr lang="en-US" sz="2400" b="1">
                <a:solidFill>
                  <a:schemeClr val="tx1"/>
                </a:solidFill>
                <a:latin typeface="Times New Roman" pitchFamily="18" charset="0"/>
                <a:cs typeface="Times New Roman" pitchFamily="18" charset="0"/>
              </a:rPr>
              <a:t>DIGITAL </a:t>
            </a:r>
            <a:r>
              <a:rPr lang="en-US" sz="2400" b="1" dirty="0">
                <a:solidFill>
                  <a:schemeClr val="tx1"/>
                </a:solidFill>
                <a:latin typeface="Times New Roman" pitchFamily="18" charset="0"/>
                <a:cs typeface="Times New Roman" pitchFamily="18" charset="0"/>
              </a:rPr>
              <a:t>SKILLS AND RESEARCH METHODS </a:t>
            </a:r>
          </a:p>
          <a:p>
            <a:pPr algn="l"/>
            <a:r>
              <a:rPr lang="en-IN" sz="2400" b="1" dirty="0">
                <a:solidFill>
                  <a:schemeClr val="tx1"/>
                </a:solidFill>
                <a:latin typeface="Times New Roman" pitchFamily="18" charset="0"/>
                <a:cs typeface="Times New Roman" pitchFamily="18" charset="0"/>
              </a:rPr>
              <a:t>Module code : BMSW4003</a:t>
            </a:r>
          </a:p>
          <a:p>
            <a:pPr algn="l"/>
            <a:r>
              <a:rPr lang="en-IN" sz="2400" b="1" dirty="0">
                <a:solidFill>
                  <a:schemeClr val="tx1"/>
                </a:solidFill>
                <a:latin typeface="Times New Roman" pitchFamily="18" charset="0"/>
                <a:cs typeface="Times New Roman" pitchFamily="18" charset="0"/>
              </a:rPr>
              <a:t>  </a:t>
            </a:r>
          </a:p>
          <a:p>
            <a:pPr algn="l"/>
            <a:r>
              <a:rPr lang="en-IN" sz="2400" b="1" dirty="0">
                <a:solidFill>
                  <a:schemeClr val="tx1"/>
                </a:solidFill>
                <a:latin typeface="Times New Roman" pitchFamily="18" charset="0"/>
                <a:cs typeface="Times New Roman" pitchFamily="18" charset="0"/>
              </a:rPr>
              <a:t>Name of Lecturer: </a:t>
            </a:r>
            <a:r>
              <a:rPr lang="en-IN" sz="2400" b="1" dirty="0" err="1">
                <a:solidFill>
                  <a:schemeClr val="tx1"/>
                </a:solidFill>
                <a:latin typeface="Times New Roman" pitchFamily="18" charset="0"/>
                <a:cs typeface="Times New Roman" pitchFamily="18" charset="0"/>
              </a:rPr>
              <a:t>Olisoyi</a:t>
            </a:r>
            <a:r>
              <a:rPr lang="en-IN" sz="2400" b="1" dirty="0">
                <a:solidFill>
                  <a:schemeClr val="tx1"/>
                </a:solidFill>
                <a:latin typeface="Times New Roman" pitchFamily="18" charset="0"/>
                <a:cs typeface="Times New Roman" pitchFamily="18" charset="0"/>
              </a:rPr>
              <a:t> </a:t>
            </a:r>
            <a:r>
              <a:rPr lang="en-IN" sz="2400" b="1" dirty="0" err="1">
                <a:solidFill>
                  <a:schemeClr val="tx1"/>
                </a:solidFill>
                <a:latin typeface="Times New Roman" pitchFamily="18" charset="0"/>
                <a:cs typeface="Times New Roman" pitchFamily="18" charset="0"/>
              </a:rPr>
              <a:t>Ashaye</a:t>
            </a:r>
            <a:r>
              <a:rPr lang="en-IN" sz="2400" b="1" dirty="0">
                <a:solidFill>
                  <a:schemeClr val="tx1"/>
                </a:solidFill>
                <a:latin typeface="Times New Roman" pitchFamily="18" charset="0"/>
                <a:cs typeface="Times New Roman" pitchFamily="18" charset="0"/>
              </a:rPr>
              <a:t> </a:t>
            </a:r>
          </a:p>
          <a:p>
            <a:pPr algn="l"/>
            <a:r>
              <a:rPr lang="en-IN" sz="2400" b="1" dirty="0">
                <a:solidFill>
                  <a:schemeClr val="tx1"/>
                </a:solidFill>
                <a:latin typeface="Times New Roman" pitchFamily="18" charset="0"/>
                <a:cs typeface="Times New Roman" pitchFamily="18" charset="0"/>
              </a:rPr>
              <a:t>  Name of University: University of Wales Trinity Saint David – London </a:t>
            </a:r>
          </a:p>
          <a:p>
            <a:pPr algn="l"/>
            <a:endParaRPr lang="en-IN" sz="2000" b="1" dirty="0">
              <a:solidFill>
                <a:schemeClr val="tx1"/>
              </a:solidFill>
              <a:latin typeface="Times New Roman" pitchFamily="18" charset="0"/>
              <a:cs typeface="Times New Roman" pitchFamily="18" charset="0"/>
            </a:endParaRPr>
          </a:p>
          <a:p>
            <a:pPr algn="l"/>
            <a:endParaRPr lang="en-IN" sz="2000" b="1" dirty="0">
              <a:solidFill>
                <a:schemeClr val="tx1"/>
              </a:solidFill>
              <a:latin typeface="Times New Roman" pitchFamily="18" charset="0"/>
              <a:cs typeface="Times New Roman" pitchFamily="18" charset="0"/>
            </a:endParaRPr>
          </a:p>
          <a:p>
            <a:pPr algn="l"/>
            <a:endParaRPr lang="en-US" sz="20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709937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457200" y="274638"/>
            <a:ext cx="8229600" cy="944562"/>
          </a:xfrm>
        </p:spPr>
        <p:txBody>
          <a:bodyPr>
            <a:normAutofit/>
          </a:bodyPr>
          <a:lstStyle/>
          <a:p>
            <a:pPr>
              <a:lnSpc>
                <a:spcPct val="150000"/>
              </a:lnSpc>
            </a:pPr>
            <a:r>
              <a:rPr lang="en-US" sz="3200" b="1" dirty="0">
                <a:latin typeface="Times New Roman" pitchFamily="18" charset="0"/>
                <a:cs typeface="Times New Roman" pitchFamily="18" charset="0"/>
              </a:rPr>
              <a:t>INTRODUCTION</a:t>
            </a:r>
          </a:p>
        </p:txBody>
      </p:sp>
      <p:sp>
        <p:nvSpPr>
          <p:cNvPr id="3" name="Content Placeholder 2"/>
          <p:cNvSpPr>
            <a:spLocks noGrp="1"/>
          </p:cNvSpPr>
          <p:nvPr>
            <p:ph idx="1"/>
          </p:nvPr>
        </p:nvSpPr>
        <p:spPr>
          <a:xfrm>
            <a:off x="285720" y="1214422"/>
            <a:ext cx="8610600" cy="4953000"/>
          </a:xfrm>
        </p:spPr>
        <p:txBody>
          <a:bodyPr>
            <a:normAutofit/>
          </a:bodyPr>
          <a:lstStyle/>
          <a:p>
            <a:pPr algn="just">
              <a:lnSpc>
                <a:spcPct val="150000"/>
              </a:lnSpc>
              <a:buNone/>
            </a:pPr>
            <a:r>
              <a:rPr lang="en-US" sz="2200" dirty="0">
                <a:latin typeface="Times New Roman" pitchFamily="18" charset="0"/>
                <a:cs typeface="Times New Roman" pitchFamily="18" charset="0"/>
              </a:rPr>
              <a:t>	This presentation evaluates the proper utility of different contemporary techniques that is incorporated to improve the efficiency at the workplace. This assessment identifies introduction of modern technology to improve workplace performance. It covers the challenges faced by an organization in introducing modern technology along with impact of the introduction of technology within the workplace. The organization considered for the purpose of the assignment is Google, who is the global leader in the IT sector. </a:t>
            </a:r>
          </a:p>
          <a:p>
            <a:pPr algn="just">
              <a:lnSpc>
                <a:spcPct val="150000"/>
              </a:lnSpc>
              <a:buNone/>
            </a:pPr>
            <a:endParaRPr lang="en-US" sz="22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457200" y="274638"/>
            <a:ext cx="8229600" cy="944562"/>
          </a:xfrm>
        </p:spPr>
        <p:txBody>
          <a:bodyPr>
            <a:normAutofit/>
          </a:bodyPr>
          <a:lstStyle/>
          <a:p>
            <a:pPr>
              <a:lnSpc>
                <a:spcPct val="150000"/>
              </a:lnSpc>
            </a:pPr>
            <a:r>
              <a:rPr lang="en-US" sz="3200" b="1" dirty="0">
                <a:latin typeface="Times New Roman" pitchFamily="18" charset="0"/>
                <a:cs typeface="Times New Roman" pitchFamily="18" charset="0"/>
              </a:rPr>
              <a:t>BACKGROUND OF THE ORGANIZATION</a:t>
            </a:r>
          </a:p>
        </p:txBody>
      </p:sp>
      <p:sp>
        <p:nvSpPr>
          <p:cNvPr id="3" name="Content Placeholder 2"/>
          <p:cNvSpPr>
            <a:spLocks noGrp="1"/>
          </p:cNvSpPr>
          <p:nvPr>
            <p:ph idx="1"/>
          </p:nvPr>
        </p:nvSpPr>
        <p:spPr>
          <a:xfrm>
            <a:off x="285720" y="1142984"/>
            <a:ext cx="8610600" cy="4953000"/>
          </a:xfrm>
        </p:spPr>
        <p:txBody>
          <a:bodyPr>
            <a:normAutofit/>
          </a:bodyPr>
          <a:lstStyle/>
          <a:p>
            <a:pPr algn="just">
              <a:lnSpc>
                <a:spcPct val="150000"/>
              </a:lnSpc>
              <a:buNone/>
            </a:pPr>
            <a:r>
              <a:rPr lang="en-US" sz="2200" dirty="0">
                <a:latin typeface="Times New Roman" pitchFamily="18" charset="0"/>
                <a:cs typeface="Times New Roman" pitchFamily="18" charset="0"/>
              </a:rPr>
              <a:t>Google strives with the mission to organize information accumulated across every parts of the world and make the same information accessible universally and useful. It operates in a committed manner to improve as many as possible lives of people significantly. Google continuously thrives to introduce modern technology for making life of the people easier and better in its quality (Google, 2020). </a:t>
            </a:r>
          </a:p>
        </p:txBody>
      </p:sp>
      <p:pic>
        <p:nvPicPr>
          <p:cNvPr id="11266" name="Picture 2"/>
          <p:cNvPicPr>
            <a:picLocks noChangeAspect="1" noChangeArrowheads="1"/>
          </p:cNvPicPr>
          <p:nvPr/>
        </p:nvPicPr>
        <p:blipFill>
          <a:blip r:embed="rId4"/>
          <a:srcRect/>
          <a:stretch>
            <a:fillRect/>
          </a:stretch>
        </p:blipFill>
        <p:spPr bwMode="auto">
          <a:xfrm>
            <a:off x="3000364" y="4214817"/>
            <a:ext cx="3612391" cy="2643183"/>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00034" y="0"/>
            <a:ext cx="8229600" cy="944562"/>
          </a:xfrm>
        </p:spPr>
        <p:txBody>
          <a:bodyPr>
            <a:normAutofit/>
          </a:bodyPr>
          <a:lstStyle/>
          <a:p>
            <a:pPr>
              <a:lnSpc>
                <a:spcPct val="150000"/>
              </a:lnSpc>
            </a:pPr>
            <a:r>
              <a:rPr lang="en-US" sz="32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285720" y="857232"/>
            <a:ext cx="8610600" cy="4953000"/>
          </a:xfrm>
        </p:spPr>
        <p:txBody>
          <a:bodyPr>
            <a:noAutofit/>
          </a:bodyPr>
          <a:lstStyle/>
          <a:p>
            <a:pPr algn="just">
              <a:lnSpc>
                <a:spcPct val="150000"/>
              </a:lnSpc>
              <a:buNone/>
            </a:pPr>
            <a:r>
              <a:rPr lang="en-US" sz="2200" dirty="0">
                <a:latin typeface="Times New Roman" pitchFamily="18" charset="0"/>
                <a:cs typeface="Times New Roman" pitchFamily="18" charset="0"/>
              </a:rPr>
              <a:t>The organization’s recommended practices for AI includes: </a:t>
            </a:r>
          </a:p>
          <a:p>
            <a:pPr algn="just">
              <a:lnSpc>
                <a:spcPct val="150000"/>
              </a:lnSpc>
            </a:pPr>
            <a:r>
              <a:rPr lang="en-US" sz="2200" dirty="0">
                <a:latin typeface="Times New Roman" pitchFamily="18" charset="0"/>
                <a:cs typeface="Times New Roman" pitchFamily="18" charset="0"/>
              </a:rPr>
              <a:t>Using a design approach which is human centered that is the system are built in a way to be assessed through actual human user’s experience.</a:t>
            </a:r>
          </a:p>
          <a:p>
            <a:pPr algn="just">
              <a:lnSpc>
                <a:spcPct val="150000"/>
              </a:lnSpc>
            </a:pPr>
            <a:r>
              <a:rPr lang="en-US" sz="2200" dirty="0">
                <a:latin typeface="Times New Roman" pitchFamily="18" charset="0"/>
                <a:cs typeface="Times New Roman" pitchFamily="18" charset="0"/>
              </a:rPr>
              <a:t>Identification of various metrics in order to assess the process of training and progress monitoring</a:t>
            </a:r>
          </a:p>
          <a:p>
            <a:pPr algn="just">
              <a:lnSpc>
                <a:spcPct val="150000"/>
              </a:lnSpc>
            </a:pPr>
            <a:r>
              <a:rPr lang="en-US" sz="2200" dirty="0">
                <a:latin typeface="Times New Roman" pitchFamily="18" charset="0"/>
                <a:cs typeface="Times New Roman" pitchFamily="18" charset="0"/>
              </a:rPr>
              <a:t>Examining of raw data to clear the ground base of understanding of the same</a:t>
            </a:r>
          </a:p>
          <a:p>
            <a:pPr algn="just">
              <a:lnSpc>
                <a:spcPct val="150000"/>
              </a:lnSpc>
            </a:pPr>
            <a:r>
              <a:rPr lang="en-US" sz="2200" dirty="0">
                <a:latin typeface="Times New Roman" pitchFamily="18" charset="0"/>
                <a:cs typeface="Times New Roman" pitchFamily="18" charset="0"/>
              </a:rPr>
              <a:t>Focusing on the limitations of the models of datasets</a:t>
            </a:r>
          </a:p>
          <a:p>
            <a:pPr algn="just">
              <a:lnSpc>
                <a:spcPct val="150000"/>
              </a:lnSpc>
            </a:pPr>
            <a:r>
              <a:rPr lang="en-US" sz="2200" dirty="0">
                <a:latin typeface="Times New Roman" pitchFamily="18" charset="0"/>
                <a:cs typeface="Times New Roman" pitchFamily="18" charset="0"/>
              </a:rPr>
              <a:t>Conducting spontaneous test in order to perform unit tests of each component of the system. (Google,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AF8B36-3878-402C-A9C2-DDF75EA743BE}"/>
              </a:ext>
            </a:extLst>
          </p:cNvPr>
          <p:cNvSpPr/>
          <p:nvPr/>
        </p:nvSpPr>
        <p:spPr>
          <a:xfrm>
            <a:off x="4324" y="1268760"/>
            <a:ext cx="9248195" cy="4618380"/>
          </a:xfrm>
          <a:prstGeom prst="rect">
            <a:avLst/>
          </a:prstGeom>
        </p:spPr>
        <p:txBody>
          <a:bodyPr wrap="square">
            <a:spAutoFit/>
          </a:bodyPr>
          <a:lstStyle/>
          <a:p>
            <a:pPr algn="just">
              <a:lnSpc>
                <a:spcPct val="150000"/>
              </a:lnSpc>
              <a:spcBef>
                <a:spcPts val="2400"/>
              </a:spcBef>
            </a:pPr>
            <a:r>
              <a:rPr lang="en-US" b="1" kern="0" dirty="0">
                <a:latin typeface="Times New Roman" panose="02020603050405020304" pitchFamily="18" charset="0"/>
                <a:ea typeface="Times New Roman" panose="02020603050405020304" pitchFamily="18" charset="0"/>
              </a:rPr>
              <a:t>Introduction</a:t>
            </a: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Working in IT companies demands lots of digital skills within the workplace. Managers in the field of IT are facing with the worldwide challenge of skill gaps within the IT sector. It forms a significant part of digital skills to develop awareness related to the significance of information analysis and effective translation of same in forms of knowledge. This presentation evaluates the proper utility of different contemporary techniques that is incorporated to improve the efficiency at the workplace. This assessment identifies introduction of modern technology to improve workplace performance. It covers the challenges faced by an organization in introducing modern technology along with impact of the introduction of technology within the workplace. The organization considered for the purpose of the assignment is Google, who is the global leader in the IT sector. </a:t>
            </a:r>
            <a:endParaRPr lang="en-US" sz="1600" dirty="0">
              <a:effectLst/>
              <a:latin typeface="Calibri" panose="020F0502020204030204" pitchFamily="34" charset="0"/>
              <a:ea typeface="Calibri" panose="020F0502020204030204" pitchFamily="34" charset="0"/>
            </a:endParaRPr>
          </a:p>
        </p:txBody>
      </p:sp>
      <p:sp>
        <p:nvSpPr>
          <p:cNvPr id="7" name="Title 6">
            <a:extLst>
              <a:ext uri="{FF2B5EF4-FFF2-40B4-BE49-F238E27FC236}">
                <a16:creationId xmlns:a16="http://schemas.microsoft.com/office/drawing/2014/main" id="{602A5A2F-189F-483C-90CC-A37044B3F386}"/>
              </a:ext>
            </a:extLst>
          </p:cNvPr>
          <p:cNvSpPr>
            <a:spLocks noGrp="1"/>
          </p:cNvSpPr>
          <p:nvPr>
            <p:ph type="title"/>
          </p:nvPr>
        </p:nvSpPr>
        <p:spPr/>
        <p:txBody>
          <a:bodyPr/>
          <a:lstStyle/>
          <a:p>
            <a:r>
              <a:rPr lang="en-US" dirty="0"/>
              <a:t>Speaker Notes </a:t>
            </a:r>
          </a:p>
        </p:txBody>
      </p:sp>
    </p:spTree>
    <p:extLst>
      <p:ext uri="{BB962C8B-B14F-4D97-AF65-F5344CB8AC3E}">
        <p14:creationId xmlns:p14="http://schemas.microsoft.com/office/powerpoint/2010/main" val="660465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E2BC27-EF19-4D14-A01E-7A4CE1779865}"/>
              </a:ext>
            </a:extLst>
          </p:cNvPr>
          <p:cNvSpPr/>
          <p:nvPr/>
        </p:nvSpPr>
        <p:spPr>
          <a:xfrm>
            <a:off x="44244" y="-1"/>
            <a:ext cx="8920243" cy="8486106"/>
          </a:xfrm>
          <a:prstGeom prst="rect">
            <a:avLst/>
          </a:prstGeom>
        </p:spPr>
        <p:txBody>
          <a:bodyPr wrap="square">
            <a:spAutoFit/>
          </a:bodyPr>
          <a:lstStyle/>
          <a:p>
            <a:pPr algn="just">
              <a:lnSpc>
                <a:spcPct val="150000"/>
              </a:lnSpc>
              <a:spcBef>
                <a:spcPts val="2400"/>
              </a:spcBef>
            </a:pPr>
            <a:r>
              <a:rPr lang="en-US" b="1" kern="0" dirty="0">
                <a:latin typeface="Times New Roman" panose="02020603050405020304" pitchFamily="18" charset="0"/>
                <a:ea typeface="Times New Roman" panose="02020603050405020304" pitchFamily="18" charset="0"/>
              </a:rPr>
              <a:t>Background of the Organization</a:t>
            </a: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Google strives with the mission to organize information accumulated across every parts of the world and make the same information accessible universally and useful. It operates in a committed manner to improve as many as possible lives of people significantly. Google continuously thrives to introduce modern technology for making life of the people easier and better in its quality. The workforce of the Google even strives to fulfill the company’s vision by inculcating the culture first within the workplace (Google, 2020). That is the company first thrives to lead technological modernization to improve their workplace culture as well as efficiency and productivity. </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Google operates to keep its users safe with various industry defined techniques, tools, features along with principles and also offers education based programs for the enhancement of children learning and activities. The development in the field of Artificial Intelligence is sourcing various new opportunities in order to give better life to people and improve the current scenario across the world including business, education as well as healthcare facilities (Google, 2020). With this increases questions regarding the best possible way to incorporate integrity, fairness, trustworthy, security, safety, privacy and interpretable qualities within such systems. Google commits itself to make progress towards sustainable development of artificial intelligence with the higher purpose to share knowledge, research, and various other resources of information with larger arena of community or people. The organization’s recommended practices for AI includes: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919976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E3406F8-BA1E-43F9-8186-93A70CE86C77}"/>
              </a:ext>
            </a:extLst>
          </p:cNvPr>
          <p:cNvSpPr/>
          <p:nvPr/>
        </p:nvSpPr>
        <p:spPr>
          <a:xfrm>
            <a:off x="323528" y="116632"/>
            <a:ext cx="7920880" cy="5993115"/>
          </a:xfrm>
          <a:prstGeom prst="rect">
            <a:avLst/>
          </a:prstGeom>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Using a design approach which is human centered that is the system are built in a way to be assessed through actual human user’s experience.</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Identification of various metrics in order to assess the process of training and progress monitoring</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Examining of raw data to clear the ground base of understanding of the same</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Focusing on the limitations of the models of datasets</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Conducting spontaneous test in order to perform unit tests of each component of the system. (Google, 2020)</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100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Continuous progress monitoring and up gradations after the process of deployment</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following assignment provides a thorough analysis of the challenges faced by the company to introduce modern technology within the workplace as well as highlights the impact of the same. It even provides brief insights to the introduced modern technologies by the organization.</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321287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71472" y="571480"/>
            <a:ext cx="8229600" cy="944562"/>
          </a:xfrm>
        </p:spPr>
        <p:txBody>
          <a:bodyPr>
            <a:noAutofit/>
          </a:bodyPr>
          <a:lstStyle/>
          <a:p>
            <a:pPr>
              <a:lnSpc>
                <a:spcPct val="150000"/>
              </a:lnSpc>
            </a:pPr>
            <a:r>
              <a:rPr lang="en-US" sz="3200" b="1" dirty="0">
                <a:latin typeface="Times New Roman" pitchFamily="18" charset="0"/>
                <a:cs typeface="Times New Roman" pitchFamily="18" charset="0"/>
              </a:rPr>
              <a:t>CHALLENGES BEFORE THE INTRODUCTION OF MODERN TECHNOLOGY</a:t>
            </a:r>
          </a:p>
        </p:txBody>
      </p:sp>
      <p:sp>
        <p:nvSpPr>
          <p:cNvPr id="3" name="Content Placeholder 2"/>
          <p:cNvSpPr>
            <a:spLocks noGrp="1"/>
          </p:cNvSpPr>
          <p:nvPr>
            <p:ph idx="1"/>
          </p:nvPr>
        </p:nvSpPr>
        <p:spPr>
          <a:xfrm>
            <a:off x="214282" y="1905000"/>
            <a:ext cx="8610600" cy="4953000"/>
          </a:xfrm>
        </p:spPr>
        <p:txBody>
          <a:bodyPr>
            <a:noAutofit/>
          </a:bodyPr>
          <a:lstStyle/>
          <a:p>
            <a:pPr algn="just">
              <a:lnSpc>
                <a:spcPct val="150000"/>
              </a:lnSpc>
              <a:buNone/>
            </a:pPr>
            <a:r>
              <a:rPr lang="en-US" sz="2200" b="1" i="1" dirty="0">
                <a:latin typeface="Times New Roman" pitchFamily="18" charset="0"/>
                <a:cs typeface="Times New Roman" pitchFamily="18" charset="0"/>
              </a:rPr>
              <a:t>Workload Concerns</a:t>
            </a:r>
          </a:p>
          <a:p>
            <a:pPr algn="just">
              <a:lnSpc>
                <a:spcPct val="150000"/>
              </a:lnSpc>
              <a:buNone/>
            </a:pPr>
            <a:r>
              <a:rPr lang="en-US" sz="2200" dirty="0">
                <a:latin typeface="Times New Roman" pitchFamily="18" charset="0"/>
                <a:cs typeface="Times New Roman" pitchFamily="18" charset="0"/>
              </a:rPr>
              <a:t>This exists as a big challenge to the introduction of technological revolution. It overwhelms the functionality of IT staff and decision makers who uses the increase in the workload as a given excuse for not enhancing training authorization (Chaminade and Lundvall, 2019, p. 21). </a:t>
            </a:r>
          </a:p>
        </p:txBody>
      </p:sp>
      <p:pic>
        <p:nvPicPr>
          <p:cNvPr id="5" name="Picture 4"/>
          <p:cNvPicPr/>
          <p:nvPr/>
        </p:nvPicPr>
        <p:blipFill>
          <a:blip r:embed="rId4"/>
          <a:srcRect/>
          <a:stretch>
            <a:fillRect/>
          </a:stretch>
        </p:blipFill>
        <p:spPr bwMode="auto">
          <a:xfrm>
            <a:off x="2571736" y="4572008"/>
            <a:ext cx="4572031" cy="228599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71472" y="357166"/>
            <a:ext cx="8229600" cy="944562"/>
          </a:xfrm>
        </p:spPr>
        <p:txBody>
          <a:bodyPr>
            <a:noAutofit/>
          </a:bodyPr>
          <a:lstStyle/>
          <a:p>
            <a:pPr>
              <a:lnSpc>
                <a:spcPct val="150000"/>
              </a:lnSpc>
            </a:pPr>
            <a:r>
              <a:rPr lang="en-IN" sz="3200" b="1" dirty="0">
                <a:latin typeface="Times New Roman" pitchFamily="18" charset="0"/>
                <a:cs typeface="Times New Roman" pitchFamily="18" charset="0"/>
              </a:rPr>
              <a:t>CONTD..</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285720" y="1357298"/>
            <a:ext cx="8610600" cy="4953000"/>
          </a:xfrm>
        </p:spPr>
        <p:txBody>
          <a:bodyPr>
            <a:noAutofit/>
          </a:bodyPr>
          <a:lstStyle/>
          <a:p>
            <a:pPr algn="just">
              <a:lnSpc>
                <a:spcPct val="150000"/>
              </a:lnSpc>
              <a:buNone/>
            </a:pPr>
            <a:r>
              <a:rPr lang="en-US" sz="2200" b="1" i="1" dirty="0">
                <a:latin typeface="Times New Roman" pitchFamily="18" charset="0"/>
                <a:cs typeface="Times New Roman" pitchFamily="18" charset="0"/>
              </a:rPr>
              <a:t>Cyber security</a:t>
            </a:r>
          </a:p>
          <a:p>
            <a:pPr algn="just">
              <a:lnSpc>
                <a:spcPct val="150000"/>
              </a:lnSpc>
              <a:buNone/>
            </a:pPr>
            <a:r>
              <a:rPr lang="en-US" sz="2200" dirty="0">
                <a:latin typeface="Times New Roman" pitchFamily="18" charset="0"/>
                <a:cs typeface="Times New Roman" pitchFamily="18" charset="0"/>
              </a:rPr>
              <a:t>The challenges associated with cyber security are two-folds:</a:t>
            </a:r>
          </a:p>
          <a:p>
            <a:pPr algn="just">
              <a:lnSpc>
                <a:spcPct val="150000"/>
              </a:lnSpc>
            </a:pPr>
            <a:r>
              <a:rPr lang="en-US" sz="2200" dirty="0">
                <a:latin typeface="Times New Roman" pitchFamily="18" charset="0"/>
                <a:cs typeface="Times New Roman" pitchFamily="18" charset="0"/>
              </a:rPr>
              <a:t>The ever growing size as well as sophistication of cyber security</a:t>
            </a:r>
          </a:p>
          <a:p>
            <a:pPr algn="just">
              <a:lnSpc>
                <a:spcPct val="150000"/>
              </a:lnSpc>
            </a:pPr>
            <a:r>
              <a:rPr lang="en-US" sz="2200" dirty="0">
                <a:latin typeface="Times New Roman" pitchFamily="18" charset="0"/>
                <a:cs typeface="Times New Roman" pitchFamily="18" charset="0"/>
              </a:rPr>
              <a:t>A large number of cyber security jobs still remains incomplete</a:t>
            </a:r>
          </a:p>
          <a:p>
            <a:pPr algn="just">
              <a:lnSpc>
                <a:spcPct val="150000"/>
              </a:lnSpc>
              <a:buNone/>
            </a:pPr>
            <a:r>
              <a:rPr lang="en-US" sz="2200" dirty="0">
                <a:latin typeface="Times New Roman" pitchFamily="18" charset="0"/>
                <a:cs typeface="Times New Roman" pitchFamily="18" charset="0"/>
              </a:rPr>
              <a:t>Google being an IT organization could not take lightly the challenges associated with cyber security. An analysis provided by the IDC on identity and access management indicated a large percentage of consumers switching platforms because of the threat of data breach or direct experience of data breach.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71472" y="357166"/>
            <a:ext cx="8229600" cy="944562"/>
          </a:xfrm>
        </p:spPr>
        <p:txBody>
          <a:bodyPr>
            <a:noAutofit/>
          </a:bodyPr>
          <a:lstStyle/>
          <a:p>
            <a:pPr>
              <a:lnSpc>
                <a:spcPct val="150000"/>
              </a:lnSpc>
            </a:pPr>
            <a:r>
              <a:rPr lang="en-IN" sz="3200" b="1" dirty="0">
                <a:latin typeface="Times New Roman" pitchFamily="18" charset="0"/>
                <a:cs typeface="Times New Roman" pitchFamily="18" charset="0"/>
              </a:rPr>
              <a:t>CONTD..</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285720" y="1357298"/>
            <a:ext cx="8610600" cy="4953000"/>
          </a:xfrm>
        </p:spPr>
        <p:txBody>
          <a:bodyPr>
            <a:noAutofit/>
          </a:bodyPr>
          <a:lstStyle/>
          <a:p>
            <a:pPr algn="just">
              <a:lnSpc>
                <a:spcPct val="150000"/>
              </a:lnSpc>
              <a:buNone/>
            </a:pPr>
            <a:r>
              <a:rPr lang="en-US" sz="2200" b="1" i="1" dirty="0">
                <a:latin typeface="Times New Roman" pitchFamily="18" charset="0"/>
                <a:cs typeface="Times New Roman" pitchFamily="18" charset="0"/>
              </a:rPr>
              <a:t>Talent Recruitment</a:t>
            </a:r>
          </a:p>
          <a:p>
            <a:pPr algn="just">
              <a:lnSpc>
                <a:spcPct val="150000"/>
              </a:lnSpc>
              <a:buNone/>
            </a:pPr>
            <a:r>
              <a:rPr lang="en-US" sz="2200" dirty="0">
                <a:latin typeface="Times New Roman" pitchFamily="18" charset="0"/>
                <a:cs typeface="Times New Roman" pitchFamily="18" charset="0"/>
              </a:rPr>
              <a:t>Recruitment of experts and their retention is a major challenge in the field of IT for introducing revolutionary technological advances. Managers struggle to go to any means in order to spear out the existing skill gap and hire employees in the key positions such as of cloud computing and cyber security. </a:t>
            </a:r>
          </a:p>
        </p:txBody>
      </p:sp>
      <p:pic>
        <p:nvPicPr>
          <p:cNvPr id="5" name="Picture 2"/>
          <p:cNvPicPr>
            <a:picLocks noChangeAspect="1" noChangeArrowheads="1"/>
          </p:cNvPicPr>
          <p:nvPr/>
        </p:nvPicPr>
        <p:blipFill>
          <a:blip r:embed="rId4"/>
          <a:srcRect/>
          <a:stretch>
            <a:fillRect/>
          </a:stretch>
        </p:blipFill>
        <p:spPr bwMode="auto">
          <a:xfrm>
            <a:off x="2643174" y="4000504"/>
            <a:ext cx="6143668" cy="285749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71472" y="357166"/>
            <a:ext cx="8229600" cy="944562"/>
          </a:xfrm>
        </p:spPr>
        <p:txBody>
          <a:bodyPr>
            <a:noAutofit/>
          </a:bodyPr>
          <a:lstStyle/>
          <a:p>
            <a:pPr>
              <a:lnSpc>
                <a:spcPct val="150000"/>
              </a:lnSpc>
            </a:pPr>
            <a:r>
              <a:rPr lang="en-IN" sz="3200" b="1" dirty="0">
                <a:latin typeface="Times New Roman" pitchFamily="18" charset="0"/>
                <a:cs typeface="Times New Roman" pitchFamily="18" charset="0"/>
              </a:rPr>
              <a:t>CONTD..</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285720" y="1285860"/>
            <a:ext cx="8610600" cy="4953000"/>
          </a:xfrm>
        </p:spPr>
        <p:txBody>
          <a:bodyPr>
            <a:noAutofit/>
          </a:bodyPr>
          <a:lstStyle/>
          <a:p>
            <a:pPr algn="just">
              <a:lnSpc>
                <a:spcPct val="150000"/>
              </a:lnSpc>
              <a:buNone/>
            </a:pPr>
            <a:r>
              <a:rPr lang="en-US" sz="2200" b="1" i="1" dirty="0">
                <a:latin typeface="Times New Roman" pitchFamily="18" charset="0"/>
                <a:cs typeface="Times New Roman" pitchFamily="18" charset="0"/>
              </a:rPr>
              <a:t>Budget Allocation</a:t>
            </a:r>
          </a:p>
          <a:p>
            <a:pPr algn="just">
              <a:lnSpc>
                <a:spcPct val="150000"/>
              </a:lnSpc>
              <a:buNone/>
            </a:pPr>
            <a:r>
              <a:rPr lang="en-US" sz="2200" dirty="0">
                <a:latin typeface="Times New Roman" pitchFamily="18" charset="0"/>
                <a:cs typeface="Times New Roman" pitchFamily="18" charset="0"/>
              </a:rPr>
              <a:t>Releasing funds with the purpose to invest the same in development of technological inventions has been an upper degree challenge for IT leaders and even for Google. The open field categorization of the IT sector along with Salary Inputs are cluttered with excessive criticisms related to the constraints of budget.</a:t>
            </a:r>
          </a:p>
          <a:p>
            <a:pPr algn="just">
              <a:lnSpc>
                <a:spcPct val="150000"/>
              </a:lnSpc>
              <a:buNone/>
            </a:pPr>
            <a:r>
              <a:rPr lang="en-US" sz="2200" b="1" i="1" dirty="0">
                <a:latin typeface="Times New Roman" pitchFamily="18" charset="0"/>
                <a:cs typeface="Times New Roman" pitchFamily="18" charset="0"/>
              </a:rPr>
              <a:t>Continuous transformation in digital trends</a:t>
            </a:r>
          </a:p>
          <a:p>
            <a:pPr algn="just">
              <a:lnSpc>
                <a:spcPct val="150000"/>
              </a:lnSpc>
              <a:buNone/>
            </a:pPr>
            <a:r>
              <a:rPr lang="en-US" sz="2200" dirty="0">
                <a:latin typeface="Times New Roman" pitchFamily="18" charset="0"/>
                <a:cs typeface="Times New Roman" pitchFamily="18" charset="0"/>
              </a:rPr>
              <a:t>Digital transformation trends also causes disruptions in the introduction of modern technology. Such trends have led technological evolution to no longer provide a competitive advantage that is sustained.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A81A31-FA16-41D3-9F49-39E9C2A66F81}"/>
              </a:ext>
            </a:extLst>
          </p:cNvPr>
          <p:cNvSpPr/>
          <p:nvPr/>
        </p:nvSpPr>
        <p:spPr>
          <a:xfrm>
            <a:off x="0" y="730127"/>
            <a:ext cx="9144000" cy="6121356"/>
          </a:xfrm>
          <a:prstGeom prst="rect">
            <a:avLst/>
          </a:prstGeom>
        </p:spPr>
        <p:txBody>
          <a:bodyPr wrap="square">
            <a:spAutoFit/>
          </a:bodyPr>
          <a:lstStyle/>
          <a:p>
            <a:pPr algn="just">
              <a:lnSpc>
                <a:spcPct val="150000"/>
              </a:lnSpc>
              <a:spcBef>
                <a:spcPts val="2400"/>
              </a:spcBef>
            </a:pPr>
            <a:r>
              <a:rPr lang="en-US" b="1" kern="0" dirty="0">
                <a:latin typeface="Times New Roman" panose="02020603050405020304" pitchFamily="18" charset="0"/>
                <a:ea typeface="Times New Roman" panose="02020603050405020304" pitchFamily="18" charset="0"/>
              </a:rPr>
              <a:t>Challenges before the introduction of modern technology</a:t>
            </a: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IT industry composes of various opportunities as well as challenges. Google, being the giant leader in the sector of IT went through lot of hurdles before coming up with new era of technical solutions. This section presents the basic challenges existing in IT before introduction of modern technologies. The key challenges are outlined below:</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Workload Concerns</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This exists as a big challenge to the introduction of technological revolution. It overwhelms the functionality of IT staff and decision makers who uses the increase in the workload as a given excuse for not enhancing training authorization (</a:t>
            </a:r>
            <a:r>
              <a:rPr lang="en-US" dirty="0">
                <a:highlight>
                  <a:srgbClr val="FFFFFF"/>
                </a:highlight>
                <a:latin typeface="Times New Roman" panose="02020603050405020304" pitchFamily="18" charset="0"/>
                <a:ea typeface="Times New Roman" panose="02020603050405020304" pitchFamily="18" charset="0"/>
              </a:rPr>
              <a:t>Chaminade and Lundvall, 2019, p. 21</a:t>
            </a:r>
            <a:r>
              <a:rPr lang="en-US" dirty="0">
                <a:latin typeface="Times New Roman" panose="02020603050405020304" pitchFamily="18" charset="0"/>
                <a:ea typeface="Times New Roman" panose="02020603050405020304" pitchFamily="18" charset="0"/>
              </a:rPr>
              <a:t>). This impacts the performance of the staff working within the IT department who struggles to complete their assigned work due to lack of skills. The time which is being designated for development of skills and training is utilized to compensate for the increasing work backlog.  This workload functions as an inhibitor of training as most of the IT professionals perceives that the mount up workload limits their time for training course. </a:t>
            </a:r>
            <a:endParaRPr lang="en-US" sz="1600" dirty="0">
              <a:effectLst/>
              <a:latin typeface="Calibri" panose="020F0502020204030204" pitchFamily="34" charset="0"/>
              <a:ea typeface="Calibri" panose="020F0502020204030204" pitchFamily="34" charset="0"/>
            </a:endParaRPr>
          </a:p>
        </p:txBody>
      </p:sp>
      <p:sp>
        <p:nvSpPr>
          <p:cNvPr id="5" name="Title 4">
            <a:extLst>
              <a:ext uri="{FF2B5EF4-FFF2-40B4-BE49-F238E27FC236}">
                <a16:creationId xmlns:a16="http://schemas.microsoft.com/office/drawing/2014/main" id="{8DF73242-5642-488C-AE98-B3002C3D712A}"/>
              </a:ext>
            </a:extLst>
          </p:cNvPr>
          <p:cNvSpPr>
            <a:spLocks noGrp="1"/>
          </p:cNvSpPr>
          <p:nvPr>
            <p:ph type="title"/>
          </p:nvPr>
        </p:nvSpPr>
        <p:spPr>
          <a:xfrm>
            <a:off x="457200" y="-171400"/>
            <a:ext cx="8229600" cy="1143000"/>
          </a:xfrm>
        </p:spPr>
        <p:txBody>
          <a:bodyPr/>
          <a:lstStyle/>
          <a:p>
            <a:r>
              <a:rPr lang="en-US" dirty="0"/>
              <a:t>Speaker Notes </a:t>
            </a:r>
          </a:p>
        </p:txBody>
      </p:sp>
    </p:spTree>
    <p:extLst>
      <p:ext uri="{BB962C8B-B14F-4D97-AF65-F5344CB8AC3E}">
        <p14:creationId xmlns:p14="http://schemas.microsoft.com/office/powerpoint/2010/main" val="1397021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7989E5-8AAB-4C73-8067-F022E61CDA35}"/>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image4.png">
            <a:extLst>
              <a:ext uri="{FF2B5EF4-FFF2-40B4-BE49-F238E27FC236}">
                <a16:creationId xmlns:a16="http://schemas.microsoft.com/office/drawing/2014/main" id="{96BE4101-4B74-4B71-8194-7DD600B758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8244408" cy="456799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F7FC719B-33E5-4ABC-B850-8BA19EF7A135}"/>
              </a:ext>
            </a:extLst>
          </p:cNvPr>
          <p:cNvSpPr>
            <a:spLocks noChangeArrowheads="1"/>
          </p:cNvSpPr>
          <p:nvPr/>
        </p:nvSpPr>
        <p:spPr bwMode="auto">
          <a:xfrm>
            <a:off x="2682700" y="4869160"/>
            <a:ext cx="3778599" cy="138499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200" b="1" dirty="0">
              <a:latin typeface="Arial" panose="020B0604020202020204" pitchFamily="3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sz="1200" b="1" dirty="0">
              <a:latin typeface="Arial" panose="020B0604020202020204" pitchFamily="3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Figure 1: Blue prism Process of work automation</a:t>
            </a:r>
            <a:endParaRPr kumimoji="0" lang="en-US" altLang="en-US" sz="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(Source: </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Baimel</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et al.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2016, p. 116)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5412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B33158-924C-4FF3-A100-687B59A32875}"/>
              </a:ext>
            </a:extLst>
          </p:cNvPr>
          <p:cNvSpPr/>
          <p:nvPr/>
        </p:nvSpPr>
        <p:spPr>
          <a:xfrm>
            <a:off x="395536" y="404664"/>
            <a:ext cx="8352928" cy="5418599"/>
          </a:xfrm>
          <a:prstGeom prst="rect">
            <a:avLst/>
          </a:prstGeom>
        </p:spPr>
        <p:txBody>
          <a:bodyPr wrap="square">
            <a:spAutoFit/>
          </a:bodyPr>
          <a:lstStyle/>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Cyber security</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challenges associated with cyber security are two-folds:</a:t>
            </a:r>
            <a:endParaRPr lang="en-US" sz="1600" dirty="0">
              <a:latin typeface="Calibri" panose="020F0502020204030204" pitchFamily="34" charset="0"/>
              <a:ea typeface="Calibri" panose="020F050202020403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ever growing size as well as sophistication of cyber security</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1000"/>
              </a:spcAft>
              <a:buFont typeface="Symbol" panose="05050102010706020507" pitchFamily="18" charset="2"/>
              <a:buChar char="-"/>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 large number of cyber security jobs still remains incomplete</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Google being an IT organization could not take lightly the challenges associated with cyber security. An analysis provided by the IDC on identity and access management indicated a large percentage of consumers switching platforms because of the threat of data breach or direct experience of data breach. Customers are no where willing to put at risk their private data. The problem persists due to lack in the number of IT experts with cyber security experience (</a:t>
            </a:r>
            <a:r>
              <a:rPr lang="en-US" dirty="0" err="1">
                <a:highlight>
                  <a:srgbClr val="FFFFFF"/>
                </a:highlight>
                <a:latin typeface="Times New Roman" panose="02020603050405020304" pitchFamily="18" charset="0"/>
                <a:ea typeface="Times New Roman" panose="02020603050405020304" pitchFamily="18" charset="0"/>
              </a:rPr>
              <a:t>Leitão</a:t>
            </a:r>
            <a:r>
              <a:rPr lang="en-US" dirty="0">
                <a:highlight>
                  <a:srgbClr val="FFFFFF"/>
                </a:highlight>
                <a:latin typeface="Times New Roman" panose="02020603050405020304" pitchFamily="18" charset="0"/>
                <a:ea typeface="Times New Roman" panose="02020603050405020304" pitchFamily="18" charset="0"/>
              </a:rPr>
              <a:t> </a:t>
            </a:r>
            <a:r>
              <a:rPr lang="en-US" i="1" dirty="0">
                <a:highlight>
                  <a:srgbClr val="FFFFFF"/>
                </a:highlight>
                <a:latin typeface="Times New Roman" panose="02020603050405020304" pitchFamily="18" charset="0"/>
                <a:ea typeface="Times New Roman" panose="02020603050405020304" pitchFamily="18" charset="0"/>
              </a:rPr>
              <a:t>et al. </a:t>
            </a:r>
            <a:r>
              <a:rPr lang="en-US" dirty="0">
                <a:highlight>
                  <a:srgbClr val="FFFFFF"/>
                </a:highlight>
                <a:latin typeface="Times New Roman" panose="02020603050405020304" pitchFamily="18" charset="0"/>
                <a:ea typeface="Times New Roman" panose="02020603050405020304" pitchFamily="18" charset="0"/>
              </a:rPr>
              <a:t>2016, p. 11</a:t>
            </a:r>
            <a:r>
              <a:rPr lang="en-US" dirty="0">
                <a:latin typeface="Times New Roman" panose="02020603050405020304" pitchFamily="18" charset="0"/>
                <a:ea typeface="Times New Roman" panose="02020603050405020304" pitchFamily="18" charset="0"/>
              </a:rPr>
              <a:t>). Managers in IT organization indicate the prevailing skill gaps they have in aspects of cyber security in their respective teams.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044951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2119A3-CF6D-4D9C-BA72-560B52C541E4}"/>
              </a:ext>
            </a:extLst>
          </p:cNvPr>
          <p:cNvSpPr/>
          <p:nvPr/>
        </p:nvSpPr>
        <p:spPr>
          <a:xfrm>
            <a:off x="-798" y="0"/>
            <a:ext cx="9144798" cy="6844438"/>
          </a:xfrm>
          <a:prstGeom prst="rect">
            <a:avLst/>
          </a:prstGeom>
        </p:spPr>
        <p:txBody>
          <a:bodyPr wrap="square">
            <a:spAutoFit/>
          </a:bodyPr>
          <a:lstStyle/>
          <a:p>
            <a:pPr algn="just">
              <a:lnSpc>
                <a:spcPct val="150000"/>
              </a:lnSpc>
              <a:spcAft>
                <a:spcPts val="1000"/>
              </a:spcAft>
            </a:pPr>
            <a:r>
              <a:rPr lang="en-US" sz="1600" b="1" i="1" dirty="0">
                <a:latin typeface="Times New Roman" panose="02020603050405020304" pitchFamily="18" charset="0"/>
                <a:ea typeface="Times New Roman" panose="02020603050405020304" pitchFamily="18" charset="0"/>
              </a:rPr>
              <a:t>Talent Recruitment</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Recruitment of experts and their retention is a major challenge in the field of IT for introducing revolutionary technological advances. Managers struggle to go to any means in order to spear out the existing skill gap and hire employees in the key positions such as of cloud computing and cyber security. This challenge is the most difficult to fill and forms as a great barrier towards introduction of modern technology.</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Google deals with this challenge with the introduction of the concept of degree inflation. It refers to the effort to put the direction of concern towards the skills rather than the degree during the process of recruitment. Google focuses on removing degree as a prerequisite and places more emphasis on possessing relevant skills in their talent acquisition process (</a:t>
            </a:r>
            <a:r>
              <a:rPr lang="en-US" sz="1600" dirty="0">
                <a:highlight>
                  <a:srgbClr val="FFFFFF"/>
                </a:highlight>
                <a:latin typeface="Times New Roman" panose="02020603050405020304" pitchFamily="18" charset="0"/>
                <a:ea typeface="Times New Roman" panose="02020603050405020304" pitchFamily="18" charset="0"/>
              </a:rPr>
              <a:t>Chen </a:t>
            </a:r>
            <a:r>
              <a:rPr lang="en-US" sz="1600" i="1" dirty="0">
                <a:highlight>
                  <a:srgbClr val="FFFFFF"/>
                </a:highlight>
                <a:latin typeface="Times New Roman" panose="02020603050405020304" pitchFamily="18" charset="0"/>
                <a:ea typeface="Times New Roman" panose="02020603050405020304" pitchFamily="18" charset="0"/>
              </a:rPr>
              <a:t>et al. </a:t>
            </a:r>
            <a:r>
              <a:rPr lang="en-US" sz="1600" dirty="0">
                <a:highlight>
                  <a:srgbClr val="FFFFFF"/>
                </a:highlight>
                <a:latin typeface="Times New Roman" panose="02020603050405020304" pitchFamily="18" charset="0"/>
                <a:ea typeface="Times New Roman" panose="02020603050405020304" pitchFamily="18" charset="0"/>
              </a:rPr>
              <a:t>2017, p. 65</a:t>
            </a:r>
            <a:r>
              <a:rPr lang="en-US" sz="1600" dirty="0">
                <a:latin typeface="Times New Roman" panose="02020603050405020304" pitchFamily="18" charset="0"/>
                <a:ea typeface="Times New Roman" panose="02020603050405020304" pitchFamily="18" charset="0"/>
              </a:rPr>
              <a:t>).</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b="1" i="1" dirty="0">
                <a:latin typeface="Times New Roman" panose="02020603050405020304" pitchFamily="18" charset="0"/>
                <a:ea typeface="Times New Roman" panose="02020603050405020304" pitchFamily="18" charset="0"/>
              </a:rPr>
              <a:t>Budget Allocation</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Releasing funds with the purpose to invest the same in development of technological inventions has been an upper degree challenge for IT leaders and even for Google. The open field categorization of the IT sector along with Salary Inputs are cluttered with excessive criticisms related to the constraints of budget. Budget required for introduction of modern technology forms as a roadblock for development both in professional front as well as in recruitment in the sector of IT. The holders of budget are faced with the challenging task to identified the budget allocation that would prove to be beneficial at a given instant. Continuous evaluations are made to judge which investment would bring positive returns both in the short and long run. </a:t>
            </a:r>
            <a:endParaRPr lang="en-US"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27031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00DCDA-FD4E-42CA-84C6-E3DD3D2E432C}"/>
              </a:ext>
            </a:extLst>
          </p:cNvPr>
          <p:cNvSpPr/>
          <p:nvPr/>
        </p:nvSpPr>
        <p:spPr>
          <a:xfrm>
            <a:off x="467544" y="783821"/>
            <a:ext cx="7992888" cy="3628366"/>
          </a:xfrm>
          <a:prstGeom prst="rect">
            <a:avLst/>
          </a:prstGeom>
        </p:spPr>
        <p:txBody>
          <a:bodyPr wrap="square">
            <a:spAutoFit/>
          </a:bodyPr>
          <a:lstStyle/>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Continuous transformation in digital trends</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Digital transformation trends also causes disruptions in the introduction of modern technology. Such trends have led technological evolution to no longer provide a competitive advantage that is sustained. Greater need of expertise prevails now more than ever in order to manage as well as introduce new technology (</a:t>
            </a:r>
            <a:r>
              <a:rPr lang="en-US" dirty="0" err="1">
                <a:highlight>
                  <a:srgbClr val="FFFFFF"/>
                </a:highlight>
                <a:latin typeface="Times New Roman" panose="02020603050405020304" pitchFamily="18" charset="0"/>
                <a:ea typeface="Times New Roman" panose="02020603050405020304" pitchFamily="18" charset="0"/>
              </a:rPr>
              <a:t>Eckhoff</a:t>
            </a:r>
            <a:r>
              <a:rPr lang="en-US" dirty="0">
                <a:highlight>
                  <a:srgbClr val="FFFFFF"/>
                </a:highlight>
                <a:latin typeface="Times New Roman" panose="02020603050405020304" pitchFamily="18" charset="0"/>
                <a:ea typeface="Times New Roman" panose="02020603050405020304" pitchFamily="18" charset="0"/>
              </a:rPr>
              <a:t> and Wagner, 2017, p. 28</a:t>
            </a:r>
            <a:r>
              <a:rPr lang="en-US" dirty="0">
                <a:latin typeface="Times New Roman" panose="02020603050405020304" pitchFamily="18" charset="0"/>
                <a:ea typeface="Times New Roman" panose="02020603050405020304" pitchFamily="18" charset="0"/>
              </a:rPr>
              <a:t>). </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Thus, the above mentioned are the challenges faced by most IT companies as well as Google, in introducing modern technologies.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701245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571472" y="357166"/>
            <a:ext cx="8229600" cy="944562"/>
          </a:xfrm>
        </p:spPr>
        <p:txBody>
          <a:bodyPr>
            <a:noAutofit/>
          </a:bodyPr>
          <a:lstStyle/>
          <a:p>
            <a:pPr>
              <a:lnSpc>
                <a:spcPct val="150000"/>
              </a:lnSpc>
            </a:pPr>
            <a:r>
              <a:rPr lang="en-US" sz="3200" b="1" dirty="0">
                <a:latin typeface="Times New Roman" pitchFamily="18" charset="0"/>
                <a:cs typeface="Times New Roman" pitchFamily="18" charset="0"/>
              </a:rPr>
              <a:t>INSIGHTS TO THE MODERN TECHNOLOGY INTRODUCED</a:t>
            </a:r>
          </a:p>
        </p:txBody>
      </p:sp>
      <p:sp>
        <p:nvSpPr>
          <p:cNvPr id="3" name="Content Placeholder 2"/>
          <p:cNvSpPr>
            <a:spLocks noGrp="1"/>
          </p:cNvSpPr>
          <p:nvPr>
            <p:ph idx="1"/>
          </p:nvPr>
        </p:nvSpPr>
        <p:spPr>
          <a:xfrm>
            <a:off x="285720" y="1905000"/>
            <a:ext cx="8610600" cy="4953000"/>
          </a:xfrm>
        </p:spPr>
        <p:txBody>
          <a:bodyPr>
            <a:noAutofit/>
          </a:bodyPr>
          <a:lstStyle/>
          <a:p>
            <a:pPr algn="just">
              <a:lnSpc>
                <a:spcPct val="150000"/>
              </a:lnSpc>
            </a:pPr>
            <a:r>
              <a:rPr lang="en-US" sz="2200" b="1" dirty="0">
                <a:latin typeface="Times New Roman" pitchFamily="18" charset="0"/>
                <a:cs typeface="Times New Roman" pitchFamily="18" charset="0"/>
              </a:rPr>
              <a:t>Robot Calling Human- DUPLEX</a:t>
            </a:r>
          </a:p>
          <a:p>
            <a:pPr algn="just">
              <a:lnSpc>
                <a:spcPct val="150000"/>
              </a:lnSpc>
            </a:pPr>
            <a:r>
              <a:rPr lang="en-US" sz="2200" b="1" dirty="0">
                <a:latin typeface="Times New Roman" pitchFamily="18" charset="0"/>
                <a:cs typeface="Times New Roman" pitchFamily="18" charset="0"/>
              </a:rPr>
              <a:t>Gmail Writing Emails</a:t>
            </a:r>
            <a:endParaRPr lang="en-US" sz="2200" dirty="0">
              <a:latin typeface="Times New Roman" pitchFamily="18" charset="0"/>
              <a:cs typeface="Times New Roman" pitchFamily="18" charset="0"/>
            </a:endParaRPr>
          </a:p>
          <a:p>
            <a:pPr algn="just">
              <a:lnSpc>
                <a:spcPct val="150000"/>
              </a:lnSpc>
            </a:pPr>
            <a:r>
              <a:rPr lang="en-US" sz="2200" b="1" dirty="0">
                <a:latin typeface="Times New Roman" pitchFamily="18" charset="0"/>
                <a:cs typeface="Times New Roman" pitchFamily="18" charset="0"/>
              </a:rPr>
              <a:t>AI Chip- TPU</a:t>
            </a:r>
          </a:p>
          <a:p>
            <a:pPr algn="just">
              <a:lnSpc>
                <a:spcPct val="150000"/>
              </a:lnSpc>
            </a:pPr>
            <a:r>
              <a:rPr lang="en-US" sz="2200" b="1" dirty="0">
                <a:latin typeface="Times New Roman" pitchFamily="18" charset="0"/>
                <a:cs typeface="Times New Roman" pitchFamily="18" charset="0"/>
              </a:rPr>
              <a:t>AR upgraded Mapping System</a:t>
            </a:r>
            <a:endParaRPr lang="en-US" sz="2200" dirty="0">
              <a:latin typeface="Times New Roman" pitchFamily="18" charset="0"/>
              <a:cs typeface="Times New Roman" pitchFamily="18" charset="0"/>
            </a:endParaRPr>
          </a:p>
          <a:p>
            <a:pPr algn="just">
              <a:lnSpc>
                <a:spcPct val="150000"/>
              </a:lnSpc>
              <a:buNone/>
            </a:pPr>
            <a:endParaRPr lang="en-US" sz="2200" dirty="0">
              <a:latin typeface="Times New Roman" pitchFamily="18" charset="0"/>
              <a:cs typeface="Times New Roman" pitchFamily="18" charset="0"/>
            </a:endParaRPr>
          </a:p>
          <a:p>
            <a:pPr algn="just">
              <a:lnSpc>
                <a:spcPct val="150000"/>
              </a:lnSpc>
              <a:buNone/>
            </a:pPr>
            <a:endParaRPr lang="en-US" sz="2200" b="1" i="1" dirty="0">
              <a:latin typeface="Times New Roman" pitchFamily="18" charset="0"/>
              <a:cs typeface="Times New Roman" pitchFamily="18" charset="0"/>
            </a:endParaRPr>
          </a:p>
        </p:txBody>
      </p:sp>
      <p:pic>
        <p:nvPicPr>
          <p:cNvPr id="6" name="Picture 5"/>
          <p:cNvPicPr/>
          <p:nvPr/>
        </p:nvPicPr>
        <p:blipFill>
          <a:blip r:embed="rId4"/>
          <a:srcRect/>
          <a:stretch>
            <a:fillRect/>
          </a:stretch>
        </p:blipFill>
        <p:spPr bwMode="auto">
          <a:xfrm>
            <a:off x="214282" y="4429133"/>
            <a:ext cx="5357850" cy="2428868"/>
          </a:xfrm>
          <a:prstGeom prst="rect">
            <a:avLst/>
          </a:prstGeom>
          <a:noFill/>
          <a:ln w="9525">
            <a:noFill/>
            <a:miter lim="800000"/>
            <a:headEnd/>
            <a:tailEnd/>
          </a:ln>
        </p:spPr>
      </p:pic>
      <p:pic>
        <p:nvPicPr>
          <p:cNvPr id="13314" name="Picture 2"/>
          <p:cNvPicPr>
            <a:picLocks noChangeAspect="1" noChangeArrowheads="1"/>
          </p:cNvPicPr>
          <p:nvPr/>
        </p:nvPicPr>
        <p:blipFill>
          <a:blip r:embed="rId5"/>
          <a:srcRect/>
          <a:stretch>
            <a:fillRect/>
          </a:stretch>
        </p:blipFill>
        <p:spPr bwMode="auto">
          <a:xfrm>
            <a:off x="5929322" y="1928802"/>
            <a:ext cx="2857520" cy="4214842"/>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457200" y="304800"/>
            <a:ext cx="8229600" cy="914400"/>
          </a:xfrm>
        </p:spPr>
        <p:txBody>
          <a:bodyPr>
            <a:noAutofit/>
          </a:bodyPr>
          <a:lstStyle/>
          <a:p>
            <a:r>
              <a:rPr lang="en-IN" sz="3200" b="1" dirty="0">
                <a:latin typeface="Times New Roman" pitchFamily="18" charset="0"/>
                <a:cs typeface="Times New Roman" pitchFamily="18" charset="0"/>
              </a:rPr>
              <a:t>CONTD..</a:t>
            </a:r>
            <a:endParaRPr lang="en-US" sz="3200" b="1" dirty="0">
              <a:latin typeface="Times New Roman" pitchFamily="18" charset="0"/>
              <a:cs typeface="Times New Roman" pitchFamily="18" charset="0"/>
            </a:endParaRPr>
          </a:p>
        </p:txBody>
      </p:sp>
      <p:sp>
        <p:nvSpPr>
          <p:cNvPr id="3" name="Content Placeholder 2"/>
          <p:cNvSpPr>
            <a:spLocks noGrp="1"/>
          </p:cNvSpPr>
          <p:nvPr>
            <p:ph idx="1"/>
          </p:nvPr>
        </p:nvSpPr>
        <p:spPr>
          <a:xfrm>
            <a:off x="76200" y="1371600"/>
            <a:ext cx="8763000" cy="5486400"/>
          </a:xfrm>
        </p:spPr>
        <p:txBody>
          <a:bodyPr>
            <a:noAutofit/>
          </a:bodyPr>
          <a:lstStyle/>
          <a:p>
            <a:pPr algn="just">
              <a:lnSpc>
                <a:spcPct val="150000"/>
              </a:lnSpc>
              <a:buNone/>
            </a:pPr>
            <a:r>
              <a:rPr lang="en-US" sz="2200" dirty="0">
                <a:latin typeface="Times New Roman" pitchFamily="18" charset="0"/>
                <a:cs typeface="Times New Roman" pitchFamily="18" charset="0"/>
              </a:rPr>
              <a:t>Besides that, the robot human is now one of the major application of the modern technologies as well and that is used in a vast areas as well. It decrease the efforts of the human and makes the task more easily as well for the company. Moreover, implementation of various processor can be such as TPU can change the activities and process in a wide range and this is included with a larger impact as well (Rapprich et al. 2017, P. 420). </a:t>
            </a:r>
          </a:p>
        </p:txBody>
      </p:sp>
      <p:pic>
        <p:nvPicPr>
          <p:cNvPr id="6" name="Picture 5"/>
          <p:cNvPicPr/>
          <p:nvPr/>
        </p:nvPicPr>
        <p:blipFill>
          <a:blip r:embed="rId4"/>
          <a:srcRect/>
          <a:stretch>
            <a:fillRect/>
          </a:stretch>
        </p:blipFill>
        <p:spPr bwMode="auto">
          <a:xfrm>
            <a:off x="3143240" y="4591072"/>
            <a:ext cx="5357850" cy="2266928"/>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ED29CA8-5DE8-4468-94F5-8AC7AE55B494}"/>
              </a:ext>
            </a:extLst>
          </p:cNvPr>
          <p:cNvSpPr/>
          <p:nvPr/>
        </p:nvSpPr>
        <p:spPr>
          <a:xfrm>
            <a:off x="395536" y="1340768"/>
            <a:ext cx="8136904" cy="5290359"/>
          </a:xfrm>
          <a:prstGeom prst="rect">
            <a:avLst/>
          </a:prstGeom>
        </p:spPr>
        <p:txBody>
          <a:bodyPr wrap="square">
            <a:spAutoFit/>
          </a:bodyPr>
          <a:lstStyle/>
          <a:p>
            <a:pPr algn="just">
              <a:lnSpc>
                <a:spcPct val="150000"/>
              </a:lnSpc>
              <a:spcBef>
                <a:spcPts val="2400"/>
              </a:spcBef>
            </a:pPr>
            <a:r>
              <a:rPr lang="en-US" b="1" kern="0" dirty="0">
                <a:latin typeface="Times New Roman" panose="02020603050405020304" pitchFamily="18" charset="0"/>
                <a:ea typeface="Times New Roman" panose="02020603050405020304" pitchFamily="18" charset="0"/>
              </a:rPr>
              <a:t>Insights to the modern technology introduced</a:t>
            </a: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This section focuses on providing the insights to the modern form of technology introduced by Google. The products and technological upgrades introduced by Google showed its superiority in the field of Artificial Intelligence. In this section we will review such introduced technologies.</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Robot Calling Human</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feature that called in for the greatest attention on its initial development was called Duplex. It forms a part of Google Assistant and represents a voice-controlled systematic machine that seeks to answers questions asked as well as perform tasks that are given on command. The competitor of this technology is that of Amazon’s Alexa and Siri of Apple (</a:t>
            </a:r>
            <a:r>
              <a:rPr lang="en-US" dirty="0">
                <a:highlight>
                  <a:srgbClr val="FFFFFF"/>
                </a:highlight>
                <a:latin typeface="Times New Roman" panose="02020603050405020304" pitchFamily="18" charset="0"/>
                <a:ea typeface="Times New Roman" panose="02020603050405020304" pitchFamily="18" charset="0"/>
              </a:rPr>
              <a:t>Kumar </a:t>
            </a:r>
            <a:r>
              <a:rPr lang="en-US" i="1" dirty="0">
                <a:highlight>
                  <a:srgbClr val="FFFFFF"/>
                </a:highlight>
                <a:latin typeface="Times New Roman" panose="02020603050405020304" pitchFamily="18" charset="0"/>
                <a:ea typeface="Times New Roman" panose="02020603050405020304" pitchFamily="18" charset="0"/>
              </a:rPr>
              <a:t>et al. </a:t>
            </a:r>
            <a:r>
              <a:rPr lang="en-US" dirty="0">
                <a:highlight>
                  <a:srgbClr val="FFFFFF"/>
                </a:highlight>
                <a:latin typeface="Times New Roman" panose="02020603050405020304" pitchFamily="18" charset="0"/>
                <a:ea typeface="Times New Roman" panose="02020603050405020304" pitchFamily="18" charset="0"/>
              </a:rPr>
              <a:t>2019, p. 43</a:t>
            </a:r>
            <a:r>
              <a:rPr lang="en-US" dirty="0">
                <a:latin typeface="Times New Roman" panose="02020603050405020304" pitchFamily="18" charset="0"/>
                <a:ea typeface="Times New Roman" panose="02020603050405020304" pitchFamily="18" charset="0"/>
              </a:rPr>
              <a:t>). In the launch of Duplex, it was represented to be calling small businesses to book appointments.</a:t>
            </a:r>
            <a:endParaRPr lang="en-US" sz="1600" dirty="0">
              <a:effectLst/>
              <a:latin typeface="Calibri" panose="020F0502020204030204" pitchFamily="34" charset="0"/>
              <a:ea typeface="Calibri" panose="020F0502020204030204" pitchFamily="34" charset="0"/>
            </a:endParaRPr>
          </a:p>
        </p:txBody>
      </p:sp>
      <p:sp>
        <p:nvSpPr>
          <p:cNvPr id="7" name="Title 6">
            <a:extLst>
              <a:ext uri="{FF2B5EF4-FFF2-40B4-BE49-F238E27FC236}">
                <a16:creationId xmlns:a16="http://schemas.microsoft.com/office/drawing/2014/main" id="{45D8CBFC-4B7A-4F74-A5BA-E2F76C6B59D6}"/>
              </a:ext>
            </a:extLst>
          </p:cNvPr>
          <p:cNvSpPr>
            <a:spLocks noGrp="1"/>
          </p:cNvSpPr>
          <p:nvPr>
            <p:ph type="title"/>
          </p:nvPr>
        </p:nvSpPr>
        <p:spPr/>
        <p:txBody>
          <a:bodyPr/>
          <a:lstStyle/>
          <a:p>
            <a:r>
              <a:rPr lang="en-US" dirty="0"/>
              <a:t>Speaker Notes </a:t>
            </a:r>
          </a:p>
        </p:txBody>
      </p:sp>
    </p:spTree>
    <p:extLst>
      <p:ext uri="{BB962C8B-B14F-4D97-AF65-F5344CB8AC3E}">
        <p14:creationId xmlns:p14="http://schemas.microsoft.com/office/powerpoint/2010/main" val="593001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FD045CDB-8BD0-4B43-A337-6FB4012E6C42}"/>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image6.png">
            <a:extLst>
              <a:ext uri="{FF2B5EF4-FFF2-40B4-BE49-F238E27FC236}">
                <a16:creationId xmlns:a16="http://schemas.microsoft.com/office/drawing/2014/main" id="{F37F2AEF-3266-4709-A07C-2FC10E4FB6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5943600" cy="217328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0BAC901F-C700-4711-95A5-8872785BBE93}"/>
              </a:ext>
            </a:extLst>
          </p:cNvPr>
          <p:cNvSpPr>
            <a:spLocks noChangeArrowheads="1"/>
          </p:cNvSpPr>
          <p:nvPr/>
        </p:nvSpPr>
        <p:spPr bwMode="auto">
          <a:xfrm>
            <a:off x="0" y="26304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Figure 2: ASR and TTS application in Duplex system</a:t>
            </a:r>
            <a:endParaRPr kumimoji="0" lang="en-US" altLang="en-US" sz="6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(Source: Lewis-Kraus, 2016, p. 31)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93649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6E752B-2EB5-479B-9BFC-0E872AA66859}"/>
              </a:ext>
            </a:extLst>
          </p:cNvPr>
          <p:cNvSpPr/>
          <p:nvPr/>
        </p:nvSpPr>
        <p:spPr>
          <a:xfrm>
            <a:off x="251520" y="96453"/>
            <a:ext cx="8892480" cy="6665094"/>
          </a:xfrm>
          <a:prstGeom prst="rect">
            <a:avLst/>
          </a:prstGeom>
        </p:spPr>
        <p:txBody>
          <a:bodyPr wrap="square">
            <a:spAutoFit/>
          </a:bodyPr>
          <a:lstStyle/>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Gmail Writing Emails</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Duplex is dependent on Artificial Intelligence which is referred to a type of software that gathers its collective learning from data rather than being coded manually. Google is known to be the leader in the field of development of machine learning, computer visions and various other forms of AI system. The technology of smart composition for Gmail functions to predict the next sentences, or phrases or words as people write their email. This facilitates Gmail to take a leap towards Smart Replies that would suggest appropriate responses for writing emails.</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AI Chip</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Google even introduced 3.0 version of its TPU (known as Tensor Processor Unit). It is a form of chipset which is designed with the purpose to handle heavy load of AI tasks in-house. The new version of TPU introduced by Google functions to be 8 times more efficient than its earlier version and the technology is water cooled ad not air cooled (</a:t>
            </a:r>
            <a:r>
              <a:rPr lang="en-US" dirty="0">
                <a:highlight>
                  <a:srgbClr val="FFFFFF"/>
                </a:highlight>
                <a:latin typeface="Times New Roman" panose="02020603050405020304" pitchFamily="18" charset="0"/>
                <a:ea typeface="Times New Roman" panose="02020603050405020304" pitchFamily="18" charset="0"/>
              </a:rPr>
              <a:t>Yang and Hsu, 2016, p. 87</a:t>
            </a:r>
            <a:r>
              <a:rPr lang="en-US" dirty="0">
                <a:latin typeface="Times New Roman" panose="02020603050405020304" pitchFamily="18" charset="0"/>
                <a:ea typeface="Times New Roman" panose="02020603050405020304" pitchFamily="18" charset="0"/>
              </a:rPr>
              <a:t>). The earlier versions of TPU’s were even available for other companies to rent and use Google cloud computing technique but the latest version of the AI chip allows only Google to use the same.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260192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BAE2763-8B69-46C3-A031-9E4EE3F22E88}"/>
              </a:ext>
            </a:extLst>
          </p:cNvPr>
          <p:cNvSpPr>
            <a:spLocks noChangeArrowheads="1"/>
          </p:cNvSpPr>
          <p:nvPr/>
        </p:nvSpPr>
        <p:spPr bwMode="auto">
          <a:xfrm>
            <a:off x="1115616" y="1073932"/>
            <a:ext cx="756084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versions of TPU’s were even available for other companies to rent and use Google cloud computing technique but the latest version of the AI chip allows only Google to use the same.  </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pic>
        <p:nvPicPr>
          <p:cNvPr id="4097" name="image5.png">
            <a:extLst>
              <a:ext uri="{FF2B5EF4-FFF2-40B4-BE49-F238E27FC236}">
                <a16:creationId xmlns:a16="http://schemas.microsoft.com/office/drawing/2014/main" id="{845AF5B5-0695-45A7-8EA0-ED881A3C47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559703"/>
            <a:ext cx="4614863" cy="27686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182C2987-BFA2-43C4-860C-F85CCF5FE954}"/>
              </a:ext>
            </a:extLst>
          </p:cNvPr>
          <p:cNvSpPr>
            <a:spLocks noChangeArrowheads="1"/>
          </p:cNvSpPr>
          <p:nvPr/>
        </p:nvSpPr>
        <p:spPr bwMode="auto">
          <a:xfrm>
            <a:off x="0" y="3225800"/>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Figure 3: Cloud TPU</a:t>
            </a:r>
            <a:endParaRPr kumimoji="0" lang="en-US" altLang="en-US" sz="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(Source: Yang </a:t>
            </a:r>
            <a:r>
              <a:rPr kumimoji="0" lang="en-US"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et al. </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2019, p. 67)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2382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8F35B3-5688-47E3-8FD7-F2EFE04AB422}"/>
              </a:ext>
            </a:extLst>
          </p:cNvPr>
          <p:cNvSpPr/>
          <p:nvPr/>
        </p:nvSpPr>
        <p:spPr>
          <a:xfrm>
            <a:off x="89756" y="-171400"/>
            <a:ext cx="8964488" cy="7783349"/>
          </a:xfrm>
          <a:prstGeom prst="rect">
            <a:avLst/>
          </a:prstGeom>
        </p:spPr>
        <p:txBody>
          <a:bodyPr wrap="square">
            <a:spAutoFit/>
          </a:bodyPr>
          <a:lstStyle/>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AR upgraded Mapping System</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company introduced the technology of Visual Positioning to provide a new way to individuals in order to find their way using Google Maps utilizing their phone cameras along with Google’s technology of augmented reality compounded with computer-vision technology.  The earlier version of Google maps came with a challenge to provide unclear directions for walking. The AR upgraded mapping technology enables the users to raise their phones and see for themselves the picture of the streets and cross roads facilitated by a large arrow those points to the correct direction.</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It can be said from the above analysis of above insights that there can be some vital insights that has been introduced by Google. The upgrade techniques along with the modern systems have been played a vital role as well for the better management of the organization along with the other services. The customer zone for the organization can be seen in a wide range as well which a massive area is already for Google. Besides that, the robot human is now one of the major applications of the modern technologies as well and that is used in vast areas as well. It decreases the efforts of the human and makes the task more easily as well for the company. Moreover, implementation of various processors can be such as TPU can change the activities and process in a wide range and this is included with a larger impact as well (</a:t>
            </a:r>
            <a:r>
              <a:rPr lang="en-US" dirty="0" err="1">
                <a:latin typeface="Times New Roman" panose="02020603050405020304" pitchFamily="18" charset="0"/>
                <a:ea typeface="Times New Roman" panose="02020603050405020304" pitchFamily="18" charset="0"/>
              </a:rPr>
              <a:t>Rapprich</a:t>
            </a:r>
            <a:r>
              <a:rPr lang="en-US" i="1" dirty="0" err="1">
                <a:latin typeface="Times New Roman" panose="02020603050405020304" pitchFamily="18" charset="0"/>
                <a:ea typeface="Times New Roman" panose="02020603050405020304" pitchFamily="18" charset="0"/>
              </a:rPr>
              <a:t>et</a:t>
            </a:r>
            <a:r>
              <a:rPr lang="en-US" i="1" dirty="0">
                <a:latin typeface="Times New Roman" panose="02020603050405020304" pitchFamily="18" charset="0"/>
                <a:ea typeface="Times New Roman" panose="02020603050405020304" pitchFamily="18" charset="0"/>
              </a:rPr>
              <a:t> al. </a:t>
            </a:r>
            <a:r>
              <a:rPr lang="en-US" dirty="0">
                <a:latin typeface="Times New Roman" panose="02020603050405020304" pitchFamily="18" charset="0"/>
                <a:ea typeface="Times New Roman" panose="02020603050405020304" pitchFamily="18" charset="0"/>
              </a:rPr>
              <a:t>2017, P. 420).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922564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title"/>
          </p:nvPr>
        </p:nvSpPr>
        <p:spPr>
          <a:xfrm>
            <a:off x="457200" y="304800"/>
            <a:ext cx="8229600" cy="762000"/>
          </a:xfrm>
        </p:spPr>
        <p:txBody>
          <a:bodyPr>
            <a:noAutofit/>
          </a:bodyPr>
          <a:lstStyle/>
          <a:p>
            <a:pPr>
              <a:lnSpc>
                <a:spcPct val="150000"/>
              </a:lnSpc>
            </a:pPr>
            <a:r>
              <a:rPr lang="en-US" sz="3400" b="1" dirty="0">
                <a:latin typeface="Times New Roman" pitchFamily="18" charset="0"/>
                <a:cs typeface="Times New Roman" pitchFamily="18" charset="0"/>
              </a:rPr>
              <a:t>IMPACT OF THE TECHNOLOGY </a:t>
            </a:r>
          </a:p>
        </p:txBody>
      </p:sp>
      <p:sp>
        <p:nvSpPr>
          <p:cNvPr id="3" name="Content Placeholder 2"/>
          <p:cNvSpPr>
            <a:spLocks noGrp="1"/>
          </p:cNvSpPr>
          <p:nvPr>
            <p:ph idx="1"/>
          </p:nvPr>
        </p:nvSpPr>
        <p:spPr>
          <a:xfrm>
            <a:off x="152400" y="1219200"/>
            <a:ext cx="8915400" cy="5486400"/>
          </a:xfrm>
        </p:spPr>
        <p:txBody>
          <a:bodyPr>
            <a:noAutofit/>
          </a:bodyPr>
          <a:lstStyle/>
          <a:p>
            <a:pPr algn="just">
              <a:lnSpc>
                <a:spcPct val="150000"/>
              </a:lnSpc>
            </a:pPr>
            <a:r>
              <a:rPr lang="en-US" sz="2200" b="1" dirty="0">
                <a:latin typeface="Times New Roman" pitchFamily="18" charset="0"/>
                <a:cs typeface="Times New Roman" pitchFamily="18" charset="0"/>
              </a:rPr>
              <a:t>Reduction of costs</a:t>
            </a:r>
          </a:p>
          <a:p>
            <a:pPr algn="just">
              <a:lnSpc>
                <a:spcPct val="150000"/>
              </a:lnSpc>
            </a:pPr>
            <a:r>
              <a:rPr lang="en-US" sz="2200" dirty="0">
                <a:latin typeface="Times New Roman" pitchFamily="18" charset="0"/>
                <a:cs typeface="Times New Roman" pitchFamily="18" charset="0"/>
              </a:rPr>
              <a:t>It has been seen that the technology has been effective to reduce the cost of the organization in the production or any other activities as well. This is very beneficial for the organization of any industry as well. This is one of the main impact of the application of the modern technologies within an organization and that is vital for the development and growth of the organization as well along with attracting more number of customers as well (Islam et al. 2020, P. 40).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title"/>
          </p:nvPr>
        </p:nvSpPr>
        <p:spPr>
          <a:xfrm>
            <a:off x="152400" y="228600"/>
            <a:ext cx="8763000" cy="1066800"/>
          </a:xfrm>
        </p:spPr>
        <p:txBody>
          <a:bodyPr>
            <a:noAutofit/>
          </a:bodyPr>
          <a:lstStyle/>
          <a:p>
            <a:pPr>
              <a:lnSpc>
                <a:spcPct val="150000"/>
              </a:lnSpc>
            </a:pPr>
            <a:r>
              <a:rPr lang="en-US" sz="34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152400" y="1447800"/>
            <a:ext cx="8763000" cy="5334000"/>
          </a:xfrm>
        </p:spPr>
        <p:txBody>
          <a:bodyPr>
            <a:noAutofit/>
          </a:bodyPr>
          <a:lstStyle/>
          <a:p>
            <a:pPr algn="just">
              <a:lnSpc>
                <a:spcPct val="150000"/>
              </a:lnSpc>
            </a:pPr>
            <a:r>
              <a:rPr lang="en-US" sz="2200" b="1" dirty="0">
                <a:latin typeface="Times New Roman" pitchFamily="18" charset="0"/>
                <a:cs typeface="Times New Roman" pitchFamily="18" charset="0"/>
              </a:rPr>
              <a:t>Increasing quality</a:t>
            </a:r>
          </a:p>
          <a:p>
            <a:pPr algn="just">
              <a:lnSpc>
                <a:spcPct val="150000"/>
              </a:lnSpc>
            </a:pPr>
            <a:r>
              <a:rPr lang="en-US" sz="2200" dirty="0">
                <a:latin typeface="Times New Roman" pitchFamily="18" charset="0"/>
                <a:cs typeface="Times New Roman" pitchFamily="18" charset="0"/>
              </a:rPr>
              <a:t>It has been seen that the quality of the organization in their perspective products increase in a wide range as well with the help of using the modern technologies. This is one of the import factors of the modern technologies and this is seen in a large number as well nowadays. The quality of the products, here the IT software’s and other IT process can be seen within a great at quality and that can satisfy the customers as well (</a:t>
            </a:r>
            <a:r>
              <a:rPr lang="en-US" sz="2200" dirty="0" err="1">
                <a:latin typeface="Times New Roman" pitchFamily="18" charset="0"/>
                <a:cs typeface="Times New Roman" pitchFamily="18" charset="0"/>
              </a:rPr>
              <a:t>Alwan</a:t>
            </a:r>
            <a:r>
              <a:rPr lang="en-US" sz="2200" dirty="0">
                <a:latin typeface="Times New Roman" pitchFamily="18" charset="0"/>
                <a:cs typeface="Times New Roman" pitchFamily="18" charset="0"/>
              </a:rPr>
              <a:t> et al. 2017,p. 358).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228600" y="228600"/>
            <a:ext cx="8458200" cy="990600"/>
          </a:xfrm>
        </p:spPr>
        <p:txBody>
          <a:bodyPr>
            <a:noAutofit/>
          </a:bodyPr>
          <a:lstStyle/>
          <a:p>
            <a:pPr>
              <a:lnSpc>
                <a:spcPct val="150000"/>
              </a:lnSpc>
            </a:pPr>
            <a:r>
              <a:rPr lang="en-US" sz="3400" b="1" dirty="0">
                <a:latin typeface="Times New Roman" pitchFamily="18" charset="0"/>
                <a:cs typeface="Times New Roman" pitchFamily="18" charset="0"/>
              </a:rPr>
              <a:t>CONTD..</a:t>
            </a:r>
          </a:p>
        </p:txBody>
      </p:sp>
      <p:sp>
        <p:nvSpPr>
          <p:cNvPr id="3" name="Content Placeholder 2"/>
          <p:cNvSpPr>
            <a:spLocks noGrp="1"/>
          </p:cNvSpPr>
          <p:nvPr>
            <p:ph idx="1"/>
          </p:nvPr>
        </p:nvSpPr>
        <p:spPr>
          <a:xfrm>
            <a:off x="228600" y="1219200"/>
            <a:ext cx="8458200" cy="5410200"/>
          </a:xfrm>
        </p:spPr>
        <p:txBody>
          <a:bodyPr>
            <a:normAutofit fontScale="92500" lnSpcReduction="10000"/>
          </a:bodyPr>
          <a:lstStyle/>
          <a:p>
            <a:pPr algn="just">
              <a:lnSpc>
                <a:spcPct val="150000"/>
              </a:lnSpc>
            </a:pPr>
            <a:r>
              <a:rPr lang="en-US" sz="2200" b="1" dirty="0">
                <a:latin typeface="Times New Roman" pitchFamily="18" charset="0"/>
                <a:cs typeface="Times New Roman" pitchFamily="18" charset="0"/>
              </a:rPr>
              <a:t>Organizational change</a:t>
            </a:r>
          </a:p>
          <a:p>
            <a:pPr algn="just">
              <a:lnSpc>
                <a:spcPct val="150000"/>
              </a:lnSpc>
            </a:pPr>
            <a:r>
              <a:rPr lang="en-US" sz="2200" dirty="0">
                <a:latin typeface="Times New Roman" pitchFamily="18" charset="0"/>
                <a:cs typeface="Times New Roman" pitchFamily="18" charset="0"/>
              </a:rPr>
              <a:t> The modern technologies have been included with efficiency during the changes and this can give a proper guidance as well for the development of better software solutions and IT services as well in Google (Pothitouet al.2017, p. 853). </a:t>
            </a:r>
          </a:p>
          <a:p>
            <a:pPr algn="just">
              <a:lnSpc>
                <a:spcPct val="150000"/>
              </a:lnSpc>
            </a:pPr>
            <a:r>
              <a:rPr lang="en-US" sz="2200" b="1" dirty="0">
                <a:latin typeface="Times New Roman" panose="02020603050405020304" pitchFamily="18" charset="0"/>
              </a:rPr>
              <a:t>Manpower level</a:t>
            </a:r>
            <a:endParaRPr lang="en-US" sz="2200" dirty="0">
              <a:latin typeface="Times New Roman" panose="02020603050405020304" pitchFamily="18" charset="0"/>
            </a:endParaRPr>
          </a:p>
          <a:p>
            <a:pPr algn="just">
              <a:lnSpc>
                <a:spcPct val="150000"/>
              </a:lnSpc>
            </a:pPr>
            <a:r>
              <a:rPr lang="en-US" sz="2200" dirty="0">
                <a:latin typeface="Times New Roman" panose="02020603050405020304" pitchFamily="18" charset="0"/>
              </a:rPr>
              <a:t>It has been seen that there are many organizations which use the modern technologies or adopt that from different sources to work in a proper system along with a specific department as well. Therefore, the work of the organization can be seen more easily for the employees or workers and also it allows less manpower effort as well for a work with maximum working (Chowdhury </a:t>
            </a:r>
            <a:r>
              <a:rPr lang="en-US" sz="2200" i="1" dirty="0">
                <a:latin typeface="Times New Roman" panose="02020603050405020304" pitchFamily="18" charset="0"/>
              </a:rPr>
              <a:t>et al. </a:t>
            </a:r>
            <a:r>
              <a:rPr lang="en-US" sz="2200" dirty="0">
                <a:latin typeface="Times New Roman" panose="02020603050405020304" pitchFamily="18" charset="0"/>
              </a:rPr>
              <a:t>2018, p. 1178). </a:t>
            </a:r>
            <a:endParaRPr lang="en-US" sz="2200" dirty="0">
              <a:latin typeface="Times New Roman" pitchFamily="18" charset="0"/>
              <a:cs typeface="Times New Roman" pitchFamily="18" charset="0"/>
            </a:endParaRPr>
          </a:p>
          <a:p>
            <a:pPr algn="just">
              <a:lnSpc>
                <a:spcPct val="150000"/>
              </a:lnSpc>
            </a:pPr>
            <a:endParaRPr lang="en-US" sz="2200" dirty="0">
              <a:latin typeface="Times New Roman" pitchFamily="18" charset="0"/>
              <a:cs typeface="Times New Roman" pitchFamily="18"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lum bright="70000" contrast="-70000"/>
          </a:blip>
          <a:srcRect/>
          <a:stretch>
            <a:fillRect/>
          </a:stretch>
        </p:blipFill>
        <p:spPr bwMode="auto">
          <a:xfrm>
            <a:off x="0" y="0"/>
            <a:ext cx="9144000" cy="6858000"/>
          </a:xfrm>
          <a:prstGeom prst="rect">
            <a:avLst/>
          </a:prstGeom>
          <a:noFill/>
          <a:ln w="9525">
            <a:noFill/>
            <a:miter lim="800000"/>
            <a:headEnd/>
            <a:tailEnd/>
          </a:ln>
          <a:effectLst/>
        </p:spPr>
      </p:pic>
      <p:sp>
        <p:nvSpPr>
          <p:cNvPr id="2" name="Title 1"/>
          <p:cNvSpPr>
            <a:spLocks noGrp="1"/>
          </p:cNvSpPr>
          <p:nvPr>
            <p:ph type="title"/>
          </p:nvPr>
        </p:nvSpPr>
        <p:spPr>
          <a:xfrm>
            <a:off x="457200" y="1066800"/>
            <a:ext cx="8229600" cy="381000"/>
          </a:xfrm>
        </p:spPr>
        <p:txBody>
          <a:bodyPr>
            <a:noAutofit/>
          </a:bodyPr>
          <a:lstStyle/>
          <a:p>
            <a:pPr>
              <a:lnSpc>
                <a:spcPct val="150000"/>
              </a:lnSpc>
            </a:pPr>
            <a:r>
              <a:rPr lang="en-US" sz="3400" b="1" dirty="0">
                <a:latin typeface="Times New Roman" pitchFamily="18" charset="0"/>
                <a:cs typeface="Times New Roman" pitchFamily="18" charset="0"/>
              </a:rPr>
              <a:t>CONTD.</a:t>
            </a:r>
            <a:br>
              <a:rPr lang="en-US" sz="3400" b="1" dirty="0">
                <a:latin typeface="Times New Roman" pitchFamily="18" charset="0"/>
                <a:cs typeface="Times New Roman" pitchFamily="18" charset="0"/>
              </a:rPr>
            </a:br>
            <a:br>
              <a:rPr lang="en-US" sz="3400" b="1" dirty="0">
                <a:latin typeface="Times New Roman" pitchFamily="18" charset="0"/>
                <a:cs typeface="Times New Roman" pitchFamily="18" charset="0"/>
              </a:rPr>
            </a:br>
            <a:endParaRPr lang="en-US" sz="3400" b="1" dirty="0">
              <a:latin typeface="Times New Roman" pitchFamily="18" charset="0"/>
              <a:cs typeface="Times New Roman" pitchFamily="18" charset="0"/>
            </a:endParaRPr>
          </a:p>
        </p:txBody>
      </p:sp>
      <p:sp>
        <p:nvSpPr>
          <p:cNvPr id="3" name="Content Placeholder 2"/>
          <p:cNvSpPr>
            <a:spLocks noGrp="1"/>
          </p:cNvSpPr>
          <p:nvPr>
            <p:ph idx="1"/>
          </p:nvPr>
        </p:nvSpPr>
        <p:spPr>
          <a:xfrm>
            <a:off x="228600" y="1219200"/>
            <a:ext cx="4903752" cy="5638799"/>
          </a:xfrm>
        </p:spPr>
        <p:txBody>
          <a:bodyPr>
            <a:normAutofit fontScale="92500"/>
          </a:bodyPr>
          <a:lstStyle/>
          <a:p>
            <a:pPr algn="just">
              <a:lnSpc>
                <a:spcPct val="150000"/>
              </a:lnSpc>
            </a:pPr>
            <a:r>
              <a:rPr lang="en-US" sz="2200" b="1" dirty="0">
                <a:latin typeface="Times New Roman" panose="02020603050405020304" pitchFamily="18" charset="0"/>
              </a:rPr>
              <a:t>Security</a:t>
            </a:r>
          </a:p>
          <a:p>
            <a:pPr algn="just">
              <a:lnSpc>
                <a:spcPct val="150000"/>
              </a:lnSpc>
            </a:pPr>
            <a:r>
              <a:rPr lang="en-US" sz="2200" dirty="0">
                <a:latin typeface="Times New Roman" panose="02020603050405020304" pitchFamily="18" charset="0"/>
              </a:rPr>
              <a:t>the company of the organization is able to prevent the risks and threats as well that can come in front of the organization and its path of development. Hence, some of the major areas such as financial data, organizational tactics and confidential information can be protected as well with the help of modern technologies. Therefore, it can be said that the efficiency in the protection of threats can be observed (Hu et al. 2018, p. 1178). </a:t>
            </a:r>
          </a:p>
        </p:txBody>
      </p:sp>
      <p:pic>
        <p:nvPicPr>
          <p:cNvPr id="4" name="Picture 3"/>
          <p:cNvPicPr>
            <a:picLocks noChangeAspect="1"/>
          </p:cNvPicPr>
          <p:nvPr/>
        </p:nvPicPr>
        <p:blipFill>
          <a:blip r:embed="rId4"/>
          <a:stretch>
            <a:fillRect/>
          </a:stretch>
        </p:blipFill>
        <p:spPr>
          <a:xfrm>
            <a:off x="5387110" y="1219201"/>
            <a:ext cx="3554448" cy="54102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8CE24B-CC12-4813-B11D-64BA47581038}"/>
              </a:ext>
            </a:extLst>
          </p:cNvPr>
          <p:cNvSpPr/>
          <p:nvPr/>
        </p:nvSpPr>
        <p:spPr>
          <a:xfrm>
            <a:off x="15685" y="1124744"/>
            <a:ext cx="9128315" cy="5454250"/>
          </a:xfrm>
          <a:prstGeom prst="rect">
            <a:avLst/>
          </a:prstGeom>
        </p:spPr>
        <p:txBody>
          <a:bodyPr wrap="square">
            <a:spAutoFit/>
          </a:bodyPr>
          <a:lstStyle/>
          <a:p>
            <a:pPr algn="just">
              <a:lnSpc>
                <a:spcPct val="150000"/>
              </a:lnSpc>
              <a:spcBef>
                <a:spcPts val="2400"/>
              </a:spcBef>
            </a:pPr>
            <a:r>
              <a:rPr lang="en-US" sz="1500" b="1" kern="0" dirty="0">
                <a:latin typeface="Times New Roman" panose="02020603050405020304" pitchFamily="18" charset="0"/>
                <a:ea typeface="Times New Roman" panose="02020603050405020304" pitchFamily="18" charset="0"/>
              </a:rPr>
              <a:t>Impact of the technology introduced</a:t>
            </a:r>
          </a:p>
          <a:p>
            <a:pPr algn="just">
              <a:lnSpc>
                <a:spcPct val="150000"/>
              </a:lnSpc>
              <a:spcBef>
                <a:spcPts val="1400"/>
              </a:spcBef>
              <a:spcAft>
                <a:spcPts val="1400"/>
              </a:spcAft>
            </a:pPr>
            <a:r>
              <a:rPr lang="en-US" sz="1500" dirty="0">
                <a:solidFill>
                  <a:srgbClr val="000000"/>
                </a:solidFill>
                <a:latin typeface="Times New Roman" panose="02020603050405020304" pitchFamily="18" charset="0"/>
                <a:ea typeface="Times New Roman" panose="02020603050405020304" pitchFamily="18" charset="0"/>
              </a:rPr>
              <a:t>The technology has been very effective for the better development of the efficiency in various business of different industry. Therefore, the application of modern technology has been seen in a wide range in modern days. Most of the organization uses the modern technology so that they can able to apply that for the increase of efficiency. Therefore, there are many impacts of the using modern technologies as well for the organizations such as Google and they are as follows;</a:t>
            </a:r>
            <a:endParaRPr lang="en-US" sz="1500" dirty="0">
              <a:latin typeface="Calibri" panose="020F0502020204030204" pitchFamily="34" charset="0"/>
              <a:ea typeface="Times New Roman" panose="02020603050405020304" pitchFamily="18" charset="0"/>
            </a:endParaRPr>
          </a:p>
          <a:p>
            <a:pPr algn="just">
              <a:lnSpc>
                <a:spcPct val="150000"/>
              </a:lnSpc>
              <a:spcBef>
                <a:spcPts val="1400"/>
              </a:spcBef>
              <a:spcAft>
                <a:spcPts val="1400"/>
              </a:spcAft>
            </a:pPr>
            <a:r>
              <a:rPr lang="en-US" sz="1500" b="1" i="1" dirty="0">
                <a:solidFill>
                  <a:srgbClr val="000000"/>
                </a:solidFill>
                <a:latin typeface="Times New Roman" panose="02020603050405020304" pitchFamily="18" charset="0"/>
                <a:ea typeface="Times New Roman" panose="02020603050405020304" pitchFamily="18" charset="0"/>
              </a:rPr>
              <a:t>Reduction of costs</a:t>
            </a:r>
            <a:endParaRPr lang="en-US" sz="1500" dirty="0">
              <a:latin typeface="Calibri" panose="020F0502020204030204" pitchFamily="34" charset="0"/>
              <a:ea typeface="Calibri" panose="020F0502020204030204" pitchFamily="34" charset="0"/>
            </a:endParaRPr>
          </a:p>
          <a:p>
            <a:pPr algn="just">
              <a:lnSpc>
                <a:spcPct val="150000"/>
              </a:lnSpc>
              <a:spcBef>
                <a:spcPts val="1400"/>
              </a:spcBef>
              <a:spcAft>
                <a:spcPts val="1400"/>
              </a:spcAft>
            </a:pPr>
            <a:r>
              <a:rPr lang="en-US" sz="1500" dirty="0">
                <a:solidFill>
                  <a:srgbClr val="000000"/>
                </a:solidFill>
                <a:latin typeface="Times New Roman" panose="02020603050405020304" pitchFamily="18" charset="0"/>
                <a:ea typeface="Times New Roman" panose="02020603050405020304" pitchFamily="18" charset="0"/>
              </a:rPr>
              <a:t>It has been seen that the technology has been effective to reduce the cost of the organization in the production or any other activities as well. This is very beneficial for the organization of any industry as well. This is one of the main impacts of the application of the modern technologies within an organization and that is vital for the development and growth of the organization as well along with attracting more number of customers as well (</a:t>
            </a:r>
            <a:r>
              <a:rPr lang="en-US" sz="1500" dirty="0">
                <a:solidFill>
                  <a:srgbClr val="000000"/>
                </a:solidFill>
                <a:highlight>
                  <a:srgbClr val="FFFFFF"/>
                </a:highlight>
                <a:latin typeface="Times New Roman" panose="02020603050405020304" pitchFamily="18" charset="0"/>
                <a:ea typeface="Times New Roman" panose="02020603050405020304" pitchFamily="18" charset="0"/>
              </a:rPr>
              <a:t>Islam </a:t>
            </a:r>
            <a:r>
              <a:rPr lang="en-US" sz="1500" i="1" dirty="0">
                <a:solidFill>
                  <a:srgbClr val="000000"/>
                </a:solidFill>
                <a:highlight>
                  <a:srgbClr val="FFFFFF"/>
                </a:highlight>
                <a:latin typeface="Times New Roman" panose="02020603050405020304" pitchFamily="18" charset="0"/>
                <a:ea typeface="Times New Roman" panose="02020603050405020304" pitchFamily="18" charset="0"/>
              </a:rPr>
              <a:t>et al. </a:t>
            </a:r>
            <a:r>
              <a:rPr lang="en-US" sz="1500" dirty="0">
                <a:solidFill>
                  <a:srgbClr val="000000"/>
                </a:solidFill>
                <a:highlight>
                  <a:srgbClr val="FFFFFF"/>
                </a:highlight>
                <a:latin typeface="Times New Roman" panose="02020603050405020304" pitchFamily="18" charset="0"/>
                <a:ea typeface="Times New Roman" panose="02020603050405020304" pitchFamily="18" charset="0"/>
              </a:rPr>
              <a:t>2020, P. 40</a:t>
            </a:r>
            <a:r>
              <a:rPr lang="en-US" sz="1500" dirty="0">
                <a:solidFill>
                  <a:srgbClr val="000000"/>
                </a:solidFill>
                <a:latin typeface="Times New Roman" panose="02020603050405020304" pitchFamily="18" charset="0"/>
                <a:ea typeface="Times New Roman" panose="02020603050405020304" pitchFamily="18" charset="0"/>
              </a:rPr>
              <a:t>). The profitability of the organization can be seen in an upward direction as well and that is crucial part for the better improvements of the organization as well.</a:t>
            </a:r>
            <a:endParaRPr lang="en-US" sz="1500" dirty="0">
              <a:effectLst/>
              <a:latin typeface="Calibri" panose="020F0502020204030204" pitchFamily="34" charset="0"/>
              <a:ea typeface="Calibri" panose="020F0502020204030204" pitchFamily="34" charset="0"/>
            </a:endParaRPr>
          </a:p>
        </p:txBody>
      </p:sp>
      <p:sp>
        <p:nvSpPr>
          <p:cNvPr id="3" name="Title 2">
            <a:extLst>
              <a:ext uri="{FF2B5EF4-FFF2-40B4-BE49-F238E27FC236}">
                <a16:creationId xmlns:a16="http://schemas.microsoft.com/office/drawing/2014/main" id="{027C8A55-D8B3-4DB1-AAA0-7C583E0EE74A}"/>
              </a:ext>
            </a:extLst>
          </p:cNvPr>
          <p:cNvSpPr>
            <a:spLocks noGrp="1"/>
          </p:cNvSpPr>
          <p:nvPr>
            <p:ph type="title"/>
          </p:nvPr>
        </p:nvSpPr>
        <p:spPr>
          <a:xfrm>
            <a:off x="457200" y="28283"/>
            <a:ext cx="8229600" cy="1143000"/>
          </a:xfrm>
        </p:spPr>
        <p:txBody>
          <a:bodyPr/>
          <a:lstStyle/>
          <a:p>
            <a:r>
              <a:rPr lang="en-US" dirty="0"/>
              <a:t>Speaker Notes </a:t>
            </a:r>
          </a:p>
        </p:txBody>
      </p:sp>
    </p:spTree>
    <p:extLst>
      <p:ext uri="{BB962C8B-B14F-4D97-AF65-F5344CB8AC3E}">
        <p14:creationId xmlns:p14="http://schemas.microsoft.com/office/powerpoint/2010/main" val="25429676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22B644-F117-4510-98F6-D4F15A3B4269}"/>
              </a:ext>
            </a:extLst>
          </p:cNvPr>
          <p:cNvSpPr/>
          <p:nvPr/>
        </p:nvSpPr>
        <p:spPr>
          <a:xfrm>
            <a:off x="222821" y="-160028"/>
            <a:ext cx="8892480" cy="7178055"/>
          </a:xfrm>
          <a:prstGeom prst="rect">
            <a:avLst/>
          </a:prstGeom>
        </p:spPr>
        <p:txBody>
          <a:bodyPr wrap="square">
            <a:spAutoFit/>
          </a:bodyPr>
          <a:lstStyle/>
          <a:p>
            <a:pPr algn="just">
              <a:lnSpc>
                <a:spcPct val="150000"/>
              </a:lnSpc>
              <a:spcBef>
                <a:spcPts val="1400"/>
              </a:spcBef>
              <a:spcAft>
                <a:spcPts val="1400"/>
              </a:spcAft>
            </a:pPr>
            <a:r>
              <a:rPr lang="en-US" b="1" i="1" dirty="0">
                <a:solidFill>
                  <a:srgbClr val="000000"/>
                </a:solidFill>
                <a:latin typeface="Times New Roman" panose="02020603050405020304" pitchFamily="18" charset="0"/>
                <a:ea typeface="Times New Roman" panose="02020603050405020304" pitchFamily="18" charset="0"/>
              </a:rPr>
              <a:t>Increase efficiency in productivity</a:t>
            </a:r>
            <a:endParaRPr lang="en-US" sz="1600" dirty="0">
              <a:latin typeface="Calibri" panose="020F0502020204030204" pitchFamily="34" charset="0"/>
              <a:ea typeface="Calibri" panose="020F0502020204030204" pitchFamily="34" charset="0"/>
            </a:endParaRPr>
          </a:p>
          <a:p>
            <a:pPr algn="just">
              <a:lnSpc>
                <a:spcPct val="150000"/>
              </a:lnSpc>
              <a:spcBef>
                <a:spcPts val="1400"/>
              </a:spcBef>
              <a:spcAft>
                <a:spcPts val="1400"/>
              </a:spcAft>
            </a:pPr>
            <a:r>
              <a:rPr lang="en-US" dirty="0">
                <a:solidFill>
                  <a:srgbClr val="000000"/>
                </a:solidFill>
                <a:latin typeface="Times New Roman" panose="02020603050405020304" pitchFamily="18" charset="0"/>
                <a:ea typeface="Times New Roman" panose="02020603050405020304" pitchFamily="18" charset="0"/>
              </a:rPr>
              <a:t>The productivity of the organization has been seen in a better way as well and the efficiency over that can be observed as well. Costing reduction develops the productivity rates and that is why efficiency is observed as well. This is beneficial for the better customer satisfaction and manages the needs and demands of the market in a proper system as well. Hence, it can be seen that the organization can be very successful using the modern technologies (</a:t>
            </a:r>
            <a:r>
              <a:rPr lang="en-US" dirty="0" err="1">
                <a:solidFill>
                  <a:srgbClr val="000000"/>
                </a:solidFill>
                <a:latin typeface="Times New Roman" panose="02020603050405020304" pitchFamily="18" charset="0"/>
                <a:ea typeface="Times New Roman" panose="02020603050405020304" pitchFamily="18" charset="0"/>
              </a:rPr>
              <a:t>Chen</a:t>
            </a:r>
            <a:r>
              <a:rPr lang="en-US" i="1" dirty="0" err="1">
                <a:solidFill>
                  <a:srgbClr val="000000"/>
                </a:solidFill>
                <a:latin typeface="Times New Roman" panose="02020603050405020304" pitchFamily="18" charset="0"/>
                <a:ea typeface="Times New Roman" panose="02020603050405020304" pitchFamily="18" charset="0"/>
              </a:rPr>
              <a:t>et</a:t>
            </a:r>
            <a:r>
              <a:rPr lang="en-US" i="1" dirty="0">
                <a:solidFill>
                  <a:srgbClr val="000000"/>
                </a:solidFill>
                <a:latin typeface="Times New Roman" panose="02020603050405020304" pitchFamily="18" charset="0"/>
                <a:ea typeface="Times New Roman" panose="02020603050405020304" pitchFamily="18" charset="0"/>
              </a:rPr>
              <a:t> al. </a:t>
            </a:r>
            <a:r>
              <a:rPr lang="en-US" dirty="0">
                <a:solidFill>
                  <a:srgbClr val="000000"/>
                </a:solidFill>
                <a:latin typeface="Times New Roman" panose="02020603050405020304" pitchFamily="18" charset="0"/>
                <a:ea typeface="Times New Roman" panose="02020603050405020304" pitchFamily="18" charset="0"/>
              </a:rPr>
              <a:t>2019,p. 5189).</a:t>
            </a:r>
            <a:endParaRPr lang="en-US" sz="1600" dirty="0">
              <a:latin typeface="Calibri" panose="020F0502020204030204" pitchFamily="34" charset="0"/>
              <a:ea typeface="Calibri" panose="020F0502020204030204" pitchFamily="34" charset="0"/>
            </a:endParaRPr>
          </a:p>
          <a:p>
            <a:pPr algn="just">
              <a:lnSpc>
                <a:spcPct val="150000"/>
              </a:lnSpc>
              <a:spcBef>
                <a:spcPts val="1400"/>
              </a:spcBef>
              <a:spcAft>
                <a:spcPts val="1400"/>
              </a:spcAft>
            </a:pPr>
            <a:r>
              <a:rPr lang="en-US" b="1" i="1" dirty="0">
                <a:solidFill>
                  <a:srgbClr val="000000"/>
                </a:solidFill>
                <a:latin typeface="Times New Roman" panose="02020603050405020304" pitchFamily="18" charset="0"/>
                <a:ea typeface="Times New Roman" panose="02020603050405020304" pitchFamily="18" charset="0"/>
              </a:rPr>
              <a:t>Increasing quality</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It has been seen that the quality of the organization in their perspective products increase in a wide range as well with the help of using the modern technologies. This is one of the import factors of the modern technologies and this is seen in a large number as well nowadays. The quality of the products, here the IT software’s and other IT process can be seen within a great at quality and that can satisfy the customers as well (</a:t>
            </a:r>
            <a:r>
              <a:rPr lang="en-US" dirty="0" err="1">
                <a:highlight>
                  <a:srgbClr val="FFFFFF"/>
                </a:highlight>
                <a:latin typeface="Times New Roman" panose="02020603050405020304" pitchFamily="18" charset="0"/>
                <a:ea typeface="Times New Roman" panose="02020603050405020304" pitchFamily="18" charset="0"/>
              </a:rPr>
              <a:t>Alwan</a:t>
            </a:r>
            <a:r>
              <a:rPr lang="en-US" i="1" dirty="0" err="1">
                <a:highlight>
                  <a:srgbClr val="FFFFFF"/>
                </a:highlight>
                <a:latin typeface="Times New Roman" panose="02020603050405020304" pitchFamily="18" charset="0"/>
                <a:ea typeface="Times New Roman" panose="02020603050405020304" pitchFamily="18" charset="0"/>
              </a:rPr>
              <a:t>et</a:t>
            </a:r>
            <a:r>
              <a:rPr lang="en-US" i="1" dirty="0">
                <a:highlight>
                  <a:srgbClr val="FFFFFF"/>
                </a:highlight>
                <a:latin typeface="Times New Roman" panose="02020603050405020304" pitchFamily="18" charset="0"/>
                <a:ea typeface="Times New Roman" panose="02020603050405020304" pitchFamily="18" charset="0"/>
              </a:rPr>
              <a:t> al. </a:t>
            </a:r>
            <a:r>
              <a:rPr lang="en-US" dirty="0">
                <a:highlight>
                  <a:srgbClr val="FFFFFF"/>
                </a:highlight>
                <a:latin typeface="Times New Roman" panose="02020603050405020304" pitchFamily="18" charset="0"/>
                <a:ea typeface="Times New Roman" panose="02020603050405020304" pitchFamily="18" charset="0"/>
              </a:rPr>
              <a:t>2017,p. 358</a:t>
            </a:r>
            <a:r>
              <a:rPr lang="en-US" dirty="0">
                <a:latin typeface="Times New Roman" panose="02020603050405020304" pitchFamily="18" charset="0"/>
                <a:ea typeface="Times New Roman" panose="02020603050405020304" pitchFamily="18" charset="0"/>
              </a:rPr>
              <a:t>). On the other hand, it has been seen that the customers of the Google always prefers to achieve a supreme quality service and that has been essential as well in order to maintain the growth as well. </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258603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9B57B9-4027-4001-A305-4D1266F47492}"/>
              </a:ext>
            </a:extLst>
          </p:cNvPr>
          <p:cNvSpPr/>
          <p:nvPr/>
        </p:nvSpPr>
        <p:spPr>
          <a:xfrm>
            <a:off x="-73742" y="-819472"/>
            <a:ext cx="9144000" cy="7085529"/>
          </a:xfrm>
          <a:prstGeom prst="rect">
            <a:avLst/>
          </a:prstGeom>
        </p:spPr>
        <p:txBody>
          <a:bodyPr wrap="square">
            <a:spAutoFit/>
          </a:bodyPr>
          <a:lstStyle/>
          <a:p>
            <a:pPr algn="just">
              <a:lnSpc>
                <a:spcPct val="150000"/>
              </a:lnSpc>
              <a:spcAft>
                <a:spcPts val="1000"/>
              </a:spcAft>
            </a:pPr>
            <a:r>
              <a:rPr lang="en-US" sz="1600" b="1" i="1" dirty="0">
                <a:latin typeface="Times New Roman" panose="02020603050405020304" pitchFamily="18" charset="0"/>
                <a:ea typeface="Times New Roman" panose="02020603050405020304" pitchFamily="18" charset="0"/>
              </a:rPr>
              <a:t>Organizational change</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It has been seen that the organizational changes can make a extreme effect on the development and efficiency of the organization. Therefore, it can be said that the modern technologies and software can be effective for the management of the changes within the organization and that is one of the most important part as well for any organization to maintain their sustainability. The modern technologies have been included with efficiency during the changes and this can give a proper guidance as well for the development of better software solutions and IT services as well in Google (</a:t>
            </a:r>
            <a:r>
              <a:rPr lang="en-US" sz="1600" dirty="0" err="1">
                <a:highlight>
                  <a:srgbClr val="FFFFFF"/>
                </a:highlight>
                <a:latin typeface="Times New Roman" panose="02020603050405020304" pitchFamily="18" charset="0"/>
                <a:ea typeface="Times New Roman" panose="02020603050405020304" pitchFamily="18" charset="0"/>
              </a:rPr>
              <a:t>Pothitou</a:t>
            </a:r>
            <a:r>
              <a:rPr lang="en-US" sz="1600" i="1" dirty="0" err="1">
                <a:highlight>
                  <a:srgbClr val="FFFFFF"/>
                </a:highlight>
                <a:latin typeface="Times New Roman" panose="02020603050405020304" pitchFamily="18" charset="0"/>
                <a:ea typeface="Times New Roman" panose="02020603050405020304" pitchFamily="18" charset="0"/>
              </a:rPr>
              <a:t>et</a:t>
            </a:r>
            <a:r>
              <a:rPr lang="en-US" sz="1600" i="1" dirty="0">
                <a:highlight>
                  <a:srgbClr val="FFFFFF"/>
                </a:highlight>
                <a:latin typeface="Times New Roman" panose="02020603050405020304" pitchFamily="18" charset="0"/>
                <a:ea typeface="Times New Roman" panose="02020603050405020304" pitchFamily="18" charset="0"/>
              </a:rPr>
              <a:t> al.</a:t>
            </a:r>
            <a:r>
              <a:rPr lang="en-US" sz="1600" dirty="0">
                <a:highlight>
                  <a:srgbClr val="FFFFFF"/>
                </a:highlight>
                <a:latin typeface="Times New Roman" panose="02020603050405020304" pitchFamily="18" charset="0"/>
                <a:ea typeface="Times New Roman" panose="02020603050405020304" pitchFamily="18" charset="0"/>
              </a:rPr>
              <a:t>2017, p. 853</a:t>
            </a:r>
            <a:r>
              <a:rPr lang="en-US" sz="1600" dirty="0">
                <a:latin typeface="Times New Roman" panose="02020603050405020304" pitchFamily="18" charset="0"/>
                <a:ea typeface="Times New Roman" panose="02020603050405020304" pitchFamily="18" charset="0"/>
              </a:rPr>
              <a:t>). </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b="1" i="1" dirty="0">
                <a:latin typeface="Times New Roman" panose="02020603050405020304" pitchFamily="18" charset="0"/>
                <a:ea typeface="Times New Roman" panose="02020603050405020304" pitchFamily="18" charset="0"/>
              </a:rPr>
              <a:t>Manpower level</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The application of the modern technologies has played a vital role in the management of the manpower level as well and that is very crucial as well for the growth of Google. It has been seen that there are many organizations which use the modern technologies or adopt that from different sources to work in a proper system along with a specific department as well. Therefore, the work of the organization can be seen more easily for the employees or workers and also it allows less manpower effort as well for a work with maximum working (</a:t>
            </a:r>
            <a:r>
              <a:rPr lang="en-US" sz="1600" dirty="0" err="1">
                <a:highlight>
                  <a:srgbClr val="FFFFFF"/>
                </a:highlight>
                <a:latin typeface="Times New Roman" panose="02020603050405020304" pitchFamily="18" charset="0"/>
                <a:ea typeface="Times New Roman" panose="02020603050405020304" pitchFamily="18" charset="0"/>
              </a:rPr>
              <a:t>Chowdhury</a:t>
            </a:r>
            <a:r>
              <a:rPr lang="en-US" sz="1600" i="1" dirty="0" err="1">
                <a:highlight>
                  <a:srgbClr val="FFFFFF"/>
                </a:highlight>
                <a:latin typeface="Times New Roman" panose="02020603050405020304" pitchFamily="18" charset="0"/>
                <a:ea typeface="Times New Roman" panose="02020603050405020304" pitchFamily="18" charset="0"/>
              </a:rPr>
              <a:t>et</a:t>
            </a:r>
            <a:r>
              <a:rPr lang="en-US" sz="1600" i="1" dirty="0">
                <a:highlight>
                  <a:srgbClr val="FFFFFF"/>
                </a:highlight>
                <a:latin typeface="Times New Roman" panose="02020603050405020304" pitchFamily="18" charset="0"/>
                <a:ea typeface="Times New Roman" panose="02020603050405020304" pitchFamily="18" charset="0"/>
              </a:rPr>
              <a:t> al. </a:t>
            </a:r>
            <a:r>
              <a:rPr lang="en-US" sz="1600" dirty="0">
                <a:highlight>
                  <a:srgbClr val="FFFFFF"/>
                </a:highlight>
                <a:latin typeface="Times New Roman" panose="02020603050405020304" pitchFamily="18" charset="0"/>
                <a:ea typeface="Times New Roman" panose="02020603050405020304" pitchFamily="18" charset="0"/>
              </a:rPr>
              <a:t>2018, p. 1178</a:t>
            </a:r>
            <a:r>
              <a:rPr lang="en-US" sz="1600" dirty="0">
                <a:latin typeface="Times New Roman" panose="02020603050405020304" pitchFamily="18" charset="0"/>
                <a:ea typeface="Times New Roman" panose="02020603050405020304" pitchFamily="18" charset="0"/>
              </a:rPr>
              <a:t>). Therefore, it can be seen that the modern technologies has a great impact over the efficiency of employees and that needs to be observed by the management as well. The employees need to be familiar with the technical terms and uses as well so that they can able to understand the process. Besides that, the management of the organization can train them in a better way as well to share the knowledge and experiences with them (</a:t>
            </a:r>
            <a:r>
              <a:rPr lang="en-US" sz="1600" dirty="0" err="1">
                <a:highlight>
                  <a:srgbClr val="FFFFFF"/>
                </a:highlight>
                <a:latin typeface="Times New Roman" panose="02020603050405020304" pitchFamily="18" charset="0"/>
                <a:ea typeface="Times New Roman" panose="02020603050405020304" pitchFamily="18" charset="0"/>
              </a:rPr>
              <a:t>Kern</a:t>
            </a:r>
            <a:r>
              <a:rPr lang="en-US" sz="1600" i="1" dirty="0" err="1">
                <a:highlight>
                  <a:srgbClr val="FFFFFF"/>
                </a:highlight>
                <a:latin typeface="Times New Roman" panose="02020603050405020304" pitchFamily="18" charset="0"/>
                <a:ea typeface="Times New Roman" panose="02020603050405020304" pitchFamily="18" charset="0"/>
              </a:rPr>
              <a:t>et</a:t>
            </a:r>
            <a:r>
              <a:rPr lang="en-US" sz="1600" i="1" dirty="0">
                <a:highlight>
                  <a:srgbClr val="FFFFFF"/>
                </a:highlight>
                <a:latin typeface="Times New Roman" panose="02020603050405020304" pitchFamily="18" charset="0"/>
                <a:ea typeface="Times New Roman" panose="02020603050405020304" pitchFamily="18" charset="0"/>
              </a:rPr>
              <a:t> al.</a:t>
            </a:r>
            <a:r>
              <a:rPr lang="en-US" sz="1600" dirty="0">
                <a:highlight>
                  <a:srgbClr val="FFFFFF"/>
                </a:highlight>
                <a:latin typeface="Times New Roman" panose="02020603050405020304" pitchFamily="18" charset="0"/>
                <a:ea typeface="Times New Roman" panose="02020603050405020304" pitchFamily="18" charset="0"/>
              </a:rPr>
              <a:t>2017, p. 25</a:t>
            </a:r>
            <a:r>
              <a:rPr lang="en-US" sz="1600" dirty="0">
                <a:latin typeface="Times New Roman" panose="02020603050405020304" pitchFamily="18" charset="0"/>
                <a:ea typeface="Times New Roman" panose="02020603050405020304" pitchFamily="18" charset="0"/>
              </a:rPr>
              <a:t>).</a:t>
            </a:r>
            <a:endParaRPr lang="en-US"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8117906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688335-BA11-46F1-AD40-111C338E39E7}"/>
              </a:ext>
            </a:extLst>
          </p:cNvPr>
          <p:cNvSpPr/>
          <p:nvPr/>
        </p:nvSpPr>
        <p:spPr>
          <a:xfrm>
            <a:off x="107504" y="908720"/>
            <a:ext cx="9036496" cy="4331122"/>
          </a:xfrm>
          <a:prstGeom prst="rect">
            <a:avLst/>
          </a:prstGeom>
        </p:spPr>
        <p:txBody>
          <a:bodyPr wrap="square">
            <a:spAutoFit/>
          </a:bodyPr>
          <a:lstStyle/>
          <a:p>
            <a:pPr algn="just">
              <a:lnSpc>
                <a:spcPct val="150000"/>
              </a:lnSpc>
              <a:spcAft>
                <a:spcPts val="1000"/>
              </a:spcAft>
            </a:pPr>
            <a:r>
              <a:rPr lang="en-US" b="1" i="1" dirty="0">
                <a:latin typeface="Times New Roman" panose="02020603050405020304" pitchFamily="18" charset="0"/>
                <a:ea typeface="Times New Roman" panose="02020603050405020304" pitchFamily="18" charset="0"/>
              </a:rPr>
              <a:t>Security</a:t>
            </a:r>
            <a:endParaRPr lang="en-US" sz="1600" dirty="0">
              <a:latin typeface="Calibri" panose="020F0502020204030204" pitchFamily="34" charset="0"/>
              <a:ea typeface="Calibri" panose="020F0502020204030204" pitchFamily="34" charset="0"/>
            </a:endParaRP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It has been seen that most of the organization has been deal with the internet security and threats as well nowadays and that need to be restricted and reduction as well for the better management of the system. Therefore, using the modern technologies, the company of the organization is able to prevent the risks and threats as well that can come in front of the organization and its path of development. Hence, some of the major areas such as financial data, organizational tactics and confidential information can be protected as well with the help of modern technologies. Therefore, it can be said that the efficiency in the protection of threats can be observed (</a:t>
            </a:r>
            <a:r>
              <a:rPr lang="en-US" dirty="0" err="1">
                <a:highlight>
                  <a:srgbClr val="FFFFFF"/>
                </a:highlight>
                <a:latin typeface="Times New Roman" panose="02020603050405020304" pitchFamily="18" charset="0"/>
                <a:ea typeface="Times New Roman" panose="02020603050405020304" pitchFamily="18" charset="0"/>
              </a:rPr>
              <a:t>Hu</a:t>
            </a:r>
            <a:r>
              <a:rPr lang="en-US" i="1" dirty="0" err="1">
                <a:highlight>
                  <a:srgbClr val="FFFFFF"/>
                </a:highlight>
                <a:latin typeface="Times New Roman" panose="02020603050405020304" pitchFamily="18" charset="0"/>
                <a:ea typeface="Times New Roman" panose="02020603050405020304" pitchFamily="18" charset="0"/>
              </a:rPr>
              <a:t>et</a:t>
            </a:r>
            <a:r>
              <a:rPr lang="en-US" i="1" dirty="0">
                <a:highlight>
                  <a:srgbClr val="FFFFFF"/>
                </a:highlight>
                <a:latin typeface="Times New Roman" panose="02020603050405020304" pitchFamily="18" charset="0"/>
                <a:ea typeface="Times New Roman" panose="02020603050405020304" pitchFamily="18" charset="0"/>
              </a:rPr>
              <a:t> al. </a:t>
            </a:r>
            <a:r>
              <a:rPr lang="en-US" dirty="0">
                <a:highlight>
                  <a:srgbClr val="FFFFFF"/>
                </a:highlight>
                <a:latin typeface="Times New Roman" panose="02020603050405020304" pitchFamily="18" charset="0"/>
                <a:ea typeface="Times New Roman" panose="02020603050405020304" pitchFamily="18" charset="0"/>
              </a:rPr>
              <a:t>2018, p. 1178</a:t>
            </a:r>
            <a:r>
              <a:rPr lang="en-US" dirty="0">
                <a:latin typeface="Times New Roman" panose="02020603050405020304" pitchFamily="18" charset="0"/>
                <a:ea typeface="Times New Roman" panose="02020603050405020304" pitchFamily="18" charset="0"/>
              </a:rPr>
              <a:t>). Moreover, the efficiency can be seen in keeping the business ideas as well for the better management of future projects as well.</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6536970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88A9117-9FC1-43C8-9D75-C71920B75C86}"/>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3" name="Diagram 2">
            <a:extLst>
              <a:ext uri="{FF2B5EF4-FFF2-40B4-BE49-F238E27FC236}">
                <a16:creationId xmlns:a16="http://schemas.microsoft.com/office/drawing/2014/main" id="{7812A65E-1850-49DB-8411-4195416ADAE2}"/>
              </a:ext>
            </a:extLst>
          </p:cNvPr>
          <p:cNvGraphicFramePr/>
          <p:nvPr/>
        </p:nvGraphicFramePr>
        <p:xfrm>
          <a:off x="0" y="0"/>
          <a:ext cx="5486400"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4D15BAE2-5128-425D-8B5E-658418D8995D}"/>
              </a:ext>
            </a:extLst>
          </p:cNvPr>
          <p:cNvSpPr>
            <a:spLocks noChangeArrowheads="1"/>
          </p:cNvSpPr>
          <p:nvPr/>
        </p:nvSpPr>
        <p:spPr bwMode="auto">
          <a:xfrm>
            <a:off x="0" y="3657600"/>
            <a:ext cx="914400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Figure 4: Impact of Modern technologies to improve efficiency</a:t>
            </a:r>
            <a:endParaRPr kumimoji="0" lang="en-US" altLang="en-US" sz="6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(Source: Audretsch</a:t>
            </a:r>
            <a:r>
              <a:rPr kumimoji="0" lang="en-US" altLang="en-US" sz="12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et al. </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2019)</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13432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title"/>
          </p:nvPr>
        </p:nvSpPr>
        <p:spPr>
          <a:xfrm>
            <a:off x="457200" y="152400"/>
            <a:ext cx="8229600" cy="685800"/>
          </a:xfrm>
        </p:spPr>
        <p:txBody>
          <a:bodyPr>
            <a:noAutofit/>
          </a:bodyPr>
          <a:lstStyle/>
          <a:p>
            <a:pPr>
              <a:lnSpc>
                <a:spcPct val="150000"/>
              </a:lnSpc>
            </a:pPr>
            <a:r>
              <a:rPr lang="en-US" sz="3400" b="1" dirty="0">
                <a:latin typeface="Times New Roman" pitchFamily="18" charset="0"/>
                <a:cs typeface="Times New Roman" pitchFamily="18" charset="0"/>
              </a:rPr>
              <a:t>LESSONS LEARNT</a:t>
            </a:r>
          </a:p>
        </p:txBody>
      </p:sp>
      <p:sp>
        <p:nvSpPr>
          <p:cNvPr id="3" name="Content Placeholder 2"/>
          <p:cNvSpPr>
            <a:spLocks noGrp="1"/>
          </p:cNvSpPr>
          <p:nvPr>
            <p:ph idx="1"/>
          </p:nvPr>
        </p:nvSpPr>
        <p:spPr>
          <a:xfrm>
            <a:off x="76200" y="990600"/>
            <a:ext cx="8686800" cy="5638800"/>
          </a:xfrm>
        </p:spPr>
        <p:txBody>
          <a:bodyPr>
            <a:noAutofit/>
          </a:bodyPr>
          <a:lstStyle/>
          <a:p>
            <a:pPr algn="just">
              <a:lnSpc>
                <a:spcPct val="150000"/>
              </a:lnSpc>
            </a:pPr>
            <a:r>
              <a:rPr lang="en-US" sz="2200" dirty="0">
                <a:latin typeface="Times New Roman" panose="02020603050405020304" pitchFamily="18" charset="0"/>
              </a:rPr>
              <a:t>It has been seen that most of the people have been lack of knowledge in modern technologies and that is very negative for organization to cope up with the competitive market. Therefore, the awareness regarding this knowledge and effective analysis of information is vital. The translation of the knowledge’s about the modern technologies have to be shared with the employees of the organization as well so that they can able to play a vital role in the efficiency managing for the organization (Rapprich </a:t>
            </a:r>
            <a:r>
              <a:rPr lang="en-US" sz="2200" i="1" dirty="0">
                <a:latin typeface="Times New Roman" panose="02020603050405020304" pitchFamily="18" charset="0"/>
              </a:rPr>
              <a:t>et al. </a:t>
            </a:r>
            <a:r>
              <a:rPr lang="en-US" sz="2200" dirty="0">
                <a:latin typeface="Times New Roman" panose="02020603050405020304" pitchFamily="18" charset="0"/>
              </a:rPr>
              <a:t>2017, p. 413).</a:t>
            </a:r>
          </a:p>
          <a:p>
            <a:pPr algn="just">
              <a:lnSpc>
                <a:spcPct val="150000"/>
              </a:lnSpc>
            </a:pPr>
            <a:endParaRPr lang="en-US" sz="2200" dirty="0">
              <a:latin typeface="Times New Roman" pitchFamily="18" charset="0"/>
              <a:cs typeface="Times New Roman"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title"/>
          </p:nvPr>
        </p:nvSpPr>
        <p:spPr>
          <a:xfrm>
            <a:off x="457200" y="152400"/>
            <a:ext cx="8229600" cy="914400"/>
          </a:xfrm>
        </p:spPr>
        <p:txBody>
          <a:bodyPr>
            <a:normAutofit/>
          </a:bodyPr>
          <a:lstStyle/>
          <a:p>
            <a:pPr>
              <a:lnSpc>
                <a:spcPct val="150000"/>
              </a:lnSpc>
            </a:pPr>
            <a:r>
              <a:rPr lang="en-US" sz="3400" b="1"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152400" y="1066800"/>
            <a:ext cx="8839200" cy="5638800"/>
          </a:xfrm>
        </p:spPr>
        <p:txBody>
          <a:bodyPr>
            <a:normAutofit fontScale="92500"/>
          </a:bodyPr>
          <a:lstStyle/>
          <a:p>
            <a:pPr algn="just">
              <a:lnSpc>
                <a:spcPct val="150000"/>
              </a:lnSpc>
              <a:buNone/>
            </a:pPr>
            <a:r>
              <a:rPr lang="en-US" sz="2400" dirty="0">
                <a:latin typeface="Times New Roman" pitchFamily="18" charset="0"/>
                <a:cs typeface="Times New Roman" pitchFamily="18" charset="0"/>
              </a:rPr>
              <a:t>	The report has been included with analysis of modern technologies within the efficiency of organizational projects and that is effective for the better management of the activities as well in Google. The company is one of the leading firm in the IT sector in world and effective to develop various process as well in the industry. Moreover, there are many challenges as well during the introduction of the modern technologies in the organization and that should have been avoid with proper techniques by the management. Hence, it can be said that initially application of modern technologies can be some problematic but later it will definitely work for a sustainable and improve the efficiency as well within the organization.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59ABB3-C790-4591-A200-D0BA79E486BC}"/>
              </a:ext>
            </a:extLst>
          </p:cNvPr>
          <p:cNvSpPr>
            <a:spLocks noGrp="1"/>
          </p:cNvSpPr>
          <p:nvPr>
            <p:ph type="title"/>
          </p:nvPr>
        </p:nvSpPr>
        <p:spPr>
          <a:xfrm>
            <a:off x="457200" y="2636912"/>
            <a:ext cx="8229600" cy="1143000"/>
          </a:xfrm>
        </p:spPr>
        <p:txBody>
          <a:bodyPr/>
          <a:lstStyle/>
          <a:p>
            <a:r>
              <a:rPr lang="en-US" dirty="0"/>
              <a:t>Speaker Notes </a:t>
            </a:r>
          </a:p>
        </p:txBody>
      </p:sp>
    </p:spTree>
    <p:extLst>
      <p:ext uri="{BB962C8B-B14F-4D97-AF65-F5344CB8AC3E}">
        <p14:creationId xmlns:p14="http://schemas.microsoft.com/office/powerpoint/2010/main" val="96572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7C0AA7-06CA-44CB-BA7E-4094C1E11D51}"/>
              </a:ext>
            </a:extLst>
          </p:cNvPr>
          <p:cNvSpPr/>
          <p:nvPr/>
        </p:nvSpPr>
        <p:spPr>
          <a:xfrm>
            <a:off x="89756" y="-340381"/>
            <a:ext cx="8964488" cy="7198381"/>
          </a:xfrm>
          <a:prstGeom prst="rect">
            <a:avLst/>
          </a:prstGeom>
        </p:spPr>
        <p:txBody>
          <a:bodyPr wrap="square">
            <a:spAutoFit/>
          </a:bodyPr>
          <a:lstStyle/>
          <a:p>
            <a:pPr algn="just">
              <a:lnSpc>
                <a:spcPct val="150000"/>
              </a:lnSpc>
              <a:spcBef>
                <a:spcPts val="2400"/>
              </a:spcBef>
            </a:pPr>
            <a:r>
              <a:rPr lang="en-US" sz="1600" b="1" kern="0" dirty="0">
                <a:latin typeface="Times New Roman" panose="02020603050405020304" pitchFamily="18" charset="0"/>
                <a:ea typeface="Times New Roman" panose="02020603050405020304" pitchFamily="18" charset="0"/>
              </a:rPr>
              <a:t>Lessons learnt</a:t>
            </a: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The above parts of the report along with the case study have been effective to discuss about the various process and systems of using the modern technologies along with the improvement in knowledge of digital skills in workplaces. It has been seen that most of the people have been lack of knowledge in modern technologies and that is very negative for organization to cope up with the competitive market. Therefore, the awareness regarding this knowledge and effective analysis of information is vital. The translation of the knowledge’s about the modern technologies have to be shared with the employees of the organization as well so that they can able to play a vital role in the efficiency managing for the organization (</a:t>
            </a:r>
            <a:r>
              <a:rPr lang="en-US" sz="1600" dirty="0" err="1">
                <a:latin typeface="Times New Roman" panose="02020603050405020304" pitchFamily="18" charset="0"/>
                <a:ea typeface="Times New Roman" panose="02020603050405020304" pitchFamily="18" charset="0"/>
              </a:rPr>
              <a:t>Rapprich</a:t>
            </a:r>
            <a:r>
              <a:rPr lang="en-US" sz="1600" dirty="0">
                <a:latin typeface="Times New Roman" panose="02020603050405020304" pitchFamily="18" charset="0"/>
                <a:ea typeface="Times New Roman" panose="02020603050405020304" pitchFamily="18" charset="0"/>
              </a:rPr>
              <a:t> </a:t>
            </a:r>
            <a:r>
              <a:rPr lang="en-US" sz="1600" i="1" dirty="0">
                <a:latin typeface="Times New Roman" panose="02020603050405020304" pitchFamily="18" charset="0"/>
                <a:ea typeface="Times New Roman" panose="02020603050405020304" pitchFamily="18" charset="0"/>
              </a:rPr>
              <a:t>et al. </a:t>
            </a:r>
            <a:r>
              <a:rPr lang="en-US" sz="1600" dirty="0">
                <a:latin typeface="Times New Roman" panose="02020603050405020304" pitchFamily="18" charset="0"/>
                <a:ea typeface="Times New Roman" panose="02020603050405020304" pitchFamily="18" charset="0"/>
              </a:rPr>
              <a:t>2017, p. 413).</a:t>
            </a:r>
            <a:endParaRPr lang="en-US" sz="1400" dirty="0">
              <a:latin typeface="Calibri" panose="020F0502020204030204" pitchFamily="34" charset="0"/>
              <a:ea typeface="Calibri" panose="020F0502020204030204" pitchFamily="34" charset="0"/>
            </a:endParaRPr>
          </a:p>
          <a:p>
            <a:pPr algn="just">
              <a:lnSpc>
                <a:spcPct val="150000"/>
              </a:lnSpc>
              <a:spcAft>
                <a:spcPts val="1000"/>
              </a:spcAft>
            </a:pPr>
            <a:r>
              <a:rPr lang="en-US" sz="1600" dirty="0">
                <a:latin typeface="Times New Roman" panose="02020603050405020304" pitchFamily="18" charset="0"/>
                <a:ea typeface="Times New Roman" panose="02020603050405020304" pitchFamily="18" charset="0"/>
              </a:rPr>
              <a:t>Besides that, use of contemporary techniques can be seen as well for the increase of efficiency along with the employability. The data handling process of the organization can be seen updated as well along with the modern techniques and documentation process. Hence, evaluation of the ranges of sources can be generated as well for Google and that can be beneficial for the other IT services organizations as well. Therefore, it can be said that, upgraded mapping system along with the mailing process of Google can be adapted as well for the better efficiency within other activities as well (</a:t>
            </a:r>
            <a:r>
              <a:rPr lang="en-US" sz="1600" dirty="0" err="1">
                <a:highlight>
                  <a:srgbClr val="FFFFFF"/>
                </a:highlight>
                <a:latin typeface="Times New Roman" panose="02020603050405020304" pitchFamily="18" charset="0"/>
                <a:ea typeface="Times New Roman" panose="02020603050405020304" pitchFamily="18" charset="0"/>
              </a:rPr>
              <a:t>Alwan</a:t>
            </a:r>
            <a:r>
              <a:rPr lang="en-US" sz="1600" i="1" dirty="0" err="1">
                <a:highlight>
                  <a:srgbClr val="FFFFFF"/>
                </a:highlight>
                <a:latin typeface="Times New Roman" panose="02020603050405020304" pitchFamily="18" charset="0"/>
                <a:ea typeface="Times New Roman" panose="02020603050405020304" pitchFamily="18" charset="0"/>
              </a:rPr>
              <a:t>et</a:t>
            </a:r>
            <a:r>
              <a:rPr lang="en-US" sz="1600" i="1" dirty="0">
                <a:highlight>
                  <a:srgbClr val="FFFFFF"/>
                </a:highlight>
                <a:latin typeface="Times New Roman" panose="02020603050405020304" pitchFamily="18" charset="0"/>
                <a:ea typeface="Times New Roman" panose="02020603050405020304" pitchFamily="18" charset="0"/>
              </a:rPr>
              <a:t> al. </a:t>
            </a:r>
            <a:r>
              <a:rPr lang="en-US" sz="1600" dirty="0">
                <a:highlight>
                  <a:srgbClr val="FFFFFF"/>
                </a:highlight>
                <a:latin typeface="Times New Roman" panose="02020603050405020304" pitchFamily="18" charset="0"/>
                <a:ea typeface="Times New Roman" panose="02020603050405020304" pitchFamily="18" charset="0"/>
              </a:rPr>
              <a:t>2017, p. 258</a:t>
            </a:r>
            <a:r>
              <a:rPr lang="en-US" sz="1600" dirty="0">
                <a:latin typeface="Times New Roman" panose="02020603050405020304" pitchFamily="18" charset="0"/>
                <a:ea typeface="Times New Roman" panose="02020603050405020304" pitchFamily="18" charset="0"/>
              </a:rPr>
              <a:t>). Other organizations of the market can follow these types of modern technologies as well so that people can be able to fulfill their needs and demands as well with the help of those innovative facilities (Chen </a:t>
            </a:r>
            <a:r>
              <a:rPr lang="en-US" sz="1600" i="1" dirty="0">
                <a:latin typeface="Times New Roman" panose="02020603050405020304" pitchFamily="18" charset="0"/>
                <a:ea typeface="Times New Roman" panose="02020603050405020304" pitchFamily="18" charset="0"/>
              </a:rPr>
              <a:t>et al. </a:t>
            </a:r>
            <a:r>
              <a:rPr lang="en-US" sz="1600" dirty="0">
                <a:latin typeface="Times New Roman" panose="02020603050405020304" pitchFamily="18" charset="0"/>
                <a:ea typeface="Times New Roman" panose="02020603050405020304" pitchFamily="18" charset="0"/>
              </a:rPr>
              <a:t>2019, p. 5189). Therefore, it can be said that the technologies have been a vital part for the management of every system of business management and improving efficiency as well.</a:t>
            </a:r>
            <a:endParaRPr lang="en-US" sz="1400"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0626138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B00E4CD-F00A-49F1-9AD6-E9D1F28D0C2E}"/>
              </a:ext>
            </a:extLst>
          </p:cNvPr>
          <p:cNvSpPr/>
          <p:nvPr/>
        </p:nvSpPr>
        <p:spPr>
          <a:xfrm>
            <a:off x="197768" y="620688"/>
            <a:ext cx="8748464" cy="5864875"/>
          </a:xfrm>
          <a:prstGeom prst="rect">
            <a:avLst/>
          </a:prstGeom>
        </p:spPr>
        <p:txBody>
          <a:bodyPr wrap="square">
            <a:spAutoFit/>
          </a:bodyPr>
          <a:lstStyle/>
          <a:p>
            <a:pPr algn="just">
              <a:lnSpc>
                <a:spcPct val="150000"/>
              </a:lnSpc>
              <a:spcBef>
                <a:spcPts val="2400"/>
              </a:spcBef>
            </a:pPr>
            <a:r>
              <a:rPr lang="en-US" b="1" kern="0" dirty="0">
                <a:latin typeface="Times New Roman" panose="02020603050405020304" pitchFamily="18" charset="0"/>
                <a:ea typeface="Times New Roman" panose="02020603050405020304" pitchFamily="18" charset="0"/>
              </a:rPr>
              <a:t>Conclusion</a:t>
            </a:r>
          </a:p>
          <a:p>
            <a:pPr algn="just">
              <a:lnSpc>
                <a:spcPct val="150000"/>
              </a:lnSpc>
              <a:spcAft>
                <a:spcPts val="1000"/>
              </a:spcAft>
            </a:pPr>
            <a:r>
              <a:rPr lang="en-US" dirty="0">
                <a:latin typeface="Times New Roman" panose="02020603050405020304" pitchFamily="18" charset="0"/>
                <a:ea typeface="Times New Roman" panose="02020603050405020304" pitchFamily="18" charset="0"/>
              </a:rPr>
              <a:t>The report has been included with analysis of modern technologies within the efficiency of organizational projects and that is effective for the better management of the activities as well in Google. The company is one of the leading firms in the IT sector in world and effective to develop various processes as well in the industry. Moreover, there are many challenges as well during the introduction of the modern technologies in the organization and that should have been avoided with proper techniques by the management. Hence, it can be said that initially application of modern technologies can be some problematic but later it will definitely work for a sustainable and improve the efficiency as well within the organization. Apart from that, insights of the modern technologies have been seen in a wide range as well that has been discussed in the report as well. Understanding all the activities and lessons of that report, it can be said that the digital skills and the research have been vital for the better management of efficiency in the organization such as Google and many other industries as well.</a:t>
            </a:r>
            <a:endParaRPr lang="en-US" sz="16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9279609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lum bright="70000" contrast="-70000"/>
          </a:blip>
          <a:srcRect/>
          <a:stretch>
            <a:fillRect/>
          </a:stretch>
        </p:blipFill>
        <p:spPr bwMode="auto">
          <a:xfrm>
            <a:off x="0" y="0"/>
            <a:ext cx="9143999" cy="6858000"/>
          </a:xfrm>
          <a:prstGeom prst="rect">
            <a:avLst/>
          </a:prstGeom>
          <a:noFill/>
          <a:ln w="9525">
            <a:noFill/>
            <a:miter lim="800000"/>
            <a:headEnd/>
            <a:tailEnd/>
          </a:ln>
          <a:effectLst/>
        </p:spPr>
      </p:pic>
      <p:sp>
        <p:nvSpPr>
          <p:cNvPr id="2" name="Title 1"/>
          <p:cNvSpPr>
            <a:spLocks noGrp="1"/>
          </p:cNvSpPr>
          <p:nvPr>
            <p:ph type="title"/>
          </p:nvPr>
        </p:nvSpPr>
        <p:spPr>
          <a:xfrm>
            <a:off x="457200" y="274638"/>
            <a:ext cx="8229600" cy="1020762"/>
          </a:xfrm>
        </p:spPr>
        <p:txBody>
          <a:bodyPr>
            <a:normAutofit/>
          </a:bodyPr>
          <a:lstStyle/>
          <a:p>
            <a:pPr>
              <a:lnSpc>
                <a:spcPct val="150000"/>
              </a:lnSpc>
            </a:pPr>
            <a:r>
              <a:rPr lang="en-US" sz="40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428596" y="1142984"/>
            <a:ext cx="8229600" cy="5334000"/>
          </a:xfrm>
        </p:spPr>
        <p:txBody>
          <a:bodyPr>
            <a:noAutofit/>
          </a:bodyPr>
          <a:lstStyle/>
          <a:p>
            <a:pPr algn="just"/>
            <a:r>
              <a:rPr lang="en-US" sz="1200" dirty="0">
                <a:latin typeface="Times New Roman" pitchFamily="18" charset="0"/>
                <a:cs typeface="Times New Roman" pitchFamily="18" charset="0"/>
              </a:rPr>
              <a:t>Rapprich, V., </a:t>
            </a:r>
            <a:r>
              <a:rPr lang="en-US" sz="1200" dirty="0" err="1">
                <a:latin typeface="Times New Roman" pitchFamily="18" charset="0"/>
                <a:cs typeface="Times New Roman" pitchFamily="18" charset="0"/>
              </a:rPr>
              <a:t>Lisec</a:t>
            </a:r>
            <a:r>
              <a:rPr lang="en-US" sz="1200" dirty="0">
                <a:latin typeface="Times New Roman" pitchFamily="18" charset="0"/>
                <a:cs typeface="Times New Roman" pitchFamily="18" charset="0"/>
              </a:rPr>
              <a:t>, M., </a:t>
            </a:r>
            <a:r>
              <a:rPr lang="en-US" sz="1200" dirty="0" err="1">
                <a:latin typeface="Times New Roman" pitchFamily="18" charset="0"/>
                <a:cs typeface="Times New Roman" pitchFamily="18" charset="0"/>
              </a:rPr>
              <a:t>Fiferna</a:t>
            </a:r>
            <a:r>
              <a:rPr lang="en-US" sz="1200" dirty="0">
                <a:latin typeface="Times New Roman" pitchFamily="18" charset="0"/>
                <a:cs typeface="Times New Roman" pitchFamily="18" charset="0"/>
              </a:rPr>
              <a:t>, P. and </a:t>
            </a:r>
            <a:r>
              <a:rPr lang="en-US" sz="1200" dirty="0" err="1">
                <a:latin typeface="Times New Roman" pitchFamily="18" charset="0"/>
                <a:cs typeface="Times New Roman" pitchFamily="18" charset="0"/>
              </a:rPr>
              <a:t>Závada</a:t>
            </a:r>
            <a:r>
              <a:rPr lang="en-US" sz="1200" dirty="0">
                <a:latin typeface="Times New Roman" pitchFamily="18" charset="0"/>
                <a:cs typeface="Times New Roman" pitchFamily="18" charset="0"/>
              </a:rPr>
              <a:t>, P., 2017. Application of modern technologies in popularization of the Czech volcanic </a:t>
            </a:r>
            <a:r>
              <a:rPr lang="en-US" sz="1200" dirty="0" err="1">
                <a:latin typeface="Times New Roman" pitchFamily="18" charset="0"/>
                <a:cs typeface="Times New Roman" pitchFamily="18" charset="0"/>
              </a:rPr>
              <a:t>geoheritage</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Geoheritage</a:t>
            </a:r>
            <a:r>
              <a:rPr lang="en-US" sz="1200" dirty="0">
                <a:latin typeface="Times New Roman" pitchFamily="18" charset="0"/>
                <a:cs typeface="Times New Roman" pitchFamily="18" charset="0"/>
              </a:rPr>
              <a:t>, 9(3), pp.413-420.</a:t>
            </a:r>
          </a:p>
          <a:p>
            <a:pPr algn="just"/>
            <a:r>
              <a:rPr lang="en-US" sz="1200" dirty="0">
                <a:latin typeface="Times New Roman" pitchFamily="18" charset="0"/>
                <a:cs typeface="Times New Roman" pitchFamily="18" charset="0"/>
              </a:rPr>
              <a:t>Islam, M.M., </a:t>
            </a:r>
            <a:r>
              <a:rPr lang="en-US" sz="1200" dirty="0" err="1">
                <a:latin typeface="Times New Roman" pitchFamily="18" charset="0"/>
                <a:cs typeface="Times New Roman" pitchFamily="18" charset="0"/>
              </a:rPr>
              <a:t>Hasanuzzaman</a:t>
            </a:r>
            <a:r>
              <a:rPr lang="en-US" sz="1200" dirty="0">
                <a:latin typeface="Times New Roman" pitchFamily="18" charset="0"/>
                <a:cs typeface="Times New Roman" pitchFamily="18" charset="0"/>
              </a:rPr>
              <a:t>, M., Pandey, A.K. and Rahim, N.A., 2020. Modern energy conversion technologies. In Energy for Sustainable Development (pp. 19-39). Academic Press.</a:t>
            </a:r>
          </a:p>
          <a:p>
            <a:pPr algn="just"/>
            <a:r>
              <a:rPr lang="en-US" sz="1200" dirty="0">
                <a:latin typeface="Times New Roman" pitchFamily="18" charset="0"/>
                <a:cs typeface="Times New Roman" pitchFamily="18" charset="0"/>
              </a:rPr>
              <a:t>Chen, W., Huang, X., Liu, Y., Luan, X. and Song, Y., 2019. The Impact of High-Tech Industry Agglomeration on Green Economy Efficiency—Evidence from the Yangtze River Economic Belt. Sustainability, 11(19), p.5189.</a:t>
            </a:r>
          </a:p>
          <a:p>
            <a:pPr algn="just"/>
            <a:r>
              <a:rPr lang="en-US" sz="1200" dirty="0" err="1">
                <a:latin typeface="Times New Roman" pitchFamily="18" charset="0"/>
                <a:cs typeface="Times New Roman" pitchFamily="18" charset="0"/>
              </a:rPr>
              <a:t>Alwan</a:t>
            </a:r>
            <a:r>
              <a:rPr lang="en-US" sz="1200" dirty="0">
                <a:latin typeface="Times New Roman" pitchFamily="18" charset="0"/>
                <a:cs typeface="Times New Roman" pitchFamily="18" charset="0"/>
              </a:rPr>
              <a:t>, Z., Jones, P. and Holgate, P., 2017. Strategic sustainable development in the UK construction industry, through the framework for strategic sustainable development, using Building Information Modelling. Journal of Cleaner Production, 140, pp.349-358.</a:t>
            </a:r>
          </a:p>
          <a:p>
            <a:pPr algn="just"/>
            <a:r>
              <a:rPr lang="en-US" sz="1200" dirty="0" err="1">
                <a:latin typeface="Times New Roman" pitchFamily="18" charset="0"/>
                <a:cs typeface="Times New Roman" pitchFamily="18" charset="0"/>
              </a:rPr>
              <a:t>Pothitou</a:t>
            </a:r>
            <a:r>
              <a:rPr lang="en-US" sz="1200" dirty="0">
                <a:latin typeface="Times New Roman" pitchFamily="18" charset="0"/>
                <a:cs typeface="Times New Roman" pitchFamily="18" charset="0"/>
              </a:rPr>
              <a:t>, M., Hanna, R.F. and </a:t>
            </a:r>
            <a:r>
              <a:rPr lang="en-US" sz="1200" dirty="0" err="1">
                <a:latin typeface="Times New Roman" pitchFamily="18" charset="0"/>
                <a:cs typeface="Times New Roman" pitchFamily="18" charset="0"/>
              </a:rPr>
              <a:t>Chalvatzis</a:t>
            </a:r>
            <a:r>
              <a:rPr lang="en-US" sz="1200" dirty="0">
                <a:latin typeface="Times New Roman" pitchFamily="18" charset="0"/>
                <a:cs typeface="Times New Roman" pitchFamily="18" charset="0"/>
              </a:rPr>
              <a:t>, K.J., 2017. ICT entertainment appliances’ impact on domestic electricity consumption. Renewable and Sustainable Energy Reviews, 69, pp.843-853.</a:t>
            </a:r>
          </a:p>
          <a:p>
            <a:pPr algn="just"/>
            <a:r>
              <a:rPr lang="en-US" sz="1200" dirty="0">
                <a:latin typeface="Times New Roman" pitchFamily="18" charset="0"/>
                <a:cs typeface="Times New Roman" pitchFamily="18" charset="0"/>
              </a:rPr>
              <a:t>Chowdhury, J.I., Hu, Y., </a:t>
            </a:r>
            <a:r>
              <a:rPr lang="en-US" sz="1200" dirty="0" err="1">
                <a:latin typeface="Times New Roman" pitchFamily="18" charset="0"/>
                <a:cs typeface="Times New Roman" pitchFamily="18" charset="0"/>
              </a:rPr>
              <a:t>Haltas</a:t>
            </a:r>
            <a:r>
              <a:rPr lang="en-US" sz="1200" dirty="0">
                <a:latin typeface="Times New Roman" pitchFamily="18" charset="0"/>
                <a:cs typeface="Times New Roman" pitchFamily="18" charset="0"/>
              </a:rPr>
              <a:t>, I., </a:t>
            </a:r>
            <a:r>
              <a:rPr lang="en-US" sz="1200" dirty="0" err="1">
                <a:latin typeface="Times New Roman" pitchFamily="18" charset="0"/>
                <a:cs typeface="Times New Roman" pitchFamily="18" charset="0"/>
              </a:rPr>
              <a:t>Balta-Ozkan</a:t>
            </a:r>
            <a:r>
              <a:rPr lang="en-US" sz="1200" dirty="0">
                <a:latin typeface="Times New Roman" pitchFamily="18" charset="0"/>
                <a:cs typeface="Times New Roman" pitchFamily="18" charset="0"/>
              </a:rPr>
              <a:t>, N. and </a:t>
            </a:r>
            <a:r>
              <a:rPr lang="en-US" sz="1200" dirty="0" err="1">
                <a:latin typeface="Times New Roman" pitchFamily="18" charset="0"/>
                <a:cs typeface="Times New Roman" pitchFamily="18" charset="0"/>
              </a:rPr>
              <a:t>Varga</a:t>
            </a:r>
            <a:r>
              <a:rPr lang="en-US" sz="1200" dirty="0">
                <a:latin typeface="Times New Roman" pitchFamily="18" charset="0"/>
                <a:cs typeface="Times New Roman" pitchFamily="18" charset="0"/>
              </a:rPr>
              <a:t>, L., 2018. Reducing industrial energy demand in the UK: A review of energy efficiency technologies and energy saving potential in selected sectors. Renewable and Sustainable Energy Reviews, 94, pp.1153-1178.</a:t>
            </a:r>
          </a:p>
          <a:p>
            <a:pPr algn="just"/>
            <a:r>
              <a:rPr lang="en-US" sz="1200" dirty="0">
                <a:latin typeface="Times New Roman" pitchFamily="18" charset="0"/>
                <a:cs typeface="Times New Roman" pitchFamily="18" charset="0"/>
              </a:rPr>
              <a:t>Kern, F., </a:t>
            </a:r>
            <a:r>
              <a:rPr lang="en-US" sz="1200" dirty="0" err="1">
                <a:latin typeface="Times New Roman" pitchFamily="18" charset="0"/>
                <a:cs typeface="Times New Roman" pitchFamily="18" charset="0"/>
              </a:rPr>
              <a:t>Kivimaa</a:t>
            </a:r>
            <a:r>
              <a:rPr lang="en-US" sz="1200" dirty="0">
                <a:latin typeface="Times New Roman" pitchFamily="18" charset="0"/>
                <a:cs typeface="Times New Roman" pitchFamily="18" charset="0"/>
              </a:rPr>
              <a:t>, P. and </a:t>
            </a:r>
            <a:r>
              <a:rPr lang="en-US" sz="1200" dirty="0" err="1">
                <a:latin typeface="Times New Roman" pitchFamily="18" charset="0"/>
                <a:cs typeface="Times New Roman" pitchFamily="18" charset="0"/>
              </a:rPr>
              <a:t>Martiskainen</a:t>
            </a:r>
            <a:r>
              <a:rPr lang="en-US" sz="1200" dirty="0">
                <a:latin typeface="Times New Roman" pitchFamily="18" charset="0"/>
                <a:cs typeface="Times New Roman" pitchFamily="18" charset="0"/>
              </a:rPr>
              <a:t>, M., 2017. Policy packaging or policy patching? The development of complex energy efficiency policy mixes. Energy Research &amp; Social Science, 23, pp.11-25.</a:t>
            </a:r>
          </a:p>
          <a:p>
            <a:pPr algn="just"/>
            <a:r>
              <a:rPr lang="en-US" sz="1200" dirty="0">
                <a:latin typeface="Times New Roman" pitchFamily="18" charset="0"/>
                <a:cs typeface="Times New Roman" pitchFamily="18" charset="0"/>
              </a:rPr>
              <a:t>Hu, Y., Chowdhury, J.I., </a:t>
            </a:r>
            <a:r>
              <a:rPr lang="en-US" sz="1200" dirty="0" err="1">
                <a:latin typeface="Times New Roman" pitchFamily="18" charset="0"/>
                <a:cs typeface="Times New Roman" pitchFamily="18" charset="0"/>
              </a:rPr>
              <a:t>Haltas</a:t>
            </a:r>
            <a:r>
              <a:rPr lang="en-US" sz="1200" dirty="0">
                <a:latin typeface="Times New Roman" pitchFamily="18" charset="0"/>
                <a:cs typeface="Times New Roman" pitchFamily="18" charset="0"/>
              </a:rPr>
              <a:t>, I., </a:t>
            </a:r>
            <a:r>
              <a:rPr lang="en-US" sz="1200" dirty="0" err="1">
                <a:latin typeface="Times New Roman" pitchFamily="18" charset="0"/>
                <a:cs typeface="Times New Roman" pitchFamily="18" charset="0"/>
              </a:rPr>
              <a:t>Balta-Ozkan</a:t>
            </a:r>
            <a:r>
              <a:rPr lang="en-US" sz="1200" dirty="0">
                <a:latin typeface="Times New Roman" pitchFamily="18" charset="0"/>
                <a:cs typeface="Times New Roman" pitchFamily="18" charset="0"/>
              </a:rPr>
              <a:t>, N., Matthew, G.J. and </a:t>
            </a:r>
            <a:r>
              <a:rPr lang="en-US" sz="1200" dirty="0" err="1">
                <a:latin typeface="Times New Roman" pitchFamily="18" charset="0"/>
                <a:cs typeface="Times New Roman" pitchFamily="18" charset="0"/>
              </a:rPr>
              <a:t>Varga</a:t>
            </a:r>
            <a:r>
              <a:rPr lang="en-US" sz="1200" dirty="0">
                <a:latin typeface="Times New Roman" pitchFamily="18" charset="0"/>
                <a:cs typeface="Times New Roman" pitchFamily="18" charset="0"/>
              </a:rPr>
              <a:t>, L., 2018. Reducing industrial energy demand in the UK: A review of energy saving technologies and maximum potential in the selected sectors. Renewable and Sustainable Energy Reviews, 94, pp.1153-1178.</a:t>
            </a:r>
          </a:p>
          <a:p>
            <a:pPr algn="just"/>
            <a:r>
              <a:rPr lang="en-US" sz="1200" dirty="0" err="1">
                <a:latin typeface="Times New Roman" pitchFamily="18" charset="0"/>
                <a:cs typeface="Times New Roman" pitchFamily="18" charset="0"/>
              </a:rPr>
              <a:t>Audretsch</a:t>
            </a:r>
            <a:r>
              <a:rPr lang="en-US" sz="1200" dirty="0">
                <a:latin typeface="Times New Roman" pitchFamily="18" charset="0"/>
                <a:cs typeface="Times New Roman" pitchFamily="18" charset="0"/>
              </a:rPr>
              <a:t>, D.B., Cunningham, J.A., </a:t>
            </a:r>
            <a:r>
              <a:rPr lang="en-US" sz="1200" dirty="0" err="1">
                <a:latin typeface="Times New Roman" pitchFamily="18" charset="0"/>
                <a:cs typeface="Times New Roman" pitchFamily="18" charset="0"/>
              </a:rPr>
              <a:t>Kuratko</a:t>
            </a:r>
            <a:r>
              <a:rPr lang="en-US" sz="1200" dirty="0">
                <a:latin typeface="Times New Roman" pitchFamily="18" charset="0"/>
                <a:cs typeface="Times New Roman" pitchFamily="18" charset="0"/>
              </a:rPr>
              <a:t>, D.F., Lehmann, E.E. and </a:t>
            </a:r>
            <a:r>
              <a:rPr lang="en-US" sz="1200" dirty="0" err="1">
                <a:latin typeface="Times New Roman" pitchFamily="18" charset="0"/>
                <a:cs typeface="Times New Roman" pitchFamily="18" charset="0"/>
              </a:rPr>
              <a:t>Menter</a:t>
            </a:r>
            <a:r>
              <a:rPr lang="en-US" sz="1200" dirty="0">
                <a:latin typeface="Times New Roman" pitchFamily="18" charset="0"/>
                <a:cs typeface="Times New Roman" pitchFamily="18" charset="0"/>
              </a:rPr>
              <a:t>, M., 2019. Entrepreneurial ecosystems: economic, technological, and societal impacts. The Journal of technology transfer, 44(2), pp.313-325.</a:t>
            </a:r>
          </a:p>
          <a:p>
            <a:pPr algn="just"/>
            <a:r>
              <a:rPr lang="en-US" sz="1200" dirty="0" err="1">
                <a:latin typeface="Times New Roman" pitchFamily="18" charset="0"/>
                <a:cs typeface="Times New Roman" pitchFamily="18" charset="0"/>
              </a:rPr>
              <a:t>Pothitou</a:t>
            </a:r>
            <a:r>
              <a:rPr lang="en-US" sz="1200" dirty="0">
                <a:latin typeface="Times New Roman" pitchFamily="18" charset="0"/>
                <a:cs typeface="Times New Roman" pitchFamily="18" charset="0"/>
              </a:rPr>
              <a:t>, M., Hanna, R.F. and </a:t>
            </a:r>
            <a:r>
              <a:rPr lang="en-US" sz="1200" dirty="0" err="1">
                <a:latin typeface="Times New Roman" pitchFamily="18" charset="0"/>
                <a:cs typeface="Times New Roman" pitchFamily="18" charset="0"/>
              </a:rPr>
              <a:t>Chalvatzis</a:t>
            </a:r>
            <a:r>
              <a:rPr lang="en-US" sz="1200" dirty="0">
                <a:latin typeface="Times New Roman" pitchFamily="18" charset="0"/>
                <a:cs typeface="Times New Roman" pitchFamily="18" charset="0"/>
              </a:rPr>
              <a:t>, K.J., 2017. ICT entertainment appliances’ impact on domestic electricity consumption. Renewable and Sustainable Energy Reviews, 69, pp.843-853.</a:t>
            </a:r>
          </a:p>
          <a:p>
            <a:pPr algn="just"/>
            <a:r>
              <a:rPr lang="en-US" sz="1200" dirty="0">
                <a:latin typeface="Times New Roman" pitchFamily="18" charset="0"/>
                <a:cs typeface="Times New Roman" pitchFamily="18" charset="0"/>
              </a:rPr>
              <a:t>Rapprich, V., </a:t>
            </a:r>
            <a:r>
              <a:rPr lang="en-US" sz="1200" dirty="0" err="1">
                <a:latin typeface="Times New Roman" pitchFamily="18" charset="0"/>
                <a:cs typeface="Times New Roman" pitchFamily="18" charset="0"/>
              </a:rPr>
              <a:t>Lisec</a:t>
            </a:r>
            <a:r>
              <a:rPr lang="en-US" sz="1200" dirty="0">
                <a:latin typeface="Times New Roman" pitchFamily="18" charset="0"/>
                <a:cs typeface="Times New Roman" pitchFamily="18" charset="0"/>
              </a:rPr>
              <a:t>, M., </a:t>
            </a:r>
            <a:r>
              <a:rPr lang="en-US" sz="1200" dirty="0" err="1">
                <a:latin typeface="Times New Roman" pitchFamily="18" charset="0"/>
                <a:cs typeface="Times New Roman" pitchFamily="18" charset="0"/>
              </a:rPr>
              <a:t>Fiferna</a:t>
            </a:r>
            <a:r>
              <a:rPr lang="en-US" sz="1200" dirty="0">
                <a:latin typeface="Times New Roman" pitchFamily="18" charset="0"/>
                <a:cs typeface="Times New Roman" pitchFamily="18" charset="0"/>
              </a:rPr>
              <a:t>, P. and </a:t>
            </a:r>
            <a:r>
              <a:rPr lang="en-US" sz="1200" dirty="0" err="1">
                <a:latin typeface="Times New Roman" pitchFamily="18" charset="0"/>
                <a:cs typeface="Times New Roman" pitchFamily="18" charset="0"/>
              </a:rPr>
              <a:t>Závada</a:t>
            </a:r>
            <a:r>
              <a:rPr lang="en-US" sz="1200" dirty="0">
                <a:latin typeface="Times New Roman" pitchFamily="18" charset="0"/>
                <a:cs typeface="Times New Roman" pitchFamily="18" charset="0"/>
              </a:rPr>
              <a:t>, P., 2017. Application of modern technologies in popularization of the Czech volcanic </a:t>
            </a:r>
            <a:r>
              <a:rPr lang="en-US" sz="1200" dirty="0" err="1">
                <a:latin typeface="Times New Roman" pitchFamily="18" charset="0"/>
                <a:cs typeface="Times New Roman" pitchFamily="18" charset="0"/>
              </a:rPr>
              <a:t>geoheritage</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Geoheritage</a:t>
            </a:r>
            <a:r>
              <a:rPr lang="en-US" sz="1200" dirty="0">
                <a:latin typeface="Times New Roman" pitchFamily="18" charset="0"/>
                <a:cs typeface="Times New Roman" pitchFamily="18" charset="0"/>
              </a:rPr>
              <a:t>, 9(3), pp.413-420.</a:t>
            </a:r>
          </a:p>
          <a:p>
            <a:pPr algn="just"/>
            <a:r>
              <a:rPr lang="en-US" sz="1200" dirty="0">
                <a:latin typeface="Times New Roman" pitchFamily="18" charset="0"/>
                <a:cs typeface="Times New Roman" pitchFamily="18" charset="0"/>
              </a:rPr>
              <a:t>Yang, K., Chen, Y.F., </a:t>
            </a:r>
            <a:r>
              <a:rPr lang="en-US" sz="1200" dirty="0" err="1">
                <a:latin typeface="Times New Roman" pitchFamily="18" charset="0"/>
                <a:cs typeface="Times New Roman" pitchFamily="18" charset="0"/>
              </a:rPr>
              <a:t>Roumpos</a:t>
            </a:r>
            <a:r>
              <a:rPr lang="en-US" sz="1200" dirty="0">
                <a:latin typeface="Times New Roman" pitchFamily="18" charset="0"/>
                <a:cs typeface="Times New Roman" pitchFamily="18" charset="0"/>
              </a:rPr>
              <a:t>, G., Colby, C. and Anderson, J., 2019, November. High performance Monte Carlo simulation of </a:t>
            </a:r>
            <a:r>
              <a:rPr lang="en-US" sz="1200" dirty="0" err="1">
                <a:latin typeface="Times New Roman" pitchFamily="18" charset="0"/>
                <a:cs typeface="Times New Roman" pitchFamily="18" charset="0"/>
              </a:rPr>
              <a:t>ising</a:t>
            </a:r>
            <a:r>
              <a:rPr lang="en-US" sz="1200" dirty="0">
                <a:latin typeface="Times New Roman" pitchFamily="18" charset="0"/>
                <a:cs typeface="Times New Roman" pitchFamily="18" charset="0"/>
              </a:rPr>
              <a:t> model on TPU clusters. In Proceedings of the International Conference for High Performance Computing, Networking, Storage and Analysis (pp. 1-15).</a:t>
            </a:r>
          </a:p>
          <a:p>
            <a:pPr algn="just"/>
            <a:endParaRPr lang="en-US" sz="12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3CC55FCE0C96478F4BDEA170B36E30" ma:contentTypeVersion="12" ma:contentTypeDescription="Create a new document." ma:contentTypeScope="" ma:versionID="06d663ed05ba2bad12148b1191b30214">
  <xsd:schema xmlns:xsd="http://www.w3.org/2001/XMLSchema" xmlns:xs="http://www.w3.org/2001/XMLSchema" xmlns:p="http://schemas.microsoft.com/office/2006/metadata/properties" xmlns:ns3="81830d03-da4d-4cab-a9f1-2c350d8344a6" xmlns:ns4="36fdfa74-be0d-4615-93da-43b4253068e8" targetNamespace="http://schemas.microsoft.com/office/2006/metadata/properties" ma:root="true" ma:fieldsID="e87e8f613bf69dfca4d02f4fd6934d51" ns3:_="" ns4:_="">
    <xsd:import namespace="81830d03-da4d-4cab-a9f1-2c350d8344a6"/>
    <xsd:import namespace="36fdfa74-be0d-4615-93da-43b4253068e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1830d03-da4d-4cab-a9f1-2c350d8344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6fdfa74-be0d-4615-93da-43b4253068e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6D7BEA-D8D4-45A2-BFB6-146D572273D4}">
  <ds:schemaRefs>
    <ds:schemaRef ds:uri="http://schemas.microsoft.com/sharepoint/v3/contenttype/forms"/>
  </ds:schemaRefs>
</ds:datastoreItem>
</file>

<file path=customXml/itemProps2.xml><?xml version="1.0" encoding="utf-8"?>
<ds:datastoreItem xmlns:ds="http://schemas.openxmlformats.org/officeDocument/2006/customXml" ds:itemID="{7E9BACE1-04D2-4F71-AE06-AC08DC2247F1}">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A5ADCAA2-AE59-4C53-8F4E-8A8BCA57C492}">
  <ds:schemaRefs>
    <ds:schemaRef ds:uri="http://schemas.microsoft.com/office/2006/metadata/contentType"/>
    <ds:schemaRef ds:uri="http://schemas.microsoft.com/office/2006/metadata/properties/metaAttributes"/>
    <ds:schemaRef ds:uri="http://www.w3.org/2000/xmlns/"/>
    <ds:schemaRef ds:uri="http://www.w3.org/2001/XMLSchema"/>
    <ds:schemaRef ds:uri="81830d03-da4d-4cab-a9f1-2c350d8344a6"/>
    <ds:schemaRef ds:uri="36fdfa74-be0d-4615-93da-43b4253068e8"/>
  </ds:schemaRefs>
</ds:datastoreItem>
</file>

<file path=docProps/app.xml><?xml version="1.0" encoding="utf-8"?>
<Properties xmlns="http://schemas.openxmlformats.org/officeDocument/2006/extended-properties" xmlns:vt="http://schemas.openxmlformats.org/officeDocument/2006/docPropsVTypes">
  <TotalTime>297</TotalTime>
  <Words>6941</Words>
  <Application>Microsoft Office PowerPoint</Application>
  <PresentationFormat>Презентация на цял екран (4:3)</PresentationFormat>
  <Paragraphs>218</Paragraphs>
  <Slides>39</Slides>
  <Notes>16</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39</vt:i4>
      </vt:variant>
    </vt:vector>
  </HeadingPairs>
  <TitlesOfParts>
    <vt:vector size="40" baseType="lpstr">
      <vt:lpstr>Office Theme</vt:lpstr>
      <vt:lpstr>Google techniques for progressive improvements</vt:lpstr>
      <vt:lpstr>Презентация на PowerPoint</vt:lpstr>
      <vt:lpstr>INTRODUCTION</vt:lpstr>
      <vt:lpstr>BACKGROUND OF THE ORGANIZATION</vt:lpstr>
      <vt:lpstr>CONTD..</vt:lpstr>
      <vt:lpstr>Speaker Notes </vt:lpstr>
      <vt:lpstr>Презентация на PowerPoint</vt:lpstr>
      <vt:lpstr>Презентация на PowerPoint</vt:lpstr>
      <vt:lpstr>CHALLENGES BEFORE THE INTRODUCTION OF MODERN TECHNOLOGY</vt:lpstr>
      <vt:lpstr>CONTD..</vt:lpstr>
      <vt:lpstr>CONTD..</vt:lpstr>
      <vt:lpstr>CONTD..</vt:lpstr>
      <vt:lpstr>Speaker Notes </vt:lpstr>
      <vt:lpstr>Презентация на PowerPoint</vt:lpstr>
      <vt:lpstr>Презентация на PowerPoint</vt:lpstr>
      <vt:lpstr>Презентация на PowerPoint</vt:lpstr>
      <vt:lpstr>Презентация на PowerPoint</vt:lpstr>
      <vt:lpstr>INSIGHTS TO THE MODERN TECHNOLOGY INTRODUCED</vt:lpstr>
      <vt:lpstr>CONTD..</vt:lpstr>
      <vt:lpstr>Speaker Notes </vt:lpstr>
      <vt:lpstr>Презентация на PowerPoint</vt:lpstr>
      <vt:lpstr>Презентация на PowerPoint</vt:lpstr>
      <vt:lpstr>Презентация на PowerPoint</vt:lpstr>
      <vt:lpstr>Презентация на PowerPoint</vt:lpstr>
      <vt:lpstr>IMPACT OF THE TECHNOLOGY </vt:lpstr>
      <vt:lpstr>CONTD..</vt:lpstr>
      <vt:lpstr>CONTD..</vt:lpstr>
      <vt:lpstr>CONTD.  </vt:lpstr>
      <vt:lpstr>Speaker Notes </vt:lpstr>
      <vt:lpstr>Презентация на PowerPoint</vt:lpstr>
      <vt:lpstr>Презентация на PowerPoint</vt:lpstr>
      <vt:lpstr>Презентация на PowerPoint</vt:lpstr>
      <vt:lpstr>Презентация на PowerPoint</vt:lpstr>
      <vt:lpstr>LESSONS LEARNT</vt:lpstr>
      <vt:lpstr>CONCLUSION</vt:lpstr>
      <vt:lpstr>Speaker Notes </vt:lpstr>
      <vt:lpstr>Презентация на PowerPoint</vt:lpstr>
      <vt:lpstr>Презентация на PowerPoint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NIGHT USER</dc:creator>
  <cp:lastModifiedBy>Неизвестен потребител</cp:lastModifiedBy>
  <cp:revision>57</cp:revision>
  <dcterms:created xsi:type="dcterms:W3CDTF">2020-01-08T20:20:56Z</dcterms:created>
  <dcterms:modified xsi:type="dcterms:W3CDTF">2020-05-05T18:47:43Z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0x0101008D3CC55FCE0C96478F4BDEA170B36E30</vt:lpwstr>
  </property>
</Properties>
</file>