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openxmlformats.org/officedocument/2006/relationships/metadata/core-properties" Target="docProps/core0.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72" r:id="rId2"/>
  </p:sldMasterIdLst>
  <p:notesMasterIdLst>
    <p:notesMasterId r:id="rId14"/>
  </p:notesMasterIdLst>
  <p:sldIdLst>
    <p:sldId id="256" r:id="rId3"/>
    <p:sldId id="257" r:id="rId4"/>
    <p:sldId id="258" r:id="rId5"/>
    <p:sldId id="259" r:id="rId6"/>
    <p:sldId id="260" r:id="rId7"/>
    <p:sldId id="261" r:id="rId8"/>
    <p:sldId id="262" r:id="rId9"/>
    <p:sldId id="263" r:id="rId10"/>
    <p:sldId id="264" r:id="rId11"/>
    <p:sldId id="265" r:id="rId12"/>
    <p:sldId id="266" r:id="rId1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6" d="100"/>
          <a:sy n="116" d="100"/>
        </p:scale>
        <p:origin x="605"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B0FD2-30EE-4ED5-89DE-067B22ECD152}" type="datetimeFigureOut">
              <a:rPr lang="en-US" smtClean="0"/>
              <a:t>2/13/26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4A23F9-F3D5-4DC1-A916-B75FD3A0480B}" type="slidenum">
              <a:rPr lang="en-US" smtClean="0"/>
              <a:t>‹#›</a:t>
            </a:fld>
            <a:endParaRPr lang="en-US"/>
          </a:p>
        </p:txBody>
      </p:sp>
    </p:spTree>
    <p:extLst>
      <p:ext uri="{BB962C8B-B14F-4D97-AF65-F5344CB8AC3E}">
        <p14:creationId xmlns:p14="http://schemas.microsoft.com/office/powerpoint/2010/main" val="2996051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Jenny’s 5 years long experience in supporting her mother significantly affected her cognitive, psychological development due to exposure to pressure from a young age. Accordingly, lifespan theory like Bowlby's attachment theory will be used to evaluate her experience and design practical strategies for future wellbeing.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94A23F9-F3D5-4DC1-A916-B75FD3A0480B}" type="slidenum">
              <a:rPr lang="en-US" smtClean="0"/>
              <a:t>2</a:t>
            </a:fld>
            <a:endParaRPr lang="en-US"/>
          </a:p>
        </p:txBody>
      </p:sp>
    </p:spTree>
    <p:extLst>
      <p:ext uri="{BB962C8B-B14F-4D97-AF65-F5344CB8AC3E}">
        <p14:creationId xmlns:p14="http://schemas.microsoft.com/office/powerpoint/2010/main" val="1742205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Bowlby’ s theory is strongly linked with Jenny’s scenario as parental loss and adapting caregiver role from an early age negatively affected her secure base. Bowlby’s theory also demonstrated that earlier experience shaped children like Jenny’s mental representation that can significantly influence that person's emotional wellbeing, adolescence development.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94A23F9-F3D5-4DC1-A916-B75FD3A0480B}" type="slidenum">
              <a:rPr lang="en-US" smtClean="0"/>
              <a:t>3</a:t>
            </a:fld>
            <a:endParaRPr lang="en-US"/>
          </a:p>
        </p:txBody>
      </p:sp>
    </p:spTree>
    <p:extLst>
      <p:ext uri="{BB962C8B-B14F-4D97-AF65-F5344CB8AC3E}">
        <p14:creationId xmlns:p14="http://schemas.microsoft.com/office/powerpoint/2010/main" val="17680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Bowlby’s attachment theory highlighted that Jenny lost her secure base from an early age which affected her emotional wellbeing and rightful development in adolescent stages.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94A23F9-F3D5-4DC1-A916-B75FD3A0480B}" type="slidenum">
              <a:rPr lang="en-US" smtClean="0"/>
              <a:t>4</a:t>
            </a:fld>
            <a:endParaRPr lang="en-US"/>
          </a:p>
        </p:txBody>
      </p:sp>
    </p:spTree>
    <p:extLst>
      <p:ext uri="{BB962C8B-B14F-4D97-AF65-F5344CB8AC3E}">
        <p14:creationId xmlns:p14="http://schemas.microsoft.com/office/powerpoint/2010/main" val="11282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Early experience of insecure attachment from her parents caused significant changes in Internal working model (IWM) of Jenny that can lead to disbelief in future relationship development like during marriage.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94A23F9-F3D5-4DC1-A916-B75FD3A0480B}" type="slidenum">
              <a:rPr lang="en-US" smtClean="0"/>
              <a:t>5</a:t>
            </a:fld>
            <a:endParaRPr lang="en-US"/>
          </a:p>
        </p:txBody>
      </p:sp>
    </p:spTree>
    <p:extLst>
      <p:ext uri="{BB962C8B-B14F-4D97-AF65-F5344CB8AC3E}">
        <p14:creationId xmlns:p14="http://schemas.microsoft.com/office/powerpoint/2010/main" val="2410886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worker-based supports will offer a temporary assistant to Jenny to cope with recent changes in life like securing an earning source, gaining access to care facilities that might be challenging with only Jenny’s effort.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94A23F9-F3D5-4DC1-A916-B75FD3A0480B}" type="slidenum">
              <a:rPr lang="en-US" smtClean="0"/>
              <a:t>6</a:t>
            </a:fld>
            <a:endParaRPr lang="en-US"/>
          </a:p>
        </p:txBody>
      </p:sp>
    </p:spTree>
    <p:extLst>
      <p:ext uri="{BB962C8B-B14F-4D97-AF65-F5344CB8AC3E}">
        <p14:creationId xmlns:p14="http://schemas.microsoft.com/office/powerpoint/2010/main" val="103125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Bowlby's attachment theory highlighted that IWM can be reconstructed by peers' support and counselling. Her mother should be offered practical support through community services, which are home care assistance, occupational therapy, and mental health support. By diminishing the number of responsibilities of Jenny, she will be able to enjoy proper development as an adolescent.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94A23F9-F3D5-4DC1-A916-B75FD3A0480B}" type="slidenum">
              <a:rPr lang="en-US" smtClean="0"/>
              <a:t>7</a:t>
            </a:fld>
            <a:endParaRPr lang="en-US"/>
          </a:p>
        </p:txBody>
      </p:sp>
    </p:spTree>
    <p:extLst>
      <p:ext uri="{BB962C8B-B14F-4D97-AF65-F5344CB8AC3E}">
        <p14:creationId xmlns:p14="http://schemas.microsoft.com/office/powerpoint/2010/main" val="565721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per the attachment theory, biological aspects like continuous stress, responsibility of caregiver negatively affected Jenny’ development emotionally, socially, cognitively in adolescence stage.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94A23F9-F3D5-4DC1-A916-B75FD3A0480B}" type="slidenum">
              <a:rPr lang="en-US" smtClean="0"/>
              <a:t>8</a:t>
            </a:fld>
            <a:endParaRPr lang="en-US"/>
          </a:p>
        </p:txBody>
      </p:sp>
    </p:spTree>
    <p:extLst>
      <p:ext uri="{BB962C8B-B14F-4D97-AF65-F5344CB8AC3E}">
        <p14:creationId xmlns:p14="http://schemas.microsoft.com/office/powerpoint/2010/main" val="3542208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Bowlby’s theory has supported in learning how secure attachment from an early stage paves a pathway for children's development from adolescence to adulthood with the limitation of considering social factors. Caring roles are also capable of fostering empathy, maturity, and resiliency even though this is not always easy. Jenny can have acquired a sense of responsibility and nurturing abilities. Bowlby would however claim that a healthy development still needs emotional support to grow.</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94A23F9-F3D5-4DC1-A916-B75FD3A0480B}" type="slidenum">
              <a:rPr lang="en-US" smtClean="0"/>
              <a:t>9</a:t>
            </a:fld>
            <a:endParaRPr lang="en-US"/>
          </a:p>
        </p:txBody>
      </p:sp>
    </p:spTree>
    <p:extLst>
      <p:ext uri="{BB962C8B-B14F-4D97-AF65-F5344CB8AC3E}">
        <p14:creationId xmlns:p14="http://schemas.microsoft.com/office/powerpoint/2010/main" val="23238085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Jenny’ adolescence stage development significantly impacted due to a sense of insecure attachment from parents which can be reshaped by healthy IWM. </a:t>
            </a:r>
            <a:br>
              <a:rPr lang="en-GB"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94A23F9-F3D5-4DC1-A916-B75FD3A0480B}" type="slidenum">
              <a:rPr lang="en-US" smtClean="0"/>
              <a:t>10</a:t>
            </a:fld>
            <a:endParaRPr lang="en-US"/>
          </a:p>
        </p:txBody>
      </p:sp>
    </p:spTree>
    <p:extLst>
      <p:ext uri="{BB962C8B-B14F-4D97-AF65-F5344CB8AC3E}">
        <p14:creationId xmlns:p14="http://schemas.microsoft.com/office/powerpoint/2010/main" val="4105144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lt1"/>
        </a:solid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1854720" y="873720"/>
            <a:ext cx="6311160" cy="2842920"/>
          </a:xfrm>
          <a:prstGeom prst="rect">
            <a:avLst/>
          </a:prstGeom>
          <a:noFill/>
          <a:ln w="0">
            <a:noFill/>
          </a:ln>
        </p:spPr>
        <p:txBody>
          <a:bodyPr lIns="91440" tIns="91440" rIns="91440" bIns="91440" anchor="ctr">
            <a:noAutofit/>
          </a:bodyPr>
          <a:lstStyle/>
          <a:p>
            <a:pPr indent="0">
              <a:buNone/>
            </a:pPr>
            <a:r>
              <a:rPr lang="fr-FR" sz="7200" b="0" u="none" strike="noStrike">
                <a:solidFill>
                  <a:schemeClr val="dk1"/>
                </a:solidFill>
                <a:effectLst/>
                <a:uFillTx/>
                <a:latin typeface="Arial"/>
              </a:rPr>
              <a:t>Click to edit the title text format</a:t>
            </a:r>
          </a:p>
        </p:txBody>
      </p:sp>
      <p:sp>
        <p:nvSpPr>
          <p:cNvPr id="3"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IG_NUMBER">
    <p:bg>
      <p:bgPr>
        <a:solidFill>
          <a:schemeClr val="lt1"/>
        </a:solid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2071080" y="1434600"/>
            <a:ext cx="5001840" cy="1371960"/>
          </a:xfrm>
          <a:prstGeom prst="rect">
            <a:avLst/>
          </a:prstGeom>
          <a:noFill/>
          <a:ln w="0">
            <a:noFill/>
          </a:ln>
        </p:spPr>
        <p:txBody>
          <a:bodyPr lIns="91440" tIns="91440" rIns="91440" bIns="91440" anchor="b">
            <a:noAutofit/>
          </a:bodyPr>
          <a:lstStyle/>
          <a:p>
            <a:pPr indent="0" algn="ctr">
              <a:lnSpc>
                <a:spcPct val="100000"/>
              </a:lnSpc>
              <a:buNone/>
            </a:pPr>
            <a:r>
              <a:rPr lang="fr-FR" sz="6000" b="1" u="none" strike="noStrike">
                <a:solidFill>
                  <a:schemeClr val="dk1"/>
                </a:solidFill>
                <a:effectLst/>
                <a:uFillTx/>
                <a:latin typeface="Raleway"/>
                <a:ea typeface="Raleway"/>
              </a:rPr>
              <a:t>xx%</a:t>
            </a:r>
            <a:endParaRPr lang="fr-FR" sz="6000" b="0" u="none" strike="noStrike">
              <a:solidFill>
                <a:schemeClr val="dk1"/>
              </a:solidFill>
              <a:effectLst/>
              <a:uFillTx/>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dk2"/>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CUSTOM">
    <p:bg>
      <p:bgPr>
        <a:solidFill>
          <a:schemeClr val="lt1"/>
        </a:solidFill>
        <a:effectLst/>
      </p:bgPr>
    </p:bg>
    <p:spTree>
      <p:nvGrpSpPr>
        <p:cNvPr id="1" name=""/>
        <p:cNvGrpSpPr/>
        <p:nvPr/>
      </p:nvGrpSpPr>
      <p:grpSpPr>
        <a:xfrm>
          <a:off x="0" y="0"/>
          <a:ext cx="0" cy="0"/>
          <a:chOff x="0" y="0"/>
          <a:chExt cx="0" cy="0"/>
        </a:xfrm>
      </p:grpSpPr>
      <p:sp>
        <p:nvSpPr>
          <p:cNvPr id="3"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sp>
        <p:nvSpPr>
          <p:cNvPr id="4" name="PlaceHolder 2"/>
          <p:cNvSpPr>
            <a:spLocks noGrp="1"/>
          </p:cNvSpPr>
          <p:nvPr>
            <p:ph type="title"/>
          </p:nvPr>
        </p:nvSpPr>
        <p:spPr>
          <a:xfrm>
            <a:off x="1705320" y="1392120"/>
            <a:ext cx="2761200" cy="775440"/>
          </a:xfrm>
          <a:prstGeom prst="rect">
            <a:avLst/>
          </a:prstGeom>
          <a:noFill/>
          <a:ln w="0">
            <a:noFill/>
          </a:ln>
        </p:spPr>
        <p:txBody>
          <a:bodyPr lIns="91440" tIns="91440" rIns="91440" bIns="91440" anchor="b">
            <a:noAutofit/>
          </a:bodyPr>
          <a:lstStyle/>
          <a:p>
            <a:pPr indent="0">
              <a:buNone/>
            </a:pPr>
            <a:r>
              <a:rPr lang="fr-FR" sz="1800" b="0" u="none" strike="noStrike">
                <a:solidFill>
                  <a:schemeClr val="dk1"/>
                </a:solidFill>
                <a:effectLst/>
                <a:uFillTx/>
                <a:latin typeface="Arial"/>
              </a:rPr>
              <a:t>Click to edit the title text format</a:t>
            </a:r>
          </a:p>
        </p:txBody>
      </p:sp>
      <p:sp>
        <p:nvSpPr>
          <p:cNvPr id="5" name="PlaceHolder 3"/>
          <p:cNvSpPr>
            <a:spLocks noGrp="1"/>
          </p:cNvSpPr>
          <p:nvPr>
            <p:ph type="title"/>
          </p:nvPr>
        </p:nvSpPr>
        <p:spPr>
          <a:xfrm>
            <a:off x="5448960" y="1392120"/>
            <a:ext cx="2765160" cy="775440"/>
          </a:xfrm>
          <a:prstGeom prst="rect">
            <a:avLst/>
          </a:prstGeom>
          <a:noFill/>
          <a:ln w="0">
            <a:noFill/>
          </a:ln>
        </p:spPr>
        <p:txBody>
          <a:bodyPr lIns="91440" tIns="91440" rIns="91440" bIns="91440" anchor="b">
            <a:noAutofit/>
          </a:bodyPr>
          <a:lstStyle/>
          <a:p>
            <a:pPr indent="0">
              <a:buNone/>
            </a:pPr>
            <a:r>
              <a:rPr lang="fr-FR" sz="1800" b="0" u="none" strike="noStrike">
                <a:solidFill>
                  <a:schemeClr val="dk1"/>
                </a:solidFill>
                <a:effectLst/>
                <a:uFillTx/>
                <a:latin typeface="Arial"/>
              </a:rPr>
              <a:t>Click to edit the title text format</a:t>
            </a:r>
          </a:p>
        </p:txBody>
      </p:sp>
      <p:sp>
        <p:nvSpPr>
          <p:cNvPr id="6" name="PlaceHolder 4"/>
          <p:cNvSpPr>
            <a:spLocks noGrp="1"/>
          </p:cNvSpPr>
          <p:nvPr>
            <p:ph type="title"/>
          </p:nvPr>
        </p:nvSpPr>
        <p:spPr>
          <a:xfrm>
            <a:off x="1705320" y="2916720"/>
            <a:ext cx="2761200" cy="775440"/>
          </a:xfrm>
          <a:prstGeom prst="rect">
            <a:avLst/>
          </a:prstGeom>
          <a:noFill/>
          <a:ln w="0">
            <a:noFill/>
          </a:ln>
        </p:spPr>
        <p:txBody>
          <a:bodyPr lIns="91440" tIns="91440" rIns="91440" bIns="91440" anchor="b">
            <a:noAutofit/>
          </a:bodyPr>
          <a:lstStyle/>
          <a:p>
            <a:pPr indent="0">
              <a:buNone/>
            </a:pPr>
            <a:r>
              <a:rPr lang="fr-FR" sz="1800" b="0" u="none" strike="noStrike">
                <a:solidFill>
                  <a:schemeClr val="dk1"/>
                </a:solidFill>
                <a:effectLst/>
                <a:uFillTx/>
                <a:latin typeface="Arial"/>
              </a:rPr>
              <a:t>Click to edit the title text format</a:t>
            </a:r>
          </a:p>
        </p:txBody>
      </p:sp>
      <p:sp>
        <p:nvSpPr>
          <p:cNvPr id="7" name="PlaceHolder 5"/>
          <p:cNvSpPr>
            <a:spLocks noGrp="1"/>
          </p:cNvSpPr>
          <p:nvPr>
            <p:ph type="title"/>
          </p:nvPr>
        </p:nvSpPr>
        <p:spPr>
          <a:xfrm>
            <a:off x="5448960" y="2916720"/>
            <a:ext cx="2765160" cy="775440"/>
          </a:xfrm>
          <a:prstGeom prst="rect">
            <a:avLst/>
          </a:prstGeom>
          <a:noFill/>
          <a:ln w="0">
            <a:noFill/>
          </a:ln>
        </p:spPr>
        <p:txBody>
          <a:bodyPr lIns="91440" tIns="91440" rIns="91440" bIns="91440" anchor="b">
            <a:noAutofit/>
          </a:bodyPr>
          <a:lstStyle/>
          <a:p>
            <a:pPr indent="0">
              <a:buNone/>
            </a:pPr>
            <a:r>
              <a:rPr lang="fr-FR" sz="1800" b="0" u="none" strike="noStrike">
                <a:solidFill>
                  <a:schemeClr val="dk1"/>
                </a:solidFill>
                <a:effectLst/>
                <a:uFillTx/>
                <a:latin typeface="Arial"/>
              </a:rPr>
              <a:t>Click to edit the title text format</a:t>
            </a:r>
          </a:p>
        </p:txBody>
      </p:sp>
      <p:sp>
        <p:nvSpPr>
          <p:cNvPr id="8" name="PlaceHolder 6"/>
          <p:cNvSpPr>
            <a:spLocks noGrp="1"/>
          </p:cNvSpPr>
          <p:nvPr>
            <p:ph type="title"/>
          </p:nvPr>
        </p:nvSpPr>
        <p:spPr>
          <a:xfrm>
            <a:off x="929520" y="1605960"/>
            <a:ext cx="775440" cy="775440"/>
          </a:xfrm>
          <a:prstGeom prst="rect">
            <a:avLst/>
          </a:prstGeom>
          <a:solidFill>
            <a:schemeClr val="dk2"/>
          </a:solidFill>
          <a:ln w="9360">
            <a:solidFill>
              <a:srgbClr val="000000"/>
            </a:solidFill>
            <a:round/>
          </a:ln>
        </p:spPr>
        <p:txBody>
          <a:bodyPr lIns="91440" tIns="91440" rIns="91440" bIns="91440" anchor="ctr">
            <a:noAutofit/>
          </a:bodyPr>
          <a:lstStyle/>
          <a:p>
            <a:pPr indent="0" algn="ctr">
              <a:lnSpc>
                <a:spcPct val="100000"/>
              </a:lnSpc>
              <a:buNone/>
            </a:pPr>
            <a:r>
              <a:rPr lang="fr-FR" sz="3500" b="1" u="none" strike="noStrike">
                <a:solidFill>
                  <a:schemeClr val="dk1"/>
                </a:solidFill>
                <a:effectLst/>
                <a:uFillTx/>
                <a:latin typeface="Raleway"/>
                <a:ea typeface="Raleway"/>
              </a:rPr>
              <a:t>xx%</a:t>
            </a:r>
            <a:endParaRPr lang="fr-FR" sz="3500" b="0" u="none" strike="noStrike">
              <a:solidFill>
                <a:schemeClr val="dk1"/>
              </a:solidFill>
              <a:effectLst/>
              <a:uFillTx/>
              <a:latin typeface="Arial"/>
            </a:endParaRPr>
          </a:p>
        </p:txBody>
      </p:sp>
      <p:sp>
        <p:nvSpPr>
          <p:cNvPr id="9" name="PlaceHolder 7"/>
          <p:cNvSpPr>
            <a:spLocks noGrp="1"/>
          </p:cNvSpPr>
          <p:nvPr>
            <p:ph type="title"/>
          </p:nvPr>
        </p:nvSpPr>
        <p:spPr>
          <a:xfrm>
            <a:off x="929520" y="3132720"/>
            <a:ext cx="775440" cy="775440"/>
          </a:xfrm>
          <a:prstGeom prst="rect">
            <a:avLst/>
          </a:prstGeom>
          <a:solidFill>
            <a:schemeClr val="dk2"/>
          </a:solidFill>
          <a:ln w="9360">
            <a:solidFill>
              <a:srgbClr val="000000"/>
            </a:solidFill>
            <a:round/>
          </a:ln>
        </p:spPr>
        <p:txBody>
          <a:bodyPr lIns="91440" tIns="91440" rIns="91440" bIns="91440" anchor="ctr">
            <a:noAutofit/>
          </a:bodyPr>
          <a:lstStyle/>
          <a:p>
            <a:pPr indent="0" algn="ctr">
              <a:lnSpc>
                <a:spcPct val="100000"/>
              </a:lnSpc>
              <a:buNone/>
            </a:pPr>
            <a:r>
              <a:rPr lang="fr-FR" sz="3500" b="1" u="none" strike="noStrike">
                <a:solidFill>
                  <a:schemeClr val="dk1"/>
                </a:solidFill>
                <a:effectLst/>
                <a:uFillTx/>
                <a:latin typeface="Raleway"/>
                <a:ea typeface="Raleway"/>
              </a:rPr>
              <a:t>xx%</a:t>
            </a:r>
            <a:endParaRPr lang="fr-FR" sz="3500" b="0" u="none" strike="noStrike">
              <a:solidFill>
                <a:schemeClr val="dk1"/>
              </a:solidFill>
              <a:effectLst/>
              <a:uFillTx/>
              <a:latin typeface="Arial"/>
            </a:endParaRPr>
          </a:p>
        </p:txBody>
      </p:sp>
      <p:sp>
        <p:nvSpPr>
          <p:cNvPr id="10" name="PlaceHolder 8"/>
          <p:cNvSpPr>
            <a:spLocks noGrp="1"/>
          </p:cNvSpPr>
          <p:nvPr>
            <p:ph type="title"/>
          </p:nvPr>
        </p:nvSpPr>
        <p:spPr>
          <a:xfrm>
            <a:off x="4673160" y="1605960"/>
            <a:ext cx="775440" cy="775440"/>
          </a:xfrm>
          <a:prstGeom prst="rect">
            <a:avLst/>
          </a:prstGeom>
          <a:solidFill>
            <a:schemeClr val="dk2"/>
          </a:solidFill>
          <a:ln w="9360">
            <a:solidFill>
              <a:srgbClr val="000000"/>
            </a:solidFill>
            <a:round/>
          </a:ln>
        </p:spPr>
        <p:txBody>
          <a:bodyPr lIns="91440" tIns="91440" rIns="91440" bIns="91440" anchor="ctr">
            <a:noAutofit/>
          </a:bodyPr>
          <a:lstStyle/>
          <a:p>
            <a:pPr indent="0" algn="ctr">
              <a:lnSpc>
                <a:spcPct val="100000"/>
              </a:lnSpc>
              <a:buNone/>
            </a:pPr>
            <a:r>
              <a:rPr lang="fr-FR" sz="3500" b="1" u="none" strike="noStrike">
                <a:solidFill>
                  <a:schemeClr val="dk1"/>
                </a:solidFill>
                <a:effectLst/>
                <a:uFillTx/>
                <a:latin typeface="Raleway"/>
                <a:ea typeface="Raleway"/>
              </a:rPr>
              <a:t>xx%</a:t>
            </a:r>
            <a:endParaRPr lang="fr-FR" sz="3500" b="0" u="none" strike="noStrike">
              <a:solidFill>
                <a:schemeClr val="dk1"/>
              </a:solidFill>
              <a:effectLst/>
              <a:uFillTx/>
              <a:latin typeface="Arial"/>
            </a:endParaRPr>
          </a:p>
        </p:txBody>
      </p:sp>
      <p:sp>
        <p:nvSpPr>
          <p:cNvPr id="11" name="PlaceHolder 9"/>
          <p:cNvSpPr>
            <a:spLocks noGrp="1"/>
          </p:cNvSpPr>
          <p:nvPr>
            <p:ph type="title"/>
          </p:nvPr>
        </p:nvSpPr>
        <p:spPr>
          <a:xfrm>
            <a:off x="4673160" y="3132720"/>
            <a:ext cx="775440" cy="775440"/>
          </a:xfrm>
          <a:prstGeom prst="rect">
            <a:avLst/>
          </a:prstGeom>
          <a:solidFill>
            <a:schemeClr val="dk2"/>
          </a:solidFill>
          <a:ln w="9360">
            <a:solidFill>
              <a:srgbClr val="000000"/>
            </a:solidFill>
            <a:round/>
          </a:ln>
        </p:spPr>
        <p:txBody>
          <a:bodyPr lIns="91440" tIns="91440" rIns="91440" bIns="91440" anchor="ctr">
            <a:noAutofit/>
          </a:bodyPr>
          <a:lstStyle/>
          <a:p>
            <a:pPr indent="0" algn="ctr">
              <a:lnSpc>
                <a:spcPct val="100000"/>
              </a:lnSpc>
              <a:buNone/>
            </a:pPr>
            <a:r>
              <a:rPr lang="fr-FR" sz="3500" b="1" u="none" strike="noStrike">
                <a:solidFill>
                  <a:schemeClr val="dk1"/>
                </a:solidFill>
                <a:effectLst/>
                <a:uFillTx/>
                <a:latin typeface="Raleway"/>
                <a:ea typeface="Raleway"/>
              </a:rPr>
              <a:t>xx%</a:t>
            </a:r>
            <a:endParaRPr lang="fr-FR" sz="3500" b="0" u="none" strike="noStrike">
              <a:solidFill>
                <a:schemeClr val="dk1"/>
              </a:solidFill>
              <a:effectLst/>
              <a:uFillTx/>
              <a:latin typeface="Arial"/>
            </a:endParaRPr>
          </a:p>
        </p:txBody>
      </p:sp>
      <p:sp>
        <p:nvSpPr>
          <p:cNvPr id="12" name="Google Shape;62;p13"/>
          <p:cNvSpPr/>
          <p:nvPr/>
        </p:nvSpPr>
        <p:spPr>
          <a:xfrm rot="13500000" flipH="1">
            <a:off x="7088760" y="-455400"/>
            <a:ext cx="3090960" cy="1238040"/>
          </a:xfrm>
          <a:custGeom>
            <a:avLst/>
            <a:gdLst>
              <a:gd name="textAreaLeft" fmla="*/ 360 w 3090960"/>
              <a:gd name="textAreaRight" fmla="*/ 3091680 w 3090960"/>
              <a:gd name="textAreaTop" fmla="*/ 0 h 1238040"/>
              <a:gd name="textAreaBottom" fmla="*/ 1238400 h 12380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13" name="Google Shape;63;p13"/>
          <p:cNvSpPr/>
          <p:nvPr/>
        </p:nvSpPr>
        <p:spPr>
          <a:xfrm rot="8100000">
            <a:off x="-580320" y="-10440"/>
            <a:ext cx="1584720" cy="635040"/>
          </a:xfrm>
          <a:custGeom>
            <a:avLst/>
            <a:gdLst>
              <a:gd name="textAreaLeft" fmla="*/ 0 w 1584720"/>
              <a:gd name="textAreaRight" fmla="*/ 1585080 w 1584720"/>
              <a:gd name="textAreaTop" fmla="*/ 0 h 635040"/>
              <a:gd name="textAreaBottom" fmla="*/ 635400 h 6350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 name="Google Shape;64;p13"/>
          <p:cNvSpPr/>
          <p:nvPr/>
        </p:nvSpPr>
        <p:spPr>
          <a:xfrm rot="4196400">
            <a:off x="7976880" y="3690360"/>
            <a:ext cx="1315080" cy="1825560"/>
          </a:xfrm>
          <a:custGeom>
            <a:avLst/>
            <a:gdLst>
              <a:gd name="textAreaLeft" fmla="*/ 0 w 1315080"/>
              <a:gd name="textAreaRight" fmla="*/ 1315440 w 1315080"/>
              <a:gd name="textAreaTop" fmla="*/ 0 h 1825560"/>
              <a:gd name="textAreaBottom" fmla="*/ 1825920 h 182556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TITLE_ONLY_1">
    <p:bg>
      <p:bgPr>
        <a:solidFill>
          <a:schemeClr val="lt1"/>
        </a:solidFill>
        <a:effectLst/>
      </p:bgPr>
    </p:bg>
    <p:spTree>
      <p:nvGrpSpPr>
        <p:cNvPr id="1" name=""/>
        <p:cNvGrpSpPr/>
        <p:nvPr/>
      </p:nvGrpSpPr>
      <p:grpSpPr>
        <a:xfrm>
          <a:off x="0" y="0"/>
          <a:ext cx="0" cy="0"/>
          <a:chOff x="0" y="0"/>
          <a:chExt cx="0" cy="0"/>
        </a:xfrm>
      </p:grpSpPr>
      <p:sp>
        <p:nvSpPr>
          <p:cNvPr id="15"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sp>
        <p:nvSpPr>
          <p:cNvPr id="16" name="Google Shape;67;p14"/>
          <p:cNvSpPr/>
          <p:nvPr/>
        </p:nvSpPr>
        <p:spPr>
          <a:xfrm rot="4196400">
            <a:off x="7976880" y="3690360"/>
            <a:ext cx="1315080" cy="1825560"/>
          </a:xfrm>
          <a:custGeom>
            <a:avLst/>
            <a:gdLst>
              <a:gd name="textAreaLeft" fmla="*/ 0 w 1315080"/>
              <a:gd name="textAreaRight" fmla="*/ 1315440 w 1315080"/>
              <a:gd name="textAreaTop" fmla="*/ 0 h 1825560"/>
              <a:gd name="textAreaBottom" fmla="*/ 1825920 h 182556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17" name="Google Shape;68;p14"/>
          <p:cNvSpPr/>
          <p:nvPr/>
        </p:nvSpPr>
        <p:spPr>
          <a:xfrm rot="13500000" flipH="1">
            <a:off x="7241040" y="-502560"/>
            <a:ext cx="3090960" cy="1238040"/>
          </a:xfrm>
          <a:custGeom>
            <a:avLst/>
            <a:gdLst>
              <a:gd name="textAreaLeft" fmla="*/ 360 w 3090960"/>
              <a:gd name="textAreaRight" fmla="*/ 3091680 w 3090960"/>
              <a:gd name="textAreaTop" fmla="*/ 0 h 1238040"/>
              <a:gd name="textAreaBottom" fmla="*/ 1238400 h 12380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18" name="Google Shape;69;p14"/>
          <p:cNvSpPr/>
          <p:nvPr/>
        </p:nvSpPr>
        <p:spPr>
          <a:xfrm>
            <a:off x="-243000" y="4529520"/>
            <a:ext cx="2412000" cy="965880"/>
          </a:xfrm>
          <a:custGeom>
            <a:avLst/>
            <a:gdLst>
              <a:gd name="textAreaLeft" fmla="*/ 0 w 2412000"/>
              <a:gd name="textAreaRight" fmla="*/ 2412360 w 2412000"/>
              <a:gd name="textAreaTop" fmla="*/ 0 h 965880"/>
              <a:gd name="textAreaBottom" fmla="*/ 966240 h 96588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 name="Google Shape;70;p14"/>
          <p:cNvSpPr/>
          <p:nvPr/>
        </p:nvSpPr>
        <p:spPr>
          <a:xfrm rot="8100000">
            <a:off x="-580320" y="-10440"/>
            <a:ext cx="1584720" cy="635040"/>
          </a:xfrm>
          <a:custGeom>
            <a:avLst/>
            <a:gdLst>
              <a:gd name="textAreaLeft" fmla="*/ 0 w 1584720"/>
              <a:gd name="textAreaRight" fmla="*/ 1585080 w 1584720"/>
              <a:gd name="textAreaTop" fmla="*/ 0 h 635040"/>
              <a:gd name="textAreaBottom" fmla="*/ 635400 h 6350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TITLE_ONLY_2">
    <p:bg>
      <p:bgPr>
        <a:solidFill>
          <a:schemeClr val="lt1"/>
        </a:solidFill>
        <a:effectLst/>
      </p:bgPr>
    </p:bg>
    <p:spTree>
      <p:nvGrpSpPr>
        <p:cNvPr id="1" name=""/>
        <p:cNvGrpSpPr/>
        <p:nvPr/>
      </p:nvGrpSpPr>
      <p:grpSpPr>
        <a:xfrm>
          <a:off x="0" y="0"/>
          <a:ext cx="0" cy="0"/>
          <a:chOff x="0" y="0"/>
          <a:chExt cx="0" cy="0"/>
        </a:xfrm>
      </p:grpSpPr>
      <p:sp>
        <p:nvSpPr>
          <p:cNvPr id="20"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sp>
        <p:nvSpPr>
          <p:cNvPr id="21" name="Google Shape;73;p15"/>
          <p:cNvSpPr/>
          <p:nvPr/>
        </p:nvSpPr>
        <p:spPr>
          <a:xfrm rot="1119600" flipH="1">
            <a:off x="7892640" y="3120840"/>
            <a:ext cx="2157840" cy="3297240"/>
          </a:xfrm>
          <a:custGeom>
            <a:avLst/>
            <a:gdLst>
              <a:gd name="textAreaLeft" fmla="*/ 360 w 2157840"/>
              <a:gd name="textAreaRight" fmla="*/ 2158560 w 2157840"/>
              <a:gd name="textAreaTop" fmla="*/ 0 h 3297240"/>
              <a:gd name="textAreaBottom" fmla="*/ 3297600 h 329724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22" name="Google Shape;74;p15"/>
          <p:cNvSpPr/>
          <p:nvPr/>
        </p:nvSpPr>
        <p:spPr>
          <a:xfrm rot="14880000">
            <a:off x="8168040" y="574920"/>
            <a:ext cx="2017080" cy="807840"/>
          </a:xfrm>
          <a:custGeom>
            <a:avLst/>
            <a:gdLst>
              <a:gd name="textAreaLeft" fmla="*/ 0 w 2017080"/>
              <a:gd name="textAreaRight" fmla="*/ 2017440 w 2017080"/>
              <a:gd name="textAreaTop" fmla="*/ 0 h 807840"/>
              <a:gd name="textAreaBottom" fmla="*/ 808200 h 8078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 name="Google Shape;75;p15"/>
          <p:cNvSpPr/>
          <p:nvPr/>
        </p:nvSpPr>
        <p:spPr>
          <a:xfrm rot="3103800">
            <a:off x="-757080" y="4199040"/>
            <a:ext cx="1891800" cy="757440"/>
          </a:xfrm>
          <a:custGeom>
            <a:avLst/>
            <a:gdLst>
              <a:gd name="textAreaLeft" fmla="*/ 0 w 1891800"/>
              <a:gd name="textAreaRight" fmla="*/ 1892160 w 1891800"/>
              <a:gd name="textAreaTop" fmla="*/ 0 h 757440"/>
              <a:gd name="textAreaBottom" fmla="*/ 757800 h 7574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USTOM_8">
    <p:bg>
      <p:bgPr>
        <a:solidFill>
          <a:schemeClr val="lt1"/>
        </a:solidFill>
        <a:effectLst/>
      </p:bgPr>
    </p:bg>
    <p:spTree>
      <p:nvGrpSpPr>
        <p:cNvPr id="1" name=""/>
        <p:cNvGrpSpPr/>
        <p:nvPr/>
      </p:nvGrpSpPr>
      <p:grpSpPr>
        <a:xfrm>
          <a:off x="0" y="0"/>
          <a:ext cx="0" cy="0"/>
          <a:chOff x="0" y="0"/>
          <a:chExt cx="0" cy="0"/>
        </a:xfrm>
      </p:grpSpPr>
      <p:sp>
        <p:nvSpPr>
          <p:cNvPr id="24" name="PlaceHolder 1"/>
          <p:cNvSpPr>
            <a:spLocks noGrp="1"/>
          </p:cNvSpPr>
          <p:nvPr>
            <p:ph type="title"/>
          </p:nvPr>
        </p:nvSpPr>
        <p:spPr>
          <a:xfrm>
            <a:off x="2296800" y="2934720"/>
            <a:ext cx="4550040" cy="403920"/>
          </a:xfrm>
          <a:prstGeom prst="rect">
            <a:avLst/>
          </a:prstGeom>
          <a:noFill/>
          <a:ln w="9360">
            <a:solidFill>
              <a:srgbClr val="000000"/>
            </a:solidFill>
            <a:round/>
          </a:ln>
        </p:spPr>
        <p:txBody>
          <a:bodyPr lIns="91440" tIns="91440" rIns="91440" bIns="91440" anchor="ctr">
            <a:noAutofit/>
          </a:bodyPr>
          <a:lstStyle/>
          <a:p>
            <a:pPr indent="0">
              <a:buNone/>
            </a:pPr>
            <a:r>
              <a:rPr lang="fr-FR" sz="2000" b="0" u="none" strike="noStrike">
                <a:solidFill>
                  <a:schemeClr val="dk1"/>
                </a:solidFill>
                <a:effectLst/>
                <a:uFillTx/>
                <a:latin typeface="Arial"/>
              </a:rPr>
              <a:t>Click to edit the title text format</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CUSTOM_4">
    <p:bg>
      <p:bgPr>
        <a:solidFill>
          <a:schemeClr val="lt1"/>
        </a:solidFill>
        <a:effectLst/>
      </p:bgPr>
    </p:bg>
    <p:spTree>
      <p:nvGrpSpPr>
        <p:cNvPr id="1" name=""/>
        <p:cNvGrpSpPr/>
        <p:nvPr/>
      </p:nvGrpSpPr>
      <p:grpSpPr>
        <a:xfrm>
          <a:off x="0" y="0"/>
          <a:ext cx="0" cy="0"/>
          <a:chOff x="0" y="0"/>
          <a:chExt cx="0" cy="0"/>
        </a:xfrm>
      </p:grpSpPr>
      <p:sp>
        <p:nvSpPr>
          <p:cNvPr id="25" name="PlaceHolder 1"/>
          <p:cNvSpPr>
            <a:spLocks noGrp="1"/>
          </p:cNvSpPr>
          <p:nvPr>
            <p:ph type="title"/>
          </p:nvPr>
        </p:nvSpPr>
        <p:spPr>
          <a:xfrm>
            <a:off x="1033560" y="1037880"/>
            <a:ext cx="3375720" cy="825480"/>
          </a:xfrm>
          <a:prstGeom prst="rect">
            <a:avLst/>
          </a:prstGeom>
          <a:noFill/>
          <a:ln w="0">
            <a:noFill/>
          </a:ln>
        </p:spPr>
        <p:txBody>
          <a:bodyPr lIns="91440" tIns="91440" rIns="91440" bIns="91440" anchor="b">
            <a:noAutofit/>
          </a:bodyPr>
          <a:lstStyle/>
          <a:p>
            <a:pPr indent="0" algn="ctr">
              <a:lnSpc>
                <a:spcPct val="100000"/>
              </a:lnSpc>
              <a:buNone/>
            </a:pPr>
            <a:r>
              <a:rPr lang="fr-FR" sz="4800" b="1" u="none" strike="noStrike">
                <a:solidFill>
                  <a:schemeClr val="dk1"/>
                </a:solidFill>
                <a:effectLst/>
                <a:uFillTx/>
                <a:latin typeface="Raleway"/>
                <a:ea typeface="Raleway"/>
              </a:rPr>
              <a:t>xx%</a:t>
            </a:r>
            <a:endParaRPr lang="fr-FR" sz="4800" b="0" u="none" strike="noStrike">
              <a:solidFill>
                <a:schemeClr val="dk1"/>
              </a:solidFill>
              <a:effectLst/>
              <a:uFillTx/>
              <a:latin typeface="Arial"/>
            </a:endParaRPr>
          </a:p>
        </p:txBody>
      </p:sp>
      <p:sp>
        <p:nvSpPr>
          <p:cNvPr id="26" name="PlaceHolder 2"/>
          <p:cNvSpPr>
            <a:spLocks noGrp="1"/>
          </p:cNvSpPr>
          <p:nvPr>
            <p:ph type="title"/>
          </p:nvPr>
        </p:nvSpPr>
        <p:spPr>
          <a:xfrm>
            <a:off x="4734360" y="1037880"/>
            <a:ext cx="3375720" cy="825480"/>
          </a:xfrm>
          <a:prstGeom prst="rect">
            <a:avLst/>
          </a:prstGeom>
          <a:noFill/>
          <a:ln w="0">
            <a:noFill/>
          </a:ln>
        </p:spPr>
        <p:txBody>
          <a:bodyPr lIns="91440" tIns="91440" rIns="91440" bIns="91440" anchor="b">
            <a:noAutofit/>
          </a:bodyPr>
          <a:lstStyle/>
          <a:p>
            <a:pPr indent="0" algn="ctr">
              <a:lnSpc>
                <a:spcPct val="100000"/>
              </a:lnSpc>
              <a:buNone/>
            </a:pPr>
            <a:r>
              <a:rPr lang="fr-FR" sz="4800" b="1" u="none" strike="noStrike">
                <a:solidFill>
                  <a:schemeClr val="dk1"/>
                </a:solidFill>
                <a:effectLst/>
                <a:uFillTx/>
                <a:latin typeface="Raleway"/>
                <a:ea typeface="Raleway"/>
              </a:rPr>
              <a:t>xx%</a:t>
            </a:r>
            <a:endParaRPr lang="fr-FR" sz="4800" b="0" u="none" strike="noStrike">
              <a:solidFill>
                <a:schemeClr val="dk1"/>
              </a:solidFill>
              <a:effectLst/>
              <a:uFillTx/>
              <a:latin typeface="Arial"/>
            </a:endParaRPr>
          </a:p>
        </p:txBody>
      </p:sp>
      <p:sp>
        <p:nvSpPr>
          <p:cNvPr id="27" name="PlaceHolder 3"/>
          <p:cNvSpPr>
            <a:spLocks noGrp="1"/>
          </p:cNvSpPr>
          <p:nvPr>
            <p:ph type="title"/>
          </p:nvPr>
        </p:nvSpPr>
        <p:spPr>
          <a:xfrm>
            <a:off x="4734360" y="2856600"/>
            <a:ext cx="3375720" cy="825480"/>
          </a:xfrm>
          <a:prstGeom prst="rect">
            <a:avLst/>
          </a:prstGeom>
          <a:noFill/>
          <a:ln w="0">
            <a:noFill/>
          </a:ln>
        </p:spPr>
        <p:txBody>
          <a:bodyPr lIns="91440" tIns="91440" rIns="91440" bIns="91440" anchor="b">
            <a:noAutofit/>
          </a:bodyPr>
          <a:lstStyle/>
          <a:p>
            <a:pPr indent="0" algn="ctr">
              <a:lnSpc>
                <a:spcPct val="100000"/>
              </a:lnSpc>
              <a:buNone/>
            </a:pPr>
            <a:r>
              <a:rPr lang="fr-FR" sz="4800" b="1" u="none" strike="noStrike">
                <a:solidFill>
                  <a:schemeClr val="dk1"/>
                </a:solidFill>
                <a:effectLst/>
                <a:uFillTx/>
                <a:latin typeface="Raleway"/>
                <a:ea typeface="Raleway"/>
              </a:rPr>
              <a:t>xx%</a:t>
            </a:r>
            <a:endParaRPr lang="fr-FR" sz="4800" b="0" u="none" strike="noStrike">
              <a:solidFill>
                <a:schemeClr val="dk1"/>
              </a:solidFill>
              <a:effectLst/>
              <a:uFillTx/>
              <a:latin typeface="Arial"/>
            </a:endParaRPr>
          </a:p>
        </p:txBody>
      </p:sp>
      <p:sp>
        <p:nvSpPr>
          <p:cNvPr id="28" name="PlaceHolder 4"/>
          <p:cNvSpPr>
            <a:spLocks noGrp="1"/>
          </p:cNvSpPr>
          <p:nvPr>
            <p:ph type="title"/>
          </p:nvPr>
        </p:nvSpPr>
        <p:spPr>
          <a:xfrm>
            <a:off x="1033560" y="2856600"/>
            <a:ext cx="3375720" cy="825480"/>
          </a:xfrm>
          <a:prstGeom prst="rect">
            <a:avLst/>
          </a:prstGeom>
          <a:noFill/>
          <a:ln w="0">
            <a:noFill/>
          </a:ln>
        </p:spPr>
        <p:txBody>
          <a:bodyPr lIns="91440" tIns="91440" rIns="91440" bIns="91440" anchor="b">
            <a:noAutofit/>
          </a:bodyPr>
          <a:lstStyle/>
          <a:p>
            <a:pPr indent="0" algn="ctr">
              <a:lnSpc>
                <a:spcPct val="100000"/>
              </a:lnSpc>
              <a:buNone/>
            </a:pPr>
            <a:r>
              <a:rPr lang="fr-FR" sz="4800" b="1" u="none" strike="noStrike">
                <a:solidFill>
                  <a:schemeClr val="dk1"/>
                </a:solidFill>
                <a:effectLst/>
                <a:uFillTx/>
                <a:latin typeface="Raleway"/>
                <a:ea typeface="Raleway"/>
              </a:rPr>
              <a:t>xx%</a:t>
            </a:r>
            <a:endParaRPr lang="fr-FR" sz="4800" b="0" u="none" strike="noStrike">
              <a:solidFill>
                <a:schemeClr val="dk1"/>
              </a:solidFill>
              <a:effectLst/>
              <a:uFillTx/>
              <a:latin typeface="Arial"/>
            </a:endParaRPr>
          </a:p>
        </p:txBody>
      </p:sp>
      <p:sp>
        <p:nvSpPr>
          <p:cNvPr id="29" name="Google Shape;88;p17"/>
          <p:cNvSpPr/>
          <p:nvPr/>
        </p:nvSpPr>
        <p:spPr>
          <a:xfrm rot="9900000">
            <a:off x="458640" y="-469800"/>
            <a:ext cx="2017080" cy="807840"/>
          </a:xfrm>
          <a:custGeom>
            <a:avLst/>
            <a:gdLst>
              <a:gd name="textAreaLeft" fmla="*/ 0 w 2017080"/>
              <a:gd name="textAreaRight" fmla="*/ 2017440 w 2017080"/>
              <a:gd name="textAreaTop" fmla="*/ 0 h 807840"/>
              <a:gd name="textAreaBottom" fmla="*/ 808200 h 8078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 name="Google Shape;89;p17"/>
          <p:cNvSpPr/>
          <p:nvPr/>
        </p:nvSpPr>
        <p:spPr>
          <a:xfrm rot="14880000">
            <a:off x="8168040" y="574920"/>
            <a:ext cx="2017080" cy="807840"/>
          </a:xfrm>
          <a:custGeom>
            <a:avLst/>
            <a:gdLst>
              <a:gd name="textAreaLeft" fmla="*/ 0 w 2017080"/>
              <a:gd name="textAreaRight" fmla="*/ 2017440 w 2017080"/>
              <a:gd name="textAreaTop" fmla="*/ 0 h 807840"/>
              <a:gd name="textAreaBottom" fmla="*/ 808200 h 8078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 name="Google Shape;90;p17"/>
          <p:cNvSpPr/>
          <p:nvPr/>
        </p:nvSpPr>
        <p:spPr>
          <a:xfrm rot="1119600" flipH="1">
            <a:off x="7892640" y="3120840"/>
            <a:ext cx="2157840" cy="3297240"/>
          </a:xfrm>
          <a:custGeom>
            <a:avLst/>
            <a:gdLst>
              <a:gd name="textAreaLeft" fmla="*/ 360 w 2157840"/>
              <a:gd name="textAreaRight" fmla="*/ 2158560 w 2157840"/>
              <a:gd name="textAreaTop" fmla="*/ 0 h 3297240"/>
              <a:gd name="textAreaBottom" fmla="*/ 3297600 h 329724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32" name="Google Shape;91;p17"/>
          <p:cNvSpPr/>
          <p:nvPr/>
        </p:nvSpPr>
        <p:spPr>
          <a:xfrm rot="3103800">
            <a:off x="-757080" y="4199040"/>
            <a:ext cx="1891800" cy="757440"/>
          </a:xfrm>
          <a:custGeom>
            <a:avLst/>
            <a:gdLst>
              <a:gd name="textAreaLeft" fmla="*/ 0 w 1891800"/>
              <a:gd name="textAreaRight" fmla="*/ 1892160 w 1891800"/>
              <a:gd name="textAreaTop" fmla="*/ 0 h 757440"/>
              <a:gd name="textAreaBottom" fmla="*/ 757800 h 7574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ONE_COLUMN_TEXT_1">
    <p:bg>
      <p:bgPr>
        <a:solidFill>
          <a:schemeClr val="lt1"/>
        </a:solidFill>
        <a:effectLst/>
      </p:bgPr>
    </p:bg>
    <p:spTree>
      <p:nvGrpSpPr>
        <p:cNvPr id="1" name=""/>
        <p:cNvGrpSpPr/>
        <p:nvPr/>
      </p:nvGrpSpPr>
      <p:grpSpPr>
        <a:xfrm>
          <a:off x="0" y="0"/>
          <a:ext cx="0" cy="0"/>
          <a:chOff x="0" y="0"/>
          <a:chExt cx="0" cy="0"/>
        </a:xfrm>
      </p:grpSpPr>
      <p:sp>
        <p:nvSpPr>
          <p:cNvPr id="33" name="PlaceHolder 1"/>
          <p:cNvSpPr>
            <a:spLocks noGrp="1"/>
          </p:cNvSpPr>
          <p:nvPr>
            <p:ph type="title"/>
          </p:nvPr>
        </p:nvSpPr>
        <p:spPr>
          <a:xfrm>
            <a:off x="2124000" y="1249200"/>
            <a:ext cx="4896000" cy="1322280"/>
          </a:xfrm>
          <a:prstGeom prst="rect">
            <a:avLst/>
          </a:prstGeom>
          <a:noFill/>
          <a:ln w="0">
            <a:noFill/>
          </a:ln>
        </p:spPr>
        <p:txBody>
          <a:bodyPr lIns="91440" tIns="91440" rIns="91440" bIns="91440" anchor="b">
            <a:noAutofit/>
          </a:bodyPr>
          <a:lstStyle/>
          <a:p>
            <a:pPr indent="0">
              <a:buNone/>
            </a:pPr>
            <a:r>
              <a:rPr lang="fr-FR" sz="4000" b="0" u="none" strike="noStrike">
                <a:solidFill>
                  <a:schemeClr val="dk1"/>
                </a:solidFill>
                <a:effectLst/>
                <a:uFillTx/>
                <a:latin typeface="Arial"/>
              </a:rPr>
              <a:t>Click to edit the title text format</a:t>
            </a:r>
          </a:p>
        </p:txBody>
      </p:sp>
      <p:sp>
        <p:nvSpPr>
          <p:cNvPr id="34"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USTOM_1">
    <p:bg>
      <p:bgPr>
        <a:solidFill>
          <a:schemeClr val="lt1"/>
        </a:solidFill>
        <a:effectLst/>
      </p:bgPr>
    </p:bg>
    <p:spTree>
      <p:nvGrpSpPr>
        <p:cNvPr id="1" name=""/>
        <p:cNvGrpSpPr/>
        <p:nvPr/>
      </p:nvGrpSpPr>
      <p:grpSpPr>
        <a:xfrm>
          <a:off x="0" y="0"/>
          <a:ext cx="0" cy="0"/>
          <a:chOff x="0" y="0"/>
          <a:chExt cx="0" cy="0"/>
        </a:xfrm>
      </p:grpSpPr>
      <p:sp>
        <p:nvSpPr>
          <p:cNvPr id="35" name="PlaceHolder 1"/>
          <p:cNvSpPr>
            <a:spLocks noGrp="1"/>
          </p:cNvSpPr>
          <p:nvPr>
            <p:ph type="title"/>
          </p:nvPr>
        </p:nvSpPr>
        <p:spPr>
          <a:xfrm>
            <a:off x="1207080" y="1454400"/>
            <a:ext cx="2878200" cy="44280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1800" b="0" u="none" strike="noStrike">
                <a:solidFill>
                  <a:schemeClr val="dk1"/>
                </a:solidFill>
                <a:effectLst/>
                <a:uFillTx/>
                <a:latin typeface="Arial"/>
              </a:rPr>
              <a:t>Click to edit the title text format</a:t>
            </a:r>
          </a:p>
        </p:txBody>
      </p:sp>
      <p:sp>
        <p:nvSpPr>
          <p:cNvPr id="36" name="PlaceHolder 2"/>
          <p:cNvSpPr>
            <a:spLocks noGrp="1"/>
          </p:cNvSpPr>
          <p:nvPr>
            <p:ph type="title"/>
          </p:nvPr>
        </p:nvSpPr>
        <p:spPr>
          <a:xfrm>
            <a:off x="5058720" y="1454400"/>
            <a:ext cx="2878200" cy="44280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1800" b="0" u="none" strike="noStrike">
                <a:solidFill>
                  <a:schemeClr val="dk1"/>
                </a:solidFill>
                <a:effectLst/>
                <a:uFillTx/>
                <a:latin typeface="Arial"/>
              </a:rPr>
              <a:t>Click to edit the title text format</a:t>
            </a:r>
          </a:p>
        </p:txBody>
      </p:sp>
      <p:sp>
        <p:nvSpPr>
          <p:cNvPr id="37" name="PlaceHolder 3"/>
          <p:cNvSpPr>
            <a:spLocks noGrp="1"/>
          </p:cNvSpPr>
          <p:nvPr>
            <p:ph type="title"/>
          </p:nvPr>
        </p:nvSpPr>
        <p:spPr>
          <a:xfrm>
            <a:off x="1207080" y="2991600"/>
            <a:ext cx="2878200" cy="44280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1800" b="0" u="none" strike="noStrike">
                <a:solidFill>
                  <a:schemeClr val="dk1"/>
                </a:solidFill>
                <a:effectLst/>
                <a:uFillTx/>
                <a:latin typeface="Arial"/>
              </a:rPr>
              <a:t>Click to edit the title text format</a:t>
            </a:r>
          </a:p>
        </p:txBody>
      </p:sp>
      <p:sp>
        <p:nvSpPr>
          <p:cNvPr id="38" name="PlaceHolder 4"/>
          <p:cNvSpPr>
            <a:spLocks noGrp="1"/>
          </p:cNvSpPr>
          <p:nvPr>
            <p:ph type="title"/>
          </p:nvPr>
        </p:nvSpPr>
        <p:spPr>
          <a:xfrm>
            <a:off x="5058720" y="2991600"/>
            <a:ext cx="2878200" cy="44280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1800" b="0" u="none" strike="noStrike">
                <a:solidFill>
                  <a:schemeClr val="dk1"/>
                </a:solidFill>
                <a:effectLst/>
                <a:uFillTx/>
                <a:latin typeface="Arial"/>
              </a:rPr>
              <a:t>Click to edit the title text format</a:t>
            </a:r>
          </a:p>
        </p:txBody>
      </p:sp>
      <p:sp>
        <p:nvSpPr>
          <p:cNvPr id="39" name="PlaceHolder 5"/>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sp>
        <p:nvSpPr>
          <p:cNvPr id="40" name="Google Shape;105;p19"/>
          <p:cNvSpPr/>
          <p:nvPr/>
        </p:nvSpPr>
        <p:spPr>
          <a:xfrm rot="14880000">
            <a:off x="8168040" y="574920"/>
            <a:ext cx="2017080" cy="807840"/>
          </a:xfrm>
          <a:custGeom>
            <a:avLst/>
            <a:gdLst>
              <a:gd name="textAreaLeft" fmla="*/ 0 w 2017080"/>
              <a:gd name="textAreaRight" fmla="*/ 2017440 w 2017080"/>
              <a:gd name="textAreaTop" fmla="*/ 0 h 807840"/>
              <a:gd name="textAreaBottom" fmla="*/ 808200 h 8078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 name="Google Shape;106;p19"/>
          <p:cNvSpPr/>
          <p:nvPr/>
        </p:nvSpPr>
        <p:spPr>
          <a:xfrm rot="3103800">
            <a:off x="-757080" y="4199040"/>
            <a:ext cx="1891800" cy="757440"/>
          </a:xfrm>
          <a:custGeom>
            <a:avLst/>
            <a:gdLst>
              <a:gd name="textAreaLeft" fmla="*/ 0 w 1891800"/>
              <a:gd name="textAreaRight" fmla="*/ 1892160 w 1891800"/>
              <a:gd name="textAreaTop" fmla="*/ 0 h 757440"/>
              <a:gd name="textAreaBottom" fmla="*/ 757800 h 7574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 name="Google Shape;107;p19"/>
          <p:cNvSpPr/>
          <p:nvPr/>
        </p:nvSpPr>
        <p:spPr>
          <a:xfrm rot="1119600" flipH="1">
            <a:off x="7892640" y="3120840"/>
            <a:ext cx="2157840" cy="3297240"/>
          </a:xfrm>
          <a:custGeom>
            <a:avLst/>
            <a:gdLst>
              <a:gd name="textAreaLeft" fmla="*/ 360 w 2157840"/>
              <a:gd name="textAreaRight" fmla="*/ 2158560 w 2157840"/>
              <a:gd name="textAreaTop" fmla="*/ 0 h 3297240"/>
              <a:gd name="textAreaBottom" fmla="*/ 3297600 h 329724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CUSTOM_5">
    <p:bg>
      <p:bgPr>
        <a:solidFill>
          <a:schemeClr val="lt1"/>
        </a:solidFill>
        <a:effectLst/>
      </p:bgPr>
    </p:bg>
    <p:spTree>
      <p:nvGrpSpPr>
        <p:cNvPr id="1" name=""/>
        <p:cNvGrpSpPr/>
        <p:nvPr/>
      </p:nvGrpSpPr>
      <p:grpSpPr>
        <a:xfrm>
          <a:off x="0" y="0"/>
          <a:ext cx="0" cy="0"/>
          <a:chOff x="0" y="0"/>
          <a:chExt cx="0" cy="0"/>
        </a:xfrm>
      </p:grpSpPr>
      <p:sp>
        <p:nvSpPr>
          <p:cNvPr id="43" name="PlaceHolder 1"/>
          <p:cNvSpPr>
            <a:spLocks noGrp="1"/>
          </p:cNvSpPr>
          <p:nvPr>
            <p:ph type="title"/>
          </p:nvPr>
        </p:nvSpPr>
        <p:spPr>
          <a:xfrm>
            <a:off x="720000" y="1547280"/>
            <a:ext cx="2262960" cy="54180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1800" b="0" u="none" strike="noStrike">
                <a:solidFill>
                  <a:schemeClr val="dk1"/>
                </a:solidFill>
                <a:effectLst/>
                <a:uFillTx/>
                <a:latin typeface="Arial"/>
              </a:rPr>
              <a:t>Click to edit the title text format</a:t>
            </a:r>
          </a:p>
        </p:txBody>
      </p:sp>
      <p:sp>
        <p:nvSpPr>
          <p:cNvPr id="44" name="PlaceHolder 2"/>
          <p:cNvSpPr>
            <a:spLocks noGrp="1"/>
          </p:cNvSpPr>
          <p:nvPr>
            <p:ph type="title"/>
          </p:nvPr>
        </p:nvSpPr>
        <p:spPr>
          <a:xfrm>
            <a:off x="3440520" y="1547280"/>
            <a:ext cx="2262960" cy="54180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1800" b="0" u="none" strike="noStrike">
                <a:solidFill>
                  <a:schemeClr val="dk1"/>
                </a:solidFill>
                <a:effectLst/>
                <a:uFillTx/>
                <a:latin typeface="Arial"/>
              </a:rPr>
              <a:t>Click to edit the title text format</a:t>
            </a:r>
          </a:p>
        </p:txBody>
      </p:sp>
      <p:sp>
        <p:nvSpPr>
          <p:cNvPr id="45" name="PlaceHolder 3"/>
          <p:cNvSpPr>
            <a:spLocks noGrp="1"/>
          </p:cNvSpPr>
          <p:nvPr>
            <p:ph type="title"/>
          </p:nvPr>
        </p:nvSpPr>
        <p:spPr>
          <a:xfrm>
            <a:off x="720000" y="3071880"/>
            <a:ext cx="2262960" cy="54180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1800" b="0" u="none" strike="noStrike">
                <a:solidFill>
                  <a:schemeClr val="dk1"/>
                </a:solidFill>
                <a:effectLst/>
                <a:uFillTx/>
                <a:latin typeface="Arial"/>
              </a:rPr>
              <a:t>Click to edit the title text format</a:t>
            </a:r>
          </a:p>
        </p:txBody>
      </p:sp>
      <p:sp>
        <p:nvSpPr>
          <p:cNvPr id="46" name="PlaceHolder 4"/>
          <p:cNvSpPr>
            <a:spLocks noGrp="1"/>
          </p:cNvSpPr>
          <p:nvPr>
            <p:ph type="title"/>
          </p:nvPr>
        </p:nvSpPr>
        <p:spPr>
          <a:xfrm>
            <a:off x="3440520" y="3071880"/>
            <a:ext cx="2262960" cy="54180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1800" b="0" u="none" strike="noStrike">
                <a:solidFill>
                  <a:schemeClr val="dk1"/>
                </a:solidFill>
                <a:effectLst/>
                <a:uFillTx/>
                <a:latin typeface="Arial"/>
              </a:rPr>
              <a:t>Click to edit the title text format</a:t>
            </a:r>
          </a:p>
        </p:txBody>
      </p:sp>
      <p:sp>
        <p:nvSpPr>
          <p:cNvPr id="47" name="PlaceHolder 5"/>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sp>
        <p:nvSpPr>
          <p:cNvPr id="48" name="PlaceHolder 6"/>
          <p:cNvSpPr>
            <a:spLocks noGrp="1"/>
          </p:cNvSpPr>
          <p:nvPr>
            <p:ph type="title"/>
          </p:nvPr>
        </p:nvSpPr>
        <p:spPr>
          <a:xfrm>
            <a:off x="6161040" y="1547280"/>
            <a:ext cx="2262960" cy="54180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1800" b="0" u="none" strike="noStrike">
                <a:solidFill>
                  <a:schemeClr val="dk1"/>
                </a:solidFill>
                <a:effectLst/>
                <a:uFillTx/>
                <a:latin typeface="Arial"/>
              </a:rPr>
              <a:t>Click to edit the title text format</a:t>
            </a:r>
          </a:p>
        </p:txBody>
      </p:sp>
      <p:sp>
        <p:nvSpPr>
          <p:cNvPr id="49" name="PlaceHolder 7"/>
          <p:cNvSpPr>
            <a:spLocks noGrp="1"/>
          </p:cNvSpPr>
          <p:nvPr>
            <p:ph type="title"/>
          </p:nvPr>
        </p:nvSpPr>
        <p:spPr>
          <a:xfrm>
            <a:off x="6161040" y="3071880"/>
            <a:ext cx="2262960" cy="54180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1800" b="0" u="none" strike="noStrike">
                <a:solidFill>
                  <a:schemeClr val="dk1"/>
                </a:solidFill>
                <a:effectLst/>
                <a:uFillTx/>
                <a:latin typeface="Arial"/>
              </a:rPr>
              <a:t>Click to edit the title text format</a:t>
            </a:r>
          </a:p>
        </p:txBody>
      </p:sp>
      <p:sp>
        <p:nvSpPr>
          <p:cNvPr id="50" name="Google Shape;122;p20"/>
          <p:cNvSpPr/>
          <p:nvPr/>
        </p:nvSpPr>
        <p:spPr>
          <a:xfrm rot="9900000">
            <a:off x="458640" y="-469800"/>
            <a:ext cx="2017080" cy="807840"/>
          </a:xfrm>
          <a:custGeom>
            <a:avLst/>
            <a:gdLst>
              <a:gd name="textAreaLeft" fmla="*/ 0 w 2017080"/>
              <a:gd name="textAreaRight" fmla="*/ 2017440 w 2017080"/>
              <a:gd name="textAreaTop" fmla="*/ 0 h 807840"/>
              <a:gd name="textAreaBottom" fmla="*/ 808200 h 8078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 name="Google Shape;123;p20"/>
          <p:cNvSpPr/>
          <p:nvPr/>
        </p:nvSpPr>
        <p:spPr>
          <a:xfrm rot="14880000">
            <a:off x="8168040" y="574920"/>
            <a:ext cx="2017080" cy="807840"/>
          </a:xfrm>
          <a:custGeom>
            <a:avLst/>
            <a:gdLst>
              <a:gd name="textAreaLeft" fmla="*/ 0 w 2017080"/>
              <a:gd name="textAreaRight" fmla="*/ 2017440 w 2017080"/>
              <a:gd name="textAreaTop" fmla="*/ 0 h 807840"/>
              <a:gd name="textAreaBottom" fmla="*/ 808200 h 8078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 name="Google Shape;124;p20"/>
          <p:cNvSpPr/>
          <p:nvPr/>
        </p:nvSpPr>
        <p:spPr>
          <a:xfrm rot="1119600" flipH="1">
            <a:off x="7892640" y="3120840"/>
            <a:ext cx="2157840" cy="3297240"/>
          </a:xfrm>
          <a:custGeom>
            <a:avLst/>
            <a:gdLst>
              <a:gd name="textAreaLeft" fmla="*/ 360 w 2157840"/>
              <a:gd name="textAreaRight" fmla="*/ 2158560 w 2157840"/>
              <a:gd name="textAreaTop" fmla="*/ 0 h 3297240"/>
              <a:gd name="textAreaBottom" fmla="*/ 3297600 h 329724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53" name="Google Shape;125;p20"/>
          <p:cNvSpPr/>
          <p:nvPr/>
        </p:nvSpPr>
        <p:spPr>
          <a:xfrm rot="3103800">
            <a:off x="-757080" y="4199040"/>
            <a:ext cx="1891800" cy="757440"/>
          </a:xfrm>
          <a:custGeom>
            <a:avLst/>
            <a:gdLst>
              <a:gd name="textAreaLeft" fmla="*/ 0 w 1891800"/>
              <a:gd name="textAreaRight" fmla="*/ 1892160 w 1891800"/>
              <a:gd name="textAreaTop" fmla="*/ 0 h 757440"/>
              <a:gd name="textAreaBottom" fmla="*/ 757800 h 7574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SECTION_HEADER">
    <p:bg>
      <p:bgPr>
        <a:solidFill>
          <a:schemeClr val="lt1"/>
        </a:solidFill>
        <a:effectLst/>
      </p:bgPr>
    </p:bg>
    <p:spTree>
      <p:nvGrpSpPr>
        <p:cNvPr id="1" name=""/>
        <p:cNvGrpSpPr/>
        <p:nvPr/>
      </p:nvGrpSpPr>
      <p:grpSpPr>
        <a:xfrm>
          <a:off x="0" y="0"/>
          <a:ext cx="0" cy="0"/>
          <a:chOff x="0" y="0"/>
          <a:chExt cx="0" cy="0"/>
        </a:xfrm>
      </p:grpSpPr>
      <p:sp>
        <p:nvSpPr>
          <p:cNvPr id="54" name="PlaceHolder 1"/>
          <p:cNvSpPr>
            <a:spLocks noGrp="1"/>
          </p:cNvSpPr>
          <p:nvPr>
            <p:ph type="title"/>
          </p:nvPr>
        </p:nvSpPr>
        <p:spPr>
          <a:xfrm>
            <a:off x="833040" y="2106360"/>
            <a:ext cx="4854240" cy="1712520"/>
          </a:xfrm>
          <a:prstGeom prst="rect">
            <a:avLst/>
          </a:prstGeom>
          <a:noFill/>
          <a:ln w="0">
            <a:noFill/>
          </a:ln>
        </p:spPr>
        <p:txBody>
          <a:bodyPr lIns="91440" tIns="91440" rIns="91440" bIns="91440" anchor="b">
            <a:noAutofit/>
          </a:bodyPr>
          <a:lstStyle/>
          <a:p>
            <a:pPr indent="0">
              <a:buNone/>
            </a:pPr>
            <a:r>
              <a:rPr lang="fr-FR" sz="4500" b="0" u="none" strike="noStrike">
                <a:solidFill>
                  <a:schemeClr val="dk1"/>
                </a:solidFill>
                <a:effectLst/>
                <a:uFillTx/>
                <a:latin typeface="Arial"/>
              </a:rPr>
              <a:t>Click to edit the title text format</a:t>
            </a:r>
          </a:p>
        </p:txBody>
      </p:sp>
      <p:sp>
        <p:nvSpPr>
          <p:cNvPr id="55" name="PlaceHolder 2"/>
          <p:cNvSpPr>
            <a:spLocks noGrp="1"/>
          </p:cNvSpPr>
          <p:nvPr>
            <p:ph type="title"/>
          </p:nvPr>
        </p:nvSpPr>
        <p:spPr>
          <a:xfrm>
            <a:off x="833040" y="1080360"/>
            <a:ext cx="1097280" cy="1020960"/>
          </a:xfrm>
          <a:prstGeom prst="rect">
            <a:avLst/>
          </a:prstGeom>
          <a:solidFill>
            <a:schemeClr val="dk2"/>
          </a:solidFill>
          <a:ln w="9360">
            <a:solidFill>
              <a:srgbClr val="000000"/>
            </a:solidFill>
            <a:round/>
          </a:ln>
        </p:spPr>
        <p:txBody>
          <a:bodyPr lIns="91440" tIns="91440" rIns="91440" bIns="91440" anchor="ctr">
            <a:noAutofit/>
          </a:bodyPr>
          <a:lstStyle/>
          <a:p>
            <a:pPr indent="0" algn="ctr">
              <a:lnSpc>
                <a:spcPct val="100000"/>
              </a:lnSpc>
              <a:buNone/>
            </a:pPr>
            <a:r>
              <a:rPr lang="fr-FR" sz="6500" b="1" u="none" strike="noStrike">
                <a:solidFill>
                  <a:schemeClr val="dk1"/>
                </a:solidFill>
                <a:effectLst/>
                <a:uFillTx/>
                <a:latin typeface="Raleway"/>
                <a:ea typeface="Raleway"/>
              </a:rPr>
              <a:t>xx%</a:t>
            </a:r>
            <a:endParaRPr lang="fr-FR" sz="6500" b="0" u="none" strike="noStrike">
              <a:solidFill>
                <a:schemeClr val="dk1"/>
              </a:solidFill>
              <a:effectLst/>
              <a:uFillTx/>
              <a:latin typeface="Arial"/>
            </a:endParaRPr>
          </a:p>
        </p:txBody>
      </p:sp>
      <p:sp>
        <p:nvSpPr>
          <p:cNvPr id="56" name="PlaceHolder 3"/>
          <p:cNvSpPr>
            <a:spLocks noGrp="1"/>
          </p:cNvSpPr>
          <p:nvPr>
            <p:ph type="body"/>
          </p:nvPr>
        </p:nvSpPr>
        <p:spPr>
          <a:xfrm>
            <a:off x="5961240" y="0"/>
            <a:ext cx="3182760" cy="5143320"/>
          </a:xfrm>
          <a:prstGeom prst="rect">
            <a:avLst/>
          </a:prstGeom>
          <a:noFill/>
          <a:ln w="0">
            <a:noFill/>
          </a:ln>
        </p:spPr>
        <p:txBody>
          <a:bodyPr lIns="90000" tIns="45000" rIns="90000" bIns="45000" anchor="t">
            <a:normAutofit fontScale="77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57" name="Google Shape;16;p3"/>
          <p:cNvSpPr/>
          <p:nvPr/>
        </p:nvSpPr>
        <p:spPr>
          <a:xfrm rot="6720000" flipH="1">
            <a:off x="-1061640" y="1173240"/>
            <a:ext cx="2017080" cy="808200"/>
          </a:xfrm>
          <a:custGeom>
            <a:avLst/>
            <a:gdLst>
              <a:gd name="textAreaLeft" fmla="*/ 360 w 2017080"/>
              <a:gd name="textAreaRight" fmla="*/ 2017800 w 2017080"/>
              <a:gd name="textAreaTop" fmla="*/ 0 h 808200"/>
              <a:gd name="textAreaBottom" fmla="*/ 808560 h 80820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CUSTOM_7">
    <p:bg>
      <p:bgPr>
        <a:solidFill>
          <a:schemeClr val="lt1"/>
        </a:solidFill>
        <a:effectLst/>
      </p:bgPr>
    </p:bg>
    <p:spTree>
      <p:nvGrpSpPr>
        <p:cNvPr id="1" name=""/>
        <p:cNvGrpSpPr/>
        <p:nvPr/>
      </p:nvGrpSpPr>
      <p:grpSpPr>
        <a:xfrm>
          <a:off x="0" y="0"/>
          <a:ext cx="0" cy="0"/>
          <a:chOff x="0" y="0"/>
          <a:chExt cx="0" cy="0"/>
        </a:xfrm>
      </p:grpSpPr>
      <p:sp>
        <p:nvSpPr>
          <p:cNvPr id="58" name="PlaceHolder 1"/>
          <p:cNvSpPr>
            <a:spLocks noGrp="1"/>
          </p:cNvSpPr>
          <p:nvPr>
            <p:ph type="title"/>
          </p:nvPr>
        </p:nvSpPr>
        <p:spPr>
          <a:xfrm>
            <a:off x="2125800" y="540000"/>
            <a:ext cx="4892040" cy="1341720"/>
          </a:xfrm>
          <a:prstGeom prst="rect">
            <a:avLst/>
          </a:prstGeom>
          <a:noFill/>
          <a:ln w="0">
            <a:noFill/>
          </a:ln>
        </p:spPr>
        <p:txBody>
          <a:bodyPr lIns="91440" tIns="91440" rIns="91440" bIns="91440" anchor="ctr">
            <a:noAutofit/>
          </a:bodyPr>
          <a:lstStyle/>
          <a:p>
            <a:pPr indent="0">
              <a:buNone/>
            </a:pPr>
            <a:r>
              <a:rPr lang="fr-FR" sz="7200" b="0" u="none" strike="noStrike">
                <a:solidFill>
                  <a:schemeClr val="dk1"/>
                </a:solidFill>
                <a:effectLst/>
                <a:uFillTx/>
                <a:latin typeface="Arial"/>
              </a:rPr>
              <a:t>Click to edit the title text format</a:t>
            </a:r>
          </a:p>
        </p:txBody>
      </p:sp>
      <p:sp>
        <p:nvSpPr>
          <p:cNvPr id="59" name="Google Shape;129;p21"/>
          <p:cNvSpPr/>
          <p:nvPr/>
        </p:nvSpPr>
        <p:spPr>
          <a:xfrm>
            <a:off x="2125800" y="3612600"/>
            <a:ext cx="4892040" cy="553680"/>
          </a:xfrm>
          <a:prstGeom prst="rect">
            <a:avLst/>
          </a:prstGeom>
          <a:no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spcBef>
                <a:spcPts val="300"/>
              </a:spcBef>
              <a:tabLst>
                <a:tab pos="0" algn="l"/>
              </a:tabLst>
            </a:pPr>
            <a:r>
              <a:rPr lang="en" sz="1000" b="0" u="none" strike="noStrike">
                <a:solidFill>
                  <a:schemeClr val="dk1"/>
                </a:solidFill>
                <a:effectLst/>
                <a:uFillTx/>
                <a:latin typeface="Didact Gothic"/>
                <a:ea typeface="Didact Gothic"/>
              </a:rPr>
              <a:t>CREDITS: This presentation template was created by </a:t>
            </a:r>
            <a:r>
              <a:rPr lang="en" sz="1000" b="1" u="sng" strike="noStrike">
                <a:solidFill>
                  <a:schemeClr val="dk1"/>
                </a:solidFill>
                <a:effectLst/>
                <a:uFillTx/>
                <a:latin typeface="Didact Gothic"/>
                <a:ea typeface="Didact Gothic"/>
                <a:hlinkClick r:id="rId2"/>
              </a:rPr>
              <a:t>Slidesgo</a:t>
            </a:r>
            <a:r>
              <a:rPr lang="en" sz="1000" b="0" u="none" strike="noStrike">
                <a:solidFill>
                  <a:schemeClr val="dk1"/>
                </a:solidFill>
                <a:effectLst/>
                <a:uFillTx/>
                <a:latin typeface="Didact Gothic"/>
                <a:ea typeface="Didact Gothic"/>
              </a:rPr>
              <a:t>, and includes icons, infographics &amp; images by </a:t>
            </a:r>
            <a:r>
              <a:rPr lang="en" sz="1000" b="1" u="sng" strike="noStrike">
                <a:solidFill>
                  <a:schemeClr val="dk1"/>
                </a:solidFill>
                <a:effectLst/>
                <a:uFillTx/>
                <a:latin typeface="Didact Gothic"/>
                <a:ea typeface="Didact Gothic"/>
                <a:hlinkClick r:id="rId3"/>
              </a:rPr>
              <a:t>Freepik</a:t>
            </a:r>
            <a:endParaRPr lang="en-US" sz="1000" b="0" u="none" strike="noStrike">
              <a:solidFill>
                <a:srgbClr val="000000"/>
              </a:solidFill>
              <a:effectLst/>
              <a:uFillTx/>
              <a:latin typeface="OpenSymbo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CUSTOM_10">
    <p:bg>
      <p:bgPr>
        <a:solidFill>
          <a:schemeClr val="lt1"/>
        </a:solidFill>
        <a:effectLst/>
      </p:bgPr>
    </p:bg>
    <p:spTree>
      <p:nvGrpSpPr>
        <p:cNvPr id="1" name=""/>
        <p:cNvGrpSpPr/>
        <p:nvPr/>
      </p:nvGrpSpPr>
      <p:grpSpPr>
        <a:xfrm>
          <a:off x="0" y="0"/>
          <a:ext cx="0" cy="0"/>
          <a:chOff x="0" y="0"/>
          <a:chExt cx="0" cy="0"/>
        </a:xfrm>
      </p:grpSpPr>
      <p:sp>
        <p:nvSpPr>
          <p:cNvPr id="60" name="Google Shape;131;p22"/>
          <p:cNvSpPr/>
          <p:nvPr/>
        </p:nvSpPr>
        <p:spPr>
          <a:xfrm rot="9900000">
            <a:off x="458640" y="-469800"/>
            <a:ext cx="2017080" cy="807840"/>
          </a:xfrm>
          <a:custGeom>
            <a:avLst/>
            <a:gdLst>
              <a:gd name="textAreaLeft" fmla="*/ 0 w 2017080"/>
              <a:gd name="textAreaRight" fmla="*/ 2017440 w 2017080"/>
              <a:gd name="textAreaTop" fmla="*/ 0 h 807840"/>
              <a:gd name="textAreaBottom" fmla="*/ 808200 h 8078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1" name="Google Shape;132;p22"/>
          <p:cNvSpPr/>
          <p:nvPr/>
        </p:nvSpPr>
        <p:spPr>
          <a:xfrm rot="14880000">
            <a:off x="8168040" y="574920"/>
            <a:ext cx="2017080" cy="807840"/>
          </a:xfrm>
          <a:custGeom>
            <a:avLst/>
            <a:gdLst>
              <a:gd name="textAreaLeft" fmla="*/ 0 w 2017080"/>
              <a:gd name="textAreaRight" fmla="*/ 2017440 w 2017080"/>
              <a:gd name="textAreaTop" fmla="*/ 0 h 807840"/>
              <a:gd name="textAreaBottom" fmla="*/ 808200 h 8078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2" name="Google Shape;133;p22"/>
          <p:cNvSpPr/>
          <p:nvPr/>
        </p:nvSpPr>
        <p:spPr>
          <a:xfrm rot="1119600" flipH="1">
            <a:off x="7892640" y="3120840"/>
            <a:ext cx="2157840" cy="3297240"/>
          </a:xfrm>
          <a:custGeom>
            <a:avLst/>
            <a:gdLst>
              <a:gd name="textAreaLeft" fmla="*/ 360 w 2157840"/>
              <a:gd name="textAreaRight" fmla="*/ 2158560 w 2157840"/>
              <a:gd name="textAreaTop" fmla="*/ 0 h 3297240"/>
              <a:gd name="textAreaBottom" fmla="*/ 3297600 h 329724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63" name="Google Shape;134;p22"/>
          <p:cNvSpPr/>
          <p:nvPr/>
        </p:nvSpPr>
        <p:spPr>
          <a:xfrm rot="3103800">
            <a:off x="-757080" y="4199040"/>
            <a:ext cx="1891800" cy="757440"/>
          </a:xfrm>
          <a:custGeom>
            <a:avLst/>
            <a:gdLst>
              <a:gd name="textAreaLeft" fmla="*/ 0 w 1891800"/>
              <a:gd name="textAreaRight" fmla="*/ 1892160 w 1891800"/>
              <a:gd name="textAreaTop" fmla="*/ 0 h 757440"/>
              <a:gd name="textAreaBottom" fmla="*/ 757800 h 7574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CUSTOM_10_1">
    <p:bg>
      <p:bgPr>
        <a:solidFill>
          <a:schemeClr val="lt1"/>
        </a:solidFill>
        <a:effectLst/>
      </p:bgPr>
    </p:bg>
    <p:spTree>
      <p:nvGrpSpPr>
        <p:cNvPr id="1" name=""/>
        <p:cNvGrpSpPr/>
        <p:nvPr/>
      </p:nvGrpSpPr>
      <p:grpSpPr>
        <a:xfrm>
          <a:off x="0" y="0"/>
          <a:ext cx="0" cy="0"/>
          <a:chOff x="0" y="0"/>
          <a:chExt cx="0" cy="0"/>
        </a:xfrm>
      </p:grpSpPr>
      <p:sp>
        <p:nvSpPr>
          <p:cNvPr id="64" name="Google Shape;136;p23"/>
          <p:cNvSpPr/>
          <p:nvPr/>
        </p:nvSpPr>
        <p:spPr>
          <a:xfrm rot="14880000">
            <a:off x="8168040" y="574920"/>
            <a:ext cx="2017080" cy="807840"/>
          </a:xfrm>
          <a:custGeom>
            <a:avLst/>
            <a:gdLst>
              <a:gd name="textAreaLeft" fmla="*/ 0 w 2017080"/>
              <a:gd name="textAreaRight" fmla="*/ 2017440 w 2017080"/>
              <a:gd name="textAreaTop" fmla="*/ 0 h 807840"/>
              <a:gd name="textAreaBottom" fmla="*/ 808200 h 8078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 name="Google Shape;137;p23"/>
          <p:cNvSpPr/>
          <p:nvPr/>
        </p:nvSpPr>
        <p:spPr>
          <a:xfrm rot="3103800">
            <a:off x="-757080" y="4199040"/>
            <a:ext cx="1891800" cy="757440"/>
          </a:xfrm>
          <a:custGeom>
            <a:avLst/>
            <a:gdLst>
              <a:gd name="textAreaLeft" fmla="*/ 0 w 1891800"/>
              <a:gd name="textAreaRight" fmla="*/ 1892160 w 1891800"/>
              <a:gd name="textAreaTop" fmla="*/ 0 h 757440"/>
              <a:gd name="textAreaBottom" fmla="*/ 757800 h 7574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 name="Google Shape;138;p23"/>
          <p:cNvSpPr/>
          <p:nvPr/>
        </p:nvSpPr>
        <p:spPr>
          <a:xfrm rot="1119600" flipH="1">
            <a:off x="7892640" y="3120840"/>
            <a:ext cx="2157840" cy="3297240"/>
          </a:xfrm>
          <a:custGeom>
            <a:avLst/>
            <a:gdLst>
              <a:gd name="textAreaLeft" fmla="*/ 360 w 2157840"/>
              <a:gd name="textAreaRight" fmla="*/ 2158560 w 2157840"/>
              <a:gd name="textAreaTop" fmla="*/ 0 h 3297240"/>
              <a:gd name="textAreaBottom" fmla="*/ 3297600 h 329724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ONE_COLUMN_TEXT_1_1">
    <p:bg>
      <p:bgPr>
        <a:solidFill>
          <a:schemeClr val="lt1"/>
        </a:solidFill>
        <a:effectLst/>
      </p:bgPr>
    </p:bg>
    <p:spTree>
      <p:nvGrpSpPr>
        <p:cNvPr id="1" name=""/>
        <p:cNvGrpSpPr/>
        <p:nvPr/>
      </p:nvGrpSpPr>
      <p:grpSpPr>
        <a:xfrm>
          <a:off x="0" y="0"/>
          <a:ext cx="0" cy="0"/>
          <a:chOff x="0" y="0"/>
          <a:chExt cx="0" cy="0"/>
        </a:xfrm>
      </p:grpSpPr>
      <p:sp>
        <p:nvSpPr>
          <p:cNvPr id="67" name="PlaceHolder 1"/>
          <p:cNvSpPr>
            <a:spLocks noGrp="1"/>
          </p:cNvSpPr>
          <p:nvPr>
            <p:ph type="title"/>
          </p:nvPr>
        </p:nvSpPr>
        <p:spPr>
          <a:xfrm>
            <a:off x="4909320" y="228600"/>
            <a:ext cx="3998160" cy="1445400"/>
          </a:xfrm>
          <a:prstGeom prst="rect">
            <a:avLst/>
          </a:prstGeom>
          <a:noFill/>
          <a:ln w="0">
            <a:noFill/>
          </a:ln>
        </p:spPr>
        <p:txBody>
          <a:bodyPr lIns="91440" tIns="91440" rIns="91440" bIns="91440" anchor="t">
            <a:noAutofit/>
          </a:bodyPr>
          <a:lstStyle/>
          <a:p>
            <a:pPr indent="0">
              <a:buNone/>
            </a:pPr>
            <a:r>
              <a:rPr lang="fr-FR" sz="2600" b="0" u="none" strike="noStrike">
                <a:solidFill>
                  <a:schemeClr val="dk1"/>
                </a:solidFill>
                <a:effectLst/>
                <a:uFillTx/>
                <a:latin typeface="Arial"/>
              </a:rPr>
              <a:t>Click to edit the title text format</a:t>
            </a:r>
          </a:p>
        </p:txBody>
      </p:sp>
      <p:sp>
        <p:nvSpPr>
          <p:cNvPr id="68" name="PlaceHolder 2"/>
          <p:cNvSpPr>
            <a:spLocks noGrp="1"/>
          </p:cNvSpPr>
          <p:nvPr>
            <p:ph type="body"/>
          </p:nvPr>
        </p:nvSpPr>
        <p:spPr>
          <a:xfrm>
            <a:off x="3702600" y="2066040"/>
            <a:ext cx="3823920" cy="253224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4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4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400" b="0" u="none" strike="noStrike">
                <a:solidFill>
                  <a:srgbClr val="000000"/>
                </a:solidFill>
                <a:effectLst/>
                <a:uFillTx/>
                <a:latin typeface="Arial"/>
              </a:rPr>
              <a:t>Seventh Outline Level</a:t>
            </a:r>
          </a:p>
        </p:txBody>
      </p:sp>
      <p:sp>
        <p:nvSpPr>
          <p:cNvPr id="69" name="PlaceHolder 3"/>
          <p:cNvSpPr>
            <a:spLocks noGrp="1"/>
          </p:cNvSpPr>
          <p:nvPr>
            <p:ph type="body"/>
          </p:nvPr>
        </p:nvSpPr>
        <p:spPr>
          <a:xfrm>
            <a:off x="5715720" y="0"/>
            <a:ext cx="3427920" cy="5143320"/>
          </a:xfrm>
          <a:prstGeom prst="rect">
            <a:avLst/>
          </a:prstGeom>
          <a:noFill/>
          <a:ln w="0">
            <a:noFill/>
          </a:ln>
        </p:spPr>
        <p:txBody>
          <a:bodyPr lIns="90000" tIns="45000" rIns="90000" bIns="45000" anchor="t">
            <a:normAutofit lnSpcReduction="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 preserve="1">
  <p:cSld name="TITLE_AND_BODY">
    <p:bg>
      <p:bgPr>
        <a:solidFill>
          <a:schemeClr val="lt1"/>
        </a:solidFill>
        <a:effectLst/>
      </p:bgPr>
    </p:bg>
    <p:spTree>
      <p:nvGrpSpPr>
        <p:cNvPr id="1" name=""/>
        <p:cNvGrpSpPr/>
        <p:nvPr/>
      </p:nvGrpSpPr>
      <p:grpSpPr>
        <a:xfrm>
          <a:off x="0" y="0"/>
          <a:ext cx="0" cy="0"/>
          <a:chOff x="0" y="0"/>
          <a:chExt cx="0" cy="0"/>
        </a:xfrm>
      </p:grpSpPr>
      <p:sp>
        <p:nvSpPr>
          <p:cNvPr id="70"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sp>
        <p:nvSpPr>
          <p:cNvPr id="71" name="PlaceHolder 2"/>
          <p:cNvSpPr>
            <a:spLocks noGrp="1"/>
          </p:cNvSpPr>
          <p:nvPr>
            <p:ph type="body"/>
          </p:nvPr>
        </p:nvSpPr>
        <p:spPr>
          <a:xfrm>
            <a:off x="720000" y="1203120"/>
            <a:ext cx="7703640" cy="35568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
        <p:nvSpPr>
          <p:cNvPr id="72" name="Google Shape;20;p4"/>
          <p:cNvSpPr/>
          <p:nvPr/>
        </p:nvSpPr>
        <p:spPr>
          <a:xfrm rot="20480400">
            <a:off x="7304400" y="-1171080"/>
            <a:ext cx="2157840" cy="3297240"/>
          </a:xfrm>
          <a:custGeom>
            <a:avLst/>
            <a:gdLst>
              <a:gd name="textAreaLeft" fmla="*/ 0 w 2157840"/>
              <a:gd name="textAreaRight" fmla="*/ 2158200 w 2157840"/>
              <a:gd name="textAreaTop" fmla="*/ 0 h 3297240"/>
              <a:gd name="textAreaBottom" fmla="*/ 3297600 h 329724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73" name="Google Shape;21;p4"/>
          <p:cNvSpPr/>
          <p:nvPr/>
        </p:nvSpPr>
        <p:spPr>
          <a:xfrm rot="6720000" flipH="1">
            <a:off x="-1061640" y="640080"/>
            <a:ext cx="2017080" cy="808200"/>
          </a:xfrm>
          <a:custGeom>
            <a:avLst/>
            <a:gdLst>
              <a:gd name="textAreaLeft" fmla="*/ 360 w 2017080"/>
              <a:gd name="textAreaRight" fmla="*/ 2017800 w 2017080"/>
              <a:gd name="textAreaTop" fmla="*/ 0 h 808200"/>
              <a:gd name="textAreaBottom" fmla="*/ 808560 h 80820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4" name="Google Shape;22;p4"/>
          <p:cNvSpPr/>
          <p:nvPr/>
        </p:nvSpPr>
        <p:spPr>
          <a:xfrm flipH="1">
            <a:off x="7397280" y="4467960"/>
            <a:ext cx="1891440" cy="757440"/>
          </a:xfrm>
          <a:custGeom>
            <a:avLst/>
            <a:gdLst>
              <a:gd name="textAreaLeft" fmla="*/ 360 w 1891440"/>
              <a:gd name="textAreaRight" fmla="*/ 1892160 w 1891440"/>
              <a:gd name="textAreaTop" fmla="*/ 0 h 757440"/>
              <a:gd name="textAreaBottom" fmla="*/ 757800 h 7574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ITLE_AND_TWO_COLUMNS">
    <p:bg>
      <p:bgPr>
        <a:solidFill>
          <a:schemeClr val="lt1"/>
        </a:solidFill>
        <a:effectLst/>
      </p:bgPr>
    </p:bg>
    <p:spTree>
      <p:nvGrpSpPr>
        <p:cNvPr id="1" name=""/>
        <p:cNvGrpSpPr/>
        <p:nvPr/>
      </p:nvGrpSpPr>
      <p:grpSpPr>
        <a:xfrm>
          <a:off x="0" y="0"/>
          <a:ext cx="0" cy="0"/>
          <a:chOff x="0" y="0"/>
          <a:chExt cx="0" cy="0"/>
        </a:xfrm>
      </p:grpSpPr>
      <p:sp>
        <p:nvSpPr>
          <p:cNvPr id="75"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sp>
        <p:nvSpPr>
          <p:cNvPr id="76" name="PlaceHolder 2"/>
          <p:cNvSpPr>
            <a:spLocks noGrp="1"/>
          </p:cNvSpPr>
          <p:nvPr>
            <p:ph type="title"/>
          </p:nvPr>
        </p:nvSpPr>
        <p:spPr>
          <a:xfrm>
            <a:off x="720000" y="1801440"/>
            <a:ext cx="3521880" cy="39312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3200" b="0" u="none" strike="noStrike">
                <a:solidFill>
                  <a:schemeClr val="dk1"/>
                </a:solidFill>
                <a:effectLst/>
                <a:uFillTx/>
                <a:latin typeface="Arial"/>
              </a:rPr>
              <a:t>Click to edit the title text format</a:t>
            </a:r>
          </a:p>
        </p:txBody>
      </p:sp>
      <p:sp>
        <p:nvSpPr>
          <p:cNvPr id="77" name="PlaceHolder 3"/>
          <p:cNvSpPr>
            <a:spLocks noGrp="1"/>
          </p:cNvSpPr>
          <p:nvPr>
            <p:ph type="title"/>
          </p:nvPr>
        </p:nvSpPr>
        <p:spPr>
          <a:xfrm>
            <a:off x="4901760" y="1801440"/>
            <a:ext cx="3521880" cy="393120"/>
          </a:xfrm>
          <a:prstGeom prst="rect">
            <a:avLst/>
          </a:prstGeom>
          <a:solidFill>
            <a:schemeClr val="accent1"/>
          </a:solidFill>
          <a:ln w="9360">
            <a:solidFill>
              <a:srgbClr val="000000"/>
            </a:solidFill>
            <a:round/>
          </a:ln>
        </p:spPr>
        <p:txBody>
          <a:bodyPr lIns="91440" tIns="91440" rIns="91440" bIns="91440" anchor="ctr">
            <a:noAutofit/>
          </a:bodyPr>
          <a:lstStyle/>
          <a:p>
            <a:pPr indent="0">
              <a:buNone/>
            </a:pPr>
            <a:r>
              <a:rPr lang="fr-FR" sz="3200" b="0" u="none" strike="noStrike">
                <a:solidFill>
                  <a:schemeClr val="dk1"/>
                </a:solidFill>
                <a:effectLst/>
                <a:uFillTx/>
                <a:latin typeface="Arial"/>
              </a:rPr>
              <a:t>Click to edit the title text format</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_ONLY">
    <p:bg>
      <p:bgPr>
        <a:solidFill>
          <a:schemeClr val="lt1"/>
        </a:solidFill>
        <a:effectLst/>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sp>
        <p:nvSpPr>
          <p:cNvPr id="79" name="Google Shape;31;p6"/>
          <p:cNvSpPr/>
          <p:nvPr/>
        </p:nvSpPr>
        <p:spPr>
          <a:xfrm rot="20480400">
            <a:off x="7304400" y="-1171080"/>
            <a:ext cx="2157840" cy="3297240"/>
          </a:xfrm>
          <a:custGeom>
            <a:avLst/>
            <a:gdLst>
              <a:gd name="textAreaLeft" fmla="*/ 0 w 2157840"/>
              <a:gd name="textAreaRight" fmla="*/ 2158200 w 2157840"/>
              <a:gd name="textAreaTop" fmla="*/ 0 h 3297240"/>
              <a:gd name="textAreaBottom" fmla="*/ 3297600 h 329724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80" name="Google Shape;32;p6"/>
          <p:cNvSpPr/>
          <p:nvPr/>
        </p:nvSpPr>
        <p:spPr>
          <a:xfrm rot="6720000" flipH="1">
            <a:off x="-1061640" y="640080"/>
            <a:ext cx="2017080" cy="808200"/>
          </a:xfrm>
          <a:custGeom>
            <a:avLst/>
            <a:gdLst>
              <a:gd name="textAreaLeft" fmla="*/ 360 w 2017080"/>
              <a:gd name="textAreaRight" fmla="*/ 2017800 w 2017080"/>
              <a:gd name="textAreaTop" fmla="*/ 0 h 808200"/>
              <a:gd name="textAreaBottom" fmla="*/ 808560 h 80820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 name="Google Shape;33;p6"/>
          <p:cNvSpPr/>
          <p:nvPr/>
        </p:nvSpPr>
        <p:spPr>
          <a:xfrm flipH="1">
            <a:off x="7397280" y="4467960"/>
            <a:ext cx="1891440" cy="757440"/>
          </a:xfrm>
          <a:custGeom>
            <a:avLst/>
            <a:gdLst>
              <a:gd name="textAreaLeft" fmla="*/ 360 w 1891440"/>
              <a:gd name="textAreaRight" fmla="*/ 1892160 w 1891440"/>
              <a:gd name="textAreaTop" fmla="*/ 0 h 757440"/>
              <a:gd name="textAreaBottom" fmla="*/ 757800 h 75744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ONE_COLUMN_TEXT">
    <p:bg>
      <p:bgPr>
        <a:solidFill>
          <a:schemeClr val="lt1"/>
        </a:solidFill>
        <a:effectLst/>
      </p:bgPr>
    </p:bg>
    <p:spTree>
      <p:nvGrpSpPr>
        <p:cNvPr id="1" name=""/>
        <p:cNvGrpSpPr/>
        <p:nvPr/>
      </p:nvGrpSpPr>
      <p:grpSpPr>
        <a:xfrm>
          <a:off x="0" y="0"/>
          <a:ext cx="0" cy="0"/>
          <a:chOff x="0" y="0"/>
          <a:chExt cx="0" cy="0"/>
        </a:xfrm>
      </p:grpSpPr>
      <p:sp>
        <p:nvSpPr>
          <p:cNvPr id="82" name="PlaceHolder 1"/>
          <p:cNvSpPr>
            <a:spLocks noGrp="1"/>
          </p:cNvSpPr>
          <p:nvPr>
            <p:ph type="title"/>
          </p:nvPr>
        </p:nvSpPr>
        <p:spPr>
          <a:xfrm>
            <a:off x="2124000" y="1249200"/>
            <a:ext cx="4896000" cy="1322280"/>
          </a:xfrm>
          <a:prstGeom prst="rect">
            <a:avLst/>
          </a:prstGeom>
          <a:noFill/>
          <a:ln w="0">
            <a:noFill/>
          </a:ln>
        </p:spPr>
        <p:txBody>
          <a:bodyPr lIns="91440" tIns="91440" rIns="91440" bIns="91440" anchor="b">
            <a:noAutofit/>
          </a:bodyPr>
          <a:lstStyle/>
          <a:p>
            <a:pPr indent="0">
              <a:buNone/>
            </a:pPr>
            <a:r>
              <a:rPr lang="fr-FR" sz="4000" b="0" u="none" strike="noStrike">
                <a:solidFill>
                  <a:schemeClr val="dk1"/>
                </a:solidFill>
                <a:effectLst/>
                <a:uFillTx/>
                <a:latin typeface="Arial"/>
              </a:rPr>
              <a:t>Click to edit the title text format</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MAIN_POINT">
    <p:bg>
      <p:bgPr>
        <a:solidFill>
          <a:schemeClr val="lt1"/>
        </a:solidFill>
        <a:effectLst/>
      </p:bgPr>
    </p:bg>
    <p:spTree>
      <p:nvGrpSpPr>
        <p:cNvPr id="1" name=""/>
        <p:cNvGrpSpPr/>
        <p:nvPr/>
      </p:nvGrpSpPr>
      <p:grpSpPr>
        <a:xfrm>
          <a:off x="0" y="0"/>
          <a:ext cx="0" cy="0"/>
          <a:chOff x="0" y="0"/>
          <a:chExt cx="0" cy="0"/>
        </a:xfrm>
      </p:grpSpPr>
      <p:sp>
        <p:nvSpPr>
          <p:cNvPr id="83" name="PlaceHolder 1"/>
          <p:cNvSpPr>
            <a:spLocks noGrp="1"/>
          </p:cNvSpPr>
          <p:nvPr>
            <p:ph type="title"/>
          </p:nvPr>
        </p:nvSpPr>
        <p:spPr>
          <a:xfrm>
            <a:off x="1389960" y="1338480"/>
            <a:ext cx="5011200" cy="2466000"/>
          </a:xfrm>
          <a:prstGeom prst="rect">
            <a:avLst/>
          </a:prstGeom>
          <a:noFill/>
          <a:ln w="0">
            <a:noFill/>
          </a:ln>
        </p:spPr>
        <p:txBody>
          <a:bodyPr lIns="91440" tIns="91440" rIns="91440" bIns="91440" anchor="ctr">
            <a:noAutofit/>
          </a:bodyPr>
          <a:lstStyle/>
          <a:p>
            <a:pPr indent="0">
              <a:buNone/>
            </a:pPr>
            <a:r>
              <a:rPr lang="fr-FR" sz="7000" b="0" u="none" strike="noStrike">
                <a:solidFill>
                  <a:schemeClr val="dk1"/>
                </a:solidFill>
                <a:effectLst/>
                <a:uFillTx/>
                <a:latin typeface="Arial"/>
              </a:rPr>
              <a:t>Click to edit the title text format</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SECTION_TITLE_AND_DESCRIPTION">
    <p:bg>
      <p:bgPr>
        <a:solidFill>
          <a:schemeClr val="lt1"/>
        </a:solidFill>
        <a:effectLst/>
      </p:bgPr>
    </p:bg>
    <p:spTree>
      <p:nvGrpSpPr>
        <p:cNvPr id="1" name=""/>
        <p:cNvGrpSpPr/>
        <p:nvPr/>
      </p:nvGrpSpPr>
      <p:grpSpPr>
        <a:xfrm>
          <a:off x="0" y="0"/>
          <a:ext cx="0" cy="0"/>
          <a:chOff x="0" y="0"/>
          <a:chExt cx="0" cy="0"/>
        </a:xfrm>
      </p:grpSpPr>
      <p:sp>
        <p:nvSpPr>
          <p:cNvPr id="84" name="PlaceHolder 1"/>
          <p:cNvSpPr>
            <a:spLocks noGrp="1"/>
          </p:cNvSpPr>
          <p:nvPr>
            <p:ph type="body"/>
          </p:nvPr>
        </p:nvSpPr>
        <p:spPr>
          <a:xfrm>
            <a:off x="720000" y="1570680"/>
            <a:ext cx="4046760" cy="218592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
        <p:nvSpPr>
          <p:cNvPr id="85" name="PlaceHolder 2"/>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CAPTION_ONLY">
    <p:bg>
      <p:bgPr>
        <a:solidFill>
          <a:schemeClr val="lt1"/>
        </a:solidFill>
        <a:effectLst/>
      </p:bgPr>
    </p:bg>
    <p:spTree>
      <p:nvGrpSpPr>
        <p:cNvPr id="1" name=""/>
        <p:cNvGrpSpPr/>
        <p:nvPr/>
      </p:nvGrpSpPr>
      <p:grpSpPr>
        <a:xfrm>
          <a:off x="0" y="0"/>
          <a:ext cx="0" cy="0"/>
          <a:chOff x="0" y="0"/>
          <a:chExt cx="0" cy="0"/>
        </a:xfrm>
      </p:grpSpPr>
      <p:sp>
        <p:nvSpPr>
          <p:cNvPr id="86" name="PlaceHolder 1"/>
          <p:cNvSpPr>
            <a:spLocks noGrp="1"/>
          </p:cNvSpPr>
          <p:nvPr>
            <p:ph type="body"/>
          </p:nvPr>
        </p:nvSpPr>
        <p:spPr>
          <a:xfrm>
            <a:off x="720000" y="2269080"/>
            <a:ext cx="7703640" cy="604800"/>
          </a:xfrm>
          <a:prstGeom prst="rect">
            <a:avLst/>
          </a:prstGeom>
          <a:noFill/>
          <a:ln w="9360">
            <a:solidFill>
              <a:srgbClr val="000000"/>
            </a:solidFill>
            <a:round/>
          </a:ln>
        </p:spPr>
        <p:txBody>
          <a:bodyPr lIns="91440" tIns="91440" rIns="91440" bIns="91440" anchor="ctr">
            <a:noAutofit/>
          </a:bodyPr>
          <a:lstStyle/>
          <a:p>
            <a:pPr marL="432000" indent="-324000">
              <a:spcBef>
                <a:spcPts val="1417"/>
              </a:spcBef>
              <a:buClr>
                <a:srgbClr val="000000"/>
              </a:buClr>
              <a:buSzPct val="45000"/>
              <a:buFont typeface="Wingdings" charset="2"/>
              <a:buChar char=""/>
            </a:pPr>
            <a:r>
              <a:rPr lang="fr-FR" sz="40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40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40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40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4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4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4000" b="0" u="none" strike="noStrike">
                <a:solidFill>
                  <a:srgbClr val="000000"/>
                </a:solidFill>
                <a:effectLst/>
                <a:uFillTx/>
                <a:latin typeface="Arial"/>
              </a:rPr>
              <a:t>Seventh Outline Level</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simple-light-2">
    <p:bg>
      <p:bgPr>
        <a:solidFill>
          <a:srgbClr val="0E2A47"/>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Default">
    <p:bg>
      <p:bgPr>
        <a:solidFill>
          <a:srgbClr val="0E2A47"/>
        </a:solidFill>
        <a:effectLst/>
      </p:bgPr>
    </p:bg>
    <p:spTree>
      <p:nvGrpSpPr>
        <p:cNvPr id="1" name=""/>
        <p:cNvGrpSpPr/>
        <p:nvPr/>
      </p:nvGrpSpPr>
      <p:grpSpPr>
        <a:xfrm>
          <a:off x="0" y="0"/>
          <a:ext cx="0" cy="0"/>
          <a:chOff x="0" y="0"/>
          <a:chExt cx="0" cy="0"/>
        </a:xfrm>
      </p:grpSpPr>
      <p:sp>
        <p:nvSpPr>
          <p:cNvPr id="87" name="PlaceHolder 1"/>
          <p:cNvSpPr>
            <a:spLocks noGrp="1"/>
          </p:cNvSpPr>
          <p:nvPr>
            <p:ph type="title"/>
          </p:nvPr>
        </p:nvSpPr>
        <p:spPr>
          <a:xfrm>
            <a:off x="716760" y="511200"/>
            <a:ext cx="7710120" cy="482040"/>
          </a:xfrm>
          <a:prstGeom prst="rect">
            <a:avLst/>
          </a:prstGeom>
          <a:noFill/>
          <a:ln w="0">
            <a:noFill/>
          </a:ln>
        </p:spPr>
        <p:txBody>
          <a:bodyPr lIns="91440" tIns="91440" rIns="91440" bIns="91440" anchor="t">
            <a:noAutofit/>
          </a:bodyPr>
          <a:lstStyle/>
          <a:p>
            <a:pPr indent="0">
              <a:buNone/>
            </a:pPr>
            <a:r>
              <a:rPr lang="fr-FR" sz="2400" b="0" u="none" strike="noStrike">
                <a:solidFill>
                  <a:schemeClr val="dk1"/>
                </a:solidFill>
                <a:effectLst/>
                <a:uFillTx/>
                <a:latin typeface="Arial"/>
              </a:rPr>
              <a:t>Click to edit the title text format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25.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hyperlink" Target="https://www.researchgate.net/figure/Bowlbys-Attachment-Theory_fig1_263270117"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hyperlink" Target="https://www.simplypsychology.org/internal-working-models-of-attachment.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hyperlink" Target="https://www.abmhealthservices.com/benefits-of-counseli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cod.pressbooks.pub/ecec1101/chapter/chapter-13-adolescence-physical-development/"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Google Shape;155;p28"/>
          <p:cNvSpPr/>
          <p:nvPr/>
        </p:nvSpPr>
        <p:spPr>
          <a:xfrm rot="20481600">
            <a:off x="6180840" y="-545760"/>
            <a:ext cx="3333960" cy="4627800"/>
          </a:xfrm>
          <a:custGeom>
            <a:avLst/>
            <a:gdLst>
              <a:gd name="textAreaLeft" fmla="*/ 0 w 3333960"/>
              <a:gd name="textAreaRight" fmla="*/ 3334320 w 3333960"/>
              <a:gd name="textAreaTop" fmla="*/ 0 h 4627800"/>
              <a:gd name="textAreaBottom" fmla="*/ 4628160 h 462780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88" name="PlaceHolder 1"/>
          <p:cNvSpPr>
            <a:spLocks noGrp="1"/>
          </p:cNvSpPr>
          <p:nvPr>
            <p:ph type="title"/>
          </p:nvPr>
        </p:nvSpPr>
        <p:spPr>
          <a:xfrm>
            <a:off x="1311226" y="869760"/>
            <a:ext cx="6314760" cy="2847600"/>
          </a:xfrm>
          <a:prstGeom prst="rect">
            <a:avLst/>
          </a:prstGeom>
          <a:noFill/>
          <a:ln w="0">
            <a:noFill/>
          </a:ln>
        </p:spPr>
        <p:txBody>
          <a:bodyPr lIns="91440" tIns="91440" rIns="91440" bIns="91440" anchor="ctr">
            <a:noAutofit/>
          </a:bodyPr>
          <a:lstStyle/>
          <a:p>
            <a:pPr algn="ctr">
              <a:lnSpc>
                <a:spcPct val="100000"/>
              </a:lnSpc>
            </a:pPr>
            <a:r>
              <a:rPr lang="en-GB" sz="2000" b="1" dirty="0"/>
              <a:t>MODULE CODE: LCHS4010</a:t>
            </a:r>
            <a:br>
              <a:rPr lang="en-US" sz="2000" dirty="0"/>
            </a:br>
            <a:r>
              <a:rPr lang="en-GB" sz="2000" b="1" dirty="0"/>
              <a:t>PROGRAMME: CERTIFICATE OF HIGHER EDUCATION IN HEALTH AND SOCIAL CARE</a:t>
            </a:r>
            <a:br>
              <a:rPr lang="en-US" sz="2000" dirty="0"/>
            </a:br>
            <a:r>
              <a:rPr lang="en-GB" sz="2000" b="1" dirty="0"/>
              <a:t>MODULE: PSYCHOLOGY IN HEALTH AND SOCIAL CARE</a:t>
            </a:r>
            <a:br>
              <a:rPr lang="en-US" sz="2000" dirty="0"/>
            </a:br>
            <a:r>
              <a:rPr lang="en-GB" sz="2000" b="1" dirty="0"/>
              <a:t>ASSIGNMENT TITLE: ASSESSMENT 1: INDIVIDUAL PRESENTATION</a:t>
            </a:r>
            <a:endParaRPr lang="en-US" sz="2000" dirty="0"/>
          </a:p>
        </p:txBody>
      </p:sp>
      <p:sp>
        <p:nvSpPr>
          <p:cNvPr id="91" name="Google Shape;156;p28"/>
          <p:cNvSpPr/>
          <p:nvPr/>
        </p:nvSpPr>
        <p:spPr>
          <a:xfrm rot="6300000" flipH="1">
            <a:off x="-2565720" y="1638360"/>
            <a:ext cx="5370840" cy="2151000"/>
          </a:xfrm>
          <a:custGeom>
            <a:avLst/>
            <a:gdLst>
              <a:gd name="textAreaLeft" fmla="*/ -360 w 5370840"/>
              <a:gd name="textAreaRight" fmla="*/ 5370840 w 5370840"/>
              <a:gd name="textAreaTop" fmla="*/ 0 h 2151000"/>
              <a:gd name="textAreaBottom" fmla="*/ 2151360 h 215100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2" name="Google Shape;157;p28"/>
          <p:cNvSpPr/>
          <p:nvPr/>
        </p:nvSpPr>
        <p:spPr>
          <a:xfrm flipH="1">
            <a:off x="6220800" y="3717360"/>
            <a:ext cx="3750480" cy="1502280"/>
          </a:xfrm>
          <a:custGeom>
            <a:avLst/>
            <a:gdLst>
              <a:gd name="textAreaLeft" fmla="*/ 360 w 3750480"/>
              <a:gd name="textAreaRight" fmla="*/ 3751200 w 3750480"/>
              <a:gd name="textAreaTop" fmla="*/ 0 h 1502280"/>
              <a:gd name="textAreaBottom" fmla="*/ 1502640 h 150228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 name="Title 2">
            <a:extLst>
              <a:ext uri="{FF2B5EF4-FFF2-40B4-BE49-F238E27FC236}">
                <a16:creationId xmlns:a16="http://schemas.microsoft.com/office/drawing/2014/main" id="{87BBD9F4-9629-8F0D-4227-A589CCADF5FB}"/>
              </a:ext>
            </a:extLst>
          </p:cNvPr>
          <p:cNvSpPr>
            <a:spLocks noGrp="1"/>
          </p:cNvSpPr>
          <p:nvPr>
            <p:ph type="title"/>
          </p:nvPr>
        </p:nvSpPr>
        <p:spPr>
          <a:xfrm>
            <a:off x="3260121" y="3427354"/>
            <a:ext cx="2416969" cy="730039"/>
          </a:xfrm>
        </p:spPr>
        <p:txBody>
          <a:bodyPr/>
          <a:lstStyle/>
          <a:p>
            <a:pPr algn="ctr"/>
            <a:r>
              <a:rPr lang="en-GB" sz="1400" b="1" dirty="0"/>
              <a:t>STUDENT NAME: </a:t>
            </a:r>
            <a:br>
              <a:rPr lang="en-GB" sz="1400" b="1" dirty="0"/>
            </a:br>
            <a:r>
              <a:rPr lang="en-GB" sz="1400" b="1" dirty="0"/>
              <a:t>Gulfam Yousaf</a:t>
            </a:r>
            <a:br>
              <a:rPr lang="en-GB" sz="1400" b="1" dirty="0"/>
            </a:br>
            <a:br>
              <a:rPr lang="en-US" sz="1400" dirty="0"/>
            </a:br>
            <a:r>
              <a:rPr lang="en-GB" sz="1400" b="1" dirty="0"/>
              <a:t>STUDENT ID: 2310989</a:t>
            </a:r>
            <a:endParaRPr lang="en-US" sz="1400" dirty="0"/>
          </a:p>
        </p:txBody>
      </p:sp>
      <p:pic>
        <p:nvPicPr>
          <p:cNvPr id="4" name="image1.png">
            <a:extLst>
              <a:ext uri="{FF2B5EF4-FFF2-40B4-BE49-F238E27FC236}">
                <a16:creationId xmlns:a16="http://schemas.microsoft.com/office/drawing/2014/main" id="{4C4C1C1A-BB1B-CCBC-A9FB-19B34EB061C2}"/>
              </a:ext>
            </a:extLst>
          </p:cNvPr>
          <p:cNvPicPr/>
          <p:nvPr/>
        </p:nvPicPr>
        <p:blipFill>
          <a:blip r:embed="rId2"/>
          <a:srcRect/>
          <a:stretch>
            <a:fillRect/>
          </a:stretch>
        </p:blipFill>
        <p:spPr>
          <a:xfrm>
            <a:off x="3552617" y="508804"/>
            <a:ext cx="1831975" cy="601980"/>
          </a:xfrm>
          <a:prstGeom prst="rect">
            <a:avLst/>
          </a:prstGeo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PlaceHolder 1"/>
          <p:cNvSpPr>
            <a:spLocks noGrp="1"/>
          </p:cNvSpPr>
          <p:nvPr>
            <p:ph type="title"/>
          </p:nvPr>
        </p:nvSpPr>
        <p:spPr>
          <a:xfrm>
            <a:off x="2124000" y="738456"/>
            <a:ext cx="4895640" cy="755837"/>
          </a:xfrm>
          <a:prstGeom prst="rect">
            <a:avLst/>
          </a:prstGeom>
          <a:noFill/>
          <a:ln w="0">
            <a:noFill/>
          </a:ln>
        </p:spPr>
        <p:txBody>
          <a:bodyPr lIns="91440" tIns="91440" rIns="91440" bIns="91440" anchor="b">
            <a:normAutofit fontScale="90000"/>
          </a:bodyPr>
          <a:lstStyle/>
          <a:p>
            <a:pPr indent="0" algn="ctr">
              <a:lnSpc>
                <a:spcPct val="100000"/>
              </a:lnSpc>
              <a:buNone/>
              <a:tabLst>
                <a:tab pos="0" algn="l"/>
              </a:tabLst>
            </a:pPr>
            <a:r>
              <a:rPr lang="en-US" sz="4000" b="1" u="none" strike="noStrike" dirty="0">
                <a:solidFill>
                  <a:schemeClr val="dk1"/>
                </a:solidFill>
                <a:effectLst/>
                <a:uFillTx/>
                <a:ea typeface="Raleway"/>
              </a:rPr>
              <a:t>INTRODUCTION</a:t>
            </a:r>
            <a:r>
              <a:rPr lang="en-US" sz="4000" b="1" u="none" strike="noStrike" dirty="0">
                <a:solidFill>
                  <a:schemeClr val="dk1"/>
                </a:solidFill>
                <a:effectLst/>
                <a:uFillTx/>
                <a:latin typeface="Raleway"/>
                <a:ea typeface="Raleway"/>
              </a:rPr>
              <a:t> </a:t>
            </a:r>
            <a:endParaRPr lang="fr-FR" sz="4000" b="0" u="none" strike="noStrike" dirty="0">
              <a:solidFill>
                <a:schemeClr val="dk1"/>
              </a:solidFill>
              <a:effectLst/>
              <a:uFillTx/>
              <a:latin typeface="Arial"/>
            </a:endParaRPr>
          </a:p>
        </p:txBody>
      </p:sp>
      <p:sp>
        <p:nvSpPr>
          <p:cNvPr id="95" name="Google Shape;201;p32"/>
          <p:cNvSpPr/>
          <p:nvPr/>
        </p:nvSpPr>
        <p:spPr>
          <a:xfrm rot="1118400" flipH="1">
            <a:off x="-1409760" y="-1053720"/>
            <a:ext cx="3333960" cy="4627800"/>
          </a:xfrm>
          <a:custGeom>
            <a:avLst/>
            <a:gdLst>
              <a:gd name="textAreaLeft" fmla="*/ -360 w 3333960"/>
              <a:gd name="textAreaRight" fmla="*/ 3333960 w 3333960"/>
              <a:gd name="textAreaTop" fmla="*/ 0 h 4627800"/>
              <a:gd name="textAreaBottom" fmla="*/ 4628160 h 462780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96" name="Google Shape;202;p32"/>
          <p:cNvSpPr/>
          <p:nvPr/>
        </p:nvSpPr>
        <p:spPr>
          <a:xfrm rot="15300000">
            <a:off x="6255720" y="1578600"/>
            <a:ext cx="5370840" cy="2151360"/>
          </a:xfrm>
          <a:custGeom>
            <a:avLst/>
            <a:gdLst>
              <a:gd name="textAreaLeft" fmla="*/ 0 w 5370840"/>
              <a:gd name="textAreaRight" fmla="*/ 5371200 w 5370840"/>
              <a:gd name="textAreaTop" fmla="*/ 0 h 2151360"/>
              <a:gd name="textAreaBottom" fmla="*/ 2151720 h 215136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7" name="Google Shape;203;p32"/>
          <p:cNvSpPr/>
          <p:nvPr/>
        </p:nvSpPr>
        <p:spPr>
          <a:xfrm>
            <a:off x="-802440" y="3852360"/>
            <a:ext cx="3750480" cy="1502280"/>
          </a:xfrm>
          <a:custGeom>
            <a:avLst/>
            <a:gdLst>
              <a:gd name="textAreaLeft" fmla="*/ 0 w 3750480"/>
              <a:gd name="textAreaRight" fmla="*/ 3750840 w 3750480"/>
              <a:gd name="textAreaTop" fmla="*/ 0 h 1502280"/>
              <a:gd name="textAreaBottom" fmla="*/ 1502640 h 150228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 name="PlaceHolder 2"/>
          <p:cNvSpPr>
            <a:spLocks noGrp="1"/>
          </p:cNvSpPr>
          <p:nvPr>
            <p:ph type="subTitle"/>
          </p:nvPr>
        </p:nvSpPr>
        <p:spPr>
          <a:xfrm>
            <a:off x="13157" y="1684075"/>
            <a:ext cx="6210495" cy="3459425"/>
          </a:xfrm>
          <a:prstGeom prst="rect">
            <a:avLst/>
          </a:prstGeom>
          <a:noFill/>
          <a:ln w="0">
            <a:noFill/>
          </a:ln>
        </p:spPr>
        <p:txBody>
          <a:bodyPr lIns="91440" tIns="91440" rIns="91440" bIns="91440" anchor="t">
            <a:normAutofit/>
          </a:bodyPr>
          <a:lstStyle/>
          <a:p>
            <a:pPr marL="571500" lvl="0" indent="-571500" algn="just">
              <a:lnSpc>
                <a:spcPct val="170000"/>
              </a:lnSpc>
              <a:buFont typeface="Arial" panose="020B0604020202020204" pitchFamily="34" charset="0"/>
              <a:buChar char="•"/>
            </a:pPr>
            <a:r>
              <a:rPr lang="en-GB" sz="1400" dirty="0"/>
              <a:t>Jenny is 16 years old girl, has been caring for her mother for the last 5 years</a:t>
            </a:r>
            <a:endParaRPr lang="en-US" sz="1400" dirty="0"/>
          </a:p>
          <a:p>
            <a:pPr marL="571500" lvl="0" indent="-571500" algn="just">
              <a:lnSpc>
                <a:spcPct val="170000"/>
              </a:lnSpc>
              <a:buFont typeface="Arial" panose="020B0604020202020204" pitchFamily="34" charset="0"/>
              <a:buChar char="•"/>
            </a:pPr>
            <a:r>
              <a:rPr lang="en-GB" sz="1400" dirty="0"/>
              <a:t>Her mother was facing the issue of mobility problem, needs support in administrative task due to her low mood, forgetfulness</a:t>
            </a:r>
            <a:endParaRPr lang="en-US" sz="1400" dirty="0"/>
          </a:p>
          <a:p>
            <a:pPr marL="571500" lvl="0" indent="-571500" algn="just">
              <a:lnSpc>
                <a:spcPct val="170000"/>
              </a:lnSpc>
              <a:buFont typeface="Arial" panose="020B0604020202020204" pitchFamily="34" charset="0"/>
              <a:buChar char="•"/>
            </a:pPr>
            <a:r>
              <a:rPr lang="en-GB" sz="1400" dirty="0"/>
              <a:t>This scenario raise concern about Jenny’s well-being psychological development which will be addressed throughout the presentation</a:t>
            </a:r>
            <a:endParaRPr lang="en-US" sz="1400" dirty="0"/>
          </a:p>
          <a:p>
            <a:pPr marL="571500" lvl="0" indent="-571500" algn="just">
              <a:lnSpc>
                <a:spcPct val="170000"/>
              </a:lnSpc>
              <a:buFont typeface="Arial" panose="020B0604020202020204" pitchFamily="34" charset="0"/>
              <a:buChar char="•"/>
            </a:pPr>
            <a:r>
              <a:rPr lang="en-GB" sz="1400" b="1" dirty="0"/>
              <a:t>Bowlby's attachment theory</a:t>
            </a:r>
            <a:r>
              <a:rPr lang="en-GB" sz="1400" dirty="0"/>
              <a:t> will be used to evaluate Jenny’s development under this situation a design intervention method</a:t>
            </a:r>
            <a:endParaRPr lang="en-US" sz="1400" dirty="0"/>
          </a:p>
        </p:txBody>
      </p:sp>
      <p:pic>
        <p:nvPicPr>
          <p:cNvPr id="3" name="Picture 2">
            <a:extLst>
              <a:ext uri="{FF2B5EF4-FFF2-40B4-BE49-F238E27FC236}">
                <a16:creationId xmlns:a16="http://schemas.microsoft.com/office/drawing/2014/main" id="{72F8F484-90A7-16F5-B846-730525F831FA}"/>
              </a:ext>
            </a:extLst>
          </p:cNvPr>
          <p:cNvPicPr>
            <a:picLocks noChangeAspect="1"/>
          </p:cNvPicPr>
          <p:nvPr/>
        </p:nvPicPr>
        <p:blipFill>
          <a:blip r:embed="rId3"/>
          <a:stretch>
            <a:fillRect/>
          </a:stretch>
        </p:blipFill>
        <p:spPr>
          <a:xfrm>
            <a:off x="6335056" y="1964819"/>
            <a:ext cx="2487456" cy="2020689"/>
          </a:xfrm>
          <a:prstGeom prst="rect">
            <a:avLst/>
          </a:prstGeom>
        </p:spPr>
      </p:pic>
      <p:sp>
        <p:nvSpPr>
          <p:cNvPr id="4" name="PlaceHolder 1">
            <a:extLst>
              <a:ext uri="{FF2B5EF4-FFF2-40B4-BE49-F238E27FC236}">
                <a16:creationId xmlns:a16="http://schemas.microsoft.com/office/drawing/2014/main" id="{E7255737-05FE-20DE-0C1A-9DBB6C84E50A}"/>
              </a:ext>
            </a:extLst>
          </p:cNvPr>
          <p:cNvSpPr txBox="1">
            <a:spLocks/>
          </p:cNvSpPr>
          <p:nvPr/>
        </p:nvSpPr>
        <p:spPr>
          <a:xfrm>
            <a:off x="6289009" y="4105892"/>
            <a:ext cx="2768114" cy="299152"/>
          </a:xfrm>
          <a:prstGeom prst="rect">
            <a:avLst/>
          </a:prstGeom>
          <a:noFill/>
          <a:ln w="0">
            <a:noFill/>
          </a:ln>
        </p:spPr>
        <p:txBody>
          <a:bodyPr lIns="91440" tIns="91440" rIns="91440" bIns="91440" anchor="b">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tabLst>
                <a:tab pos="0" algn="l"/>
              </a:tabLst>
            </a:pPr>
            <a:r>
              <a:rPr lang="en-US" sz="800" dirty="0">
                <a:solidFill>
                  <a:schemeClr val="dk1"/>
                </a:solidFill>
                <a:ea typeface="Raleway"/>
              </a:rPr>
              <a:t>(</a:t>
            </a:r>
            <a:r>
              <a:rPr lang="en-US" sz="800" dirty="0">
                <a:solidFill>
                  <a:schemeClr val="dk1"/>
                </a:solidFill>
                <a:ea typeface="Raleway"/>
                <a:hlinkClick r:id="rId4"/>
              </a:rPr>
              <a:t>https://www.researchgate.net/figure/Bowlbys-Attachment-Theory_fig1_263270117</a:t>
            </a:r>
            <a:r>
              <a:rPr lang="en-US" sz="800" dirty="0">
                <a:solidFill>
                  <a:schemeClr val="dk1"/>
                </a:solidFill>
                <a:ea typeface="Raleway"/>
              </a:rPr>
              <a:t>)</a:t>
            </a:r>
            <a:r>
              <a:rPr lang="en-US" sz="800" dirty="0">
                <a:solidFill>
                  <a:schemeClr val="dk1"/>
                </a:solidFill>
                <a:latin typeface="Raleway"/>
                <a:ea typeface="Raleway"/>
              </a:rPr>
              <a:t> </a:t>
            </a:r>
            <a:endParaRPr lang="fr-FR" sz="800" dirty="0">
              <a:solidFill>
                <a:schemeClr val="dk1"/>
              </a:solidFill>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Google Shape;189;p31"/>
          <p:cNvSpPr/>
          <p:nvPr/>
        </p:nvSpPr>
        <p:spPr>
          <a:xfrm rot="20220600">
            <a:off x="3855240" y="4364640"/>
            <a:ext cx="3244680" cy="1299600"/>
          </a:xfrm>
          <a:custGeom>
            <a:avLst/>
            <a:gdLst>
              <a:gd name="textAreaLeft" fmla="*/ 0 w 3244680"/>
              <a:gd name="textAreaRight" fmla="*/ 3245040 w 3244680"/>
              <a:gd name="textAreaTop" fmla="*/ 0 h 1299600"/>
              <a:gd name="textAreaBottom" fmla="*/ 1299960 h 129960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9" name="Google Shape;190;p31"/>
          <p:cNvSpPr/>
          <p:nvPr/>
        </p:nvSpPr>
        <p:spPr>
          <a:xfrm rot="20481600">
            <a:off x="3802680" y="-472680"/>
            <a:ext cx="2566800" cy="3562920"/>
          </a:xfrm>
          <a:custGeom>
            <a:avLst/>
            <a:gdLst>
              <a:gd name="textAreaLeft" fmla="*/ 0 w 2566800"/>
              <a:gd name="textAreaRight" fmla="*/ 2567160 w 2566800"/>
              <a:gd name="textAreaTop" fmla="*/ 0 h 3562920"/>
              <a:gd name="textAreaBottom" fmla="*/ 3563280 h 356292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100" name="PlaceHolder 1"/>
          <p:cNvSpPr>
            <a:spLocks noGrp="1"/>
          </p:cNvSpPr>
          <p:nvPr>
            <p:ph type="title"/>
          </p:nvPr>
        </p:nvSpPr>
        <p:spPr>
          <a:xfrm>
            <a:off x="274928" y="96730"/>
            <a:ext cx="4857480" cy="1295757"/>
          </a:xfrm>
          <a:prstGeom prst="rect">
            <a:avLst/>
          </a:prstGeom>
          <a:noFill/>
          <a:ln w="0">
            <a:noFill/>
          </a:ln>
        </p:spPr>
        <p:txBody>
          <a:bodyPr lIns="91440" tIns="91440" rIns="91440" bIns="91440" anchor="b">
            <a:normAutofit/>
          </a:bodyPr>
          <a:lstStyle/>
          <a:p>
            <a:pPr algn="ctr"/>
            <a:r>
              <a:rPr lang="en-GB" sz="3200" b="1" dirty="0"/>
              <a:t>EXPLANATION OF THEORY</a:t>
            </a:r>
            <a:endParaRPr lang="en-US" sz="3200" b="1" dirty="0"/>
          </a:p>
        </p:txBody>
      </p:sp>
      <p:sp>
        <p:nvSpPr>
          <p:cNvPr id="102" name="PlaceHolder 3"/>
          <p:cNvSpPr>
            <a:spLocks noGrp="1"/>
          </p:cNvSpPr>
          <p:nvPr>
            <p:ph type="subTitle"/>
          </p:nvPr>
        </p:nvSpPr>
        <p:spPr>
          <a:xfrm>
            <a:off x="101067" y="1348009"/>
            <a:ext cx="4857480" cy="3629676"/>
          </a:xfrm>
          <a:prstGeom prst="rect">
            <a:avLst/>
          </a:prstGeom>
          <a:noFill/>
          <a:ln w="0">
            <a:noFill/>
          </a:ln>
        </p:spPr>
        <p:txBody>
          <a:bodyPr lIns="91440" tIns="91440" rIns="91440" bIns="91440" anchor="t">
            <a:normAutofit fontScale="77500" lnSpcReduction="20000"/>
          </a:bodyPr>
          <a:lstStyle/>
          <a:p>
            <a:pPr marL="342900" lvl="0" indent="-342900" algn="just">
              <a:lnSpc>
                <a:spcPct val="160000"/>
              </a:lnSpc>
              <a:buFont typeface="Arial" panose="020B0604020202020204" pitchFamily="34" charset="0"/>
              <a:buChar char="•"/>
            </a:pPr>
            <a:r>
              <a:rPr lang="en-GB" sz="1800" dirty="0"/>
              <a:t>Bowlby’s attachment theory illustrates the significance of early relationship development between children and caregiver in which attachment viewed as innate system to ensure survival</a:t>
            </a:r>
            <a:endParaRPr lang="en-US" sz="1800" dirty="0"/>
          </a:p>
          <a:p>
            <a:pPr marL="342900" lvl="0" indent="-342900" algn="just">
              <a:lnSpc>
                <a:spcPct val="160000"/>
              </a:lnSpc>
              <a:buFont typeface="Arial" panose="020B0604020202020204" pitchFamily="34" charset="0"/>
              <a:buChar char="•"/>
            </a:pPr>
            <a:r>
              <a:rPr lang="en-GB" sz="1800" dirty="0"/>
              <a:t>Bowlby’s focus upon attachment style of childhood supports in evaluating whole adult lifespan including, adulthood, adolescence, old age (Robledo </a:t>
            </a:r>
            <a:r>
              <a:rPr lang="en-GB" sz="1800" i="1" dirty="0"/>
              <a:t>et al. </a:t>
            </a:r>
            <a:r>
              <a:rPr lang="en-GB" sz="1800" dirty="0"/>
              <a:t>2022, p.2). </a:t>
            </a:r>
            <a:endParaRPr lang="en-US" sz="1800" dirty="0"/>
          </a:p>
          <a:p>
            <a:pPr marL="342900" lvl="0" indent="-342900" algn="just">
              <a:lnSpc>
                <a:spcPct val="160000"/>
              </a:lnSpc>
              <a:buFont typeface="Arial" panose="020B0604020202020204" pitchFamily="34" charset="0"/>
              <a:buChar char="•"/>
            </a:pPr>
            <a:r>
              <a:rPr lang="en-GB" sz="1800" dirty="0"/>
              <a:t>Bowlby highlighted that secure attachment develops from consistency, responsiveness of caregiver, while negligence, traumatic experience from caregiver can lead to insecure attachment (disorganised, avoidant)</a:t>
            </a:r>
            <a:endParaRPr lang="en-US" sz="1800" dirty="0"/>
          </a:p>
          <a:p>
            <a:pPr marL="171450" indent="-171450" algn="just">
              <a:lnSpc>
                <a:spcPct val="160000"/>
              </a:lnSpc>
              <a:buFont typeface="Arial" panose="020B0604020202020204" pitchFamily="34" charset="0"/>
              <a:buChar char="•"/>
            </a:pPr>
            <a:endParaRPr lang="en-US" sz="500" b="1" u="none" strike="noStrike" dirty="0">
              <a:solidFill>
                <a:schemeClr val="dk1"/>
              </a:solidFill>
              <a:effectLst/>
              <a:uFillTx/>
              <a:latin typeface="Didact Gothic"/>
              <a:ea typeface="Didact Gothic"/>
            </a:endParaRPr>
          </a:p>
        </p:txBody>
      </p:sp>
      <p:pic>
        <p:nvPicPr>
          <p:cNvPr id="5" name="Picture 4">
            <a:extLst>
              <a:ext uri="{FF2B5EF4-FFF2-40B4-BE49-F238E27FC236}">
                <a16:creationId xmlns:a16="http://schemas.microsoft.com/office/drawing/2014/main" id="{2BFBEC6D-ED13-4123-E57C-B38721054D23}"/>
              </a:ext>
            </a:extLst>
          </p:cNvPr>
          <p:cNvPicPr>
            <a:picLocks noChangeAspect="1"/>
          </p:cNvPicPr>
          <p:nvPr/>
        </p:nvPicPr>
        <p:blipFill>
          <a:blip r:embed="rId3"/>
          <a:stretch>
            <a:fillRect/>
          </a:stretch>
        </p:blipFill>
        <p:spPr>
          <a:xfrm>
            <a:off x="5264060" y="0"/>
            <a:ext cx="3921592" cy="51435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Google Shape;201;p32"/>
          <p:cNvSpPr/>
          <p:nvPr/>
        </p:nvSpPr>
        <p:spPr>
          <a:xfrm rot="1118400" flipH="1">
            <a:off x="-1409760" y="-1053720"/>
            <a:ext cx="3333960" cy="4627800"/>
          </a:xfrm>
          <a:custGeom>
            <a:avLst/>
            <a:gdLst>
              <a:gd name="textAreaLeft" fmla="*/ -360 w 3333960"/>
              <a:gd name="textAreaRight" fmla="*/ 3333960 w 3333960"/>
              <a:gd name="textAreaTop" fmla="*/ 0 h 4627800"/>
              <a:gd name="textAreaBottom" fmla="*/ 4628160 h 462780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107" name="Google Shape;202;p32"/>
          <p:cNvSpPr/>
          <p:nvPr/>
        </p:nvSpPr>
        <p:spPr>
          <a:xfrm rot="15300000">
            <a:off x="6255720" y="1578600"/>
            <a:ext cx="5370840" cy="2151360"/>
          </a:xfrm>
          <a:custGeom>
            <a:avLst/>
            <a:gdLst>
              <a:gd name="textAreaLeft" fmla="*/ 0 w 5370840"/>
              <a:gd name="textAreaRight" fmla="*/ 5371200 w 5370840"/>
              <a:gd name="textAreaTop" fmla="*/ 0 h 2151360"/>
              <a:gd name="textAreaBottom" fmla="*/ 2151720 h 215136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8" name="Google Shape;203;p32"/>
          <p:cNvSpPr/>
          <p:nvPr/>
        </p:nvSpPr>
        <p:spPr>
          <a:xfrm>
            <a:off x="-802440" y="3852360"/>
            <a:ext cx="3750480" cy="1502280"/>
          </a:xfrm>
          <a:custGeom>
            <a:avLst/>
            <a:gdLst>
              <a:gd name="textAreaLeft" fmla="*/ 0 w 3750480"/>
              <a:gd name="textAreaRight" fmla="*/ 3750840 w 3750480"/>
              <a:gd name="textAreaTop" fmla="*/ 0 h 1502280"/>
              <a:gd name="textAreaBottom" fmla="*/ 1502640 h 150228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a:tabLst>
                <a:tab pos="0" algn="l"/>
              </a:tabLst>
            </a:pPr>
            <a:endParaRPr lang="en-US" sz="1800" b="0" u="none" strike="noStrike" dirty="0">
              <a:solidFill>
                <a:srgbClr val="000000"/>
              </a:solidFill>
              <a:effectLst/>
              <a:uFillTx/>
              <a:latin typeface="OpenSymbol"/>
            </a:endParaRPr>
          </a:p>
        </p:txBody>
      </p:sp>
      <p:sp>
        <p:nvSpPr>
          <p:cNvPr id="105" name="PlaceHolder 2"/>
          <p:cNvSpPr>
            <a:spLocks noGrp="1"/>
          </p:cNvSpPr>
          <p:nvPr>
            <p:ph type="subTitle"/>
          </p:nvPr>
        </p:nvSpPr>
        <p:spPr>
          <a:xfrm>
            <a:off x="4248360" y="1210429"/>
            <a:ext cx="4895640" cy="3604971"/>
          </a:xfrm>
          <a:prstGeom prst="rect">
            <a:avLst/>
          </a:prstGeom>
          <a:noFill/>
          <a:ln w="0">
            <a:noFill/>
          </a:ln>
        </p:spPr>
        <p:txBody>
          <a:bodyPr lIns="91440" tIns="91440" rIns="91440" bIns="91440" anchor="t">
            <a:normAutofit fontScale="25000" lnSpcReduction="20000"/>
          </a:bodyPr>
          <a:lstStyle/>
          <a:p>
            <a:pPr marL="571500" lvl="0" indent="-571500" algn="just">
              <a:lnSpc>
                <a:spcPct val="170000"/>
              </a:lnSpc>
              <a:buFont typeface="Arial" panose="020B0604020202020204" pitchFamily="34" charset="0"/>
              <a:buChar char="•"/>
            </a:pPr>
            <a:r>
              <a:rPr lang="en-GB" b="1" dirty="0"/>
              <a:t>Secure base loss: </a:t>
            </a:r>
            <a:r>
              <a:rPr lang="en-GB" dirty="0"/>
              <a:t>As per Bowlby’s, parents are secure base for children and Jenny’s father’s death at the age of 11 indicate critical disruption in adolescent development stage</a:t>
            </a:r>
            <a:endParaRPr lang="en-US" dirty="0"/>
          </a:p>
          <a:p>
            <a:pPr marL="571500" lvl="0" indent="-571500" algn="just">
              <a:lnSpc>
                <a:spcPct val="170000"/>
              </a:lnSpc>
              <a:buFont typeface="Arial" panose="020B0604020202020204" pitchFamily="34" charset="0"/>
              <a:buChar char="•"/>
            </a:pPr>
            <a:r>
              <a:rPr lang="en-GB" b="1" dirty="0"/>
              <a:t>Emotional impact:</a:t>
            </a:r>
            <a:r>
              <a:rPr lang="en-GB" dirty="0"/>
              <a:t> Jenny was going through sadness, guilt, anxiety and depressive symptoms due to pressure of mother’s responsibility which is linked to insecure attachment </a:t>
            </a:r>
            <a:endParaRPr lang="en-US" dirty="0"/>
          </a:p>
          <a:p>
            <a:pPr marL="571500" lvl="0" indent="-571500" algn="just">
              <a:lnSpc>
                <a:spcPct val="170000"/>
              </a:lnSpc>
              <a:buFont typeface="Arial" panose="020B0604020202020204" pitchFamily="34" charset="0"/>
              <a:buChar char="•"/>
            </a:pPr>
            <a:r>
              <a:rPr lang="en-GB" dirty="0"/>
              <a:t>As per attachment theory, avoidance or anxiety are linking with decreased hippocampus Gray matter density that indicate stress management problem and insecurely attached (Tang, 2024, p.757)</a:t>
            </a:r>
            <a:endParaRPr lang="en-US" dirty="0"/>
          </a:p>
          <a:p>
            <a:pPr marL="571500" lvl="0" indent="-571500" algn="just">
              <a:lnSpc>
                <a:spcPct val="170000"/>
              </a:lnSpc>
              <a:buFont typeface="Arial" panose="020B0604020202020204" pitchFamily="34" charset="0"/>
              <a:buChar char="•"/>
            </a:pPr>
            <a:r>
              <a:rPr lang="en-GB" dirty="0"/>
              <a:t>As per internal working model concept of Bowlby’s theory, Jenny’s caregiving role restricted her to self-discover herself in adulthood stage</a:t>
            </a:r>
            <a:endParaRPr lang="en-US" dirty="0"/>
          </a:p>
          <a:p>
            <a:pPr marL="571500" lvl="0" indent="-571500" algn="just">
              <a:lnSpc>
                <a:spcPct val="170000"/>
              </a:lnSpc>
              <a:buFont typeface="Arial" panose="020B0604020202020204" pitchFamily="34" charset="0"/>
              <a:buChar char="•"/>
            </a:pPr>
            <a:r>
              <a:rPr lang="en-GB" dirty="0"/>
              <a:t>The fact that her mother has memory issues and is in a low mood can also diminish her capacity to offer emotional comfort and this will lead to more responsibility, stress or anxiety in Jenny.</a:t>
            </a:r>
            <a:endParaRPr lang="en-US" dirty="0"/>
          </a:p>
        </p:txBody>
      </p:sp>
      <p:sp>
        <p:nvSpPr>
          <p:cNvPr id="104" name="PlaceHolder 1"/>
          <p:cNvSpPr>
            <a:spLocks noGrp="1"/>
          </p:cNvSpPr>
          <p:nvPr>
            <p:ph type="title"/>
          </p:nvPr>
        </p:nvSpPr>
        <p:spPr>
          <a:xfrm>
            <a:off x="1664342" y="-374967"/>
            <a:ext cx="6460006" cy="1323720"/>
          </a:xfrm>
          <a:prstGeom prst="rect">
            <a:avLst/>
          </a:prstGeom>
          <a:noFill/>
          <a:ln w="0">
            <a:noFill/>
          </a:ln>
        </p:spPr>
        <p:txBody>
          <a:bodyPr lIns="91440" tIns="91440" rIns="91440" bIns="91440" anchor="b">
            <a:normAutofit/>
          </a:bodyPr>
          <a:lstStyle/>
          <a:p>
            <a:r>
              <a:rPr lang="en-GB" sz="2400" b="1" dirty="0"/>
              <a:t>THEORETICAL EXPLANATION TO JENNY</a:t>
            </a:r>
            <a:endParaRPr lang="en-US" sz="2400" b="1" dirty="0"/>
          </a:p>
        </p:txBody>
      </p:sp>
      <p:pic>
        <p:nvPicPr>
          <p:cNvPr id="3" name="Picture 2">
            <a:extLst>
              <a:ext uri="{FF2B5EF4-FFF2-40B4-BE49-F238E27FC236}">
                <a16:creationId xmlns:a16="http://schemas.microsoft.com/office/drawing/2014/main" id="{7517838C-7CC8-4BDB-1CB7-F192111F36E0}"/>
              </a:ext>
            </a:extLst>
          </p:cNvPr>
          <p:cNvPicPr>
            <a:picLocks noChangeAspect="1"/>
          </p:cNvPicPr>
          <p:nvPr/>
        </p:nvPicPr>
        <p:blipFill>
          <a:blip r:embed="rId3"/>
          <a:stretch>
            <a:fillRect/>
          </a:stretch>
        </p:blipFill>
        <p:spPr>
          <a:xfrm>
            <a:off x="458217" y="1703435"/>
            <a:ext cx="3550320" cy="2361204"/>
          </a:xfrm>
          <a:prstGeom prst="rect">
            <a:avLst/>
          </a:prstGeom>
        </p:spPr>
      </p:pic>
      <p:sp>
        <p:nvSpPr>
          <p:cNvPr id="5" name="TextBox 4">
            <a:extLst>
              <a:ext uri="{FF2B5EF4-FFF2-40B4-BE49-F238E27FC236}">
                <a16:creationId xmlns:a16="http://schemas.microsoft.com/office/drawing/2014/main" id="{B1C08852-FD1B-0921-3819-0E90939971BF}"/>
              </a:ext>
            </a:extLst>
          </p:cNvPr>
          <p:cNvSpPr txBox="1"/>
          <p:nvPr/>
        </p:nvSpPr>
        <p:spPr>
          <a:xfrm>
            <a:off x="710471" y="4064639"/>
            <a:ext cx="3124749" cy="477054"/>
          </a:xfrm>
          <a:prstGeom prst="rect">
            <a:avLst/>
          </a:prstGeom>
          <a:noFill/>
        </p:spPr>
        <p:txBody>
          <a:bodyPr wrap="square">
            <a:spAutoFit/>
          </a:bodyPr>
          <a:lstStyle/>
          <a:p>
            <a:pPr algn="ctr"/>
            <a:r>
              <a:rPr lang="en-US" sz="700" dirty="0"/>
              <a:t>(</a:t>
            </a:r>
            <a:r>
              <a:rPr lang="en-US" sz="700" dirty="0">
                <a:hlinkClick r:id="rId4"/>
              </a:rPr>
              <a:t>https://www.simplypsychology.org/internal-working-models-of-attachment.html</a:t>
            </a:r>
            <a:r>
              <a:rPr lang="en-US" sz="700" dirty="0"/>
              <a:t>)</a:t>
            </a:r>
            <a:r>
              <a:rPr lang="en-US" dirty="0"/>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1582E3-79FD-CA12-7663-9856446AE7AA}"/>
              </a:ext>
            </a:extLst>
          </p:cNvPr>
          <p:cNvSpPr/>
          <p:nvPr/>
        </p:nvSpPr>
        <p:spPr>
          <a:xfrm>
            <a:off x="862149" y="0"/>
            <a:ext cx="751114" cy="1502229"/>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476280" y="476280"/>
            <a:ext cx="8191080" cy="952200"/>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92500"/>
          </a:bodyPr>
          <a:lstStyle/>
          <a:p>
            <a:pPr>
              <a:tabLst>
                <a:tab pos="0" algn="l"/>
              </a:tabLst>
            </a:pPr>
            <a:r>
              <a:rPr lang="en-GB" sz="3200" b="1" dirty="0"/>
              <a:t>THEORETICAL EXPLANATION TO JENNY</a:t>
            </a:r>
            <a:endParaRPr lang="en-US" sz="3200" b="0" u="none" strike="noStrike" dirty="0">
              <a:solidFill>
                <a:srgbClr val="000000"/>
              </a:solidFill>
              <a:effectLst/>
              <a:uFillTx/>
              <a:latin typeface="OpenSymbol"/>
            </a:endParaRPr>
          </a:p>
        </p:txBody>
      </p:sp>
      <p:sp>
        <p:nvSpPr>
          <p:cNvPr id="110" name="Rectangle 109"/>
          <p:cNvSpPr/>
          <p:nvPr/>
        </p:nvSpPr>
        <p:spPr>
          <a:xfrm>
            <a:off x="476280" y="1905120"/>
            <a:ext cx="8191080" cy="2761920"/>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85000" lnSpcReduction="20000"/>
          </a:bodyPr>
          <a:lstStyle/>
          <a:p>
            <a:pPr marL="285750" lvl="0" indent="-285750" algn="just">
              <a:lnSpc>
                <a:spcPct val="160000"/>
              </a:lnSpc>
              <a:buFont typeface="Arial" panose="020B0604020202020204" pitchFamily="34" charset="0"/>
              <a:buChar char="•"/>
            </a:pPr>
            <a:r>
              <a:rPr lang="en-GB" dirty="0"/>
              <a:t>According to internal working model of Bowlby’s attachment theory, attachment style of individual might change based upon new experience through new relationship (Khoo and Yueh, p.27)</a:t>
            </a:r>
            <a:endParaRPr lang="en-US" dirty="0"/>
          </a:p>
          <a:p>
            <a:pPr marL="285750" lvl="0" indent="-285750" algn="just">
              <a:lnSpc>
                <a:spcPct val="160000"/>
              </a:lnSpc>
              <a:buFont typeface="Arial" panose="020B0604020202020204" pitchFamily="34" charset="0"/>
              <a:buChar char="•"/>
            </a:pPr>
            <a:r>
              <a:rPr lang="en-GB" dirty="0"/>
              <a:t>Jenny might develop mistrust, disbelief towards others due to insecure attachment, self-sacrifice from an early age in relationship</a:t>
            </a:r>
            <a:endParaRPr lang="en-US" dirty="0"/>
          </a:p>
          <a:p>
            <a:pPr marL="285750" lvl="0" indent="-285750" algn="just">
              <a:lnSpc>
                <a:spcPct val="160000"/>
              </a:lnSpc>
              <a:buFont typeface="Arial" panose="020B0604020202020204" pitchFamily="34" charset="0"/>
              <a:buChar char="•"/>
            </a:pPr>
            <a:r>
              <a:rPr lang="en-GB" dirty="0"/>
              <a:t>The caregiving burden and stress on Jenny, need to suppress her own needs, her concern with her mother’s well-being and isolation may have been the cause of mentioned problems.</a:t>
            </a:r>
            <a:endParaRPr lang="en-US" dirty="0"/>
          </a:p>
          <a:p>
            <a:pPr marL="285750" lvl="0" indent="-285750" algn="just">
              <a:lnSpc>
                <a:spcPct val="160000"/>
              </a:lnSpc>
              <a:buFont typeface="Arial" panose="020B0604020202020204" pitchFamily="34" charset="0"/>
              <a:buChar char="•"/>
            </a:pPr>
            <a:r>
              <a:rPr lang="en-GB" b="1" dirty="0"/>
              <a:t>Future difficulties:</a:t>
            </a:r>
            <a:r>
              <a:rPr lang="en-GB" dirty="0"/>
              <a:t> Insecure attachment will disrupt Jenny’s adolescent stage development along with raising concern over anxious or avoidant pattern development in adulthood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PlaceHolder 1"/>
          <p:cNvSpPr>
            <a:spLocks noGrp="1"/>
          </p:cNvSpPr>
          <p:nvPr>
            <p:ph type="title"/>
          </p:nvPr>
        </p:nvSpPr>
        <p:spPr>
          <a:xfrm>
            <a:off x="4460167" y="228600"/>
            <a:ext cx="4445513" cy="1447560"/>
          </a:xfrm>
          <a:prstGeom prst="rect">
            <a:avLst/>
          </a:prstGeom>
          <a:noFill/>
          <a:ln w="0">
            <a:noFill/>
          </a:ln>
        </p:spPr>
        <p:txBody>
          <a:bodyPr lIns="91440" tIns="91440" rIns="91440" bIns="91440" anchor="t">
            <a:noAutofit/>
          </a:bodyPr>
          <a:lstStyle/>
          <a:p>
            <a:pPr algn="ctr"/>
            <a:r>
              <a:rPr lang="en-GB" sz="2800" b="1" dirty="0"/>
              <a:t>PRACTICAL SUPPORT STRATEGIES</a:t>
            </a:r>
            <a:endParaRPr lang="en-US" sz="2800" b="1" dirty="0"/>
          </a:p>
        </p:txBody>
      </p:sp>
      <p:sp>
        <p:nvSpPr>
          <p:cNvPr id="113" name="PlaceHolder 2"/>
          <p:cNvSpPr>
            <a:spLocks noGrp="1"/>
          </p:cNvSpPr>
          <p:nvPr>
            <p:ph/>
          </p:nvPr>
        </p:nvSpPr>
        <p:spPr>
          <a:xfrm>
            <a:off x="3705120" y="1795907"/>
            <a:ext cx="5320468" cy="3295787"/>
          </a:xfrm>
          <a:prstGeom prst="rect">
            <a:avLst/>
          </a:prstGeom>
          <a:noFill/>
          <a:ln w="0">
            <a:noFill/>
          </a:ln>
        </p:spPr>
        <p:txBody>
          <a:bodyPr lIns="91440" tIns="91440" rIns="91440" bIns="91440" anchor="t">
            <a:noAutofit/>
          </a:bodyPr>
          <a:lstStyle/>
          <a:p>
            <a:pPr marL="285750" lvl="0" indent="-285750" algn="just">
              <a:lnSpc>
                <a:spcPct val="150000"/>
              </a:lnSpc>
              <a:buFont typeface="Arial" panose="020B0604020202020204" pitchFamily="34" charset="0"/>
              <a:buChar char="•"/>
            </a:pPr>
            <a:r>
              <a:rPr lang="en-GB" sz="1200" b="1" dirty="0"/>
              <a:t>Supports from an adult: </a:t>
            </a:r>
            <a:r>
              <a:rPr lang="en-GB" sz="1200" dirty="0"/>
              <a:t>A social worker or mentor can be assigned to support Jenny in process of care for her mother</a:t>
            </a:r>
            <a:endParaRPr lang="en-US" sz="1200" dirty="0"/>
          </a:p>
          <a:p>
            <a:pPr marL="285750" lvl="0" indent="-285750" algn="just">
              <a:lnSpc>
                <a:spcPct val="150000"/>
              </a:lnSpc>
              <a:buFont typeface="Arial" panose="020B0604020202020204" pitchFamily="34" charset="0"/>
              <a:buChar char="•"/>
            </a:pPr>
            <a:r>
              <a:rPr lang="en-GB" sz="1200" dirty="0"/>
              <a:t>Bowlby highlighted that child and adult attachment style visible in everyday ambivalence like parent-child relationship (Bell, 2024, p.212) </a:t>
            </a:r>
            <a:endParaRPr lang="en-US" sz="1200" dirty="0"/>
          </a:p>
          <a:p>
            <a:pPr marL="285750" lvl="0" indent="-285750" algn="just">
              <a:lnSpc>
                <a:spcPct val="150000"/>
              </a:lnSpc>
              <a:buFont typeface="Arial" panose="020B0604020202020204" pitchFamily="34" charset="0"/>
              <a:buChar char="•"/>
            </a:pPr>
            <a:r>
              <a:rPr lang="en-GB" sz="1200" b="1" dirty="0"/>
              <a:t>Care for Jenny’s mother: </a:t>
            </a:r>
            <a:r>
              <a:rPr lang="en-GB" sz="1200" dirty="0"/>
              <a:t>Jenny can seek community volunteer or home care assistant to reduce risk of burnout, responsibility, and involve in age-appropriate activities</a:t>
            </a:r>
            <a:endParaRPr lang="en-US" sz="1200" dirty="0"/>
          </a:p>
          <a:p>
            <a:pPr marL="285750" indent="-285750" algn="just">
              <a:lnSpc>
                <a:spcPct val="150000"/>
              </a:lnSpc>
              <a:buFont typeface="Arial" panose="020B0604020202020204" pitchFamily="34" charset="0"/>
              <a:buChar char="•"/>
            </a:pPr>
            <a:r>
              <a:rPr lang="en-GB" sz="1200" dirty="0"/>
              <a:t>External party or support provided will offer a secure base to Jenny for caring her mother which offer emotional safety and more time to explore in adolescent stage </a:t>
            </a:r>
            <a:endParaRPr lang="fr-FR" sz="400" dirty="0">
              <a:solidFill>
                <a:srgbClr val="000000"/>
              </a:solidFill>
              <a:latin typeface="Arial"/>
            </a:endParaRPr>
          </a:p>
        </p:txBody>
      </p:sp>
      <p:pic>
        <p:nvPicPr>
          <p:cNvPr id="3" name="Picture 2">
            <a:extLst>
              <a:ext uri="{FF2B5EF4-FFF2-40B4-BE49-F238E27FC236}">
                <a16:creationId xmlns:a16="http://schemas.microsoft.com/office/drawing/2014/main" id="{8C1AFB38-184A-BA32-6843-C9AC7282C24B}"/>
              </a:ext>
            </a:extLst>
          </p:cNvPr>
          <p:cNvPicPr>
            <a:picLocks noChangeAspect="1"/>
          </p:cNvPicPr>
          <p:nvPr/>
        </p:nvPicPr>
        <p:blipFill>
          <a:blip r:embed="rId3"/>
          <a:stretch>
            <a:fillRect/>
          </a:stretch>
        </p:blipFill>
        <p:spPr>
          <a:xfrm>
            <a:off x="1" y="0"/>
            <a:ext cx="2907660" cy="51435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A917EC-CAB2-0925-7D58-F54592E9D5E2}"/>
              </a:ext>
            </a:extLst>
          </p:cNvPr>
          <p:cNvSpPr/>
          <p:nvPr/>
        </p:nvSpPr>
        <p:spPr>
          <a:xfrm>
            <a:off x="1973902" y="0"/>
            <a:ext cx="751114" cy="1502229"/>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1570931" y="456545"/>
            <a:ext cx="5704798" cy="461665"/>
          </a:xfrm>
          <a:prstGeom prst="rect">
            <a:avLst/>
          </a:prstGeom>
          <a:noFill/>
          <a:ln w="0">
            <a:noFill/>
          </a:ln>
        </p:spPr>
        <p:style>
          <a:lnRef idx="0">
            <a:scrgbClr r="0" g="0" b="0"/>
          </a:lnRef>
          <a:fillRef idx="0">
            <a:scrgbClr r="0" g="0" b="0"/>
          </a:fillRef>
          <a:effectRef idx="0">
            <a:scrgbClr r="0" g="0" b="0"/>
          </a:effectRef>
          <a:fontRef idx="minor"/>
        </p:style>
        <p:txBody>
          <a:bodyPr wrap="square" anchor="t">
            <a:spAutoFit/>
          </a:bodyPr>
          <a:lstStyle/>
          <a:p>
            <a:pPr>
              <a:tabLst>
                <a:tab pos="0" algn="l"/>
              </a:tabLst>
            </a:pPr>
            <a:r>
              <a:rPr lang="en-GB" sz="2400" b="1" dirty="0"/>
              <a:t>PRACTICAL SUPPORT STRATEGIES</a:t>
            </a:r>
            <a:endParaRPr lang="en-US" sz="2400" b="0" u="none" strike="noStrike" dirty="0">
              <a:solidFill>
                <a:srgbClr val="000000"/>
              </a:solidFill>
              <a:effectLst/>
              <a:uFillTx/>
              <a:latin typeface="OpenSymbol"/>
            </a:endParaRPr>
          </a:p>
        </p:txBody>
      </p:sp>
      <p:sp>
        <p:nvSpPr>
          <p:cNvPr id="115" name="Rectangle 114"/>
          <p:cNvSpPr/>
          <p:nvPr/>
        </p:nvSpPr>
        <p:spPr>
          <a:xfrm>
            <a:off x="169727" y="1803811"/>
            <a:ext cx="5994249" cy="2459004"/>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marL="285750" lvl="0" indent="-285750" algn="just">
              <a:lnSpc>
                <a:spcPct val="150000"/>
              </a:lnSpc>
              <a:buFont typeface="Arial" panose="020B0604020202020204" pitchFamily="34" charset="0"/>
              <a:buChar char="•"/>
            </a:pPr>
            <a:r>
              <a:rPr lang="en-GB" sz="1600" b="1" dirty="0"/>
              <a:t>Peers supports:</a:t>
            </a:r>
            <a:r>
              <a:rPr lang="en-GB" sz="1600" dirty="0"/>
              <a:t> Jenny's peers can support her involvement in group activities that improve adolescent stage development</a:t>
            </a:r>
            <a:endParaRPr lang="en-US" sz="1600" dirty="0"/>
          </a:p>
          <a:p>
            <a:pPr marL="285750" lvl="0" indent="-285750" algn="just">
              <a:lnSpc>
                <a:spcPct val="150000"/>
              </a:lnSpc>
              <a:buFont typeface="Arial" panose="020B0604020202020204" pitchFamily="34" charset="0"/>
              <a:buChar char="•"/>
            </a:pPr>
            <a:r>
              <a:rPr lang="en-GB" sz="1600" b="1" dirty="0"/>
              <a:t>Counselling:</a:t>
            </a:r>
            <a:r>
              <a:rPr lang="en-GB" sz="1600" dirty="0"/>
              <a:t> Professional assistance can help Jenny to better cope with stress management, developing healthier IWM</a:t>
            </a:r>
            <a:endParaRPr lang="en-US" sz="1600" dirty="0"/>
          </a:p>
          <a:p>
            <a:pPr marL="285750" lvl="0" indent="-285750" algn="just">
              <a:lnSpc>
                <a:spcPct val="150000"/>
              </a:lnSpc>
              <a:buFont typeface="Arial" panose="020B0604020202020204" pitchFamily="34" charset="0"/>
              <a:buChar char="•"/>
            </a:pPr>
            <a:r>
              <a:rPr lang="en-GB" sz="1600" dirty="0"/>
              <a:t>According to (Khoo and Yueh, p.27), IWM can be reconstructed by security providing individuals especially during transition phase</a:t>
            </a:r>
            <a:endParaRPr lang="en-US" sz="1600" dirty="0"/>
          </a:p>
        </p:txBody>
      </p:sp>
      <p:pic>
        <p:nvPicPr>
          <p:cNvPr id="4" name="Picture 3">
            <a:extLst>
              <a:ext uri="{FF2B5EF4-FFF2-40B4-BE49-F238E27FC236}">
                <a16:creationId xmlns:a16="http://schemas.microsoft.com/office/drawing/2014/main" id="{F1BBBA1E-A57B-20A9-082C-8B7953F5A929}"/>
              </a:ext>
            </a:extLst>
          </p:cNvPr>
          <p:cNvPicPr>
            <a:picLocks noChangeAspect="1"/>
          </p:cNvPicPr>
          <p:nvPr/>
        </p:nvPicPr>
        <p:blipFill>
          <a:blip r:embed="rId3"/>
          <a:stretch>
            <a:fillRect/>
          </a:stretch>
        </p:blipFill>
        <p:spPr>
          <a:xfrm>
            <a:off x="6317575" y="1874441"/>
            <a:ext cx="2294000" cy="2388374"/>
          </a:xfrm>
          <a:prstGeom prst="rect">
            <a:avLst/>
          </a:prstGeom>
        </p:spPr>
      </p:pic>
      <p:sp>
        <p:nvSpPr>
          <p:cNvPr id="6" name="TextBox 5">
            <a:extLst>
              <a:ext uri="{FF2B5EF4-FFF2-40B4-BE49-F238E27FC236}">
                <a16:creationId xmlns:a16="http://schemas.microsoft.com/office/drawing/2014/main" id="{4E636634-5CC1-CA66-33D7-853C2D8BBEC7}"/>
              </a:ext>
            </a:extLst>
          </p:cNvPr>
          <p:cNvSpPr txBox="1"/>
          <p:nvPr/>
        </p:nvSpPr>
        <p:spPr>
          <a:xfrm>
            <a:off x="6052185" y="4356648"/>
            <a:ext cx="2824780" cy="415498"/>
          </a:xfrm>
          <a:prstGeom prst="rect">
            <a:avLst/>
          </a:prstGeom>
          <a:noFill/>
        </p:spPr>
        <p:txBody>
          <a:bodyPr wrap="square">
            <a:spAutoFit/>
          </a:bodyPr>
          <a:lstStyle/>
          <a:p>
            <a:pPr algn="ctr"/>
            <a:r>
              <a:rPr lang="en-US" sz="1050" dirty="0"/>
              <a:t>(</a:t>
            </a:r>
            <a:r>
              <a:rPr lang="en-US" sz="1050" dirty="0">
                <a:hlinkClick r:id="rId4"/>
              </a:rPr>
              <a:t>https://www.abmhealthservices.com/benefits-of-counseling/</a:t>
            </a:r>
            <a:r>
              <a:rPr lang="en-US" sz="1050" dirty="0"/>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PlaceHolder 1"/>
          <p:cNvSpPr>
            <a:spLocks noGrp="1"/>
          </p:cNvSpPr>
          <p:nvPr>
            <p:ph type="title"/>
          </p:nvPr>
        </p:nvSpPr>
        <p:spPr>
          <a:xfrm>
            <a:off x="2124000" y="-396848"/>
            <a:ext cx="5513542" cy="1323720"/>
          </a:xfrm>
          <a:prstGeom prst="rect">
            <a:avLst/>
          </a:prstGeom>
          <a:noFill/>
          <a:ln w="0">
            <a:noFill/>
          </a:ln>
        </p:spPr>
        <p:txBody>
          <a:bodyPr lIns="91440" tIns="91440" rIns="91440" bIns="91440" anchor="b">
            <a:noAutofit/>
          </a:bodyPr>
          <a:lstStyle/>
          <a:p>
            <a:pPr algn="ctr"/>
            <a:r>
              <a:rPr lang="en-GB" sz="2400" b="1" dirty="0"/>
              <a:t>BIOLOGICAL AND ENVIRONMENTAL INFLUENCES</a:t>
            </a:r>
            <a:endParaRPr lang="en-US" sz="2400" b="1" dirty="0"/>
          </a:p>
        </p:txBody>
      </p:sp>
      <p:sp>
        <p:nvSpPr>
          <p:cNvPr id="117" name="PlaceHolder 2"/>
          <p:cNvSpPr>
            <a:spLocks noGrp="1"/>
          </p:cNvSpPr>
          <p:nvPr>
            <p:ph type="subTitle"/>
          </p:nvPr>
        </p:nvSpPr>
        <p:spPr>
          <a:xfrm>
            <a:off x="85524" y="1363498"/>
            <a:ext cx="5625016" cy="3149292"/>
          </a:xfrm>
          <a:prstGeom prst="rect">
            <a:avLst/>
          </a:prstGeom>
          <a:noFill/>
          <a:ln w="0">
            <a:noFill/>
          </a:ln>
        </p:spPr>
        <p:txBody>
          <a:bodyPr lIns="91440" tIns="91440" rIns="91440" bIns="91440" anchor="t">
            <a:normAutofit/>
          </a:bodyPr>
          <a:lstStyle/>
          <a:p>
            <a:pPr marL="571500" lvl="0" indent="-571500" algn="just">
              <a:buFont typeface="Arial" panose="020B0604020202020204" pitchFamily="34" charset="0"/>
              <a:buChar char="•"/>
            </a:pPr>
            <a:r>
              <a:rPr lang="en-GB" sz="1600" dirty="0"/>
              <a:t>Adolescence stage involves brain development, hormonal changes especially prefrontal cortex that increases risk taking and emotional sensitivity</a:t>
            </a:r>
            <a:endParaRPr lang="en-US" sz="1600" dirty="0"/>
          </a:p>
          <a:p>
            <a:pPr marL="571500" lvl="0" indent="-571500" algn="just">
              <a:buFont typeface="Arial" panose="020B0604020202020204" pitchFamily="34" charset="0"/>
              <a:buChar char="•"/>
            </a:pPr>
            <a:r>
              <a:rPr lang="en-GB" sz="1600" dirty="0"/>
              <a:t>Adolescence brain is highly sensitive towards stimuli like stressful experience, palatable foods (Peters and </a:t>
            </a:r>
            <a:r>
              <a:rPr lang="en-GB" sz="1600" dirty="0" err="1"/>
              <a:t>Naneix</a:t>
            </a:r>
            <a:r>
              <a:rPr lang="en-GB" sz="1600" dirty="0"/>
              <a:t>, 2022, p.10)</a:t>
            </a:r>
            <a:endParaRPr lang="en-US" sz="1600" dirty="0"/>
          </a:p>
          <a:p>
            <a:pPr marL="571500" lvl="0" indent="-571500" algn="just">
              <a:buFont typeface="Arial" panose="020B0604020202020204" pitchFamily="34" charset="0"/>
              <a:buChar char="•"/>
            </a:pPr>
            <a:r>
              <a:rPr lang="en-GB" sz="1600" dirty="0"/>
              <a:t>Loss of father, undertaking caregiver role from an early age leave Jenny under continuous stress, restrict cognitive, psychological development</a:t>
            </a:r>
            <a:endParaRPr lang="en-US" sz="1600" dirty="0"/>
          </a:p>
          <a:p>
            <a:pPr marL="571500" lvl="0" indent="-571500" algn="just">
              <a:buFont typeface="Arial" panose="020B0604020202020204" pitchFamily="34" charset="0"/>
              <a:buChar char="•"/>
            </a:pPr>
            <a:r>
              <a:rPr lang="en-GB" sz="1600" dirty="0"/>
              <a:t>Biological vulnerabilities increase environmental pressure which can also be overcome through external supports </a:t>
            </a:r>
            <a:endParaRPr lang="en-US" sz="1600" dirty="0"/>
          </a:p>
        </p:txBody>
      </p:sp>
      <p:sp>
        <p:nvSpPr>
          <p:cNvPr id="118" name="Google Shape;201;p32"/>
          <p:cNvSpPr/>
          <p:nvPr/>
        </p:nvSpPr>
        <p:spPr>
          <a:xfrm rot="1118400" flipH="1">
            <a:off x="-1409760" y="-1053720"/>
            <a:ext cx="3333960" cy="4627800"/>
          </a:xfrm>
          <a:custGeom>
            <a:avLst/>
            <a:gdLst>
              <a:gd name="textAreaLeft" fmla="*/ -360 w 3333960"/>
              <a:gd name="textAreaRight" fmla="*/ 3333960 w 3333960"/>
              <a:gd name="textAreaTop" fmla="*/ 0 h 4627800"/>
              <a:gd name="textAreaBottom" fmla="*/ 4628160 h 462780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119" name="Google Shape;202;p32"/>
          <p:cNvSpPr/>
          <p:nvPr/>
        </p:nvSpPr>
        <p:spPr>
          <a:xfrm rot="15300000">
            <a:off x="6255720" y="1578600"/>
            <a:ext cx="5370840" cy="2151360"/>
          </a:xfrm>
          <a:custGeom>
            <a:avLst/>
            <a:gdLst>
              <a:gd name="textAreaLeft" fmla="*/ 0 w 5370840"/>
              <a:gd name="textAreaRight" fmla="*/ 5371200 w 5370840"/>
              <a:gd name="textAreaTop" fmla="*/ 0 h 2151360"/>
              <a:gd name="textAreaBottom" fmla="*/ 2151720 h 215136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0" name="Google Shape;203;p32"/>
          <p:cNvSpPr/>
          <p:nvPr/>
        </p:nvSpPr>
        <p:spPr>
          <a:xfrm>
            <a:off x="-802440" y="3852360"/>
            <a:ext cx="3750480" cy="1502280"/>
          </a:xfrm>
          <a:custGeom>
            <a:avLst/>
            <a:gdLst>
              <a:gd name="textAreaLeft" fmla="*/ 0 w 3750480"/>
              <a:gd name="textAreaRight" fmla="*/ 3750840 w 3750480"/>
              <a:gd name="textAreaTop" fmla="*/ 0 h 1502280"/>
              <a:gd name="textAreaBottom" fmla="*/ 1502640 h 150228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pic>
        <p:nvPicPr>
          <p:cNvPr id="3" name="Picture 2">
            <a:extLst>
              <a:ext uri="{FF2B5EF4-FFF2-40B4-BE49-F238E27FC236}">
                <a16:creationId xmlns:a16="http://schemas.microsoft.com/office/drawing/2014/main" id="{97F8A6ED-D64A-D4DC-C8B0-31E598BF1DEC}"/>
              </a:ext>
            </a:extLst>
          </p:cNvPr>
          <p:cNvPicPr>
            <a:picLocks noChangeAspect="1"/>
          </p:cNvPicPr>
          <p:nvPr/>
        </p:nvPicPr>
        <p:blipFill>
          <a:blip r:embed="rId3"/>
          <a:stretch>
            <a:fillRect/>
          </a:stretch>
        </p:blipFill>
        <p:spPr>
          <a:xfrm>
            <a:off x="6367907" y="1556239"/>
            <a:ext cx="2268917" cy="2196082"/>
          </a:xfrm>
          <a:prstGeom prst="rect">
            <a:avLst/>
          </a:prstGeom>
        </p:spPr>
      </p:pic>
      <p:sp>
        <p:nvSpPr>
          <p:cNvPr id="5" name="TextBox 4">
            <a:extLst>
              <a:ext uri="{FF2B5EF4-FFF2-40B4-BE49-F238E27FC236}">
                <a16:creationId xmlns:a16="http://schemas.microsoft.com/office/drawing/2014/main" id="{59793FA8-18A0-D674-FFE8-CEDB20A3182E}"/>
              </a:ext>
            </a:extLst>
          </p:cNvPr>
          <p:cNvSpPr txBox="1"/>
          <p:nvPr/>
        </p:nvSpPr>
        <p:spPr>
          <a:xfrm>
            <a:off x="6071280" y="3985508"/>
            <a:ext cx="3132524" cy="338554"/>
          </a:xfrm>
          <a:prstGeom prst="rect">
            <a:avLst/>
          </a:prstGeom>
          <a:noFill/>
        </p:spPr>
        <p:txBody>
          <a:bodyPr wrap="square">
            <a:spAutoFit/>
          </a:bodyPr>
          <a:lstStyle/>
          <a:p>
            <a:pPr algn="ctr"/>
            <a:r>
              <a:rPr lang="en-US" sz="800" dirty="0"/>
              <a:t>(</a:t>
            </a:r>
            <a:r>
              <a:rPr lang="en-US" sz="800" dirty="0">
                <a:hlinkClick r:id="rId4"/>
              </a:rPr>
              <a:t>https://cod.pressbooks.pub/ecec1101/chapter/chapter-13-adolescence-physical-development/</a:t>
            </a:r>
            <a:r>
              <a:rPr lang="en-US" sz="800" dirty="0"/>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2AE121-FFE8-9827-47A6-52856C3933D2}"/>
              </a:ext>
            </a:extLst>
          </p:cNvPr>
          <p:cNvSpPr/>
          <p:nvPr/>
        </p:nvSpPr>
        <p:spPr>
          <a:xfrm>
            <a:off x="1973902" y="0"/>
            <a:ext cx="751114" cy="1502229"/>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p:cNvSpPr/>
          <p:nvPr/>
        </p:nvSpPr>
        <p:spPr>
          <a:xfrm>
            <a:off x="476280" y="568373"/>
            <a:ext cx="8191080" cy="952200"/>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algn="ctr"/>
            <a:r>
              <a:rPr lang="en-GB" sz="2400" b="1" dirty="0"/>
              <a:t>EVALUATION ON USEFULNESS AND LIMITATION</a:t>
            </a:r>
            <a:endParaRPr lang="en-US" sz="2400" b="1" dirty="0"/>
          </a:p>
        </p:txBody>
      </p:sp>
      <p:sp>
        <p:nvSpPr>
          <p:cNvPr id="122" name="Rectangle 121"/>
          <p:cNvSpPr/>
          <p:nvPr/>
        </p:nvSpPr>
        <p:spPr>
          <a:xfrm>
            <a:off x="309186" y="1556458"/>
            <a:ext cx="8733141" cy="2761920"/>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algn="just"/>
            <a:r>
              <a:rPr lang="en-GB" b="1" u="sng" dirty="0"/>
              <a:t>Strengths</a:t>
            </a:r>
            <a:endParaRPr lang="en-US" dirty="0"/>
          </a:p>
          <a:p>
            <a:pPr lvl="0" algn="just"/>
            <a:r>
              <a:rPr lang="en-GB" dirty="0"/>
              <a:t>Bowlby’s theory highlights significance of secure attachment and child development</a:t>
            </a:r>
            <a:endParaRPr lang="en-US" dirty="0"/>
          </a:p>
          <a:p>
            <a:pPr lvl="0" algn="just"/>
            <a:r>
              <a:rPr lang="en-GB" dirty="0"/>
              <a:t>Depressive or insecure experience is associated with avoidance attachment style (Chen, 2023, p.210)</a:t>
            </a:r>
            <a:endParaRPr lang="en-US" dirty="0"/>
          </a:p>
          <a:p>
            <a:pPr lvl="0" algn="just"/>
            <a:r>
              <a:rPr lang="en-GB" dirty="0"/>
              <a:t>Role of IWM in shaping emotion, future relationship of Jenny</a:t>
            </a:r>
            <a:endParaRPr lang="en-US" dirty="0"/>
          </a:p>
          <a:p>
            <a:pPr algn="just"/>
            <a:r>
              <a:rPr lang="en-GB" b="1" u="sng" dirty="0"/>
              <a:t>Limitations</a:t>
            </a:r>
            <a:endParaRPr lang="en-US" dirty="0"/>
          </a:p>
          <a:p>
            <a:pPr lvl="0" algn="just"/>
            <a:r>
              <a:rPr lang="en-GB" dirty="0"/>
              <a:t>Lack social and cultural consideration in Jenny’s scenario</a:t>
            </a:r>
            <a:endParaRPr lang="en-US" dirty="0"/>
          </a:p>
          <a:p>
            <a:pPr lvl="0" algn="just"/>
            <a:r>
              <a:rPr lang="en-GB" dirty="0"/>
              <a:t>Over reliance upon bond between mother and Jenny that limit view of Jenny’s resilience influenced by community or peers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Rectangle 122"/>
          <p:cNvSpPr/>
          <p:nvPr/>
        </p:nvSpPr>
        <p:spPr>
          <a:xfrm>
            <a:off x="5048280" y="476280"/>
            <a:ext cx="3619080" cy="952200"/>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algn="ctr"/>
            <a:r>
              <a:rPr lang="en-GB" sz="2000" b="1" dirty="0"/>
              <a:t>CONCLUSION</a:t>
            </a:r>
            <a:endParaRPr lang="en-US" sz="2000" b="1" dirty="0"/>
          </a:p>
        </p:txBody>
      </p:sp>
      <p:sp>
        <p:nvSpPr>
          <p:cNvPr id="124" name="Rectangle 123"/>
          <p:cNvSpPr/>
          <p:nvPr/>
        </p:nvSpPr>
        <p:spPr>
          <a:xfrm>
            <a:off x="5048280" y="1438052"/>
            <a:ext cx="3619080" cy="2761920"/>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77500" lnSpcReduction="20000"/>
          </a:bodyPr>
          <a:lstStyle/>
          <a:p>
            <a:pPr marL="285750" lvl="0" indent="-285750" algn="just">
              <a:lnSpc>
                <a:spcPct val="160000"/>
              </a:lnSpc>
              <a:buFont typeface="Arial" panose="020B0604020202020204" pitchFamily="34" charset="0"/>
              <a:buChar char="•"/>
            </a:pPr>
            <a:r>
              <a:rPr lang="en-GB" dirty="0"/>
              <a:t>Bowlby’s theory highlighted that Jenny face issue in identity formation, emotional regulation, building peer relationship due to insecure attachment in adolescence stage</a:t>
            </a:r>
            <a:endParaRPr lang="en-US" dirty="0"/>
          </a:p>
          <a:p>
            <a:pPr marL="285750" lvl="0" indent="-285750" algn="just">
              <a:lnSpc>
                <a:spcPct val="160000"/>
              </a:lnSpc>
              <a:buFont typeface="Arial" panose="020B0604020202020204" pitchFamily="34" charset="0"/>
              <a:buChar char="•"/>
            </a:pPr>
            <a:r>
              <a:rPr lang="en-GB" dirty="0"/>
              <a:t>Jenny face career uncertainty, mistrust towards partners in adulthood </a:t>
            </a:r>
            <a:endParaRPr lang="en-US" dirty="0"/>
          </a:p>
          <a:p>
            <a:pPr marL="285750" lvl="0" indent="-285750" algn="just">
              <a:lnSpc>
                <a:spcPct val="160000"/>
              </a:lnSpc>
              <a:buFont typeface="Arial" panose="020B0604020202020204" pitchFamily="34" charset="0"/>
              <a:buChar char="•"/>
            </a:pPr>
            <a:r>
              <a:rPr lang="en-GB" dirty="0"/>
              <a:t>Peers supports, counselling, external supports in caregiving can foster a sense of secure attachment for Jenny</a:t>
            </a:r>
            <a:endParaRPr lang="en-US" dirty="0"/>
          </a:p>
        </p:txBody>
      </p:sp>
      <p:pic>
        <p:nvPicPr>
          <p:cNvPr id="3" name="Picture 2">
            <a:extLst>
              <a:ext uri="{FF2B5EF4-FFF2-40B4-BE49-F238E27FC236}">
                <a16:creationId xmlns:a16="http://schemas.microsoft.com/office/drawing/2014/main" id="{C9CC771B-8D97-0603-8228-7A0F996F0AC1}"/>
              </a:ext>
            </a:extLst>
          </p:cNvPr>
          <p:cNvPicPr>
            <a:picLocks noChangeAspect="1"/>
          </p:cNvPicPr>
          <p:nvPr/>
        </p:nvPicPr>
        <p:blipFill>
          <a:blip r:embed="rId3"/>
          <a:stretch>
            <a:fillRect/>
          </a:stretch>
        </p:blipFill>
        <p:spPr>
          <a:xfrm>
            <a:off x="0" y="0"/>
            <a:ext cx="3993099" cy="51435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PlaceHolder 1"/>
          <p:cNvSpPr>
            <a:spLocks noGrp="1"/>
          </p:cNvSpPr>
          <p:nvPr>
            <p:ph type="title"/>
          </p:nvPr>
        </p:nvSpPr>
        <p:spPr>
          <a:xfrm>
            <a:off x="2124000" y="-219222"/>
            <a:ext cx="4895640" cy="1323720"/>
          </a:xfrm>
          <a:prstGeom prst="rect">
            <a:avLst/>
          </a:prstGeom>
          <a:noFill/>
          <a:ln w="0">
            <a:noFill/>
          </a:ln>
        </p:spPr>
        <p:txBody>
          <a:bodyPr lIns="91440" tIns="91440" rIns="91440" bIns="91440" anchor="b">
            <a:normAutofit/>
          </a:bodyPr>
          <a:lstStyle/>
          <a:p>
            <a:pPr indent="0" algn="ctr">
              <a:lnSpc>
                <a:spcPct val="100000"/>
              </a:lnSpc>
              <a:buNone/>
              <a:tabLst>
                <a:tab pos="0" algn="l"/>
              </a:tabLst>
            </a:pPr>
            <a:r>
              <a:rPr lang="en-US" sz="3600" b="1" u="none" strike="noStrike" dirty="0">
                <a:solidFill>
                  <a:schemeClr val="dk1"/>
                </a:solidFill>
                <a:effectLst/>
                <a:uFillTx/>
                <a:ea typeface="Raleway"/>
              </a:rPr>
              <a:t>REFERENCES</a:t>
            </a:r>
            <a:r>
              <a:rPr lang="en-US" sz="4000" b="1" u="none" strike="noStrike" dirty="0">
                <a:solidFill>
                  <a:schemeClr val="dk1"/>
                </a:solidFill>
                <a:effectLst/>
                <a:uFillTx/>
                <a:ea typeface="Raleway"/>
              </a:rPr>
              <a:t> </a:t>
            </a:r>
            <a:endParaRPr lang="fr-FR" sz="4000" b="0" u="none" strike="noStrike" dirty="0">
              <a:solidFill>
                <a:schemeClr val="dk1"/>
              </a:solidFill>
              <a:effectLst/>
              <a:uFillTx/>
            </a:endParaRPr>
          </a:p>
        </p:txBody>
      </p:sp>
      <p:sp>
        <p:nvSpPr>
          <p:cNvPr id="128" name="Google Shape;201;p32"/>
          <p:cNvSpPr/>
          <p:nvPr/>
        </p:nvSpPr>
        <p:spPr>
          <a:xfrm rot="1118400" flipH="1">
            <a:off x="-1409760" y="-1053720"/>
            <a:ext cx="3333960" cy="4627800"/>
          </a:xfrm>
          <a:custGeom>
            <a:avLst/>
            <a:gdLst>
              <a:gd name="textAreaLeft" fmla="*/ -360 w 3333960"/>
              <a:gd name="textAreaRight" fmla="*/ 3333960 w 3333960"/>
              <a:gd name="textAreaTop" fmla="*/ 0 h 4627800"/>
              <a:gd name="textAreaBottom" fmla="*/ 4628160 h 4627800"/>
            </a:gdLst>
            <a:ahLst/>
            <a:cxnLst/>
            <a:rect l="textAreaLeft" t="textAreaTop" r="textAreaRight" b="textAreaBottom"/>
            <a:pathLst>
              <a:path w="72881" h="104143">
                <a:moveTo>
                  <a:pt x="9820" y="0"/>
                </a:moveTo>
                <a:cubicBezTo>
                  <a:pt x="9659" y="0"/>
                  <a:pt x="9503" y="56"/>
                  <a:pt x="9362" y="157"/>
                </a:cubicBezTo>
                <a:cubicBezTo>
                  <a:pt x="9035" y="565"/>
                  <a:pt x="8709" y="973"/>
                  <a:pt x="8464" y="1436"/>
                </a:cubicBezTo>
                <a:cubicBezTo>
                  <a:pt x="7675" y="2742"/>
                  <a:pt x="6885" y="4049"/>
                  <a:pt x="6178" y="5409"/>
                </a:cubicBezTo>
                <a:cubicBezTo>
                  <a:pt x="5443" y="6770"/>
                  <a:pt x="4763" y="8158"/>
                  <a:pt x="4164" y="9600"/>
                </a:cubicBezTo>
                <a:cubicBezTo>
                  <a:pt x="3402" y="11424"/>
                  <a:pt x="2667" y="13247"/>
                  <a:pt x="2068" y="15125"/>
                </a:cubicBezTo>
                <a:cubicBezTo>
                  <a:pt x="1551" y="16594"/>
                  <a:pt x="1170" y="18118"/>
                  <a:pt x="898" y="19642"/>
                </a:cubicBezTo>
                <a:cubicBezTo>
                  <a:pt x="463" y="22037"/>
                  <a:pt x="163" y="24459"/>
                  <a:pt x="27" y="26909"/>
                </a:cubicBezTo>
                <a:cubicBezTo>
                  <a:pt x="0" y="28868"/>
                  <a:pt x="163" y="30855"/>
                  <a:pt x="490" y="32787"/>
                </a:cubicBezTo>
                <a:cubicBezTo>
                  <a:pt x="817" y="35046"/>
                  <a:pt x="1606" y="37223"/>
                  <a:pt x="2803" y="39182"/>
                </a:cubicBezTo>
                <a:cubicBezTo>
                  <a:pt x="3075" y="39645"/>
                  <a:pt x="3375" y="40108"/>
                  <a:pt x="3701" y="40570"/>
                </a:cubicBezTo>
                <a:cubicBezTo>
                  <a:pt x="4654" y="41822"/>
                  <a:pt x="5742" y="42965"/>
                  <a:pt x="6940" y="43999"/>
                </a:cubicBezTo>
                <a:cubicBezTo>
                  <a:pt x="8246" y="45006"/>
                  <a:pt x="9634" y="45850"/>
                  <a:pt x="11131" y="46530"/>
                </a:cubicBezTo>
                <a:cubicBezTo>
                  <a:pt x="14067" y="47838"/>
                  <a:pt x="17238" y="48518"/>
                  <a:pt x="20466" y="48518"/>
                </a:cubicBezTo>
                <a:cubicBezTo>
                  <a:pt x="20529" y="48518"/>
                  <a:pt x="20592" y="48517"/>
                  <a:pt x="20656" y="48517"/>
                </a:cubicBezTo>
                <a:cubicBezTo>
                  <a:pt x="22261" y="48517"/>
                  <a:pt x="23867" y="48462"/>
                  <a:pt x="25473" y="48381"/>
                </a:cubicBezTo>
                <a:cubicBezTo>
                  <a:pt x="26806" y="48326"/>
                  <a:pt x="28140" y="48190"/>
                  <a:pt x="29500" y="48027"/>
                </a:cubicBezTo>
                <a:cubicBezTo>
                  <a:pt x="31052" y="47809"/>
                  <a:pt x="32576" y="47537"/>
                  <a:pt x="34127" y="47319"/>
                </a:cubicBezTo>
                <a:cubicBezTo>
                  <a:pt x="36032" y="47047"/>
                  <a:pt x="37882" y="46775"/>
                  <a:pt x="39842" y="46585"/>
                </a:cubicBezTo>
                <a:cubicBezTo>
                  <a:pt x="41801" y="46394"/>
                  <a:pt x="43761" y="46231"/>
                  <a:pt x="45747" y="46149"/>
                </a:cubicBezTo>
                <a:cubicBezTo>
                  <a:pt x="46010" y="46135"/>
                  <a:pt x="46272" y="46128"/>
                  <a:pt x="46535" y="46128"/>
                </a:cubicBezTo>
                <a:cubicBezTo>
                  <a:pt x="47252" y="46128"/>
                  <a:pt x="47969" y="46178"/>
                  <a:pt x="48687" y="46258"/>
                </a:cubicBezTo>
                <a:cubicBezTo>
                  <a:pt x="50074" y="46340"/>
                  <a:pt x="51462" y="46530"/>
                  <a:pt x="52850" y="46830"/>
                </a:cubicBezTo>
                <a:cubicBezTo>
                  <a:pt x="54238" y="47211"/>
                  <a:pt x="55599" y="47728"/>
                  <a:pt x="56932" y="48299"/>
                </a:cubicBezTo>
                <a:cubicBezTo>
                  <a:pt x="58810" y="49116"/>
                  <a:pt x="60443" y="50367"/>
                  <a:pt x="61695" y="52000"/>
                </a:cubicBezTo>
                <a:cubicBezTo>
                  <a:pt x="62675" y="53170"/>
                  <a:pt x="63437" y="54477"/>
                  <a:pt x="64008" y="55865"/>
                </a:cubicBezTo>
                <a:cubicBezTo>
                  <a:pt x="64797" y="57851"/>
                  <a:pt x="65233" y="59947"/>
                  <a:pt x="65287" y="62042"/>
                </a:cubicBezTo>
                <a:cubicBezTo>
                  <a:pt x="65314" y="63240"/>
                  <a:pt x="65342" y="64437"/>
                  <a:pt x="65287" y="65635"/>
                </a:cubicBezTo>
                <a:cubicBezTo>
                  <a:pt x="65233" y="66886"/>
                  <a:pt x="65097" y="68138"/>
                  <a:pt x="64906" y="69363"/>
                </a:cubicBezTo>
                <a:cubicBezTo>
                  <a:pt x="64580" y="71077"/>
                  <a:pt x="64171" y="72765"/>
                  <a:pt x="63682" y="74425"/>
                </a:cubicBezTo>
                <a:cubicBezTo>
                  <a:pt x="63001" y="76629"/>
                  <a:pt x="62239" y="78834"/>
                  <a:pt x="61368" y="80983"/>
                </a:cubicBezTo>
                <a:cubicBezTo>
                  <a:pt x="60688" y="82752"/>
                  <a:pt x="59817" y="84467"/>
                  <a:pt x="58974" y="86181"/>
                </a:cubicBezTo>
                <a:cubicBezTo>
                  <a:pt x="58402" y="87379"/>
                  <a:pt x="57722" y="88549"/>
                  <a:pt x="57041" y="89719"/>
                </a:cubicBezTo>
                <a:cubicBezTo>
                  <a:pt x="56252" y="91053"/>
                  <a:pt x="55436" y="92386"/>
                  <a:pt x="54619" y="93693"/>
                </a:cubicBezTo>
                <a:cubicBezTo>
                  <a:pt x="54293" y="94237"/>
                  <a:pt x="53939" y="94754"/>
                  <a:pt x="53558" y="95271"/>
                </a:cubicBezTo>
                <a:cubicBezTo>
                  <a:pt x="52959" y="96115"/>
                  <a:pt x="52333" y="96931"/>
                  <a:pt x="51653" y="97856"/>
                </a:cubicBezTo>
                <a:lnTo>
                  <a:pt x="71628" y="104143"/>
                </a:lnTo>
                <a:cubicBezTo>
                  <a:pt x="71737" y="102401"/>
                  <a:pt x="71846" y="100687"/>
                  <a:pt x="71928" y="98999"/>
                </a:cubicBezTo>
                <a:cubicBezTo>
                  <a:pt x="72009" y="97639"/>
                  <a:pt x="72091" y="96278"/>
                  <a:pt x="72172" y="94917"/>
                </a:cubicBezTo>
                <a:cubicBezTo>
                  <a:pt x="72309" y="92658"/>
                  <a:pt x="72254" y="90400"/>
                  <a:pt x="72635" y="88168"/>
                </a:cubicBezTo>
                <a:cubicBezTo>
                  <a:pt x="72744" y="87270"/>
                  <a:pt x="72798" y="86372"/>
                  <a:pt x="72771" y="85474"/>
                </a:cubicBezTo>
                <a:cubicBezTo>
                  <a:pt x="72826" y="84195"/>
                  <a:pt x="72880" y="82943"/>
                  <a:pt x="72880" y="81691"/>
                </a:cubicBezTo>
                <a:cubicBezTo>
                  <a:pt x="72880" y="79160"/>
                  <a:pt x="72798" y="76656"/>
                  <a:pt x="72771" y="74153"/>
                </a:cubicBezTo>
                <a:cubicBezTo>
                  <a:pt x="72798" y="72710"/>
                  <a:pt x="72690" y="71268"/>
                  <a:pt x="72445" y="69853"/>
                </a:cubicBezTo>
                <a:cubicBezTo>
                  <a:pt x="72064" y="67948"/>
                  <a:pt x="71982" y="65961"/>
                  <a:pt x="71655" y="64029"/>
                </a:cubicBezTo>
                <a:cubicBezTo>
                  <a:pt x="71410" y="62151"/>
                  <a:pt x="70921" y="60328"/>
                  <a:pt x="70213" y="58586"/>
                </a:cubicBezTo>
                <a:cubicBezTo>
                  <a:pt x="69505" y="56953"/>
                  <a:pt x="69043" y="55212"/>
                  <a:pt x="67954" y="53769"/>
                </a:cubicBezTo>
                <a:cubicBezTo>
                  <a:pt x="67219" y="52817"/>
                  <a:pt x="66512" y="51810"/>
                  <a:pt x="65777" y="50857"/>
                </a:cubicBezTo>
                <a:cubicBezTo>
                  <a:pt x="64552" y="49279"/>
                  <a:pt x="63028" y="47945"/>
                  <a:pt x="61287" y="46993"/>
                </a:cubicBezTo>
                <a:cubicBezTo>
                  <a:pt x="59736" y="46122"/>
                  <a:pt x="58130" y="45387"/>
                  <a:pt x="56470" y="44761"/>
                </a:cubicBezTo>
                <a:cubicBezTo>
                  <a:pt x="53585" y="43700"/>
                  <a:pt x="50510" y="43264"/>
                  <a:pt x="47462" y="42938"/>
                </a:cubicBezTo>
                <a:cubicBezTo>
                  <a:pt x="45938" y="42775"/>
                  <a:pt x="44414" y="42666"/>
                  <a:pt x="42863" y="42584"/>
                </a:cubicBezTo>
                <a:cubicBezTo>
                  <a:pt x="40930" y="42475"/>
                  <a:pt x="38998" y="42421"/>
                  <a:pt x="37066" y="42339"/>
                </a:cubicBezTo>
                <a:cubicBezTo>
                  <a:pt x="36222" y="42285"/>
                  <a:pt x="35379" y="42258"/>
                  <a:pt x="34535" y="42203"/>
                </a:cubicBezTo>
                <a:cubicBezTo>
                  <a:pt x="32440" y="42094"/>
                  <a:pt x="30344" y="41985"/>
                  <a:pt x="28276" y="41849"/>
                </a:cubicBezTo>
                <a:cubicBezTo>
                  <a:pt x="26915" y="41740"/>
                  <a:pt x="25554" y="41659"/>
                  <a:pt x="24221" y="41468"/>
                </a:cubicBezTo>
                <a:cubicBezTo>
                  <a:pt x="22044" y="41169"/>
                  <a:pt x="19894" y="40652"/>
                  <a:pt x="17826" y="39917"/>
                </a:cubicBezTo>
                <a:cubicBezTo>
                  <a:pt x="15893" y="39237"/>
                  <a:pt x="14152" y="38094"/>
                  <a:pt x="12736" y="36597"/>
                </a:cubicBezTo>
                <a:cubicBezTo>
                  <a:pt x="11675" y="35427"/>
                  <a:pt x="10886" y="34012"/>
                  <a:pt x="10423" y="32488"/>
                </a:cubicBezTo>
                <a:cubicBezTo>
                  <a:pt x="10042" y="31072"/>
                  <a:pt x="9743" y="29603"/>
                  <a:pt x="9580" y="28133"/>
                </a:cubicBezTo>
                <a:cubicBezTo>
                  <a:pt x="9416" y="26963"/>
                  <a:pt x="9389" y="25738"/>
                  <a:pt x="9444" y="24541"/>
                </a:cubicBezTo>
                <a:cubicBezTo>
                  <a:pt x="9525" y="22772"/>
                  <a:pt x="9716" y="21030"/>
                  <a:pt x="9906" y="19261"/>
                </a:cubicBezTo>
                <a:cubicBezTo>
                  <a:pt x="10015" y="18173"/>
                  <a:pt x="10151" y="17084"/>
                  <a:pt x="10369" y="16023"/>
                </a:cubicBezTo>
                <a:cubicBezTo>
                  <a:pt x="10559" y="14853"/>
                  <a:pt x="10859" y="13683"/>
                  <a:pt x="11104" y="12485"/>
                </a:cubicBezTo>
                <a:cubicBezTo>
                  <a:pt x="11702" y="9628"/>
                  <a:pt x="12274" y="6743"/>
                  <a:pt x="12873" y="3885"/>
                </a:cubicBezTo>
                <a:cubicBezTo>
                  <a:pt x="13036" y="3015"/>
                  <a:pt x="13281" y="2171"/>
                  <a:pt x="13498" y="1327"/>
                </a:cubicBezTo>
                <a:cubicBezTo>
                  <a:pt x="12274" y="865"/>
                  <a:pt x="11158" y="429"/>
                  <a:pt x="9988" y="21"/>
                </a:cubicBezTo>
                <a:cubicBezTo>
                  <a:pt x="9932" y="7"/>
                  <a:pt x="9875" y="0"/>
                  <a:pt x="9820"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r>
              <a:rPr lang="en" sz="1800" b="0" u="none" strike="noStrike">
                <a:solidFill>
                  <a:schemeClr val="dk1"/>
                </a:solidFill>
                <a:effectLst/>
                <a:uFillTx/>
                <a:latin typeface="Arial"/>
              </a:rPr>
              <a:t> </a:t>
            </a:r>
            <a:endParaRPr lang="en-US" sz="1800" b="0" u="none" strike="noStrike">
              <a:solidFill>
                <a:srgbClr val="000000"/>
              </a:solidFill>
              <a:effectLst/>
              <a:uFillTx/>
              <a:latin typeface="OpenSymbol"/>
            </a:endParaRPr>
          </a:p>
        </p:txBody>
      </p:sp>
      <p:sp>
        <p:nvSpPr>
          <p:cNvPr id="129" name="Google Shape;202;p32"/>
          <p:cNvSpPr/>
          <p:nvPr/>
        </p:nvSpPr>
        <p:spPr>
          <a:xfrm rot="15300000">
            <a:off x="6255720" y="1578600"/>
            <a:ext cx="5370840" cy="2151360"/>
          </a:xfrm>
          <a:custGeom>
            <a:avLst/>
            <a:gdLst>
              <a:gd name="textAreaLeft" fmla="*/ 0 w 5370840"/>
              <a:gd name="textAreaRight" fmla="*/ 5371200 w 5370840"/>
              <a:gd name="textAreaTop" fmla="*/ 0 h 2151360"/>
              <a:gd name="textAreaBottom" fmla="*/ 2151720 h 215136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0" name="Google Shape;203;p32"/>
          <p:cNvSpPr/>
          <p:nvPr/>
        </p:nvSpPr>
        <p:spPr>
          <a:xfrm>
            <a:off x="-802440" y="3852360"/>
            <a:ext cx="3750480" cy="1502280"/>
          </a:xfrm>
          <a:custGeom>
            <a:avLst/>
            <a:gdLst>
              <a:gd name="textAreaLeft" fmla="*/ 0 w 3750480"/>
              <a:gd name="textAreaRight" fmla="*/ 3750840 w 3750480"/>
              <a:gd name="textAreaTop" fmla="*/ 0 h 1502280"/>
              <a:gd name="textAreaBottom" fmla="*/ 1502640 h 1502280"/>
            </a:gdLst>
            <a:ahLst/>
            <a:cxnLst/>
            <a:rect l="textAreaLeft" t="textAreaTop" r="textAreaRight" b="textAreaBottom"/>
            <a:pathLst>
              <a:path w="137869" h="54956">
                <a:moveTo>
                  <a:pt x="85612" y="0"/>
                </a:moveTo>
                <a:cubicBezTo>
                  <a:pt x="83358" y="0"/>
                  <a:pt x="81113" y="139"/>
                  <a:pt x="78868" y="418"/>
                </a:cubicBezTo>
                <a:cubicBezTo>
                  <a:pt x="76990" y="690"/>
                  <a:pt x="75085" y="853"/>
                  <a:pt x="73207" y="1180"/>
                </a:cubicBezTo>
                <a:cubicBezTo>
                  <a:pt x="70458" y="1670"/>
                  <a:pt x="67683" y="2241"/>
                  <a:pt x="64934" y="2894"/>
                </a:cubicBezTo>
                <a:cubicBezTo>
                  <a:pt x="61886" y="3602"/>
                  <a:pt x="58838" y="4418"/>
                  <a:pt x="55790" y="5207"/>
                </a:cubicBezTo>
                <a:cubicBezTo>
                  <a:pt x="54103" y="5643"/>
                  <a:pt x="52415" y="6106"/>
                  <a:pt x="50728" y="6568"/>
                </a:cubicBezTo>
                <a:cubicBezTo>
                  <a:pt x="47326" y="7439"/>
                  <a:pt x="43897" y="8310"/>
                  <a:pt x="40468" y="9154"/>
                </a:cubicBezTo>
                <a:cubicBezTo>
                  <a:pt x="38482" y="9643"/>
                  <a:pt x="36522" y="10160"/>
                  <a:pt x="34508" y="10541"/>
                </a:cubicBezTo>
                <a:cubicBezTo>
                  <a:pt x="32086" y="11031"/>
                  <a:pt x="29664" y="11412"/>
                  <a:pt x="27242" y="11793"/>
                </a:cubicBezTo>
                <a:cubicBezTo>
                  <a:pt x="25283" y="12120"/>
                  <a:pt x="23296" y="12365"/>
                  <a:pt x="21282" y="12474"/>
                </a:cubicBezTo>
                <a:cubicBezTo>
                  <a:pt x="20391" y="12505"/>
                  <a:pt x="19497" y="12528"/>
                  <a:pt x="18602" y="12528"/>
                </a:cubicBezTo>
                <a:cubicBezTo>
                  <a:pt x="16411" y="12528"/>
                  <a:pt x="14213" y="12393"/>
                  <a:pt x="12029" y="11929"/>
                </a:cubicBezTo>
                <a:cubicBezTo>
                  <a:pt x="9580" y="11440"/>
                  <a:pt x="7240" y="10514"/>
                  <a:pt x="5090" y="9208"/>
                </a:cubicBezTo>
                <a:cubicBezTo>
                  <a:pt x="3811" y="8310"/>
                  <a:pt x="2586" y="7357"/>
                  <a:pt x="1416" y="6296"/>
                </a:cubicBezTo>
                <a:cubicBezTo>
                  <a:pt x="980" y="5888"/>
                  <a:pt x="572" y="5452"/>
                  <a:pt x="191" y="4963"/>
                </a:cubicBezTo>
                <a:cubicBezTo>
                  <a:pt x="28" y="5180"/>
                  <a:pt x="28" y="5262"/>
                  <a:pt x="28" y="5344"/>
                </a:cubicBezTo>
                <a:lnTo>
                  <a:pt x="28" y="24992"/>
                </a:lnTo>
                <a:cubicBezTo>
                  <a:pt x="1" y="25319"/>
                  <a:pt x="218" y="25618"/>
                  <a:pt x="545" y="25673"/>
                </a:cubicBezTo>
                <a:cubicBezTo>
                  <a:pt x="2396" y="26162"/>
                  <a:pt x="4246" y="26761"/>
                  <a:pt x="6124" y="27115"/>
                </a:cubicBezTo>
                <a:cubicBezTo>
                  <a:pt x="8165" y="27469"/>
                  <a:pt x="10206" y="27714"/>
                  <a:pt x="12274" y="27850"/>
                </a:cubicBezTo>
                <a:cubicBezTo>
                  <a:pt x="12566" y="27864"/>
                  <a:pt x="12856" y="27871"/>
                  <a:pt x="13145" y="27871"/>
                </a:cubicBezTo>
                <a:cubicBezTo>
                  <a:pt x="13934" y="27871"/>
                  <a:pt x="14716" y="27821"/>
                  <a:pt x="15513" y="27741"/>
                </a:cubicBezTo>
                <a:cubicBezTo>
                  <a:pt x="17608" y="27578"/>
                  <a:pt x="19677" y="27333"/>
                  <a:pt x="21745" y="26979"/>
                </a:cubicBezTo>
                <a:cubicBezTo>
                  <a:pt x="24630" y="26407"/>
                  <a:pt x="27460" y="25673"/>
                  <a:pt x="30263" y="24802"/>
                </a:cubicBezTo>
                <a:cubicBezTo>
                  <a:pt x="32739" y="23985"/>
                  <a:pt x="35161" y="23033"/>
                  <a:pt x="37529" y="21971"/>
                </a:cubicBezTo>
                <a:cubicBezTo>
                  <a:pt x="41149" y="20420"/>
                  <a:pt x="44714" y="18733"/>
                  <a:pt x="48306" y="17100"/>
                </a:cubicBezTo>
                <a:cubicBezTo>
                  <a:pt x="50320" y="16175"/>
                  <a:pt x="52279" y="15141"/>
                  <a:pt x="54266" y="14215"/>
                </a:cubicBezTo>
                <a:cubicBezTo>
                  <a:pt x="57314" y="12855"/>
                  <a:pt x="60362" y="11494"/>
                  <a:pt x="63437" y="10215"/>
                </a:cubicBezTo>
                <a:cubicBezTo>
                  <a:pt x="65342" y="9398"/>
                  <a:pt x="67274" y="8691"/>
                  <a:pt x="69234" y="8065"/>
                </a:cubicBezTo>
                <a:cubicBezTo>
                  <a:pt x="71656" y="7330"/>
                  <a:pt x="74105" y="6704"/>
                  <a:pt x="76554" y="6187"/>
                </a:cubicBezTo>
                <a:cubicBezTo>
                  <a:pt x="78432" y="5833"/>
                  <a:pt x="80310" y="5561"/>
                  <a:pt x="82188" y="5398"/>
                </a:cubicBezTo>
                <a:cubicBezTo>
                  <a:pt x="82800" y="5357"/>
                  <a:pt x="83406" y="5337"/>
                  <a:pt x="84011" y="5337"/>
                </a:cubicBezTo>
                <a:cubicBezTo>
                  <a:pt x="84617" y="5337"/>
                  <a:pt x="85222" y="5357"/>
                  <a:pt x="85834" y="5398"/>
                </a:cubicBezTo>
                <a:cubicBezTo>
                  <a:pt x="86950" y="5425"/>
                  <a:pt x="88039" y="5534"/>
                  <a:pt x="89155" y="5616"/>
                </a:cubicBezTo>
                <a:cubicBezTo>
                  <a:pt x="91468" y="5833"/>
                  <a:pt x="93754" y="6405"/>
                  <a:pt x="95904" y="7276"/>
                </a:cubicBezTo>
                <a:cubicBezTo>
                  <a:pt x="98326" y="8201"/>
                  <a:pt x="100585" y="9480"/>
                  <a:pt x="102626" y="11086"/>
                </a:cubicBezTo>
                <a:cubicBezTo>
                  <a:pt x="103932" y="12147"/>
                  <a:pt x="105184" y="13317"/>
                  <a:pt x="106327" y="14542"/>
                </a:cubicBezTo>
                <a:cubicBezTo>
                  <a:pt x="107470" y="15794"/>
                  <a:pt x="108504" y="17073"/>
                  <a:pt x="109484" y="18434"/>
                </a:cubicBezTo>
                <a:cubicBezTo>
                  <a:pt x="110218" y="19495"/>
                  <a:pt x="110899" y="20611"/>
                  <a:pt x="111470" y="21754"/>
                </a:cubicBezTo>
                <a:cubicBezTo>
                  <a:pt x="112260" y="23251"/>
                  <a:pt x="112967" y="24802"/>
                  <a:pt x="113593" y="26407"/>
                </a:cubicBezTo>
                <a:cubicBezTo>
                  <a:pt x="114409" y="28585"/>
                  <a:pt x="115117" y="30789"/>
                  <a:pt x="115743" y="33048"/>
                </a:cubicBezTo>
                <a:cubicBezTo>
                  <a:pt x="116206" y="34708"/>
                  <a:pt x="116559" y="36395"/>
                  <a:pt x="116832" y="38110"/>
                </a:cubicBezTo>
                <a:cubicBezTo>
                  <a:pt x="117240" y="40777"/>
                  <a:pt x="117621" y="43416"/>
                  <a:pt x="117920" y="46056"/>
                </a:cubicBezTo>
                <a:cubicBezTo>
                  <a:pt x="118083" y="47580"/>
                  <a:pt x="118111" y="49131"/>
                  <a:pt x="118165" y="50683"/>
                </a:cubicBezTo>
                <a:cubicBezTo>
                  <a:pt x="118192" y="52098"/>
                  <a:pt x="118165" y="53540"/>
                  <a:pt x="118165" y="54955"/>
                </a:cubicBezTo>
                <a:lnTo>
                  <a:pt x="137868" y="54955"/>
                </a:lnTo>
                <a:cubicBezTo>
                  <a:pt x="137678" y="54411"/>
                  <a:pt x="137460" y="53839"/>
                  <a:pt x="137269" y="53295"/>
                </a:cubicBezTo>
                <a:cubicBezTo>
                  <a:pt x="136562" y="51227"/>
                  <a:pt x="135881" y="49131"/>
                  <a:pt x="135119" y="47090"/>
                </a:cubicBezTo>
                <a:cubicBezTo>
                  <a:pt x="134494" y="45294"/>
                  <a:pt x="133868" y="43552"/>
                  <a:pt x="133133" y="41756"/>
                </a:cubicBezTo>
                <a:cubicBezTo>
                  <a:pt x="132425" y="39960"/>
                  <a:pt x="131663" y="38191"/>
                  <a:pt x="130874" y="36395"/>
                </a:cubicBezTo>
                <a:cubicBezTo>
                  <a:pt x="130139" y="34762"/>
                  <a:pt x="129404" y="33129"/>
                  <a:pt x="128615" y="31496"/>
                </a:cubicBezTo>
                <a:cubicBezTo>
                  <a:pt x="127908" y="30081"/>
                  <a:pt x="127173" y="28666"/>
                  <a:pt x="126411" y="27251"/>
                </a:cubicBezTo>
                <a:cubicBezTo>
                  <a:pt x="125703" y="25945"/>
                  <a:pt x="124969" y="24666"/>
                  <a:pt x="124179" y="23387"/>
                </a:cubicBezTo>
                <a:cubicBezTo>
                  <a:pt x="123499" y="22271"/>
                  <a:pt x="122764" y="21182"/>
                  <a:pt x="122029" y="20094"/>
                </a:cubicBezTo>
                <a:cubicBezTo>
                  <a:pt x="120669" y="18025"/>
                  <a:pt x="119145" y="16066"/>
                  <a:pt x="117430" y="14270"/>
                </a:cubicBezTo>
                <a:cubicBezTo>
                  <a:pt x="116723" y="13535"/>
                  <a:pt x="116015" y="12773"/>
                  <a:pt x="115308" y="12038"/>
                </a:cubicBezTo>
                <a:cubicBezTo>
                  <a:pt x="113348" y="9970"/>
                  <a:pt x="111144" y="8147"/>
                  <a:pt x="108749" y="6650"/>
                </a:cubicBezTo>
                <a:cubicBezTo>
                  <a:pt x="107524" y="5915"/>
                  <a:pt x="106327" y="5071"/>
                  <a:pt x="105048" y="4418"/>
                </a:cubicBezTo>
                <a:cubicBezTo>
                  <a:pt x="102735" y="3221"/>
                  <a:pt x="100285" y="2268"/>
                  <a:pt x="97754" y="1561"/>
                </a:cubicBezTo>
                <a:cubicBezTo>
                  <a:pt x="94842" y="744"/>
                  <a:pt x="91822" y="254"/>
                  <a:pt x="88774" y="91"/>
                </a:cubicBezTo>
                <a:cubicBezTo>
                  <a:pt x="87717" y="31"/>
                  <a:pt x="86664" y="0"/>
                  <a:pt x="85612" y="0"/>
                </a:cubicBez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7" name="PlaceHolder 2"/>
          <p:cNvSpPr>
            <a:spLocks noGrp="1"/>
          </p:cNvSpPr>
          <p:nvPr>
            <p:ph type="subTitle"/>
          </p:nvPr>
        </p:nvSpPr>
        <p:spPr>
          <a:xfrm>
            <a:off x="184197" y="1157992"/>
            <a:ext cx="8847971" cy="3565312"/>
          </a:xfrm>
          <a:prstGeom prst="rect">
            <a:avLst/>
          </a:prstGeom>
          <a:noFill/>
          <a:ln w="0">
            <a:noFill/>
          </a:ln>
        </p:spPr>
        <p:txBody>
          <a:bodyPr lIns="91440" tIns="91440" rIns="91440" bIns="91440" anchor="t">
            <a:normAutofit/>
          </a:bodyPr>
          <a:lstStyle/>
          <a:p>
            <a:pPr marL="571500" indent="-571500" algn="just">
              <a:lnSpc>
                <a:spcPct val="170000"/>
              </a:lnSpc>
              <a:buFont typeface="Arial" panose="020B0604020202020204" pitchFamily="34" charset="0"/>
              <a:buChar char="•"/>
            </a:pPr>
            <a:r>
              <a:rPr lang="en-GB" sz="1200" dirty="0"/>
              <a:t>Bell, D.C., (2024) ‘Connection abstract theory: An exercise in abstract theorizing after Bowlby’, </a:t>
            </a:r>
            <a:r>
              <a:rPr lang="en-GB" sz="1200" i="1" dirty="0"/>
              <a:t>Journal of Family Theory &amp; Review</a:t>
            </a:r>
            <a:r>
              <a:rPr lang="en-GB" sz="1200" dirty="0"/>
              <a:t>, </a:t>
            </a:r>
            <a:r>
              <a:rPr lang="en-GB" sz="1200" i="1" dirty="0"/>
              <a:t>16</a:t>
            </a:r>
            <a:r>
              <a:rPr lang="en-GB" sz="1200" dirty="0"/>
              <a:t>(2), pp.191-215.</a:t>
            </a:r>
            <a:endParaRPr lang="en-US" sz="1200" dirty="0"/>
          </a:p>
          <a:p>
            <a:pPr marL="571500" indent="-571500" algn="just">
              <a:lnSpc>
                <a:spcPct val="170000"/>
              </a:lnSpc>
              <a:buFont typeface="Arial" panose="020B0604020202020204" pitchFamily="34" charset="0"/>
              <a:buChar char="•"/>
            </a:pPr>
            <a:r>
              <a:rPr lang="en-GB" sz="1200" dirty="0"/>
              <a:t>Chen, Y., (2023) ‘Impact of Attachment History on Development’, In </a:t>
            </a:r>
            <a:r>
              <a:rPr lang="en-GB" sz="1200" i="1" dirty="0"/>
              <a:t>Proceedings of the 2022 4th International Conference on Literature, Art and Human Development (ICLAHD 2022)</a:t>
            </a:r>
            <a:r>
              <a:rPr lang="en-GB" sz="1200" dirty="0"/>
              <a:t> (Vol. 726, p. 209). Springer Nature.</a:t>
            </a:r>
            <a:endParaRPr lang="en-US" sz="1200" dirty="0"/>
          </a:p>
          <a:p>
            <a:pPr marL="571500" indent="-571500" algn="just">
              <a:lnSpc>
                <a:spcPct val="170000"/>
              </a:lnSpc>
              <a:buFont typeface="Arial" panose="020B0604020202020204" pitchFamily="34" charset="0"/>
              <a:buChar char="•"/>
            </a:pPr>
            <a:r>
              <a:rPr lang="en-GB" sz="1200" dirty="0"/>
              <a:t>Khoo, E.E. and Yueh, R.E., (2022) ‘Attachment style, friendship quality and the mediating effect of communication skills in young adults friendship: Literature review’, </a:t>
            </a:r>
            <a:r>
              <a:rPr lang="en-GB" sz="1200" i="1" dirty="0" err="1"/>
              <a:t>Jurnal</a:t>
            </a:r>
            <a:r>
              <a:rPr lang="en-GB" sz="1200" i="1" dirty="0"/>
              <a:t> </a:t>
            </a:r>
            <a:r>
              <a:rPr lang="en-GB" sz="1200" i="1" dirty="0" err="1"/>
              <a:t>Psikologi</a:t>
            </a:r>
            <a:r>
              <a:rPr lang="en-GB" sz="1200" i="1" dirty="0"/>
              <a:t> Malaysia</a:t>
            </a:r>
            <a:r>
              <a:rPr lang="en-GB" sz="1200" dirty="0"/>
              <a:t>, </a:t>
            </a:r>
            <a:r>
              <a:rPr lang="en-GB" sz="1200" i="1" dirty="0"/>
              <a:t>35</a:t>
            </a:r>
            <a:r>
              <a:rPr lang="en-GB" sz="1200" dirty="0"/>
              <a:t>(3).</a:t>
            </a:r>
            <a:endParaRPr lang="en-US" sz="1200" dirty="0"/>
          </a:p>
          <a:p>
            <a:pPr marL="571500" indent="-571500" algn="just">
              <a:lnSpc>
                <a:spcPct val="170000"/>
              </a:lnSpc>
              <a:buFont typeface="Arial" panose="020B0604020202020204" pitchFamily="34" charset="0"/>
              <a:buChar char="•"/>
            </a:pPr>
            <a:r>
              <a:rPr lang="en-GB" sz="1200" dirty="0"/>
              <a:t>Peters, K.Z. and </a:t>
            </a:r>
            <a:r>
              <a:rPr lang="en-GB" sz="1200" dirty="0" err="1"/>
              <a:t>Naneix</a:t>
            </a:r>
            <a:r>
              <a:rPr lang="en-GB" sz="1200" dirty="0"/>
              <a:t>, F., (2022) ‘The role of dopamine and endocannabinoid systems in prefrontal cortex development: Adolescence as a critical period’, </a:t>
            </a:r>
            <a:r>
              <a:rPr lang="en-GB" sz="1200" i="1" dirty="0"/>
              <a:t>Frontiers in Neural Circuits</a:t>
            </a:r>
            <a:r>
              <a:rPr lang="en-GB" sz="1200" dirty="0"/>
              <a:t>, </a:t>
            </a:r>
            <a:r>
              <a:rPr lang="en-GB" sz="1200" i="1" dirty="0"/>
              <a:t>16</a:t>
            </a:r>
            <a:r>
              <a:rPr lang="en-GB" sz="1200" dirty="0"/>
              <a:t>, p.939235.</a:t>
            </a:r>
            <a:endParaRPr lang="en-US" sz="1200" dirty="0"/>
          </a:p>
          <a:p>
            <a:pPr marL="571500" indent="-571500" algn="just">
              <a:lnSpc>
                <a:spcPct val="170000"/>
              </a:lnSpc>
              <a:buFont typeface="Arial" panose="020B0604020202020204" pitchFamily="34" charset="0"/>
              <a:buChar char="•"/>
            </a:pPr>
            <a:r>
              <a:rPr lang="en-GB" sz="1200" dirty="0"/>
              <a:t>Robledo, J.P., Cross, I., Boada-Bayona, L. and </a:t>
            </a:r>
            <a:r>
              <a:rPr lang="en-GB" sz="1200" dirty="0" err="1"/>
              <a:t>Demogeot</a:t>
            </a:r>
            <a:r>
              <a:rPr lang="en-GB" sz="1200" dirty="0"/>
              <a:t>, N., (2022) ‘Back to basics: A re-evaluation of the relevance of imprinting in the genesis of Bowlby’s attachment theory’, </a:t>
            </a:r>
            <a:r>
              <a:rPr lang="en-GB" sz="1200" i="1" dirty="0"/>
              <a:t>Frontiers in Psychology</a:t>
            </a:r>
            <a:r>
              <a:rPr lang="en-GB" sz="1200" dirty="0"/>
              <a:t>, </a:t>
            </a:r>
            <a:r>
              <a:rPr lang="en-GB" sz="1200" i="1" dirty="0"/>
              <a:t>13</a:t>
            </a:r>
            <a:r>
              <a:rPr lang="en-GB" sz="1200" dirty="0"/>
              <a:t>, p.1033746.</a:t>
            </a:r>
            <a:endParaRPr lang="en-US" sz="1200" dirty="0"/>
          </a:p>
          <a:p>
            <a:pPr marL="571500" indent="-571500" algn="just">
              <a:lnSpc>
                <a:spcPct val="170000"/>
              </a:lnSpc>
              <a:buFont typeface="Arial" panose="020B0604020202020204" pitchFamily="34" charset="0"/>
              <a:buChar char="•"/>
            </a:pPr>
            <a:r>
              <a:rPr lang="en-GB" sz="1200" dirty="0"/>
              <a:t>Tang, X., (2024) ‘The Effects of Attachment Styles on Resilience and Emotion Regulation’, </a:t>
            </a:r>
            <a:r>
              <a:rPr lang="en-GB" sz="1200" i="1" dirty="0"/>
              <a:t>emotion</a:t>
            </a:r>
            <a:r>
              <a:rPr lang="en-GB" sz="1200" dirty="0"/>
              <a:t>, </a:t>
            </a:r>
            <a:r>
              <a:rPr lang="en-GB" sz="1200" i="1" dirty="0"/>
              <a:t>5</a:t>
            </a:r>
            <a:r>
              <a:rPr lang="en-GB" sz="1200" dirty="0"/>
              <a:t>, p.7.</a:t>
            </a:r>
            <a:endParaRPr lang="en-US" sz="1200" dirty="0"/>
          </a:p>
        </p:txBody>
      </p:sp>
    </p:spTree>
  </p:cSld>
  <p:clrMapOvr>
    <a:masterClrMapping/>
  </p:clrMapOvr>
</p:sld>
</file>

<file path=ppt/theme/theme1.xml><?xml version="1.0" encoding="utf-8"?>
<a:theme xmlns:a="http://schemas.openxmlformats.org/drawingml/2006/main" name="Pricing Strategies Consulting by Slidesgo">
  <a:themeElements>
    <a:clrScheme name="Simple Light">
      <a:dk1>
        <a:srgbClr val="000000"/>
      </a:dk1>
      <a:lt1>
        <a:srgbClr val="72D9EC"/>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Custom 2">
      <a:majorFont>
        <a:latin typeface="Times New Roman"/>
        <a:ea typeface=""/>
        <a:cs typeface=""/>
      </a:majorFont>
      <a:minorFont>
        <a:latin typeface="Times New Roman"/>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TotalTime>
  <Words>1552</Words>
  <Application>Microsoft Office PowerPoint</Application>
  <PresentationFormat>On-screen Show (16:9)</PresentationFormat>
  <Paragraphs>83</Paragraphs>
  <Slides>11</Slides>
  <Notes>9</Notes>
  <HiddenSlides>0</HiddenSlides>
  <MMClips>0</MMClip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Pricing Strategies Consulting by Slidesgo</vt:lpstr>
      <vt:lpstr>Slidesgo Final Pages</vt:lpstr>
      <vt:lpstr>MODULE CODE: LCHS4010 PROGRAMME: CERTIFICATE OF HIGHER EDUCATION IN HEALTH AND SOCIAL CARE MODULE: PSYCHOLOGY IN HEALTH AND SOCIAL CARE ASSIGNMENT TITLE: ASSESSMENT 1: INDIVIDUAL PRESENTATION</vt:lpstr>
      <vt:lpstr>INTRODUCTION </vt:lpstr>
      <vt:lpstr>EXPLANATION OF THEORY</vt:lpstr>
      <vt:lpstr>THEORETICAL EXPLANATION TO JENNY</vt:lpstr>
      <vt:lpstr>PowerPoint Presentation</vt:lpstr>
      <vt:lpstr>PRACTICAL SUPPORT STRATEGIES</vt:lpstr>
      <vt:lpstr>PowerPoint Presentation</vt:lpstr>
      <vt:lpstr>BIOLOGICAL AND ENVIRONMENTAL INFLUENCES</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LCHS4010 PROGRAMME: CERTIFICATE OF HIGHER EDUCATION IN HEALTH AND SOCIAL CARE MODULE: PSYCHOLOGY IN HEALTH AND SOCIAL CARE ASSIGNMENT TITLE: ASSESSMENT 1: INDIVIDUAL PRESENTATION</dc:title>
  <cp:lastModifiedBy>Armaan Yousaf</cp:lastModifiedBy>
  <cp:revision>1</cp:revision>
  <dcterms:modified xsi:type="dcterms:W3CDTF">2026-02-13T23:29:58Z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2026-02-09T10:49:12Z</dcterms:created>
  <dc:creator>Unknown Creator</dc:creator>
  <dc:description/>
  <dc:language>en-US</dc:language>
  <cp:lastModifiedBy>Unknown Creator</cp:lastModifiedBy>
  <dcterms:modified xsi:type="dcterms:W3CDTF">2026-02-09T10:49:12Z</dcterms:modified>
  <cp:revision>0</cp:revision>
  <dc:subject/>
  <dc:title>Untitled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es">
    <vt:r8>12</vt:r8>
  </property>
</Properties>
</file>