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9" r:id="rId8"/>
    <p:sldId id="270" r:id="rId9"/>
    <p:sldId id="271" r:id="rId10"/>
    <p:sldId id="262" r:id="rId11"/>
    <p:sldId id="263" r:id="rId12"/>
    <p:sldId id="264" r:id="rId13"/>
    <p:sldId id="265" r:id="rId14"/>
    <p:sldId id="266" r:id="rId15"/>
    <p:sldId id="268" r:id="rId16"/>
    <p:sldId id="276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C8CA7"/>
    <a:srgbClr val="C0668C"/>
    <a:srgbClr val="CEF25A"/>
    <a:srgbClr val="FF9A66"/>
    <a:srgbClr val="C5E1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B7104F-3DB0-4BC5-95A9-373F663B1858}" v="1751" dt="2021-12-21T15:22:55.743"/>
    <p1510:client id="{75CBA298-B638-4093-9C11-7145AB6803E0}" v="41" dt="2021-12-21T16:54:26.5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61451" autoAdjust="0"/>
  </p:normalViewPr>
  <p:slideViewPr>
    <p:cSldViewPr snapToGrid="0">
      <p:cViewPr varScale="1">
        <p:scale>
          <a:sx n="63" d="100"/>
          <a:sy n="63" d="100"/>
        </p:scale>
        <p:origin x="2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9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en Gibson" userId="00972c5d64a9c152" providerId="LiveId" clId="{75CBA298-B638-4093-9C11-7145AB6803E0}"/>
    <pc:docChg chg="modSld">
      <pc:chgData name="Ben Gibson" userId="00972c5d64a9c152" providerId="LiveId" clId="{75CBA298-B638-4093-9C11-7145AB6803E0}" dt="2021-12-21T16:54:26.537" v="40"/>
      <pc:docMkLst>
        <pc:docMk/>
      </pc:docMkLst>
      <pc:sldChg chg="modAnim">
        <pc:chgData name="Ben Gibson" userId="00972c5d64a9c152" providerId="LiveId" clId="{75CBA298-B638-4093-9C11-7145AB6803E0}" dt="2021-12-21T16:53:58.509" v="36"/>
        <pc:sldMkLst>
          <pc:docMk/>
          <pc:sldMk cId="1808137905" sldId="258"/>
        </pc:sldMkLst>
      </pc:sldChg>
      <pc:sldChg chg="modAnim">
        <pc:chgData name="Ben Gibson" userId="00972c5d64a9c152" providerId="LiveId" clId="{75CBA298-B638-4093-9C11-7145AB6803E0}" dt="2021-12-21T16:54:26.537" v="40"/>
        <pc:sldMkLst>
          <pc:docMk/>
          <pc:sldMk cId="2434186030" sldId="259"/>
        </pc:sldMkLst>
      </pc:sldChg>
      <pc:sldChg chg="modAnim">
        <pc:chgData name="Ben Gibson" userId="00972c5d64a9c152" providerId="LiveId" clId="{75CBA298-B638-4093-9C11-7145AB6803E0}" dt="2021-12-21T16:35:52.019" v="28"/>
        <pc:sldMkLst>
          <pc:docMk/>
          <pc:sldMk cId="1283122909" sldId="263"/>
        </pc:sldMkLst>
      </pc:sldChg>
      <pc:sldChg chg="modSp">
        <pc:chgData name="Ben Gibson" userId="00972c5d64a9c152" providerId="LiveId" clId="{75CBA298-B638-4093-9C11-7145AB6803E0}" dt="2021-12-21T16:34:23.164" v="23" actId="20577"/>
        <pc:sldMkLst>
          <pc:docMk/>
          <pc:sldMk cId="4051769735" sldId="268"/>
        </pc:sldMkLst>
        <pc:spChg chg="mod">
          <ac:chgData name="Ben Gibson" userId="00972c5d64a9c152" providerId="LiveId" clId="{75CBA298-B638-4093-9C11-7145AB6803E0}" dt="2021-12-21T16:34:23.164" v="23" actId="20577"/>
          <ac:spMkLst>
            <pc:docMk/>
            <pc:sldMk cId="4051769735" sldId="268"/>
            <ac:spMk id="2" creationId="{D3E23DF7-FEC4-4715-BEB1-BA82659A3120}"/>
          </ac:spMkLst>
        </pc:spChg>
      </pc:sldChg>
      <pc:sldChg chg="modSp mod modTransition">
        <pc:chgData name="Ben Gibson" userId="00972c5d64a9c152" providerId="LiveId" clId="{75CBA298-B638-4093-9C11-7145AB6803E0}" dt="2021-12-21T16:35:24.808" v="27"/>
        <pc:sldMkLst>
          <pc:docMk/>
          <pc:sldMk cId="1598209376" sldId="276"/>
        </pc:sldMkLst>
        <pc:picChg chg="mod">
          <ac:chgData name="Ben Gibson" userId="00972c5d64a9c152" providerId="LiveId" clId="{75CBA298-B638-4093-9C11-7145AB6803E0}" dt="2021-12-21T16:35:16.696" v="24" actId="1076"/>
          <ac:picMkLst>
            <pc:docMk/>
            <pc:sldMk cId="1598209376" sldId="276"/>
            <ac:picMk id="3" creationId="{75E9A4B3-D640-48A3-8C36-9E1264ACAC3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9EB1C-381E-4084-900F-997B1C4476C0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6C1859-B3AC-4188-89CA-F0542E901F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7031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Table of contents.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6C1859-B3AC-4188-89CA-F0542E901F3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54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6C1859-B3AC-4188-89CA-F0542E901F3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235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Pestel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6C1859-B3AC-4188-89CA-F0542E901F3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1447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5AD91-3B5B-40A0-986D-DD6DF642AE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58706D-0860-43E7-AE7D-126A558415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8F8619-BBDD-4794-8C0D-DFA150532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F9496-38C7-4991-BDB4-285D12B9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B0B0A-486A-4CED-A3ED-3DAF285B0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951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054BD-B27C-4E60-8E35-C17DA2C32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417FB-C53A-46C4-97E8-0CF6D814BB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D5361-E6B0-415C-AD87-5A5375A33C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5597D-21B5-4E8B-8F20-E6D7DDB40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E1065-16DA-4DA5-8DF1-DBD7CB169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569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DDA1D-0FF6-4971-A457-0F51A5C3F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EF9227-96A3-48B8-872F-C14588CB9F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D0A02A-CF37-4E84-A93F-D4ECAAC8D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72BF61-DD9D-4D67-8D69-8ED8FEC5D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328781-7180-4F05-876B-FE0FD78D9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393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BF2CD-1FB0-46A9-9F29-4AC43ED64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EC1AD-F37E-4459-8664-1C313ACDC7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09C2F1-07D0-4D36-B91B-503195BD1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D9C18D-F373-4DA8-BA0E-5710028CB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48E782-7D42-484C-B8B4-B55F3D0DCD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69661-AD54-4B56-99E4-513DDC69C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096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C11BC-F8CB-467D-B211-FA0112BFB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452D2E-8A5D-4648-B975-EF324A61E5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48A86E-9D8E-4036-BCEC-9D163F3879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F09F58-E43B-42CD-B819-3B0CED25D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9F6299-9C53-42DD-9031-B05A0A0E1F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407409F-0D12-4FB3-A983-A7436CA5A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9B4D6F5-F560-40EF-8878-9A3D2BE83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EF89152-6A91-49A4-A691-D0CF1118E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829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E914D-BFF3-47BB-B287-B6371D4604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27E40E0-694D-4AB3-A9DA-412CBAFBD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A60EAA-7C05-4881-8824-72BA5F3843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5DD421-D802-4327-B5C9-B4FD65798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832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3E603C-871B-4A2C-87A2-BE47A00CD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645FC7-4650-4F92-B14B-2297B639A8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AA71C2-1C36-4050-9226-75785C5D9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3256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F3EA2-BCA8-47DD-A655-D5C1DEF95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5A3DF5-D1E4-46F3-A0A0-0736F589A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EB6B9B-B296-471B-8388-F1B1463DEE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F535A-AE93-4184-BE1B-A5A4BC67E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A3FC72-58BC-4833-B050-45D4C79C6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2C8F48-B21F-4424-A730-5E5D83D36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5679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9803D-39B4-433F-B4C4-D71E29661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249B67-1D4A-43A8-BEC4-BE6F48FCDE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6B1DF3-7CE5-48BA-9BBF-9DC37FC539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F544FF-240B-4C59-A232-0A779458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D461ED-DB77-42F4-B39F-9ED0951210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101E4C-CAD5-48F7-B097-2F59FBB51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403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5C6841-8E0C-41D9-A14A-D3E6BB271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5A0826-8A2B-4829-8F59-0896FE682D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D5DBD-A421-4094-A9A7-49472D92F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A4E983-81F1-426F-BAC7-4D7247E25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2F5FA3-B8E3-446D-9B37-25D080A94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559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490788-97D5-46DB-BA1D-93FA16FF3E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237FFA-FD0B-4747-A9E9-5E08BF034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E40763-156D-4C0D-A21E-41473041A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4D3D9E-BEFD-48E7-AF7A-ED3F5DA15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3E4277-28CC-42BD-BB5E-C23F45B171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1380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4FA43B-50BD-4CB1-A9D7-1B3EE7EAF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B5DBB-CA29-4566-8D53-98A1F1DCE3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F80A04-F8E3-4DA4-88AE-2E48B7945C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08B2E-98ED-45EE-8195-908C1C3B7077}" type="datetimeFigureOut">
              <a:rPr lang="en-GB" smtClean="0"/>
              <a:t>21/12/2021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EB19B-38F2-488C-9956-573D233DD7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EDA55D-5C4A-49E5-80AC-3D402BF9A7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516CC-9FA3-40AB-BAB8-CE1F018455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856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5.m4a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5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7.m4a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5" Type="http://schemas.microsoft.com/office/2007/relationships/media" Target="../media/media8.m4a"/><Relationship Id="rId4" Type="http://schemas.openxmlformats.org/officeDocument/2006/relationships/audio" Target="../media/media7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3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13" Type="http://schemas.openxmlformats.org/officeDocument/2006/relationships/oleObject" Target="../embeddings/oleObject6.bin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oleObject3.bin"/><Relationship Id="rId12" Type="http://schemas.openxmlformats.org/officeDocument/2006/relationships/image" Target="../media/image7.wmf"/><Relationship Id="rId17" Type="http://schemas.openxmlformats.org/officeDocument/2006/relationships/image" Target="../media/image1.png"/><Relationship Id="rId2" Type="http://schemas.openxmlformats.org/officeDocument/2006/relationships/audio" Target="../media/media10.m4a"/><Relationship Id="rId16" Type="http://schemas.openxmlformats.org/officeDocument/2006/relationships/image" Target="../media/image9.wmf"/><Relationship Id="rId1" Type="http://schemas.microsoft.com/office/2007/relationships/media" Target="../media/media10.m4a"/><Relationship Id="rId6" Type="http://schemas.openxmlformats.org/officeDocument/2006/relationships/image" Target="../media/image4.w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10" Type="http://schemas.openxmlformats.org/officeDocument/2006/relationships/image" Target="../media/image6.wmf"/><Relationship Id="rId4" Type="http://schemas.openxmlformats.org/officeDocument/2006/relationships/notesSlide" Target="../notesSlides/notesSlide3.xml"/><Relationship Id="rId9" Type="http://schemas.openxmlformats.org/officeDocument/2006/relationships/oleObject" Target="../embeddings/oleObject4.bin"/><Relationship Id="rId14" Type="http://schemas.openxmlformats.org/officeDocument/2006/relationships/image" Target="../media/image8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13" Type="http://schemas.microsoft.com/office/2007/relationships/media" Target="../media/media17.m4a"/><Relationship Id="rId18" Type="http://schemas.openxmlformats.org/officeDocument/2006/relationships/oleObject" Target="../embeddings/oleObject9.bin"/><Relationship Id="rId26" Type="http://schemas.openxmlformats.org/officeDocument/2006/relationships/oleObject" Target="../embeddings/oleObject13.bin"/><Relationship Id="rId3" Type="http://schemas.microsoft.com/office/2007/relationships/media" Target="../media/media12.m4a"/><Relationship Id="rId21" Type="http://schemas.openxmlformats.org/officeDocument/2006/relationships/image" Target="../media/image6.wmf"/><Relationship Id="rId7" Type="http://schemas.microsoft.com/office/2007/relationships/media" Target="../media/media14.m4a"/><Relationship Id="rId12" Type="http://schemas.openxmlformats.org/officeDocument/2006/relationships/audio" Target="../media/media16.m4a"/><Relationship Id="rId17" Type="http://schemas.openxmlformats.org/officeDocument/2006/relationships/image" Target="../media/image4.wmf"/><Relationship Id="rId25" Type="http://schemas.openxmlformats.org/officeDocument/2006/relationships/image" Target="../media/image8.wmf"/><Relationship Id="rId2" Type="http://schemas.openxmlformats.org/officeDocument/2006/relationships/audio" Target="../media/media11.m4a"/><Relationship Id="rId16" Type="http://schemas.openxmlformats.org/officeDocument/2006/relationships/oleObject" Target="../embeddings/oleObject8.bin"/><Relationship Id="rId20" Type="http://schemas.openxmlformats.org/officeDocument/2006/relationships/oleObject" Target="../embeddings/oleObject10.bin"/><Relationship Id="rId29" Type="http://schemas.openxmlformats.org/officeDocument/2006/relationships/image" Target="../media/image10.png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microsoft.com/office/2007/relationships/media" Target="../media/media16.m4a"/><Relationship Id="rId24" Type="http://schemas.openxmlformats.org/officeDocument/2006/relationships/oleObject" Target="../embeddings/oleObject12.bin"/><Relationship Id="rId5" Type="http://schemas.microsoft.com/office/2007/relationships/media" Target="../media/media13.m4a"/><Relationship Id="rId15" Type="http://schemas.openxmlformats.org/officeDocument/2006/relationships/slideLayout" Target="../slideLayouts/slideLayout7.xml"/><Relationship Id="rId23" Type="http://schemas.openxmlformats.org/officeDocument/2006/relationships/image" Target="../media/image7.wmf"/><Relationship Id="rId28" Type="http://schemas.openxmlformats.org/officeDocument/2006/relationships/image" Target="../media/image1.png"/><Relationship Id="rId10" Type="http://schemas.openxmlformats.org/officeDocument/2006/relationships/audio" Target="../media/media15.m4a"/><Relationship Id="rId19" Type="http://schemas.openxmlformats.org/officeDocument/2006/relationships/image" Target="../media/image5.wmf"/><Relationship Id="rId4" Type="http://schemas.openxmlformats.org/officeDocument/2006/relationships/audio" Target="../media/media12.m4a"/><Relationship Id="rId9" Type="http://schemas.microsoft.com/office/2007/relationships/media" Target="../media/media15.m4a"/><Relationship Id="rId14" Type="http://schemas.openxmlformats.org/officeDocument/2006/relationships/audio" Target="../media/media17.m4a"/><Relationship Id="rId22" Type="http://schemas.openxmlformats.org/officeDocument/2006/relationships/oleObject" Target="../embeddings/oleObject11.bin"/><Relationship Id="rId27" Type="http://schemas.openxmlformats.org/officeDocument/2006/relationships/image" Target="../media/image9.wmf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19.m4a"/><Relationship Id="rId7" Type="http://schemas.openxmlformats.org/officeDocument/2006/relationships/image" Target="../media/image1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9.m4a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23.m4a"/><Relationship Id="rId3" Type="http://schemas.microsoft.com/office/2007/relationships/media" Target="../media/media21.m4a"/><Relationship Id="rId7" Type="http://schemas.microsoft.com/office/2007/relationships/media" Target="../media/media23.m4a"/><Relationship Id="rId12" Type="http://schemas.openxmlformats.org/officeDocument/2006/relationships/image" Target="../media/image1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audio" Target="../media/media22.m4a"/><Relationship Id="rId11" Type="http://schemas.openxmlformats.org/officeDocument/2006/relationships/slideLayout" Target="../slideLayouts/slideLayout7.xml"/><Relationship Id="rId5" Type="http://schemas.microsoft.com/office/2007/relationships/media" Target="../media/media22.m4a"/><Relationship Id="rId10" Type="http://schemas.openxmlformats.org/officeDocument/2006/relationships/audio" Target="../media/media24.m4a"/><Relationship Id="rId4" Type="http://schemas.openxmlformats.org/officeDocument/2006/relationships/audio" Target="../media/media21.m4a"/><Relationship Id="rId9" Type="http://schemas.microsoft.com/office/2007/relationships/media" Target="../media/media24.m4a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26.m4a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6.m4a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media30.m4a"/><Relationship Id="rId3" Type="http://schemas.microsoft.com/office/2007/relationships/media" Target="../media/media28.m4a"/><Relationship Id="rId7" Type="http://schemas.microsoft.com/office/2007/relationships/media" Target="../media/media30.m4a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audio" Target="../media/media29.m4a"/><Relationship Id="rId5" Type="http://schemas.microsoft.com/office/2007/relationships/media" Target="../media/media29.m4a"/><Relationship Id="rId10" Type="http://schemas.openxmlformats.org/officeDocument/2006/relationships/image" Target="../media/image1.png"/><Relationship Id="rId4" Type="http://schemas.openxmlformats.org/officeDocument/2006/relationships/audio" Target="../media/media28.m4a"/><Relationship Id="rId9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media" Target="../media/media32.m4a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2.m4a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media" Target="../media/media34.m4a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4.m4a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36.m4a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6.m4a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23204F4-7BAE-42D6-8914-92817B6C1249}"/>
              </a:ext>
            </a:extLst>
          </p:cNvPr>
          <p:cNvSpPr txBox="1"/>
          <p:nvPr/>
        </p:nvSpPr>
        <p:spPr>
          <a:xfrm>
            <a:off x="1767840" y="1459230"/>
            <a:ext cx="865632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dirty="0"/>
              <a:t>apple</a:t>
            </a:r>
          </a:p>
          <a:p>
            <a:pPr algn="ctr"/>
            <a:r>
              <a:rPr lang="en-GB" sz="2800" dirty="0"/>
              <a:t>An organisational examination and assessment.</a:t>
            </a:r>
          </a:p>
          <a:p>
            <a:pPr algn="ctr"/>
            <a:endParaRPr lang="en-GB" sz="1800" dirty="0"/>
          </a:p>
          <a:p>
            <a:pPr algn="ctr"/>
            <a:r>
              <a:rPr lang="en-GB" dirty="0"/>
              <a:t>Assignment 2</a:t>
            </a:r>
            <a:endParaRPr lang="en-GB" sz="1800" dirty="0"/>
          </a:p>
          <a:p>
            <a:pPr algn="ctr"/>
            <a:endParaRPr lang="en-GB" sz="1800" dirty="0"/>
          </a:p>
          <a:p>
            <a:pPr algn="ctr"/>
            <a:r>
              <a:rPr lang="en-GB" sz="1800" dirty="0"/>
              <a:t>Benedict Michael Gibson 2114133</a:t>
            </a:r>
          </a:p>
          <a:p>
            <a:pPr algn="ctr"/>
            <a:r>
              <a:rPr lang="en-GB" sz="1800" dirty="0"/>
              <a:t>Carmarthen Business School UWTSD</a:t>
            </a:r>
          </a:p>
          <a:p>
            <a:pPr algn="ctr"/>
            <a:r>
              <a:rPr lang="en-GB" sz="1800" dirty="0"/>
              <a:t>BMSP4002 Contemporary Management Approaches</a:t>
            </a:r>
          </a:p>
          <a:p>
            <a:pPr algn="ctr"/>
            <a:r>
              <a:rPr lang="en-GB" sz="1800" dirty="0"/>
              <a:t>Glenn Behenna</a:t>
            </a:r>
          </a:p>
          <a:p>
            <a:pPr algn="ctr"/>
            <a:endParaRPr lang="en-GB" dirty="0"/>
          </a:p>
          <a:p>
            <a:pPr algn="ctr"/>
            <a:r>
              <a:rPr lang="en-GB" sz="1800" dirty="0"/>
              <a:t>21</a:t>
            </a:r>
            <a:r>
              <a:rPr lang="en-GB" sz="1800" baseline="30000" dirty="0"/>
              <a:t>st</a:t>
            </a:r>
            <a:r>
              <a:rPr lang="en-GB" sz="1800" dirty="0"/>
              <a:t> December 2021</a:t>
            </a:r>
          </a:p>
        </p:txBody>
      </p:sp>
      <p:pic>
        <p:nvPicPr>
          <p:cNvPr id="7" name="intro">
            <a:hlinkClick r:id="" action="ppaction://media"/>
            <a:extLst>
              <a:ext uri="{FF2B5EF4-FFF2-40B4-BE49-F238E27FC236}">
                <a16:creationId xmlns:a16="http://schemas.microsoft.com/office/drawing/2014/main" id="{814B63E4-3B15-4F27-8E36-AB280D342D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2400" y="16764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69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5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56A720-E44B-4E95-A26F-6849636E30B0}"/>
              </a:ext>
            </a:extLst>
          </p:cNvPr>
          <p:cNvSpPr txBox="1"/>
          <p:nvPr/>
        </p:nvSpPr>
        <p:spPr>
          <a:xfrm>
            <a:off x="1434918" y="1123220"/>
            <a:ext cx="8919391" cy="5881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 organisational overview of Apple incorporated</a:t>
            </a:r>
          </a:p>
          <a:p>
            <a:pPr algn="ctr"/>
            <a:endParaRPr lang="en-GB" sz="28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A</a:t>
            </a: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pproach to strategy </a:t>
            </a: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</a:pP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GB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</a:pP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Approaches to organisation, management and leadership</a:t>
            </a: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</a:pPr>
            <a:endParaRPr lang="en-GB" sz="28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15000"/>
              </a:lnSpc>
            </a:pP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Groups and teamwork</a:t>
            </a:r>
            <a:endParaRPr lang="en-GB" sz="2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15000"/>
              </a:lnSpc>
            </a:pPr>
            <a:endParaRPr lang="en-GB" sz="28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Corporate Social </a:t>
            </a: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R</a:t>
            </a:r>
            <a:r>
              <a:rPr lang="en-GB" sz="28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esponsibility 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en-GB" sz="1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en-GB" sz="2800" dirty="0">
                <a:ea typeface="Times New Roman" panose="02020603050405020304" pitchFamily="18" charset="0"/>
                <a:cs typeface="Arial" panose="020B0604020202020204" pitchFamily="34" charset="0"/>
              </a:rPr>
              <a:t>Conclusion</a:t>
            </a:r>
            <a:endParaRPr lang="en-GB" sz="28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endParaRPr lang="en-GB" sz="2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375D87-F61D-4CA1-908B-8DEBEC585085}"/>
              </a:ext>
            </a:extLst>
          </p:cNvPr>
          <p:cNvSpPr txBox="1"/>
          <p:nvPr/>
        </p:nvSpPr>
        <p:spPr>
          <a:xfrm>
            <a:off x="3461657" y="351972"/>
            <a:ext cx="48659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/>
              <a:t>Table of Contents</a:t>
            </a:r>
          </a:p>
        </p:txBody>
      </p:sp>
      <p:pic>
        <p:nvPicPr>
          <p:cNvPr id="10" name="Table of contents">
            <a:hlinkClick r:id="" action="ppaction://media"/>
            <a:extLst>
              <a:ext uri="{FF2B5EF4-FFF2-40B4-BE49-F238E27FC236}">
                <a16:creationId xmlns:a16="http://schemas.microsoft.com/office/drawing/2014/main" id="{84475FDD-7F62-4952-BA2B-403E4DE6C0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6785" y="14877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438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3725">
        <p15:prstTrans prst="drape"/>
      </p:transition>
    </mc:Choice>
    <mc:Fallback xmlns="">
      <p:transition spd="slow" advTm="337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2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31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38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3E63FBE-5DC7-4107-9647-C0EBDB1A0821}"/>
              </a:ext>
            </a:extLst>
          </p:cNvPr>
          <p:cNvSpPr txBox="1"/>
          <p:nvPr/>
        </p:nvSpPr>
        <p:spPr>
          <a:xfrm>
            <a:off x="3243035" y="248674"/>
            <a:ext cx="5283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/>
              <a:t>Organisational overview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6B7DD5-584D-4216-85D1-FDFBF68990EF}"/>
              </a:ext>
            </a:extLst>
          </p:cNvPr>
          <p:cNvSpPr txBox="1"/>
          <p:nvPr/>
        </p:nvSpPr>
        <p:spPr>
          <a:xfrm>
            <a:off x="1040493" y="1198098"/>
            <a:ext cx="1011101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/>
              <a:t>Founded by Steve Jobs and Stephen </a:t>
            </a:r>
            <a:r>
              <a:rPr lang="en-GB" sz="2800" dirty="0" err="1"/>
              <a:t>Wozniac</a:t>
            </a:r>
            <a:r>
              <a:rPr lang="en-GB" sz="2800" dirty="0"/>
              <a:t> in 1976</a:t>
            </a:r>
          </a:p>
          <a:p>
            <a:pPr algn="ctr"/>
            <a:endParaRPr lang="en-GB" sz="28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/>
              <a:t>1980 valued higher than Ford at $2billion </a:t>
            </a:r>
            <a:r>
              <a:rPr lang="en-GB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(Levy, 2021)</a:t>
            </a:r>
            <a:endParaRPr lang="en-GB" sz="28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/>
              <a:t>Computing revolution and Inventiveness race.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/>
              <a:t>2011 Tim cook became CEO (Appleinsider.com, n.d.)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/>
              <a:t>2018 Apple valued at $1trillion </a:t>
            </a:r>
            <a:r>
              <a:rPr lang="en-GB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Kolakowski</a:t>
            </a:r>
            <a:r>
              <a:rPr lang="en-GB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2021)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8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800" dirty="0"/>
              <a:t>2020 Apple valued at $2,08trillion, higher than Italy’s GDP </a:t>
            </a:r>
            <a:r>
              <a:rPr lang="en-GB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8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Kolakowski</a:t>
            </a:r>
            <a:r>
              <a:rPr lang="en-GB" sz="28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2021)</a:t>
            </a:r>
            <a:endParaRPr lang="en-GB" sz="2800" dirty="0"/>
          </a:p>
        </p:txBody>
      </p:sp>
      <p:pic>
        <p:nvPicPr>
          <p:cNvPr id="4" name="Org overview">
            <a:hlinkClick r:id="" action="ppaction://media"/>
            <a:extLst>
              <a:ext uri="{FF2B5EF4-FFF2-40B4-BE49-F238E27FC236}">
                <a16:creationId xmlns:a16="http://schemas.microsoft.com/office/drawing/2014/main" id="{DE98A460-1E73-4C6A-BD8F-2943C71C68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8043" y="33786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37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888"/>
    </mc:Choice>
    <mc:Fallback xmlns="">
      <p:transition spd="slow" advTm="48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88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6CEFE47-B680-4162-A233-7E7B54218E00}"/>
              </a:ext>
            </a:extLst>
          </p:cNvPr>
          <p:cNvSpPr txBox="1"/>
          <p:nvPr/>
        </p:nvSpPr>
        <p:spPr>
          <a:xfrm>
            <a:off x="225878" y="658562"/>
            <a:ext cx="11740243" cy="554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noun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spc="1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r>
              <a:rPr lang="en-GB" sz="2400" spc="1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careful plan or method for achieving a particular goal usually over a long period of time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b="1" spc="1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  <a:r>
              <a:rPr lang="en-GB" sz="2400" spc="1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skill of making or carrying out plans to achieve a goal” (</a:t>
            </a:r>
            <a:r>
              <a:rPr lang="en-GB" sz="2400" spc="15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merriam</a:t>
            </a:r>
            <a:r>
              <a:rPr lang="en-GB" sz="2400" spc="1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-webster, n.d.)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400" spc="15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spc="1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‘Competitive strategies are as a result of tools used to find a unique position in the industry’ (Porter, 1998)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400" spc="15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spc="15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Strategies are actions “in response to what can be a demanding environment” (Mintzberg, et al., 1998)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3" name="strategy">
            <a:hlinkClick r:id="" action="ppaction://media"/>
            <a:extLst>
              <a:ext uri="{FF2B5EF4-FFF2-40B4-BE49-F238E27FC236}">
                <a16:creationId xmlns:a16="http://schemas.microsoft.com/office/drawing/2014/main" id="{90285C67-E2D0-406C-93E8-E73CD1CC2B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1714" y="301148"/>
            <a:ext cx="406400" cy="406400"/>
          </a:xfrm>
          <a:prstGeom prst="rect">
            <a:avLst/>
          </a:prstGeom>
        </p:spPr>
      </p:pic>
      <p:pic>
        <p:nvPicPr>
          <p:cNvPr id="4" name="strategy2">
            <a:hlinkClick r:id="" action="ppaction://media"/>
            <a:extLst>
              <a:ext uri="{FF2B5EF4-FFF2-40B4-BE49-F238E27FC236}">
                <a16:creationId xmlns:a16="http://schemas.microsoft.com/office/drawing/2014/main" id="{177368A7-23F4-4766-A93C-CA0EE7F2719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1714" y="70754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8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21"/>
    </mc:Choice>
    <mc:Fallback xmlns="">
      <p:transition spd="slow" advTm="18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9121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7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B990CD-A857-4D8D-9AF1-7F00ACF07D4D}"/>
              </a:ext>
            </a:extLst>
          </p:cNvPr>
          <p:cNvSpPr txBox="1"/>
          <p:nvPr/>
        </p:nvSpPr>
        <p:spPr>
          <a:xfrm>
            <a:off x="506186" y="794515"/>
            <a:ext cx="11168743" cy="8248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An organisation is management of people to achieve a goal or goals. (Haney, 1934)</a:t>
            </a:r>
          </a:p>
          <a:p>
            <a:pPr algn="ctr"/>
            <a:endParaRPr lang="en-GB" sz="2800" dirty="0"/>
          </a:p>
          <a:p>
            <a:pPr algn="ctr"/>
            <a:r>
              <a:rPr lang="en-GB" sz="2800" b="1" dirty="0"/>
              <a:t>Vision statement:</a:t>
            </a:r>
          </a:p>
          <a:p>
            <a:pPr algn="ctr"/>
            <a:r>
              <a:rPr lang="en-GB" sz="2800" dirty="0"/>
              <a:t>“We believe that we are on the face of the earth to make great products and that’s not changing.” (Mission-Statement.com, n.d.)</a:t>
            </a:r>
          </a:p>
          <a:p>
            <a:pPr algn="ctr"/>
            <a:endParaRPr lang="en-GB" sz="2800" dirty="0"/>
          </a:p>
          <a:p>
            <a:pPr algn="ctr"/>
            <a:r>
              <a:rPr lang="en-GB" sz="2800" b="1" dirty="0"/>
              <a:t>Mission statement:</a:t>
            </a:r>
          </a:p>
          <a:p>
            <a:pPr algn="ctr"/>
            <a:r>
              <a:rPr lang="en-GB" sz="2800" dirty="0"/>
              <a:t>“ to bringing the best user experience to its customers through its innovative hardware, software, and services.” (Mission-Statement.com, n.d.)</a:t>
            </a:r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Strategies are planned actions in order to achieve goals.</a:t>
            </a:r>
          </a:p>
          <a:p>
            <a:pPr algn="ctr"/>
            <a:endParaRPr lang="en-GB" sz="2800" dirty="0"/>
          </a:p>
          <a:p>
            <a:pPr algn="ctr"/>
            <a:endParaRPr lang="en-GB" sz="2800" dirty="0"/>
          </a:p>
          <a:p>
            <a:pPr algn="ctr"/>
            <a:endParaRPr lang="en-GB" sz="2800" dirty="0"/>
          </a:p>
          <a:p>
            <a:endParaRPr lang="en-GB" sz="28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vision mission goals">
            <a:hlinkClick r:id="" action="ppaction://media"/>
            <a:extLst>
              <a:ext uri="{FF2B5EF4-FFF2-40B4-BE49-F238E27FC236}">
                <a16:creationId xmlns:a16="http://schemas.microsoft.com/office/drawing/2014/main" id="{D27B838A-3CE6-49AE-99E5-6B2EAB4512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0306" y="221343"/>
            <a:ext cx="406400" cy="406400"/>
          </a:xfrm>
          <a:prstGeom prst="rect">
            <a:avLst/>
          </a:prstGeom>
        </p:spPr>
      </p:pic>
      <p:pic>
        <p:nvPicPr>
          <p:cNvPr id="4" name="statements">
            <a:hlinkClick r:id="" action="ppaction://media"/>
            <a:extLst>
              <a:ext uri="{FF2B5EF4-FFF2-40B4-BE49-F238E27FC236}">
                <a16:creationId xmlns:a16="http://schemas.microsoft.com/office/drawing/2014/main" id="{DE609A2C-79C0-4F0D-BCEC-9F915F4A17C3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0306" y="794515"/>
            <a:ext cx="406400" cy="406400"/>
          </a:xfrm>
          <a:prstGeom prst="rect">
            <a:avLst/>
          </a:prstGeom>
        </p:spPr>
      </p:pic>
      <p:pic>
        <p:nvPicPr>
          <p:cNvPr id="5" name="strategy creation">
            <a:hlinkClick r:id="" action="ppaction://media"/>
            <a:extLst>
              <a:ext uri="{FF2B5EF4-FFF2-40B4-BE49-F238E27FC236}">
                <a16:creationId xmlns:a16="http://schemas.microsoft.com/office/drawing/2014/main" id="{F11B52D8-9AC3-4B7A-AF47-ED2B97CC5B0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80306" y="136768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79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387"/>
    </mc:Choice>
    <mc:Fallback xmlns="">
      <p:transition spd="slow" advTm="41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3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5387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53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691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9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36B753-AE54-4C06-9CB6-E0D91CB952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6730516-F7DF-4335-9A58-D2F5DF851C17}"/>
              </a:ext>
            </a:extLst>
          </p:cNvPr>
          <p:cNvSpPr txBox="1"/>
          <p:nvPr/>
        </p:nvSpPr>
        <p:spPr>
          <a:xfrm>
            <a:off x="3214007" y="2321004"/>
            <a:ext cx="576398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S.W.O.T analysis</a:t>
            </a:r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B209A55-8E6D-41A1-8BB6-CFACD86C1C1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6599639"/>
              </p:ext>
            </p:extLst>
          </p:nvPr>
        </p:nvGraphicFramePr>
        <p:xfrm>
          <a:off x="4538133" y="1884563"/>
          <a:ext cx="3115733" cy="3088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5" imgW="2946240" imgH="2921040" progId="Paint.Picture">
                  <p:embed/>
                </p:oleObj>
              </mc:Choice>
              <mc:Fallback>
                <p:oleObj name="Bitmap Image" r:id="rId5" imgW="2946240" imgH="2921040" progId="Paint.Picture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B209A55-8E6D-41A1-8BB6-CFACD86C1C1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538133" y="1884563"/>
                        <a:ext cx="3115733" cy="30888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7C0EBC8-EAF9-4F9F-A532-BEC1E7FB3170}"/>
              </a:ext>
            </a:extLst>
          </p:cNvPr>
          <p:cNvSpPr txBox="1"/>
          <p:nvPr/>
        </p:nvSpPr>
        <p:spPr>
          <a:xfrm>
            <a:off x="9824720" y="6350000"/>
            <a:ext cx="219456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(Bird-Harris, 2020)</a:t>
            </a:r>
          </a:p>
        </p:txBody>
      </p:sp>
      <p:pic>
        <p:nvPicPr>
          <p:cNvPr id="7" name="swot about">
            <a:hlinkClick r:id="" action="ppaction://media"/>
            <a:extLst>
              <a:ext uri="{FF2B5EF4-FFF2-40B4-BE49-F238E27FC236}">
                <a16:creationId xmlns:a16="http://schemas.microsoft.com/office/drawing/2014/main" id="{FAE82AD3-3F6B-4B01-8292-718F47B098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2720" y="177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259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63"/>
    </mc:Choice>
    <mc:Fallback xmlns="">
      <p:transition spd="slow" advTm="43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6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fill="hold" nodeType="withEffect">
                                  <p:stCondLst>
                                    <p:cond delay="3700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9964997-BFFF-4F79-89CF-BB38E49C7D0E}"/>
              </a:ext>
            </a:extLst>
          </p:cNvPr>
          <p:cNvSpPr txBox="1"/>
          <p:nvPr/>
        </p:nvSpPr>
        <p:spPr>
          <a:xfrm>
            <a:off x="10414000" y="6390640"/>
            <a:ext cx="20218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(De Bruin, 2016)</a:t>
            </a:r>
          </a:p>
          <a:p>
            <a:endParaRPr lang="en-GB" dirty="0"/>
          </a:p>
        </p:txBody>
      </p:sp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A6FCB8C9-F0E3-4358-9012-0B2B927B239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6731348"/>
              </p:ext>
            </p:extLst>
          </p:nvPr>
        </p:nvGraphicFramePr>
        <p:xfrm>
          <a:off x="200660" y="228283"/>
          <a:ext cx="977900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5" imgW="1244520" imgH="1257480" progId="Paint.Picture">
                  <p:embed/>
                </p:oleObj>
              </mc:Choice>
              <mc:Fallback>
                <p:oleObj name="Bitmap Image" r:id="rId5" imgW="1244520" imgH="1257480" progId="Paint.Picture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A6FCB8C9-F0E3-4358-9012-0B2B927B239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0660" y="228283"/>
                        <a:ext cx="977900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672B957-86BE-4437-AFE2-4E2EDAF0845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4804618"/>
              </p:ext>
            </p:extLst>
          </p:nvPr>
        </p:nvGraphicFramePr>
        <p:xfrm>
          <a:off x="200660" y="1295083"/>
          <a:ext cx="982890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7" imgW="1251000" imgH="1257480" progId="Paint.Picture">
                  <p:embed/>
                </p:oleObj>
              </mc:Choice>
              <mc:Fallback>
                <p:oleObj name="Bitmap Image" r:id="rId7" imgW="1251000" imgH="1257480" progId="Paint.Picture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3672B957-86BE-4437-AFE2-4E2EDAF0845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00660" y="1295083"/>
                        <a:ext cx="982890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95409FA7-F72A-4B6C-AEEE-2D859E29DEF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0089346"/>
              </p:ext>
            </p:extLst>
          </p:nvPr>
        </p:nvGraphicFramePr>
        <p:xfrm>
          <a:off x="200660" y="2361883"/>
          <a:ext cx="987879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9" imgW="1251000" imgH="1251000" progId="Paint.Picture">
                  <p:embed/>
                </p:oleObj>
              </mc:Choice>
              <mc:Fallback>
                <p:oleObj name="Bitmap Image" r:id="rId9" imgW="1251000" imgH="1251000" progId="Paint.Picture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95409FA7-F72A-4B6C-AEEE-2D859E29DEF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00660" y="2361883"/>
                        <a:ext cx="987879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222449BE-A1E9-4CE7-B867-87CEFB1E8A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0344428"/>
              </p:ext>
            </p:extLst>
          </p:nvPr>
        </p:nvGraphicFramePr>
        <p:xfrm>
          <a:off x="200660" y="3427413"/>
          <a:ext cx="988060" cy="9981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1" imgW="1244520" imgH="1257480" progId="Paint.Picture">
                  <p:embed/>
                </p:oleObj>
              </mc:Choice>
              <mc:Fallback>
                <p:oleObj name="Bitmap Image" r:id="rId11" imgW="1244520" imgH="1257480" progId="Paint.Picture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222449BE-A1E9-4CE7-B867-87CEFB1E8A0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00660" y="3427413"/>
                        <a:ext cx="988060" cy="9981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72380246-7790-41D5-A4CF-4C28490463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0670432"/>
              </p:ext>
            </p:extLst>
          </p:nvPr>
        </p:nvGraphicFramePr>
        <p:xfrm>
          <a:off x="200660" y="4503207"/>
          <a:ext cx="987879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3" imgW="1251000" imgH="1251000" progId="Paint.Picture">
                  <p:embed/>
                </p:oleObj>
              </mc:Choice>
              <mc:Fallback>
                <p:oleObj name="Bitmap Image" r:id="rId13" imgW="1251000" imgH="1251000" progId="Paint.Pictur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72380246-7790-41D5-A4CF-4C28490463F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200660" y="4503207"/>
                        <a:ext cx="987879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>
            <a:extLst>
              <a:ext uri="{FF2B5EF4-FFF2-40B4-BE49-F238E27FC236}">
                <a16:creationId xmlns:a16="http://schemas.microsoft.com/office/drawing/2014/main" id="{7E1F5A0D-B126-4C07-9D13-AD14E7E9989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9482751"/>
              </p:ext>
            </p:extLst>
          </p:nvPr>
        </p:nvGraphicFramePr>
        <p:xfrm>
          <a:off x="200660" y="5568737"/>
          <a:ext cx="987879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5" imgW="1251000" imgH="1251000" progId="Paint.Picture">
                  <p:embed/>
                </p:oleObj>
              </mc:Choice>
              <mc:Fallback>
                <p:oleObj name="Bitmap Image" r:id="rId15" imgW="1251000" imgH="1251000" progId="Paint.Picture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7E1F5A0D-B126-4C07-9D13-AD14E7E9989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00660" y="5568737"/>
                        <a:ext cx="987879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09CAA091-DDC7-499A-AD91-0525B8592962}"/>
              </a:ext>
            </a:extLst>
          </p:cNvPr>
          <p:cNvSpPr txBox="1"/>
          <p:nvPr/>
        </p:nvSpPr>
        <p:spPr>
          <a:xfrm>
            <a:off x="2448560" y="2282962"/>
            <a:ext cx="7467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P.E.S.T.E.L</a:t>
            </a:r>
          </a:p>
          <a:p>
            <a:pPr algn="ctr"/>
            <a:r>
              <a:rPr lang="en-GB" sz="2800" dirty="0"/>
              <a:t>Analysis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B204FB-12A1-477E-82C7-5EC944DAAB6C}"/>
              </a:ext>
            </a:extLst>
          </p:cNvPr>
          <p:cNvSpPr txBox="1"/>
          <p:nvPr/>
        </p:nvSpPr>
        <p:spPr>
          <a:xfrm>
            <a:off x="1402080" y="306723"/>
            <a:ext cx="3058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Political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FCE84AB-40DD-41E7-914D-99B03B36C044}"/>
              </a:ext>
            </a:extLst>
          </p:cNvPr>
          <p:cNvSpPr txBox="1"/>
          <p:nvPr/>
        </p:nvSpPr>
        <p:spPr>
          <a:xfrm>
            <a:off x="1402080" y="1368889"/>
            <a:ext cx="350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Economic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6842F3-76B2-4177-B703-B0174D457976}"/>
              </a:ext>
            </a:extLst>
          </p:cNvPr>
          <p:cNvSpPr txBox="1"/>
          <p:nvPr/>
        </p:nvSpPr>
        <p:spPr>
          <a:xfrm>
            <a:off x="1402080" y="2440323"/>
            <a:ext cx="2468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Social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B3BDD0-FACD-4878-B103-186DC1A6FEE4}"/>
              </a:ext>
            </a:extLst>
          </p:cNvPr>
          <p:cNvSpPr txBox="1"/>
          <p:nvPr/>
        </p:nvSpPr>
        <p:spPr>
          <a:xfrm>
            <a:off x="1402080" y="3511757"/>
            <a:ext cx="3708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Technological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1D17C48-1838-4410-8D8E-389B6CCF0D04}"/>
              </a:ext>
            </a:extLst>
          </p:cNvPr>
          <p:cNvSpPr txBox="1"/>
          <p:nvPr/>
        </p:nvSpPr>
        <p:spPr>
          <a:xfrm>
            <a:off x="1402080" y="4581647"/>
            <a:ext cx="40436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Environmental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0D81576-B9C5-4B1D-892E-EBF813D9586D}"/>
              </a:ext>
            </a:extLst>
          </p:cNvPr>
          <p:cNvSpPr txBox="1"/>
          <p:nvPr/>
        </p:nvSpPr>
        <p:spPr>
          <a:xfrm>
            <a:off x="1402080" y="5651537"/>
            <a:ext cx="27533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Legal</a:t>
            </a:r>
          </a:p>
        </p:txBody>
      </p:sp>
      <p:pic>
        <p:nvPicPr>
          <p:cNvPr id="19" name="PESTEL intro">
            <a:hlinkClick r:id="" action="ppaction://media"/>
            <a:extLst>
              <a:ext uri="{FF2B5EF4-FFF2-40B4-BE49-F238E27FC236}">
                <a16:creationId xmlns:a16="http://schemas.microsoft.com/office/drawing/2014/main" id="{B42039FB-5992-4433-BC95-082F2601C3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11584940" y="22828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296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19"/>
    </mc:Choice>
    <mc:Fallback xmlns="">
      <p:transition spd="slow" advTm="165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51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7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0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1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13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4" grpId="0"/>
      <p:bldP spid="11" grpId="0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CCAD93-816A-47D9-8B1B-3EDEB546E99C}"/>
              </a:ext>
            </a:extLst>
          </p:cNvPr>
          <p:cNvSpPr txBox="1"/>
          <p:nvPr/>
        </p:nvSpPr>
        <p:spPr>
          <a:xfrm>
            <a:off x="10220960" y="5934670"/>
            <a:ext cx="2052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(David, 2020)</a:t>
            </a:r>
          </a:p>
          <a:p>
            <a:r>
              <a:rPr lang="en-GB" dirty="0"/>
              <a:t>(Dudovskiy, 2021)</a:t>
            </a:r>
          </a:p>
          <a:p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0EBEC54B-B3BF-4CEF-BA78-3FB3B65B011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9668503"/>
              </p:ext>
            </p:extLst>
          </p:nvPr>
        </p:nvGraphicFramePr>
        <p:xfrm>
          <a:off x="200660" y="228283"/>
          <a:ext cx="977900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6" imgW="1244520" imgH="1257480" progId="Paint.Picture">
                  <p:embed/>
                </p:oleObj>
              </mc:Choice>
              <mc:Fallback>
                <p:oleObj name="Bitmap Image" r:id="rId16" imgW="1244520" imgH="1257480" progId="Paint.Picture">
                  <p:embed/>
                  <p:pic>
                    <p:nvPicPr>
                      <p:cNvPr id="3" name="Object 2">
                        <a:extLst>
                          <a:ext uri="{FF2B5EF4-FFF2-40B4-BE49-F238E27FC236}">
                            <a16:creationId xmlns:a16="http://schemas.microsoft.com/office/drawing/2014/main" id="{0EBEC54B-B3BF-4CEF-BA78-3FB3B65B011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00660" y="228283"/>
                        <a:ext cx="977900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EDF8B178-73C9-449A-BDA9-585D62EABA4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0944628"/>
              </p:ext>
            </p:extLst>
          </p:nvPr>
        </p:nvGraphicFramePr>
        <p:xfrm>
          <a:off x="200660" y="1295083"/>
          <a:ext cx="982890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18" imgW="1251000" imgH="1257480" progId="Paint.Picture">
                  <p:embed/>
                </p:oleObj>
              </mc:Choice>
              <mc:Fallback>
                <p:oleObj name="Bitmap Image" r:id="rId18" imgW="1251000" imgH="1257480" progId="Paint.Picture">
                  <p:embed/>
                  <p:pic>
                    <p:nvPicPr>
                      <p:cNvPr id="4" name="Object 3">
                        <a:extLst>
                          <a:ext uri="{FF2B5EF4-FFF2-40B4-BE49-F238E27FC236}">
                            <a16:creationId xmlns:a16="http://schemas.microsoft.com/office/drawing/2014/main" id="{EDF8B178-73C9-449A-BDA9-585D62EABA4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200660" y="1295083"/>
                        <a:ext cx="982890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>
            <a:extLst>
              <a:ext uri="{FF2B5EF4-FFF2-40B4-BE49-F238E27FC236}">
                <a16:creationId xmlns:a16="http://schemas.microsoft.com/office/drawing/2014/main" id="{18765004-D60D-417D-A6A7-FB3CDF9CF37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5308687"/>
              </p:ext>
            </p:extLst>
          </p:nvPr>
        </p:nvGraphicFramePr>
        <p:xfrm>
          <a:off x="200660" y="2361883"/>
          <a:ext cx="987879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0" imgW="1251000" imgH="1251000" progId="Paint.Picture">
                  <p:embed/>
                </p:oleObj>
              </mc:Choice>
              <mc:Fallback>
                <p:oleObj name="Bitmap Image" r:id="rId20" imgW="1251000" imgH="1251000" progId="Paint.Picture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18765004-D60D-417D-A6A7-FB3CDF9CF37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00660" y="2361883"/>
                        <a:ext cx="987879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33092D63-F4A0-4F32-9AEA-9C1A4B60FF4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4036356"/>
              </p:ext>
            </p:extLst>
          </p:nvPr>
        </p:nvGraphicFramePr>
        <p:xfrm>
          <a:off x="200660" y="3427413"/>
          <a:ext cx="988060" cy="9981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2" imgW="1244520" imgH="1257480" progId="Paint.Picture">
                  <p:embed/>
                </p:oleObj>
              </mc:Choice>
              <mc:Fallback>
                <p:oleObj name="Bitmap Image" r:id="rId22" imgW="1244520" imgH="1257480" progId="Paint.Picture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33092D63-F4A0-4F32-9AEA-9C1A4B60FF4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200660" y="3427413"/>
                        <a:ext cx="988060" cy="9981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>
            <a:extLst>
              <a:ext uri="{FF2B5EF4-FFF2-40B4-BE49-F238E27FC236}">
                <a16:creationId xmlns:a16="http://schemas.microsoft.com/office/drawing/2014/main" id="{4B85AB4A-E080-4037-8141-7D3602FC7B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6284938"/>
              </p:ext>
            </p:extLst>
          </p:nvPr>
        </p:nvGraphicFramePr>
        <p:xfrm>
          <a:off x="200660" y="4503207"/>
          <a:ext cx="987879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4" imgW="1251000" imgH="1251000" progId="Paint.Picture">
                  <p:embed/>
                </p:oleObj>
              </mc:Choice>
              <mc:Fallback>
                <p:oleObj name="Bitmap Image" r:id="rId24" imgW="1251000" imgH="1251000" progId="Paint.Picture">
                  <p:embed/>
                  <p:pic>
                    <p:nvPicPr>
                      <p:cNvPr id="7" name="Object 6">
                        <a:extLst>
                          <a:ext uri="{FF2B5EF4-FFF2-40B4-BE49-F238E27FC236}">
                            <a16:creationId xmlns:a16="http://schemas.microsoft.com/office/drawing/2014/main" id="{4B85AB4A-E080-4037-8141-7D3602FC7B1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200660" y="4503207"/>
                        <a:ext cx="987879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47060B3D-F8D1-4A22-A2A4-2E14DE97586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99851"/>
              </p:ext>
            </p:extLst>
          </p:nvPr>
        </p:nvGraphicFramePr>
        <p:xfrm>
          <a:off x="200660" y="5568737"/>
          <a:ext cx="987879" cy="9878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Bitmap Image" r:id="rId26" imgW="1251000" imgH="1251000" progId="Paint.Picture">
                  <p:embed/>
                </p:oleObj>
              </mc:Choice>
              <mc:Fallback>
                <p:oleObj name="Bitmap Image" r:id="rId26" imgW="1251000" imgH="1251000" progId="Paint.Picture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47060B3D-F8D1-4A22-A2A4-2E14DE97586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00660" y="5568737"/>
                        <a:ext cx="987879" cy="98787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319BB72A-EC49-4BB4-B734-C7D981123213}"/>
              </a:ext>
            </a:extLst>
          </p:cNvPr>
          <p:cNvSpPr txBox="1"/>
          <p:nvPr/>
        </p:nvSpPr>
        <p:spPr>
          <a:xfrm>
            <a:off x="1384300" y="537556"/>
            <a:ext cx="10607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Taxes, Privacy laws, Political lobbying, Global politics such as trade wars.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A70DA6-78F4-43AB-89E1-A499605B595D}"/>
              </a:ext>
            </a:extLst>
          </p:cNvPr>
          <p:cNvSpPr txBox="1"/>
          <p:nvPr/>
        </p:nvSpPr>
        <p:spPr>
          <a:xfrm>
            <a:off x="1402080" y="1604356"/>
            <a:ext cx="10589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Currency exchange rates, interest rates, cost of labour, inflation rates.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316AD5F-F7D7-48F9-8F70-338C26E10D87}"/>
              </a:ext>
            </a:extLst>
          </p:cNvPr>
          <p:cNvSpPr txBox="1"/>
          <p:nvPr/>
        </p:nvSpPr>
        <p:spPr>
          <a:xfrm>
            <a:off x="1402080" y="2680392"/>
            <a:ext cx="6045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Affordability, Child influence.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16A613-C015-40DE-9DDA-727AA5358FE1}"/>
              </a:ext>
            </a:extLst>
          </p:cNvPr>
          <p:cNvSpPr txBox="1"/>
          <p:nvPr/>
        </p:nvSpPr>
        <p:spPr>
          <a:xfrm>
            <a:off x="1402080" y="3741818"/>
            <a:ext cx="8087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Tech Battles, Limited new products, competitors more capable with manufacture.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55222F-5707-49B2-BDC8-E50E109E178A}"/>
              </a:ext>
            </a:extLst>
          </p:cNvPr>
          <p:cNvSpPr txBox="1"/>
          <p:nvPr/>
        </p:nvSpPr>
        <p:spPr>
          <a:xfrm>
            <a:off x="1402080" y="4744720"/>
            <a:ext cx="7609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Materials and manufacture process detrimental to the environment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309BA6-0F74-4F38-AFD5-12BE498BBEF2}"/>
              </a:ext>
            </a:extLst>
          </p:cNvPr>
          <p:cNvSpPr txBox="1"/>
          <p:nvPr/>
        </p:nvSpPr>
        <p:spPr>
          <a:xfrm>
            <a:off x="1402080" y="5878010"/>
            <a:ext cx="6949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Anti-competition and competition laws, Copyright law.</a:t>
            </a:r>
          </a:p>
        </p:txBody>
      </p:sp>
      <p:pic>
        <p:nvPicPr>
          <p:cNvPr id="16" name="Political">
            <a:hlinkClick r:id="" action="ppaction://media"/>
            <a:extLst>
              <a:ext uri="{FF2B5EF4-FFF2-40B4-BE49-F238E27FC236}">
                <a16:creationId xmlns:a16="http://schemas.microsoft.com/office/drawing/2014/main" id="{37AB5AA5-61F9-4F07-93F3-FF37454F17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1584940" y="722222"/>
            <a:ext cx="406400" cy="406400"/>
          </a:xfrm>
          <a:prstGeom prst="rect">
            <a:avLst/>
          </a:prstGeom>
        </p:spPr>
      </p:pic>
      <p:pic>
        <p:nvPicPr>
          <p:cNvPr id="17" name="Economic">
            <a:hlinkClick r:id="" action="ppaction://media"/>
            <a:extLst>
              <a:ext uri="{FF2B5EF4-FFF2-40B4-BE49-F238E27FC236}">
                <a16:creationId xmlns:a16="http://schemas.microsoft.com/office/drawing/2014/main" id="{E3DF455E-916B-4B75-8821-2D0E922B6D2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1584940" y="1148534"/>
            <a:ext cx="406400" cy="406400"/>
          </a:xfrm>
          <a:prstGeom prst="rect">
            <a:avLst/>
          </a:prstGeom>
        </p:spPr>
      </p:pic>
      <p:pic>
        <p:nvPicPr>
          <p:cNvPr id="18" name="Social ">
            <a:hlinkClick r:id="" action="ppaction://media"/>
            <a:extLst>
              <a:ext uri="{FF2B5EF4-FFF2-40B4-BE49-F238E27FC236}">
                <a16:creationId xmlns:a16="http://schemas.microsoft.com/office/drawing/2014/main" id="{7D58CAEE-BABA-46D1-80EC-831DDAD95FB4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1584940" y="1590440"/>
            <a:ext cx="406400" cy="406400"/>
          </a:xfrm>
          <a:prstGeom prst="rect">
            <a:avLst/>
          </a:prstGeom>
        </p:spPr>
      </p:pic>
      <p:pic>
        <p:nvPicPr>
          <p:cNvPr id="19" name="technological">
            <a:hlinkClick r:id="" action="ppaction://media"/>
            <a:extLst>
              <a:ext uri="{FF2B5EF4-FFF2-40B4-BE49-F238E27FC236}">
                <a16:creationId xmlns:a16="http://schemas.microsoft.com/office/drawing/2014/main" id="{5227D812-067C-4681-AD66-1B355F95B7D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1584940" y="2005574"/>
            <a:ext cx="406400" cy="406400"/>
          </a:xfrm>
          <a:prstGeom prst="rect">
            <a:avLst/>
          </a:prstGeom>
        </p:spPr>
      </p:pic>
      <p:pic>
        <p:nvPicPr>
          <p:cNvPr id="20" name="Environmental">
            <a:hlinkClick r:id="" action="ppaction://media"/>
            <a:extLst>
              <a:ext uri="{FF2B5EF4-FFF2-40B4-BE49-F238E27FC236}">
                <a16:creationId xmlns:a16="http://schemas.microsoft.com/office/drawing/2014/main" id="{F6BD3348-5672-430E-994C-65FDB9A37F9B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1584940" y="2403881"/>
            <a:ext cx="406400" cy="406400"/>
          </a:xfrm>
          <a:prstGeom prst="rect">
            <a:avLst/>
          </a:prstGeom>
        </p:spPr>
      </p:pic>
      <p:pic>
        <p:nvPicPr>
          <p:cNvPr id="21" name="Legal">
            <a:hlinkClick r:id="" action="ppaction://media"/>
            <a:extLst>
              <a:ext uri="{FF2B5EF4-FFF2-40B4-BE49-F238E27FC236}">
                <a16:creationId xmlns:a16="http://schemas.microsoft.com/office/drawing/2014/main" id="{7FD1CDB8-FBE8-46E5-B287-8893F2C5412E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1584940" y="2782849"/>
            <a:ext cx="406400" cy="406400"/>
          </a:xfrm>
          <a:prstGeom prst="rect">
            <a:avLst/>
          </a:prstGeom>
        </p:spPr>
      </p:pic>
      <p:pic>
        <p:nvPicPr>
          <p:cNvPr id="22" name="pestel apple 1">
            <a:hlinkClick r:id="" action="ppaction://media"/>
            <a:extLst>
              <a:ext uri="{FF2B5EF4-FFF2-40B4-BE49-F238E27FC236}">
                <a16:creationId xmlns:a16="http://schemas.microsoft.com/office/drawing/2014/main" id="{537D702E-382B-4BBB-866D-9A84DAAE5EF8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9"/>
          <a:stretch>
            <a:fillRect/>
          </a:stretch>
        </p:blipFill>
        <p:spPr>
          <a:xfrm>
            <a:off x="11584940" y="291111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49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20"/>
    </mc:Choice>
    <mc:Fallback xmlns="">
      <p:transition spd="slow" advTm="80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7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04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42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42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825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795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6295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25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548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48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1141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6458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6958"/>
                            </p:stCondLst>
                            <p:childTnLst>
                              <p:par>
                                <p:cTn id="3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839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3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850"/>
                            </p:stCondLst>
                            <p:childTnLst>
                              <p:par>
                                <p:cTn id="4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6766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2E4D2-6FDA-4A95-BA02-8E992DF652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7EF05FD-0682-4F91-A0B7-936DB7C66D92}"/>
              </a:ext>
            </a:extLst>
          </p:cNvPr>
          <p:cNvSpPr/>
          <p:nvPr/>
        </p:nvSpPr>
        <p:spPr>
          <a:xfrm>
            <a:off x="3332480" y="741679"/>
            <a:ext cx="3058160" cy="3027981"/>
          </a:xfrm>
          <a:prstGeom prst="rect">
            <a:avLst/>
          </a:prstGeom>
          <a:solidFill>
            <a:srgbClr val="CEF2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2A3A066-4D94-4890-82BE-E6CBEB12C0C5}"/>
              </a:ext>
            </a:extLst>
          </p:cNvPr>
          <p:cNvSpPr/>
          <p:nvPr/>
        </p:nvSpPr>
        <p:spPr>
          <a:xfrm>
            <a:off x="6466840" y="741679"/>
            <a:ext cx="2981960" cy="3027981"/>
          </a:xfrm>
          <a:prstGeom prst="rect">
            <a:avLst/>
          </a:prstGeom>
          <a:solidFill>
            <a:srgbClr val="FF9A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077BA37-2738-48E7-8686-350FEDF2C932}"/>
              </a:ext>
            </a:extLst>
          </p:cNvPr>
          <p:cNvSpPr/>
          <p:nvPr/>
        </p:nvSpPr>
        <p:spPr>
          <a:xfrm>
            <a:off x="6466840" y="3860800"/>
            <a:ext cx="2981960" cy="2936841"/>
          </a:xfrm>
          <a:prstGeom prst="rect">
            <a:avLst/>
          </a:prstGeom>
          <a:solidFill>
            <a:srgbClr val="C06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B2D27A6-2948-4370-A548-05DC3AA064F4}"/>
              </a:ext>
            </a:extLst>
          </p:cNvPr>
          <p:cNvSpPr/>
          <p:nvPr/>
        </p:nvSpPr>
        <p:spPr>
          <a:xfrm>
            <a:off x="3408680" y="3845409"/>
            <a:ext cx="2981960" cy="2936841"/>
          </a:xfrm>
          <a:prstGeom prst="rect">
            <a:avLst/>
          </a:prstGeom>
          <a:solidFill>
            <a:srgbClr val="4C8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6FAD54B-F2D1-4BA2-A5A8-B5544AA4D981}"/>
              </a:ext>
            </a:extLst>
          </p:cNvPr>
          <p:cNvSpPr txBox="1"/>
          <p:nvPr/>
        </p:nvSpPr>
        <p:spPr>
          <a:xfrm>
            <a:off x="3429001" y="741679"/>
            <a:ext cx="2865119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Strengths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Product variety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Software development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Strong R&amp;D department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Great workforce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Strong brand image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Financially strong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Design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Innovation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Global market position</a:t>
            </a:r>
          </a:p>
          <a:p>
            <a:endParaRPr lang="en-GB" sz="16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EEF6A79-AE81-4399-8C65-9A285AA55C87}"/>
              </a:ext>
            </a:extLst>
          </p:cNvPr>
          <p:cNvSpPr txBox="1"/>
          <p:nvPr/>
        </p:nvSpPr>
        <p:spPr>
          <a:xfrm>
            <a:off x="6548120" y="3845409"/>
            <a:ext cx="290068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Threats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Cost of foreign trade and labour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Dependency on external manufacture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Affordability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Tech battles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Environmental impact of materials and manufacture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Copyright laws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30099E-3BA8-43BF-8F27-B571B0E5EADD}"/>
              </a:ext>
            </a:extLst>
          </p:cNvPr>
          <p:cNvSpPr txBox="1"/>
          <p:nvPr/>
        </p:nvSpPr>
        <p:spPr>
          <a:xfrm>
            <a:off x="6548120" y="741679"/>
            <a:ext cx="272796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Weaknesses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Expensive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Weak manufacture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Inflexible connectivity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Narrow product line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Niche market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Limited distribution network</a:t>
            </a:r>
          </a:p>
          <a:p>
            <a:endParaRPr lang="en-GB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BD07C04-03E9-48C8-8796-6AD17C9CA63D}"/>
              </a:ext>
            </a:extLst>
          </p:cNvPr>
          <p:cNvSpPr txBox="1"/>
          <p:nvPr/>
        </p:nvSpPr>
        <p:spPr>
          <a:xfrm>
            <a:off x="3408680" y="4043680"/>
            <a:ext cx="2885440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Demand for computers and laptops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Technological dependency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Globalisation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R&amp;D e.g. AI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Product diversity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Expansion of distribution network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3E4171F-03C5-4A3D-8CDD-129BE047C246}"/>
              </a:ext>
            </a:extLst>
          </p:cNvPr>
          <p:cNvSpPr txBox="1"/>
          <p:nvPr/>
        </p:nvSpPr>
        <p:spPr>
          <a:xfrm>
            <a:off x="76200" y="6431881"/>
            <a:ext cx="2194560" cy="365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(Bird-Harris, 2020)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AA76FFF-955F-4BF2-96A3-21D151A6977D}"/>
              </a:ext>
            </a:extLst>
          </p:cNvPr>
          <p:cNvSpPr txBox="1"/>
          <p:nvPr/>
        </p:nvSpPr>
        <p:spPr>
          <a:xfrm>
            <a:off x="10769600" y="6488668"/>
            <a:ext cx="2291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(Haque, n.d.)</a:t>
            </a:r>
          </a:p>
        </p:txBody>
      </p:sp>
      <p:pic>
        <p:nvPicPr>
          <p:cNvPr id="21" name="SWOT filled">
            <a:hlinkClick r:id="" action="ppaction://media"/>
            <a:extLst>
              <a:ext uri="{FF2B5EF4-FFF2-40B4-BE49-F238E27FC236}">
                <a16:creationId xmlns:a16="http://schemas.microsoft.com/office/drawing/2014/main" id="{E7E10532-3D56-4C66-B186-962F8D041A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520" y="60359"/>
            <a:ext cx="406400" cy="406400"/>
          </a:xfrm>
          <a:prstGeom prst="rect">
            <a:avLst/>
          </a:prstGeom>
        </p:spPr>
      </p:pic>
      <p:pic>
        <p:nvPicPr>
          <p:cNvPr id="22" name="SWAT CONCLUSION">
            <a:hlinkClick r:id="" action="ppaction://media"/>
            <a:extLst>
              <a:ext uri="{FF2B5EF4-FFF2-40B4-BE49-F238E27FC236}">
                <a16:creationId xmlns:a16="http://schemas.microsoft.com/office/drawing/2014/main" id="{C1F1C6C0-4895-47B9-B76A-34920229658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520" y="538479"/>
            <a:ext cx="406400" cy="4064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1AE96DB-9C0B-49E1-B5BA-49B034D779A4}"/>
              </a:ext>
            </a:extLst>
          </p:cNvPr>
          <p:cNvSpPr txBox="1"/>
          <p:nvPr/>
        </p:nvSpPr>
        <p:spPr>
          <a:xfrm>
            <a:off x="2223288" y="2453940"/>
            <a:ext cx="8334704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8000" dirty="0"/>
              <a:t>S.W.O.T Conclusion</a:t>
            </a:r>
          </a:p>
        </p:txBody>
      </p:sp>
    </p:spTree>
    <p:extLst>
      <p:ext uri="{BB962C8B-B14F-4D97-AF65-F5344CB8AC3E}">
        <p14:creationId xmlns:p14="http://schemas.microsoft.com/office/powerpoint/2010/main" val="242312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70"/>
    </mc:Choice>
    <mc:Fallback xmlns="">
      <p:transition spd="slow" advTm="72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270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227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277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501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8" grpId="0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9EEC85F-8C87-4FC1-87C1-1B342373307B}"/>
              </a:ext>
            </a:extLst>
          </p:cNvPr>
          <p:cNvSpPr txBox="1"/>
          <p:nvPr/>
        </p:nvSpPr>
        <p:spPr>
          <a:xfrm>
            <a:off x="375920" y="2290226"/>
            <a:ext cx="1144016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/>
              <a:t>Approaches to management and leadership</a:t>
            </a:r>
          </a:p>
          <a:p>
            <a:pPr algn="ctr"/>
            <a:r>
              <a:rPr lang="en-GB" sz="3600" dirty="0"/>
              <a:t>Management theory</a:t>
            </a:r>
          </a:p>
          <a:p>
            <a:pPr algn="ctr"/>
            <a:r>
              <a:rPr lang="en-GB" dirty="0"/>
              <a:t>All managerial acts are based on theory (</a:t>
            </a:r>
            <a:r>
              <a:rPr lang="en-GB" dirty="0" err="1"/>
              <a:t>Cutcher-Gershenfeld</a:t>
            </a:r>
            <a:r>
              <a:rPr lang="en-GB" dirty="0"/>
              <a:t> &amp; McGregor, 2006)</a:t>
            </a:r>
          </a:p>
          <a:p>
            <a:pPr algn="ctr"/>
            <a:endParaRPr lang="en-GB" sz="4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D5A47D-BDA8-4DB0-BFFD-3A3D00DC8965}"/>
              </a:ext>
            </a:extLst>
          </p:cNvPr>
          <p:cNvSpPr txBox="1"/>
          <p:nvPr/>
        </p:nvSpPr>
        <p:spPr>
          <a:xfrm>
            <a:off x="568960" y="360680"/>
            <a:ext cx="1105408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Categorised theories:</a:t>
            </a:r>
          </a:p>
          <a:p>
            <a:pPr algn="ctr"/>
            <a:endParaRPr lang="en-GB" b="1" dirty="0"/>
          </a:p>
          <a:p>
            <a:pPr algn="ctr"/>
            <a:r>
              <a:rPr lang="en-GB" sz="4000" dirty="0"/>
              <a:t>Classical </a:t>
            </a:r>
          </a:p>
          <a:p>
            <a:pPr algn="ctr"/>
            <a:r>
              <a:rPr lang="en-GB" dirty="0"/>
              <a:t>Including: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Fayol’s five-point personnel interaction to achieve control and planned production (</a:t>
            </a:r>
            <a:r>
              <a:rPr lang="en-GB" dirty="0" err="1"/>
              <a:t>Krenn</a:t>
            </a:r>
            <a:r>
              <a:rPr lang="en-GB" dirty="0"/>
              <a:t>, 2011)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Weber’s Bureaucratic management system (</a:t>
            </a:r>
            <a:r>
              <a:rPr lang="en-GB" dirty="0" err="1"/>
              <a:t>managementstudyhq</a:t>
            </a:r>
            <a:r>
              <a:rPr lang="en-GB" dirty="0"/>
              <a:t>, n.d.)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Taylor’s motivation (scientific) theory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(Taylor, 1911)</a:t>
            </a:r>
            <a:endParaRPr lang="en-GB" dirty="0"/>
          </a:p>
          <a:p>
            <a:pPr algn="ctr"/>
            <a:r>
              <a:rPr lang="en-GB" sz="4000" dirty="0"/>
              <a:t>Human relations</a:t>
            </a:r>
          </a:p>
          <a:p>
            <a:pPr algn="ctr"/>
            <a:r>
              <a:rPr lang="en-GB" dirty="0"/>
              <a:t>Including: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Mary Porter Follet’s management theory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(Porter G. , 1995)</a:t>
            </a:r>
            <a:endParaRPr lang="en-GB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Landsberger’s exploration of the Hawthorne experiments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(Landsberger, 1958)</a:t>
            </a:r>
            <a:endParaRPr lang="en-GB" dirty="0"/>
          </a:p>
          <a:p>
            <a:pPr algn="ctr"/>
            <a:r>
              <a:rPr lang="en-GB" sz="4000" dirty="0"/>
              <a:t>Systems</a:t>
            </a:r>
          </a:p>
          <a:p>
            <a:pPr algn="ctr"/>
            <a:r>
              <a:rPr lang="en-GB" dirty="0"/>
              <a:t>Including: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Von </a:t>
            </a:r>
            <a:r>
              <a:rPr lang="en-GB" dirty="0" err="1"/>
              <a:t>Bertalanffy’s</a:t>
            </a:r>
            <a:r>
              <a:rPr lang="en-GB" dirty="0"/>
              <a:t> </a:t>
            </a:r>
            <a:r>
              <a:rPr lang="en-GB" dirty="0">
                <a:latin typeface="Calibri" panose="020F0502020204030204" pitchFamily="34" charset="0"/>
                <a:cs typeface="Times New Roman" panose="02020603050405020304" pitchFamily="18" charset="0"/>
              </a:rPr>
              <a:t>systems theory of management</a:t>
            </a:r>
            <a:r>
              <a:rPr lang="en-GB" dirty="0"/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(von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Bertalanffy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1968)</a:t>
            </a:r>
            <a:endParaRPr lang="en-GB" dirty="0"/>
          </a:p>
          <a:p>
            <a:pPr algn="ctr"/>
            <a:r>
              <a:rPr lang="en-GB" sz="4000" dirty="0"/>
              <a:t>Contingency</a:t>
            </a:r>
          </a:p>
          <a:p>
            <a:pPr algn="ctr"/>
            <a:r>
              <a:rPr lang="en-GB" dirty="0"/>
              <a:t>Including: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Fiedler’s Theory of leadership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(Fiedler, 1958)</a:t>
            </a:r>
          </a:p>
        </p:txBody>
      </p:sp>
      <p:pic>
        <p:nvPicPr>
          <p:cNvPr id="5" name="Management theory intro">
            <a:hlinkClick r:id="" action="ppaction://media"/>
            <a:extLst>
              <a:ext uri="{FF2B5EF4-FFF2-40B4-BE49-F238E27FC236}">
                <a16:creationId xmlns:a16="http://schemas.microsoft.com/office/drawing/2014/main" id="{26F94A4C-CF9B-4824-B01C-DA6562B0D0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62560" y="157480"/>
            <a:ext cx="406400" cy="406400"/>
          </a:xfrm>
          <a:prstGeom prst="rect">
            <a:avLst/>
          </a:prstGeom>
        </p:spPr>
      </p:pic>
      <p:pic>
        <p:nvPicPr>
          <p:cNvPr id="6" name="theory intro classical">
            <a:hlinkClick r:id="" action="ppaction://media"/>
            <a:extLst>
              <a:ext uri="{FF2B5EF4-FFF2-40B4-BE49-F238E27FC236}">
                <a16:creationId xmlns:a16="http://schemas.microsoft.com/office/drawing/2014/main" id="{FD4B17D3-A610-4BF9-A1C3-BCABD880BD1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62560" y="655864"/>
            <a:ext cx="406400" cy="406400"/>
          </a:xfrm>
          <a:prstGeom prst="rect">
            <a:avLst/>
          </a:prstGeom>
        </p:spPr>
      </p:pic>
      <p:pic>
        <p:nvPicPr>
          <p:cNvPr id="7" name="human relations intro">
            <a:hlinkClick r:id="" action="ppaction://media"/>
            <a:extLst>
              <a:ext uri="{FF2B5EF4-FFF2-40B4-BE49-F238E27FC236}">
                <a16:creationId xmlns:a16="http://schemas.microsoft.com/office/drawing/2014/main" id="{CC77B3BD-C0B9-4330-B6CD-7AB39A95EB3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62560" y="1154248"/>
            <a:ext cx="406400" cy="406400"/>
          </a:xfrm>
          <a:prstGeom prst="rect">
            <a:avLst/>
          </a:prstGeom>
        </p:spPr>
      </p:pic>
      <p:pic>
        <p:nvPicPr>
          <p:cNvPr id="8" name="systems intro">
            <a:hlinkClick r:id="" action="ppaction://media"/>
            <a:extLst>
              <a:ext uri="{FF2B5EF4-FFF2-40B4-BE49-F238E27FC236}">
                <a16:creationId xmlns:a16="http://schemas.microsoft.com/office/drawing/2014/main" id="{6202AC2D-106C-4BF8-9289-AF3EEF0A559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62560" y="1652632"/>
            <a:ext cx="406400" cy="4064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A57F92F-23F9-4879-B053-BA2F6113D59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62560" y="215101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1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59"/>
    </mc:Choice>
    <mc:Fallback xmlns="">
      <p:transition spd="slow" advTm="218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00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3048"/>
                            </p:stCondLst>
                            <p:childTnLst>
                              <p:par>
                                <p:cTn id="1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788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937"/>
                            </p:stCondLst>
                            <p:childTnLst>
                              <p:par>
                                <p:cTn id="2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921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149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489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C1AAE8-35D4-479F-986D-D6D038C8C8DF}"/>
              </a:ext>
            </a:extLst>
          </p:cNvPr>
          <p:cNvSpPr txBox="1"/>
          <p:nvPr/>
        </p:nvSpPr>
        <p:spPr>
          <a:xfrm>
            <a:off x="1264920" y="1228397"/>
            <a:ext cx="96621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Apples theoretical approach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Hypothetical elements of Human relations approach</a:t>
            </a:r>
          </a:p>
          <a:p>
            <a:pPr algn="ctr"/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Strong elements of Systems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influences of classical management approach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2400" dirty="0"/>
              <a:t>Overall adoption of the contingency approach</a:t>
            </a:r>
          </a:p>
        </p:txBody>
      </p:sp>
      <p:pic>
        <p:nvPicPr>
          <p:cNvPr id="3" name="management theory con">
            <a:hlinkClick r:id="" action="ppaction://media"/>
            <a:extLst>
              <a:ext uri="{FF2B5EF4-FFF2-40B4-BE49-F238E27FC236}">
                <a16:creationId xmlns:a16="http://schemas.microsoft.com/office/drawing/2014/main" id="{1C06A5B5-2ED6-48FE-9B1C-666C0F8C2E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3200" y="629920"/>
            <a:ext cx="406400" cy="406400"/>
          </a:xfrm>
          <a:prstGeom prst="rect">
            <a:avLst/>
          </a:prstGeom>
        </p:spPr>
      </p:pic>
      <p:pic>
        <p:nvPicPr>
          <p:cNvPr id="5" name="opening man conc">
            <a:hlinkClick r:id="" action="ppaction://media"/>
            <a:extLst>
              <a:ext uri="{FF2B5EF4-FFF2-40B4-BE49-F238E27FC236}">
                <a16:creationId xmlns:a16="http://schemas.microsoft.com/office/drawing/2014/main" id="{20C995E5-B71B-4515-A70B-752D1B20DE1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3200" y="20828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2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93"/>
    </mc:Choice>
    <mc:Fallback xmlns="">
      <p:transition spd="slow" advTm="435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01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4359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7AE8FA0-3982-4DDF-ADB9-38F6DE7611F2}"/>
              </a:ext>
            </a:extLst>
          </p:cNvPr>
          <p:cNvSpPr txBox="1"/>
          <p:nvPr/>
        </p:nvSpPr>
        <p:spPr>
          <a:xfrm>
            <a:off x="1231900" y="320040"/>
            <a:ext cx="97282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800" u="sng" dirty="0"/>
              <a:t>Groups</a:t>
            </a:r>
          </a:p>
          <a:p>
            <a:pPr algn="ctr"/>
            <a:endParaRPr lang="en-GB" dirty="0"/>
          </a:p>
          <a:p>
            <a:pPr algn="ctr"/>
            <a:r>
              <a:rPr lang="en-GB" sz="2400" dirty="0"/>
              <a:t>Organisations are made up of people. </a:t>
            </a:r>
          </a:p>
          <a:p>
            <a:pPr algn="ctr"/>
            <a:r>
              <a:rPr lang="en-GB" sz="2400" dirty="0"/>
              <a:t>*</a:t>
            </a:r>
          </a:p>
          <a:p>
            <a:pPr algn="ctr"/>
            <a:r>
              <a:rPr lang="en-GB" sz="2400" i="1" dirty="0"/>
              <a:t>Group: “</a:t>
            </a:r>
            <a:r>
              <a:rPr lang="en-GB" sz="2400" dirty="0"/>
              <a:t>a number of people who are connected by some shared activity, interest, or quality” 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4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merriam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-webster, n.d.)</a:t>
            </a:r>
            <a:endParaRPr lang="en-GB" sz="2400" dirty="0"/>
          </a:p>
          <a:p>
            <a:pPr algn="ctr"/>
            <a:r>
              <a:rPr lang="en-GB" sz="2400" dirty="0"/>
              <a:t>*</a:t>
            </a:r>
          </a:p>
          <a:p>
            <a:pPr algn="ctr"/>
            <a:r>
              <a:rPr lang="en-GB" sz="2400" dirty="0"/>
              <a:t>Durkheim’s Collective consciousness concept; sharing attributes, goals, beliefs with a ‘group’ influences individual behaviour and sense of belonging and identity 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(Cole, 2019)</a:t>
            </a:r>
            <a:endParaRPr lang="en-GB" sz="2400" dirty="0"/>
          </a:p>
          <a:p>
            <a:pPr algn="ctr"/>
            <a:r>
              <a:rPr lang="en-GB" sz="2400" dirty="0"/>
              <a:t>*</a:t>
            </a:r>
          </a:p>
          <a:p>
            <a:pPr algn="ctr"/>
            <a:r>
              <a:rPr lang="en-GB" sz="2400" b="0" i="0" dirty="0">
                <a:solidFill>
                  <a:srgbClr val="000000"/>
                </a:solidFill>
                <a:effectLst/>
              </a:rPr>
              <a:t>In 1979 Tajfel and Turner </a:t>
            </a:r>
            <a:r>
              <a:rPr lang="en-GB" sz="2400" dirty="0">
                <a:solidFill>
                  <a:srgbClr val="000000"/>
                </a:solidFill>
              </a:rPr>
              <a:t>introduced </a:t>
            </a:r>
            <a:r>
              <a:rPr lang="en-GB" sz="2400" b="0" i="0" dirty="0">
                <a:solidFill>
                  <a:srgbClr val="000000"/>
                </a:solidFill>
                <a:effectLst/>
              </a:rPr>
              <a:t>a Social Identity Theory giving processes relevant to identifying as part of an in-group or an out-group </a:t>
            </a:r>
            <a:r>
              <a:rPr lang="en-GB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(age-of-the-sage, n.d.)</a:t>
            </a:r>
            <a:endParaRPr lang="en-GB" sz="2400" dirty="0"/>
          </a:p>
          <a:p>
            <a:pPr algn="ctr"/>
            <a:r>
              <a:rPr lang="en-GB" sz="2400" dirty="0"/>
              <a:t>*</a:t>
            </a:r>
          </a:p>
          <a:p>
            <a:pPr algn="ctr"/>
            <a:r>
              <a:rPr lang="en-GB" sz="2400" dirty="0"/>
              <a:t>A managers understanding and identifying with groups within an organisation instrumental to achieve desired influences.</a:t>
            </a:r>
          </a:p>
          <a:p>
            <a:pPr algn="ctr"/>
            <a:endParaRPr lang="en-GB" dirty="0"/>
          </a:p>
        </p:txBody>
      </p:sp>
      <p:pic>
        <p:nvPicPr>
          <p:cNvPr id="3" name="Groups and teams info">
            <a:hlinkClick r:id="" action="ppaction://media"/>
            <a:extLst>
              <a:ext uri="{FF2B5EF4-FFF2-40B4-BE49-F238E27FC236}">
                <a16:creationId xmlns:a16="http://schemas.microsoft.com/office/drawing/2014/main" id="{80252F76-3DAC-4AB1-A152-A9FCF12136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25120" y="320040"/>
            <a:ext cx="406400" cy="406400"/>
          </a:xfrm>
          <a:prstGeom prst="rect">
            <a:avLst/>
          </a:prstGeom>
        </p:spPr>
      </p:pic>
      <p:pic>
        <p:nvPicPr>
          <p:cNvPr id="4" name="Groups 1">
            <a:hlinkClick r:id="" action="ppaction://media"/>
            <a:extLst>
              <a:ext uri="{FF2B5EF4-FFF2-40B4-BE49-F238E27FC236}">
                <a16:creationId xmlns:a16="http://schemas.microsoft.com/office/drawing/2014/main" id="{4A65A000-EC64-461E-9181-860DF9C9844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25120" y="878840"/>
            <a:ext cx="406400" cy="406400"/>
          </a:xfrm>
          <a:prstGeom prst="rect">
            <a:avLst/>
          </a:prstGeom>
        </p:spPr>
      </p:pic>
      <p:pic>
        <p:nvPicPr>
          <p:cNvPr id="5" name="groups 2">
            <a:hlinkClick r:id="" action="ppaction://media"/>
            <a:extLst>
              <a:ext uri="{FF2B5EF4-FFF2-40B4-BE49-F238E27FC236}">
                <a16:creationId xmlns:a16="http://schemas.microsoft.com/office/drawing/2014/main" id="{BCCB8AA9-C885-465D-8535-6A8D343CCB7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25120" y="1452880"/>
            <a:ext cx="406400" cy="406400"/>
          </a:xfrm>
          <a:prstGeom prst="rect">
            <a:avLst/>
          </a:prstGeom>
        </p:spPr>
      </p:pic>
      <p:pic>
        <p:nvPicPr>
          <p:cNvPr id="6" name="groups conc">
            <a:hlinkClick r:id="" action="ppaction://media"/>
            <a:extLst>
              <a:ext uri="{FF2B5EF4-FFF2-40B4-BE49-F238E27FC236}">
                <a16:creationId xmlns:a16="http://schemas.microsoft.com/office/drawing/2014/main" id="{F44920EE-6D0F-4C3B-ADC3-2EFDEA3D94DD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25120" y="202692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39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71"/>
    </mc:Choice>
    <mc:Fallback xmlns="">
      <p:transition spd="slow" advTm="174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47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2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251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60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282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64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652CC9-1983-4938-A41C-4CE3EC0703CF}"/>
              </a:ext>
            </a:extLst>
          </p:cNvPr>
          <p:cNvSpPr txBox="1"/>
          <p:nvPr/>
        </p:nvSpPr>
        <p:spPr>
          <a:xfrm>
            <a:off x="1310640" y="1582340"/>
            <a:ext cx="95707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Teams</a:t>
            </a:r>
          </a:p>
          <a:p>
            <a:endParaRPr lang="en-GB" dirty="0"/>
          </a:p>
          <a:p>
            <a:pPr algn="ctr"/>
            <a:r>
              <a:rPr lang="en-GB" sz="2400" dirty="0"/>
              <a:t>Groups can be divided into social or task orientations (Tuckman, 1965)</a:t>
            </a:r>
          </a:p>
          <a:p>
            <a:pPr algn="ctr"/>
            <a:r>
              <a:rPr lang="en-GB" sz="2400" dirty="0"/>
              <a:t>*</a:t>
            </a:r>
          </a:p>
          <a:p>
            <a:pPr algn="ctr"/>
            <a:r>
              <a:rPr lang="en-GB" sz="2400" dirty="0"/>
              <a:t>Task groups can become a functioning </a:t>
            </a:r>
            <a:r>
              <a:rPr lang="en-GB" sz="2400" u="sng" dirty="0"/>
              <a:t>team</a:t>
            </a:r>
            <a:r>
              <a:rPr lang="en-GB" sz="2400" dirty="0"/>
              <a:t> through a “developmental sequence” (Tuckman, 1965)</a:t>
            </a:r>
          </a:p>
          <a:p>
            <a:pPr algn="ctr"/>
            <a:r>
              <a:rPr lang="en-GB" sz="2400" dirty="0"/>
              <a:t>*</a:t>
            </a:r>
          </a:p>
          <a:p>
            <a:pPr algn="ctr"/>
            <a:r>
              <a:rPr lang="en-GB" sz="2400" dirty="0"/>
              <a:t>Team members can be from differing social groups with differing expertise for the benefit of the team, as demonstrated by Apples board of directors (Apple, n.d.)</a:t>
            </a:r>
          </a:p>
        </p:txBody>
      </p:sp>
      <p:pic>
        <p:nvPicPr>
          <p:cNvPr id="4" name="teams">
            <a:hlinkClick r:id="" action="ppaction://media"/>
            <a:extLst>
              <a:ext uri="{FF2B5EF4-FFF2-40B4-BE49-F238E27FC236}">
                <a16:creationId xmlns:a16="http://schemas.microsoft.com/office/drawing/2014/main" id="{7D056E13-5A5C-4752-B7C7-2376C1300A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3200" y="218440"/>
            <a:ext cx="406400" cy="406400"/>
          </a:xfrm>
          <a:prstGeom prst="rect">
            <a:avLst/>
          </a:prstGeom>
        </p:spPr>
      </p:pic>
      <p:pic>
        <p:nvPicPr>
          <p:cNvPr id="5" name="teams2">
            <a:hlinkClick r:id="" action="ppaction://media"/>
            <a:extLst>
              <a:ext uri="{FF2B5EF4-FFF2-40B4-BE49-F238E27FC236}">
                <a16:creationId xmlns:a16="http://schemas.microsoft.com/office/drawing/2014/main" id="{9C129C41-DC62-4799-9750-D1DE02E726F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3200" y="62484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97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52"/>
    </mc:Choice>
    <mc:Fallback xmlns="">
      <p:transition spd="slow" advTm="206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9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957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622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750A167-4324-4775-A9EC-110F92352BA1}"/>
              </a:ext>
            </a:extLst>
          </p:cNvPr>
          <p:cNvSpPr txBox="1"/>
          <p:nvPr/>
        </p:nvSpPr>
        <p:spPr>
          <a:xfrm>
            <a:off x="1066800" y="1456085"/>
            <a:ext cx="10058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C</a:t>
            </a:r>
            <a:r>
              <a:rPr lang="en-GB" sz="2800" dirty="0"/>
              <a:t>orporate </a:t>
            </a:r>
            <a:r>
              <a:rPr lang="en-GB" sz="2800" b="1" dirty="0"/>
              <a:t>S</a:t>
            </a:r>
            <a:r>
              <a:rPr lang="en-GB" sz="2800" dirty="0"/>
              <a:t>ocial </a:t>
            </a:r>
            <a:r>
              <a:rPr lang="en-GB" sz="2800" b="1" dirty="0"/>
              <a:t>R</a:t>
            </a:r>
            <a:r>
              <a:rPr lang="en-GB" sz="2800" dirty="0"/>
              <a:t>esponsibility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“to engage in CSR means that, in the ordinary course of business, a company is operating in ways that enhance society and the environment, instead of contributing negatively to them.” (Fernando, 2021)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Apple; “We do the right thing, even when it’s not easy.” and apply an ethical honest and legally compliant approach. (Apple, n.d.)</a:t>
            </a:r>
          </a:p>
          <a:p>
            <a:pPr algn="ctr"/>
            <a:endParaRPr lang="en-GB" sz="2800" dirty="0"/>
          </a:p>
        </p:txBody>
      </p:sp>
      <p:pic>
        <p:nvPicPr>
          <p:cNvPr id="3" name="CSR INTRO">
            <a:hlinkClick r:id="" action="ppaction://media"/>
            <a:extLst>
              <a:ext uri="{FF2B5EF4-FFF2-40B4-BE49-F238E27FC236}">
                <a16:creationId xmlns:a16="http://schemas.microsoft.com/office/drawing/2014/main" id="{2DDB29D0-DF40-4FB1-8470-095DF4BCCE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520" y="187960"/>
            <a:ext cx="406400" cy="406400"/>
          </a:xfrm>
          <a:prstGeom prst="rect">
            <a:avLst/>
          </a:prstGeom>
        </p:spPr>
      </p:pic>
      <p:pic>
        <p:nvPicPr>
          <p:cNvPr id="4" name="CSR Apple">
            <a:hlinkClick r:id="" action="ppaction://media"/>
            <a:extLst>
              <a:ext uri="{FF2B5EF4-FFF2-40B4-BE49-F238E27FC236}">
                <a16:creationId xmlns:a16="http://schemas.microsoft.com/office/drawing/2014/main" id="{F29DBD10-CF7E-4B77-B4A4-2846DF91D1E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23520" y="59944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524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15"/>
    </mc:Choice>
    <mc:Fallback xmlns="">
      <p:transition spd="slow" advTm="29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9615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10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E23DF7-FEC4-4715-BEB1-BA82659A3120}"/>
              </a:ext>
            </a:extLst>
          </p:cNvPr>
          <p:cNvSpPr txBox="1"/>
          <p:nvPr/>
        </p:nvSpPr>
        <p:spPr>
          <a:xfrm>
            <a:off x="645160" y="474345"/>
            <a:ext cx="1090168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Conclusion</a:t>
            </a:r>
          </a:p>
          <a:p>
            <a:endParaRPr lang="en-GB" sz="2400" u="sng" dirty="0"/>
          </a:p>
          <a:p>
            <a:r>
              <a:rPr lang="en-GB" sz="2400" u="sng" dirty="0"/>
              <a:t>In order to achieve its success, Apple have demonstrated;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 well-founded strategy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 good understanding and successful application of management theory and leadership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Hypothetically good application of knowledge on groups and team 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Clear principles and ethics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r>
              <a:rPr lang="en-GB" sz="2400" u="sng" dirty="0"/>
              <a:t>Continuing apple could;</a:t>
            </a:r>
          </a:p>
          <a:p>
            <a:pPr algn="ctr"/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Continue with their contingency management approach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Continually adapt strategies depending on the situations that arise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Adapt their primary income focus to be less physical goods dependant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3" name="Conclusion">
            <a:hlinkClick r:id="" action="ppaction://media"/>
            <a:extLst>
              <a:ext uri="{FF2B5EF4-FFF2-40B4-BE49-F238E27FC236}">
                <a16:creationId xmlns:a16="http://schemas.microsoft.com/office/drawing/2014/main" id="{ABB90911-D4BA-4DB9-B751-4BC1A854AB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000" y="228600"/>
            <a:ext cx="406400" cy="406400"/>
          </a:xfrm>
          <a:prstGeom prst="rect">
            <a:avLst/>
          </a:prstGeom>
        </p:spPr>
      </p:pic>
      <p:pic>
        <p:nvPicPr>
          <p:cNvPr id="4" name="continued success">
            <a:hlinkClick r:id="" action="ppaction://media"/>
            <a:extLst>
              <a:ext uri="{FF2B5EF4-FFF2-40B4-BE49-F238E27FC236}">
                <a16:creationId xmlns:a16="http://schemas.microsoft.com/office/drawing/2014/main" id="{39E87051-7AB2-4228-8D42-DC5FC55BB35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54000" y="6350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176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28"/>
    </mc:Choice>
    <mc:Fallback xmlns="">
      <p:transition spd="slow" advTm="317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7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1728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56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684DD37-D9E5-4CF7-8E6F-3EB1C2D5F53E}"/>
              </a:ext>
            </a:extLst>
          </p:cNvPr>
          <p:cNvSpPr txBox="1"/>
          <p:nvPr/>
        </p:nvSpPr>
        <p:spPr>
          <a:xfrm>
            <a:off x="3322320" y="2967335"/>
            <a:ext cx="5547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END</a:t>
            </a:r>
          </a:p>
        </p:txBody>
      </p:sp>
      <p:pic>
        <p:nvPicPr>
          <p:cNvPr id="3" name="end">
            <a:hlinkClick r:id="" action="ppaction://media"/>
            <a:extLst>
              <a:ext uri="{FF2B5EF4-FFF2-40B4-BE49-F238E27FC236}">
                <a16:creationId xmlns:a16="http://schemas.microsoft.com/office/drawing/2014/main" id="{75E9A4B3-D640-48A3-8C36-9E1264ACAC3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1920" y="8636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0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FD2DB3-ED7E-4F2C-80BF-03A314056B0B}"/>
              </a:ext>
            </a:extLst>
          </p:cNvPr>
          <p:cNvSpPr txBox="1"/>
          <p:nvPr/>
        </p:nvSpPr>
        <p:spPr>
          <a:xfrm>
            <a:off x="121920" y="609600"/>
            <a:ext cx="11877040" cy="6040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age-of-the-sage.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 Identity Theory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20, 2021, from age-of-the-sage.org: https://www.age-of-the-sage.org/psychology/social/social_identity_theory.html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Ethics and compliance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21, 2021, from Apple.com: https://www.apple.com/compliance/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Leadership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21, 2021, from Apple.com: https://www.apple.com/uk/leadership/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Appleinsider.com.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 Cook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december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13, 2021, from Appleinsider.com: https://appleinsider.com/inside/tim-cook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 Sattar, S.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Leadership Qualities, Skills and Style of Tim Cook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20, 2021, from thestrategywatch.com: https://www.thestrategywatch.com/leadership-qualities-skills-style-tim-cook/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Bird-Harris, S. (2020,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june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10).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How to Do a Simple SWOT Analysis That Will Boost Your Professional Career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allthingsadmin.com: http://www.allthingsadmin.com/swot-analysis/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Cole, N. L. (2019,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16).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Concept of Collective Consciousness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thoughtco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.: https://www.thoughtco.com/collective-consciousness-definition-3026118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Cutcher-Gershenfeld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J., &amp; McGregor, D. (2006).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human side of enterprise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Annoted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ed. ed.). McGraw-Hill.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David, J. (2020, oct 09).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PESTEL analysis of Apple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Howandwhat.net: https://howandwhat.net/pestel-analysis-apple/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Bruin, L. (2016,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september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18).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Scanning the Environment: PESTEL Analysis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Business-to-you.com: https://www.business-to-you.com/scanning-the-environment-pestel-analysis/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FB4EFD-13E5-49E5-A1AE-79C1E4828695}"/>
              </a:ext>
            </a:extLst>
          </p:cNvPr>
          <p:cNvSpPr txBox="1"/>
          <p:nvPr/>
        </p:nvSpPr>
        <p:spPr>
          <a:xfrm>
            <a:off x="3489960" y="207707"/>
            <a:ext cx="51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References</a:t>
            </a:r>
          </a:p>
        </p:txBody>
      </p:sp>
    </p:spTree>
    <p:extLst>
      <p:ext uri="{BB962C8B-B14F-4D97-AF65-F5344CB8AC3E}">
        <p14:creationId xmlns:p14="http://schemas.microsoft.com/office/powerpoint/2010/main" val="428650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19DF78D-DFF9-47F2-8F12-1EFC96D18BE7}"/>
              </a:ext>
            </a:extLst>
          </p:cNvPr>
          <p:cNvSpPr txBox="1"/>
          <p:nvPr/>
        </p:nvSpPr>
        <p:spPr>
          <a:xfrm>
            <a:off x="162560" y="355600"/>
            <a:ext cx="11866880" cy="6524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Dudovskiy, J. (2021,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feb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17).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 PESTEL Analysis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Business Research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Methodoligy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(BRM): https://research-methodology.net/apple-pestel-analysis-4/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Fernando, J. (2021, sept 04).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Corporate Social Responsibility (CSR)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investopedia.com: https://www.investopedia.com/terms/c/corp-social-responsibility.asp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Fiedler, F. E. (1958).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Leader Attitudes and Group Effectiveness.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Urbana, IL: University of Illinois Press.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Haney, L. H. (1934).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organization and combination; an analysis of the evolution and nature of business organization in the United States and a tentative solution of the corporation and trust problems.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New York: Macmillan co.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Haque, F.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SWOT Analysis of Apple Inc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14, 2021, from The strategy watch: https://www.thestrategywatch.com/swot-analysis-apple-inc/#:~:text=The%20SWOT%20or%20strategic%20analysis%20of%20Apple%20showed,countries%20and%20high%20price%20which%20can%20be%20overcome.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Kolakowski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M. (2021, March 17).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 $2.08 Trillion, Apple Is Bigger Than These Things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investopedioa.com: https://www.investopedia.com/news/apple-now-bigger-these-5-things/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Krenn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(2011, July 02).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 Theory of Henri Fayol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Business.com: https://www.business.com/articles/management-theory-of-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henri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fayol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/#:~:text=Articles%2C%20reports%2C%20and%20other%20resources%20on%20Fayol%27s%20management,Commanding.%20...%204%20Coordinating.%20...%205%20Controlling.%20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Landsberger, H. A. (1958).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Hawthorne revisited.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New York: Cornell University.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9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1198754-00DB-451F-84F4-B71E9192E030}"/>
              </a:ext>
            </a:extLst>
          </p:cNvPr>
          <p:cNvSpPr txBox="1"/>
          <p:nvPr/>
        </p:nvSpPr>
        <p:spPr>
          <a:xfrm>
            <a:off x="132080" y="314960"/>
            <a:ext cx="11897360" cy="6820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Levy, S. (2021,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february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02).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 inc.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from Britennica.com: https://www.britannica.com/topic/Apple-Inc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managementstudyhq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Bureaucratic Theory by Max Weber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15, 2021, from managementstudyhq.com: https://www.managementstudyhq.com/max-webers-bureaucratic-management-theory.html#:~:text=Max%20Weber%E2%80%99s%20bureaucratic%20management%20theory%20focuses%20on%20is,Plus%20there%20be%20nothing%20like%20a%20flexible%20role.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merriam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-webster.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Group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20, 2021, from merriam-webster.com: https://www.merriam-webster.com/dictionary/group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merriam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-webster.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Strategy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12, 2021, from merriam-webster.com: https://www.merriam-webster.com/dictionary/strategy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Mintzberg, H., Ahlstrand, B., &amp;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Lampel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J. (1998). Strategy safari: A guided tour through the wilds of strategic management. Free Press. Retrieved from https://archive.org/details/strategysafarigu0000mint_j2q8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Mission-Statement.com. (n.d.).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Apple Mission and Vision Statement Analysis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Retrieved 12 14, 2021, from Mission-statement.com: https://mission-statement.com/apple/#:~:text=Apple%20Mission%20and%20Vision%20Statement%20Analysis%201%20Introduction.,5%20Headquarters%206%20References.%20Apple%20%E2%80%93%20About.%20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Porter, G. (1995). Mary Parker Follett—Prophet of Management: A Celebration of Writings from the 1920s.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Academy of Management Executive, 9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(1), 86-88. doi:10.5465/AME.1995.9503133526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Porter, M. E. (1998). Competitive strategy : Techniques for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analyzing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industries and competitors. Free Press. Retrieved from https://ebookcentral.proquest.com/lib/trinity/detail.action?docID=4934952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0295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DF6E5D-3038-407F-83EC-FDDAD0C24649}"/>
              </a:ext>
            </a:extLst>
          </p:cNvPr>
          <p:cNvSpPr txBox="1"/>
          <p:nvPr/>
        </p:nvSpPr>
        <p:spPr>
          <a:xfrm>
            <a:off x="121920" y="314960"/>
            <a:ext cx="11917680" cy="2036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Taylor, f. w. (1911). The Principles of Scientific Management. Retrieved from https://www.gutenberg.org/cache/epub/6435/pg6435.html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Tuckman, B. w. (1965). DEVELOPMENTAL SEQUENCE IN SMALL GROUPS.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Psychological Bulletin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385, 397. Retrieved from https://the-happy-manager.com/wp-content/uploads/Tuckman_1965_Developmental_sequence_in_small_groups.pdf</a:t>
            </a:r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von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Bertalanffy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L. (1968).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General System Theory: Foundations, Development, Applications.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New York: George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Braziller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28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11251</TotalTime>
  <Words>2127</Words>
  <Application>Microsoft Office PowerPoint</Application>
  <PresentationFormat>Widescreen</PresentationFormat>
  <Paragraphs>213</Paragraphs>
  <Slides>20</Slides>
  <Notes>3</Notes>
  <HiddenSlides>0</HiddenSlides>
  <MMClips>37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Benedict Michael Gibson</dc:creator>
  <cp:lastModifiedBy>Benedict Michael Gibson</cp:lastModifiedBy>
  <cp:revision>2</cp:revision>
  <dcterms:created xsi:type="dcterms:W3CDTF">2021-12-13T10:59:00Z</dcterms:created>
  <dcterms:modified xsi:type="dcterms:W3CDTF">2021-12-21T16:54:51Z</dcterms:modified>
</cp:coreProperties>
</file>