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98" r:id="rId3"/>
    <p:sldId id="301" r:id="rId4"/>
    <p:sldId id="257" r:id="rId5"/>
    <p:sldId id="258" r:id="rId6"/>
    <p:sldId id="261" r:id="rId7"/>
    <p:sldId id="262" r:id="rId8"/>
    <p:sldId id="269" r:id="rId9"/>
    <p:sldId id="270" r:id="rId10"/>
    <p:sldId id="264" r:id="rId11"/>
    <p:sldId id="266" r:id="rId12"/>
    <p:sldId id="267" r:id="rId13"/>
    <p:sldId id="265" r:id="rId14"/>
    <p:sldId id="268" r:id="rId15"/>
    <p:sldId id="296" r:id="rId16"/>
    <p:sldId id="274" r:id="rId17"/>
    <p:sldId id="275" r:id="rId18"/>
    <p:sldId id="276" r:id="rId19"/>
    <p:sldId id="279" r:id="rId20"/>
    <p:sldId id="280" r:id="rId21"/>
    <p:sldId id="300" r:id="rId22"/>
    <p:sldId id="281" r:id="rId23"/>
    <p:sldId id="282" r:id="rId24"/>
    <p:sldId id="284" r:id="rId25"/>
    <p:sldId id="285" r:id="rId26"/>
    <p:sldId id="260" r:id="rId27"/>
    <p:sldId id="302" r:id="rId28"/>
    <p:sldId id="303" r:id="rId29"/>
    <p:sldId id="304" r:id="rId30"/>
    <p:sldId id="299" r:id="rId31"/>
    <p:sldId id="287" r:id="rId32"/>
    <p:sldId id="288" r:id="rId33"/>
    <p:sldId id="290" r:id="rId34"/>
    <p:sldId id="289" r:id="rId35"/>
    <p:sldId id="291" r:id="rId36"/>
    <p:sldId id="292" r:id="rId37"/>
    <p:sldId id="293" r:id="rId38"/>
    <p:sldId id="294" r:id="rId39"/>
    <p:sldId id="297" r:id="rId40"/>
    <p:sldId id="29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4660"/>
  </p:normalViewPr>
  <p:slideViewPr>
    <p:cSldViewPr>
      <p:cViewPr varScale="1">
        <p:scale>
          <a:sx n="71" d="100"/>
          <a:sy n="71" d="100"/>
        </p:scale>
        <p:origin x="-55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10/14/2010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4C7247-F29C-4259-A3CB-99BEAE7810DD}" type="datetimeFigureOut">
              <a:rPr lang="en-US" smtClean="0"/>
              <a:pPr/>
              <a:t>10/14/2010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C7AF9-C63A-4711-86E6-2392BCE76D2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n.wikipedia.org/wiki/Knowledge_society" TargetMode="External"/><Relationship Id="rId2" Type="http://schemas.openxmlformats.org/officeDocument/2006/relationships/hyperlink" Target="http://en.wikipedia.org/wiki/Information_Ag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2.cddc.vt.edu/digitalfordism/fordism_materials/broderius.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Kondratiev_wav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youtube.com/watch?v=lFZ0z5Fm-Ng&amp;feature=player_embedded" TargetMode="Externa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youtube.com/watch?v=AVrhLvdWQ3s&amp;feature=related"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www.jarche.com/2010/08/the-evolving-social-organization/"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2" name="Picture 4" descr="http://intervalanalytics.dreamhosters.com/wp-content/uploads/2009/12/Technology-Partners-Picture-3935200.JPG"/>
          <p:cNvPicPr>
            <a:picLocks noChangeAspect="1" noChangeArrowheads="1"/>
          </p:cNvPicPr>
          <p:nvPr/>
        </p:nvPicPr>
        <p:blipFill>
          <a:blip r:embed="rId2"/>
          <a:srcRect/>
          <a:stretch>
            <a:fillRect/>
          </a:stretch>
        </p:blipFill>
        <p:spPr bwMode="auto">
          <a:xfrm>
            <a:off x="571472" y="1071546"/>
            <a:ext cx="8067675" cy="5400675"/>
          </a:xfrm>
          <a:prstGeom prst="rect">
            <a:avLst/>
          </a:prstGeom>
          <a:noFill/>
        </p:spPr>
      </p:pic>
      <p:sp>
        <p:nvSpPr>
          <p:cNvPr id="2" name="Title 1"/>
          <p:cNvSpPr>
            <a:spLocks noGrp="1"/>
          </p:cNvSpPr>
          <p:nvPr>
            <p:ph type="ctrTitle"/>
          </p:nvPr>
        </p:nvSpPr>
        <p:spPr>
          <a:xfrm>
            <a:off x="714348" y="-184165"/>
            <a:ext cx="7772400" cy="1470025"/>
          </a:xfrm>
        </p:spPr>
        <p:txBody>
          <a:bodyPr/>
          <a:lstStyle/>
          <a:p>
            <a:r>
              <a:rPr lang="en-GB" u="sng" dirty="0" smtClean="0"/>
              <a:t>Technology &amp; Organisations</a:t>
            </a:r>
            <a:endParaRPr lang="en-GB" u="sng" dirty="0"/>
          </a:p>
        </p:txBody>
      </p:sp>
      <p:sp>
        <p:nvSpPr>
          <p:cNvPr id="4" name="TextBox 3"/>
          <p:cNvSpPr txBox="1"/>
          <p:nvPr/>
        </p:nvSpPr>
        <p:spPr>
          <a:xfrm>
            <a:off x="500034" y="6500834"/>
            <a:ext cx="4953664" cy="369332"/>
          </a:xfrm>
          <a:prstGeom prst="rect">
            <a:avLst/>
          </a:prstGeom>
          <a:noFill/>
        </p:spPr>
        <p:txBody>
          <a:bodyPr wrap="none" rtlCol="0">
            <a:spAutoFit/>
          </a:bodyPr>
          <a:lstStyle/>
          <a:p>
            <a:r>
              <a:rPr lang="en-GB" b="1" u="sng" dirty="0" smtClean="0"/>
              <a:t>Structure and theory based on Mullins 9</a:t>
            </a:r>
            <a:r>
              <a:rPr lang="en-GB" b="1" u="sng" baseline="30000" dirty="0" smtClean="0"/>
              <a:t>th</a:t>
            </a:r>
            <a:r>
              <a:rPr lang="en-GB" b="1" u="sng" dirty="0" smtClean="0"/>
              <a:t> edition.</a:t>
            </a:r>
            <a:endParaRPr lang="en-GB" b="1" u="sn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2926"/>
            <a:ext cx="8229600" cy="1143000"/>
          </a:xfrm>
        </p:spPr>
        <p:txBody>
          <a:bodyPr>
            <a:normAutofit fontScale="90000"/>
          </a:bodyPr>
          <a:lstStyle/>
          <a:p>
            <a:r>
              <a:rPr lang="en-GB" b="1" u="sng" dirty="0" smtClean="0"/>
              <a:t>Network Technology have allowed Humanity to move forward into the</a:t>
            </a:r>
            <a:br>
              <a:rPr lang="en-GB" b="1" u="sng" dirty="0" smtClean="0"/>
            </a:br>
            <a:r>
              <a:rPr lang="en-GB" b="1" u="sng" dirty="0" smtClean="0"/>
              <a:t>Digital Age &amp; Knowledge Society</a:t>
            </a:r>
            <a:br>
              <a:rPr lang="en-GB" b="1" u="sng" dirty="0" smtClean="0"/>
            </a:br>
            <a:endParaRPr lang="en-GB" b="1" u="sng" dirty="0"/>
          </a:p>
        </p:txBody>
      </p:sp>
      <p:sp>
        <p:nvSpPr>
          <p:cNvPr id="3" name="Content Placeholder 2"/>
          <p:cNvSpPr>
            <a:spLocks noGrp="1"/>
          </p:cNvSpPr>
          <p:nvPr>
            <p:ph idx="1"/>
          </p:nvPr>
        </p:nvSpPr>
        <p:spPr>
          <a:xfrm>
            <a:off x="142844" y="1903433"/>
            <a:ext cx="8786874" cy="4525963"/>
          </a:xfrm>
        </p:spPr>
        <p:txBody>
          <a:bodyPr>
            <a:normAutofit fontScale="70000" lnSpcReduction="20000"/>
          </a:bodyPr>
          <a:lstStyle/>
          <a:p>
            <a:pPr algn="ctr">
              <a:buNone/>
            </a:pPr>
            <a:r>
              <a:rPr lang="en-GB" dirty="0" smtClean="0"/>
              <a:t>The </a:t>
            </a:r>
            <a:r>
              <a:rPr lang="en-GB" b="1" dirty="0" smtClean="0"/>
              <a:t>Information Age</a:t>
            </a:r>
            <a:r>
              <a:rPr lang="en-GB" dirty="0" smtClean="0"/>
              <a:t>, also commonly known as the </a:t>
            </a:r>
            <a:r>
              <a:rPr lang="en-GB" b="1" dirty="0" smtClean="0"/>
              <a:t>Computer Age</a:t>
            </a:r>
            <a:r>
              <a:rPr lang="en-GB" dirty="0" smtClean="0"/>
              <a:t> or </a:t>
            </a:r>
            <a:r>
              <a:rPr lang="en-GB" b="1" dirty="0" smtClean="0"/>
              <a:t>Information Era</a:t>
            </a:r>
            <a:r>
              <a:rPr lang="en-GB" dirty="0" smtClean="0"/>
              <a:t>, is an idea that the current age will be characterized by the ability of individuals to transfer information freely, and to have instant access to knowledge that would have been difficult or impossible to find previously. The idea is linked to the concept of a </a:t>
            </a:r>
            <a:r>
              <a:rPr lang="en-GB" b="1" dirty="0" smtClean="0"/>
              <a:t>Digital Age</a:t>
            </a:r>
            <a:r>
              <a:rPr lang="en-GB" dirty="0" smtClean="0"/>
              <a:t> or </a:t>
            </a:r>
            <a:r>
              <a:rPr lang="en-GB" b="1" dirty="0" smtClean="0"/>
              <a:t>Digital Revolution</a:t>
            </a:r>
            <a:r>
              <a:rPr lang="en-GB" dirty="0" smtClean="0"/>
              <a:t>, and carries the ramifications of a shift from traditional industry that the Industrial Revolution brought through industrialization, to an economy based on the manipulation of information</a:t>
            </a:r>
            <a:r>
              <a:rPr lang="en-GB" baseline="30000" dirty="0" smtClean="0"/>
              <a:t>1</a:t>
            </a:r>
            <a:r>
              <a:rPr lang="en-GB" dirty="0" smtClean="0"/>
              <a:t>.</a:t>
            </a:r>
          </a:p>
          <a:p>
            <a:pPr algn="ctr">
              <a:buNone/>
            </a:pPr>
            <a:endParaRPr lang="en-GB" dirty="0" smtClean="0"/>
          </a:p>
          <a:p>
            <a:pPr algn="ctr">
              <a:buNone/>
            </a:pPr>
            <a:r>
              <a:rPr lang="en-GB" dirty="0" smtClean="0"/>
              <a:t> A </a:t>
            </a:r>
            <a:r>
              <a:rPr lang="en-GB" b="1" dirty="0" smtClean="0"/>
              <a:t>Knowledge society </a:t>
            </a:r>
            <a:r>
              <a:rPr lang="en-GB" dirty="0" smtClean="0"/>
              <a:t>"creates, shares and uses knowledge for the prosperity and well-being of its people“ </a:t>
            </a:r>
            <a:r>
              <a:rPr lang="en-GB" baseline="30000" dirty="0" smtClean="0"/>
              <a:t>2</a:t>
            </a:r>
          </a:p>
          <a:p>
            <a:pPr algn="ctr"/>
            <a:endParaRPr lang="en-GB" dirty="0" smtClean="0"/>
          </a:p>
          <a:p>
            <a:pPr algn="ctr">
              <a:buNone/>
            </a:pPr>
            <a:r>
              <a:rPr lang="en-GB" dirty="0" smtClean="0"/>
              <a:t>Review Innovation timeline here: </a:t>
            </a:r>
            <a:r>
              <a:rPr lang="en-GB" dirty="0" smtClean="0">
                <a:hlinkClick r:id="rId2"/>
              </a:rPr>
              <a:t>http://en.wikipedia.org/wiki/Information_Age</a:t>
            </a:r>
            <a:endParaRPr lang="en-GB" dirty="0"/>
          </a:p>
        </p:txBody>
      </p:sp>
      <p:sp>
        <p:nvSpPr>
          <p:cNvPr id="4" name="TextBox 3"/>
          <p:cNvSpPr txBox="1"/>
          <p:nvPr/>
        </p:nvSpPr>
        <p:spPr>
          <a:xfrm>
            <a:off x="142844" y="6315038"/>
            <a:ext cx="3046027" cy="400110"/>
          </a:xfrm>
          <a:prstGeom prst="rect">
            <a:avLst/>
          </a:prstGeom>
          <a:noFill/>
        </p:spPr>
        <p:txBody>
          <a:bodyPr wrap="none" rtlCol="0">
            <a:spAutoFit/>
          </a:bodyPr>
          <a:lstStyle/>
          <a:p>
            <a:r>
              <a:rPr lang="en-GB" sz="1000" dirty="0" smtClean="0"/>
              <a:t>Ref 1: </a:t>
            </a:r>
            <a:r>
              <a:rPr lang="en-GB" sz="1000" dirty="0" smtClean="0">
                <a:hlinkClick r:id="rId2"/>
              </a:rPr>
              <a:t>http://en.wikipedia.org/wiki/Information_Age</a:t>
            </a:r>
            <a:r>
              <a:rPr lang="en-GB" sz="1000" dirty="0" smtClean="0"/>
              <a:t/>
            </a:r>
            <a:br>
              <a:rPr lang="en-GB" sz="1000" dirty="0" smtClean="0"/>
            </a:br>
            <a:r>
              <a:rPr lang="en-GB" sz="1000" dirty="0" smtClean="0"/>
              <a:t>Ref 2: </a:t>
            </a:r>
            <a:r>
              <a:rPr lang="en-GB" sz="1000" dirty="0" smtClean="0">
                <a:hlinkClick r:id="rId3"/>
              </a:rPr>
              <a:t>http://en.wikipedia.org/wiki/Knowledge_society</a:t>
            </a:r>
            <a:endParaRPr lang="en-GB"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Technology &amp; Organisations</a:t>
            </a:r>
            <a:endParaRPr lang="en-GB" u="sng" dirty="0"/>
          </a:p>
        </p:txBody>
      </p:sp>
      <p:sp>
        <p:nvSpPr>
          <p:cNvPr id="3" name="Content Placeholder 2"/>
          <p:cNvSpPr>
            <a:spLocks noGrp="1"/>
          </p:cNvSpPr>
          <p:nvPr>
            <p:ph idx="1"/>
          </p:nvPr>
        </p:nvSpPr>
        <p:spPr>
          <a:xfrm>
            <a:off x="457200" y="1428736"/>
            <a:ext cx="8229600" cy="4525963"/>
          </a:xfrm>
        </p:spPr>
        <p:txBody>
          <a:bodyPr>
            <a:normAutofit fontScale="85000" lnSpcReduction="20000"/>
          </a:bodyPr>
          <a:lstStyle/>
          <a:p>
            <a:r>
              <a:rPr lang="en-GB" dirty="0" smtClean="0"/>
              <a:t>technology is found in small and large businesses, the service sector, educational establishments, multinational organisations and the local corner shop. </a:t>
            </a:r>
            <a:r>
              <a:rPr lang="en-GB" b="1" dirty="0" smtClean="0"/>
              <a:t>The pace of change is quickening and technology is associated with far reaching change. </a:t>
            </a:r>
            <a:r>
              <a:rPr lang="en-GB" dirty="0" smtClean="0"/>
              <a:t>Technological innovation is affecting the way in which workers interact with each other and often with customers. </a:t>
            </a:r>
            <a:r>
              <a:rPr lang="en-GB" b="1" dirty="0" smtClean="0"/>
              <a:t>Managers need to be aware of the nature of technology and the technical change process.</a:t>
            </a:r>
          </a:p>
          <a:p>
            <a:r>
              <a:rPr lang="en-GB" dirty="0" smtClean="0"/>
              <a:t>For some, new systems and applications might be welcomed as a means of </a:t>
            </a:r>
            <a:r>
              <a:rPr lang="en-GB" b="1" dirty="0" smtClean="0"/>
              <a:t>increasing effectiveness</a:t>
            </a:r>
            <a:r>
              <a:rPr lang="en-GB" dirty="0" smtClean="0"/>
              <a:t>; but for others might be viewed as threatening and with anxiety.</a:t>
            </a:r>
            <a:endParaRPr lang="en-GB" dirty="0"/>
          </a:p>
        </p:txBody>
      </p:sp>
      <p:sp>
        <p:nvSpPr>
          <p:cNvPr id="4" name="TextBox 3"/>
          <p:cNvSpPr txBox="1"/>
          <p:nvPr/>
        </p:nvSpPr>
        <p:spPr>
          <a:xfrm>
            <a:off x="142844" y="6429396"/>
            <a:ext cx="2199641" cy="246221"/>
          </a:xfrm>
          <a:prstGeom prst="rect">
            <a:avLst/>
          </a:prstGeom>
          <a:noFill/>
        </p:spPr>
        <p:txBody>
          <a:bodyPr wrap="none" rtlCol="0">
            <a:spAutoFit/>
          </a:bodyPr>
          <a:lstStyle/>
          <a:p>
            <a:r>
              <a:rPr lang="en-GB" sz="1000" dirty="0" smtClean="0"/>
              <a:t>Ref: Mullins 9ed Lecturer's Guide p129</a:t>
            </a:r>
            <a:endParaRPr lang="en-GB"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Reflection exercise</a:t>
            </a:r>
            <a:endParaRPr lang="en-GB" u="sng" dirty="0"/>
          </a:p>
        </p:txBody>
      </p:sp>
      <p:sp>
        <p:nvSpPr>
          <p:cNvPr id="2" name="Content Placeholder 1"/>
          <p:cNvSpPr>
            <a:spLocks noGrp="1"/>
          </p:cNvSpPr>
          <p:nvPr>
            <p:ph idx="1"/>
          </p:nvPr>
        </p:nvSpPr>
        <p:spPr>
          <a:xfrm>
            <a:off x="457200" y="1357298"/>
            <a:ext cx="8229600" cy="4525963"/>
          </a:xfrm>
        </p:spPr>
        <p:txBody>
          <a:bodyPr>
            <a:normAutofit/>
          </a:bodyPr>
          <a:lstStyle/>
          <a:p>
            <a:r>
              <a:rPr lang="en-GB" sz="2800" dirty="0" smtClean="0"/>
              <a:t>Briefly reflect and write down your views on how important it is for a Manager to have an understanding of modern technology, can you relate this scenario to an Organisation you currently work for or are familiar with? </a:t>
            </a:r>
            <a:endParaRPr lang="en-GB" sz="2800" dirty="0"/>
          </a:p>
        </p:txBody>
      </p:sp>
      <p:pic>
        <p:nvPicPr>
          <p:cNvPr id="1026" name="Picture 2"/>
          <p:cNvPicPr>
            <a:picLocks noChangeAspect="1" noChangeArrowheads="1"/>
          </p:cNvPicPr>
          <p:nvPr/>
        </p:nvPicPr>
        <p:blipFill>
          <a:blip r:embed="rId2"/>
          <a:srcRect/>
          <a:stretch>
            <a:fillRect/>
          </a:stretch>
        </p:blipFill>
        <p:spPr bwMode="auto">
          <a:xfrm>
            <a:off x="785786" y="3714752"/>
            <a:ext cx="7752128" cy="2714644"/>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Why Study Technology?</a:t>
            </a:r>
            <a:endParaRPr lang="en-GB" u="sng" dirty="0"/>
          </a:p>
        </p:txBody>
      </p:sp>
      <p:sp>
        <p:nvSpPr>
          <p:cNvPr id="3" name="Content Placeholder 2"/>
          <p:cNvSpPr>
            <a:spLocks noGrp="1"/>
          </p:cNvSpPr>
          <p:nvPr>
            <p:ph idx="1"/>
          </p:nvPr>
        </p:nvSpPr>
        <p:spPr/>
        <p:txBody>
          <a:bodyPr/>
          <a:lstStyle/>
          <a:p>
            <a:r>
              <a:rPr lang="en-GB" dirty="0" smtClean="0"/>
              <a:t>Peter Scott (Mullins : Ninth edition) </a:t>
            </a:r>
            <a:endParaRPr lang="en-GB" dirty="0"/>
          </a:p>
        </p:txBody>
      </p:sp>
      <p:pic>
        <p:nvPicPr>
          <p:cNvPr id="2051" name="Picture 3"/>
          <p:cNvPicPr>
            <a:picLocks noChangeAspect="1" noChangeArrowheads="1"/>
          </p:cNvPicPr>
          <p:nvPr/>
        </p:nvPicPr>
        <p:blipFill>
          <a:blip r:embed="rId2"/>
          <a:srcRect/>
          <a:stretch>
            <a:fillRect/>
          </a:stretch>
        </p:blipFill>
        <p:spPr bwMode="auto">
          <a:xfrm>
            <a:off x="-32" y="2285992"/>
            <a:ext cx="9058338" cy="1714512"/>
          </a:xfrm>
          <a:prstGeom prst="rect">
            <a:avLst/>
          </a:prstGeom>
          <a:noFill/>
          <a:ln w="9525">
            <a:noFill/>
            <a:miter lim="800000"/>
            <a:headEnd/>
            <a:tailEnd/>
          </a:ln>
          <a:effectLst/>
        </p:spPr>
      </p:pic>
      <p:pic>
        <p:nvPicPr>
          <p:cNvPr id="2052" name="Picture 4"/>
          <p:cNvPicPr>
            <a:picLocks noChangeAspect="1" noChangeArrowheads="1"/>
          </p:cNvPicPr>
          <p:nvPr/>
        </p:nvPicPr>
        <p:blipFill>
          <a:blip r:embed="rId3"/>
          <a:srcRect/>
          <a:stretch>
            <a:fillRect/>
          </a:stretch>
        </p:blipFill>
        <p:spPr bwMode="auto">
          <a:xfrm>
            <a:off x="0" y="4143380"/>
            <a:ext cx="9019949" cy="142876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Networks &amp; evolution of the World</a:t>
            </a:r>
            <a:endParaRPr lang="en-GB" u="sng" dirty="0"/>
          </a:p>
        </p:txBody>
      </p:sp>
      <p:pic>
        <p:nvPicPr>
          <p:cNvPr id="91138" name="Picture 2"/>
          <p:cNvPicPr>
            <a:picLocks noChangeAspect="1" noChangeArrowheads="1"/>
          </p:cNvPicPr>
          <p:nvPr/>
        </p:nvPicPr>
        <p:blipFill>
          <a:blip r:embed="rId2"/>
          <a:srcRect/>
          <a:stretch>
            <a:fillRect/>
          </a:stretch>
        </p:blipFill>
        <p:spPr bwMode="auto">
          <a:xfrm>
            <a:off x="214282" y="1285860"/>
            <a:ext cx="8792190" cy="3357586"/>
          </a:xfrm>
          <a:prstGeom prst="rect">
            <a:avLst/>
          </a:prstGeom>
          <a:noFill/>
          <a:ln w="9525">
            <a:noFill/>
            <a:miter lim="800000"/>
            <a:headEnd/>
            <a:tailEnd/>
          </a:ln>
          <a:effectLst/>
        </p:spPr>
      </p:pic>
      <p:pic>
        <p:nvPicPr>
          <p:cNvPr id="91139" name="Picture 3"/>
          <p:cNvPicPr>
            <a:picLocks noChangeAspect="1" noChangeArrowheads="1"/>
          </p:cNvPicPr>
          <p:nvPr/>
        </p:nvPicPr>
        <p:blipFill>
          <a:blip r:embed="rId3"/>
          <a:srcRect/>
          <a:stretch>
            <a:fillRect/>
          </a:stretch>
        </p:blipFill>
        <p:spPr bwMode="auto">
          <a:xfrm>
            <a:off x="220494" y="4643446"/>
            <a:ext cx="8852100" cy="142876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Post-</a:t>
            </a:r>
            <a:r>
              <a:rPr lang="en-GB" u="sng" dirty="0" err="1" smtClean="0"/>
              <a:t>fordism</a:t>
            </a:r>
            <a:endParaRPr lang="en-GB" u="sng" dirty="0"/>
          </a:p>
        </p:txBody>
      </p:sp>
      <p:sp>
        <p:nvSpPr>
          <p:cNvPr id="3" name="Content Placeholder 2"/>
          <p:cNvSpPr>
            <a:spLocks noGrp="1"/>
          </p:cNvSpPr>
          <p:nvPr>
            <p:ph idx="1"/>
          </p:nvPr>
        </p:nvSpPr>
        <p:spPr>
          <a:xfrm>
            <a:off x="0" y="3214686"/>
            <a:ext cx="9144000" cy="2197097"/>
          </a:xfrm>
        </p:spPr>
        <p:txBody>
          <a:bodyPr>
            <a:noAutofit/>
          </a:bodyPr>
          <a:lstStyle/>
          <a:p>
            <a:r>
              <a:rPr lang="en-GB" sz="2000" b="1" dirty="0"/>
              <a:t>Post-Fordism</a:t>
            </a:r>
            <a:r>
              <a:rPr lang="en-GB" sz="2000" dirty="0"/>
              <a:t> is the term used to describe an approach to work organization that relies on flexibility, adaptation, and innovation. Whereas Fordism was oriented towards mass production and mass consumption of standardized goods, post-</a:t>
            </a:r>
            <a:r>
              <a:rPr lang="en-GB" sz="2000" dirty="0" err="1"/>
              <a:t>Fordist</a:t>
            </a:r>
            <a:r>
              <a:rPr lang="en-GB" sz="2000" dirty="0"/>
              <a:t> methods of organizing are seeking to satisfy a greater diversity of customers in niche markets, demanding varied and customized products and services. Post-Fordism therefore incorporates a wide range of methods of work organization—for example, </a:t>
            </a:r>
            <a:r>
              <a:rPr lang="en-GB" sz="2000" i="1" dirty="0"/>
              <a:t>empowerment</a:t>
            </a:r>
            <a:r>
              <a:rPr lang="en-GB" sz="2000" dirty="0"/>
              <a:t> of teams, </a:t>
            </a:r>
            <a:r>
              <a:rPr lang="en-GB" sz="2000" i="1" dirty="0"/>
              <a:t>subcontracting</a:t>
            </a:r>
            <a:r>
              <a:rPr lang="en-GB" sz="2000" dirty="0"/>
              <a:t>, </a:t>
            </a:r>
            <a:r>
              <a:rPr lang="en-GB" sz="2000" i="1" dirty="0"/>
              <a:t>flexible specialization</a:t>
            </a:r>
            <a:r>
              <a:rPr lang="en-GB" sz="2000" dirty="0"/>
              <a:t>, </a:t>
            </a:r>
            <a:r>
              <a:rPr lang="en-GB" sz="2000" i="1" dirty="0" err="1"/>
              <a:t>homeworking</a:t>
            </a:r>
            <a:r>
              <a:rPr lang="en-GB" sz="2000" dirty="0"/>
              <a:t>, and </a:t>
            </a:r>
            <a:r>
              <a:rPr lang="en-GB" sz="2000" i="1" dirty="0"/>
              <a:t>hot-</a:t>
            </a:r>
            <a:r>
              <a:rPr lang="en-GB" sz="2000" i="1" dirty="0" err="1"/>
              <a:t>desking</a:t>
            </a:r>
            <a:r>
              <a:rPr lang="en-GB" sz="2000" dirty="0"/>
              <a:t>. Furthermore, there is increasing emphasis on service-sector industries, relying on information technology, and operating at a global level through new media—in particular the Internet.</a:t>
            </a:r>
            <a:br>
              <a:rPr lang="en-GB" sz="2000" dirty="0"/>
            </a:br>
            <a:endParaRPr lang="en-GB" sz="2000" dirty="0"/>
          </a:p>
        </p:txBody>
      </p:sp>
      <p:pic>
        <p:nvPicPr>
          <p:cNvPr id="92162" name="Picture 2"/>
          <p:cNvPicPr>
            <a:picLocks noChangeAspect="1" noChangeArrowheads="1"/>
          </p:cNvPicPr>
          <p:nvPr/>
        </p:nvPicPr>
        <p:blipFill>
          <a:blip r:embed="rId2"/>
          <a:srcRect/>
          <a:stretch>
            <a:fillRect/>
          </a:stretch>
        </p:blipFill>
        <p:spPr bwMode="auto">
          <a:xfrm>
            <a:off x="142844" y="1214422"/>
            <a:ext cx="8888030" cy="1928826"/>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fontScale="90000"/>
          </a:bodyPr>
          <a:lstStyle/>
          <a:p>
            <a:r>
              <a:rPr lang="en-GB" u="sng" dirty="0"/>
              <a:t>Changes from Fordism to </a:t>
            </a:r>
            <a:r>
              <a:rPr lang="en-GB" u="sng" dirty="0" smtClean="0"/>
              <a:t>post-Fordism</a:t>
            </a:r>
            <a:endParaRPr lang="en-GB" u="sng" dirty="0"/>
          </a:p>
        </p:txBody>
      </p:sp>
      <p:sp>
        <p:nvSpPr>
          <p:cNvPr id="3" name="Content Placeholder 2"/>
          <p:cNvSpPr>
            <a:spLocks noGrp="1"/>
          </p:cNvSpPr>
          <p:nvPr>
            <p:ph idx="1"/>
          </p:nvPr>
        </p:nvSpPr>
        <p:spPr>
          <a:xfrm>
            <a:off x="0" y="1142984"/>
            <a:ext cx="9144000" cy="4525963"/>
          </a:xfrm>
        </p:spPr>
        <p:txBody>
          <a:bodyPr>
            <a:noAutofit/>
          </a:bodyPr>
          <a:lstStyle/>
          <a:p>
            <a:pPr>
              <a:buNone/>
            </a:pPr>
            <a:r>
              <a:rPr lang="en-GB" sz="2200" dirty="0" smtClean="0"/>
              <a:t>     The </a:t>
            </a:r>
            <a:r>
              <a:rPr lang="en-GB" sz="2200" dirty="0"/>
              <a:t>changes in production with the </a:t>
            </a:r>
            <a:r>
              <a:rPr lang="en-GB" sz="2200" b="1" dirty="0"/>
              <a:t>shift</a:t>
            </a:r>
            <a:r>
              <a:rPr lang="en-GB" sz="2200" dirty="0"/>
              <a:t> from Fordism to post-Fordism were accompanied by </a:t>
            </a:r>
            <a:r>
              <a:rPr lang="en-GB" sz="2200" b="1" dirty="0"/>
              <a:t>changes in the economy, politics, and prominent ideologies</a:t>
            </a:r>
            <a:r>
              <a:rPr lang="en-GB" sz="2200" dirty="0"/>
              <a:t>. In the economic realm, post-Fordism brought the decline of regulation and production by the nation-state and the rise of global markets and corporations</a:t>
            </a:r>
            <a:r>
              <a:rPr lang="en-GB" sz="2200" dirty="0" smtClean="0"/>
              <a:t>. Mass </a:t>
            </a:r>
            <a:r>
              <a:rPr lang="en-GB" sz="2200" dirty="0"/>
              <a:t>marketing was replaced by flexible specialization, and </a:t>
            </a:r>
            <a:r>
              <a:rPr lang="en-GB" sz="2200" b="1" dirty="0"/>
              <a:t>organizations began to emphasize communication </a:t>
            </a:r>
            <a:r>
              <a:rPr lang="en-GB" sz="2200" dirty="0"/>
              <a:t>more than command. The workforce changed with an increase in internal marketing, franchising, and subcontracting and</a:t>
            </a:r>
            <a:r>
              <a:rPr lang="en-GB" sz="2200" b="1" dirty="0"/>
              <a:t> a rise in part-time, temp, self-employed, and home workers</a:t>
            </a:r>
            <a:r>
              <a:rPr lang="en-GB" sz="2200" dirty="0"/>
              <a:t>. Politically, class-based political parties declined and social movements based on region, gender, or race increased. Mass unions began to vanish and were instead replaced by localized plant-based bargaining. </a:t>
            </a:r>
            <a:r>
              <a:rPr lang="en-GB" sz="2200" b="1" dirty="0"/>
              <a:t>Cultural and ideological changes included the rise in individualist modes of thought and </a:t>
            </a:r>
            <a:r>
              <a:rPr lang="en-GB" sz="2200" b="1" dirty="0" err="1"/>
              <a:t>behavior</a:t>
            </a:r>
            <a:r>
              <a:rPr lang="en-GB" sz="2200" b="1" dirty="0"/>
              <a:t> and a culture of entrepreneurialism. </a:t>
            </a:r>
            <a:r>
              <a:rPr lang="en-GB" sz="2200" dirty="0"/>
              <a:t>Following the shift in production and acknowledging </a:t>
            </a:r>
            <a:r>
              <a:rPr lang="en-GB" sz="2200" b="1" dirty="0"/>
              <a:t>the need for more knowledge-based </a:t>
            </a:r>
            <a:r>
              <a:rPr lang="en-GB" sz="2200" b="1" dirty="0" smtClean="0"/>
              <a:t>workers</a:t>
            </a:r>
            <a:r>
              <a:rPr lang="en-GB" sz="2200" dirty="0" smtClean="0"/>
              <a:t>.</a:t>
            </a:r>
            <a:endParaRPr lang="en-GB"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p:txBody>
          <a:bodyPr/>
          <a:lstStyle/>
          <a:p>
            <a:r>
              <a:rPr lang="en-GB" dirty="0" smtClean="0"/>
              <a:t>Briefly reflect and write down what effect  Internet Technology is currently having on Society?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Flexible Specialization</a:t>
            </a:r>
            <a:endParaRPr lang="en-GB" u="sng" dirty="0"/>
          </a:p>
        </p:txBody>
      </p:sp>
      <p:sp>
        <p:nvSpPr>
          <p:cNvPr id="3" name="Content Placeholder 2"/>
          <p:cNvSpPr>
            <a:spLocks noGrp="1"/>
          </p:cNvSpPr>
          <p:nvPr>
            <p:ph idx="1"/>
          </p:nvPr>
        </p:nvSpPr>
        <p:spPr/>
        <p:txBody>
          <a:bodyPr>
            <a:normAutofit lnSpcReduction="10000"/>
          </a:bodyPr>
          <a:lstStyle/>
          <a:p>
            <a:r>
              <a:rPr lang="en-GB" sz="2400" dirty="0" smtClean="0"/>
              <a:t>Post-</a:t>
            </a:r>
            <a:r>
              <a:rPr lang="en-GB" sz="2400" dirty="0" err="1" smtClean="0"/>
              <a:t>fordism</a:t>
            </a:r>
            <a:r>
              <a:rPr lang="en-GB" sz="2400" dirty="0" smtClean="0"/>
              <a:t> </a:t>
            </a:r>
            <a:r>
              <a:rPr lang="en-GB" sz="2400" dirty="0"/>
              <a:t>is commonly divided into three schools of thought: Flexible Specialization, Neo-</a:t>
            </a:r>
            <a:r>
              <a:rPr lang="en-GB" sz="2400" dirty="0" err="1"/>
              <a:t>Schumpeterianism</a:t>
            </a:r>
            <a:r>
              <a:rPr lang="en-GB" sz="2400" dirty="0"/>
              <a:t>, and the Regulation School</a:t>
            </a:r>
            <a:r>
              <a:rPr lang="en-GB" sz="2400" dirty="0" smtClean="0"/>
              <a:t>.</a:t>
            </a:r>
          </a:p>
          <a:p>
            <a:r>
              <a:rPr lang="en-GB" sz="2400" b="1" dirty="0" smtClean="0"/>
              <a:t>Flexible Specialization: </a:t>
            </a:r>
            <a:r>
              <a:rPr lang="en-GB" sz="2400" dirty="0"/>
              <a:t>is a term coined by organization </a:t>
            </a:r>
            <a:r>
              <a:rPr lang="en-GB" sz="2400" dirty="0" smtClean="0"/>
              <a:t>theorists </a:t>
            </a:r>
            <a:r>
              <a:rPr lang="en-GB" sz="2400" dirty="0" err="1" smtClean="0"/>
              <a:t>Piore</a:t>
            </a:r>
            <a:r>
              <a:rPr lang="en-GB" sz="2400" dirty="0"/>
              <a:t> and </a:t>
            </a:r>
            <a:r>
              <a:rPr lang="en-GB" sz="2400" dirty="0" err="1" smtClean="0"/>
              <a:t>Sabel</a:t>
            </a:r>
            <a:r>
              <a:rPr lang="en-GB" sz="2400" dirty="0"/>
              <a:t>, in the </a:t>
            </a:r>
            <a:r>
              <a:rPr lang="en-GB" sz="2400" dirty="0" smtClean="0"/>
              <a:t>1980s </a:t>
            </a:r>
            <a:r>
              <a:rPr lang="en-GB" sz="2400" dirty="0"/>
              <a:t>to describe craft-based, flexible, innovation-led, and customer-focused forms of work organization. In contrast to the standardized mass production of </a:t>
            </a:r>
            <a:r>
              <a:rPr lang="en-GB" sz="2400" i="1" dirty="0"/>
              <a:t>Fordism</a:t>
            </a:r>
            <a:r>
              <a:rPr lang="en-GB" sz="2400" dirty="0"/>
              <a:t>, flexible specialization emphasizes flexible production systems that can meet the demands for customized products in increasingly diversified markets.</a:t>
            </a:r>
            <a:br>
              <a:rPr lang="en-GB" sz="2400" dirty="0"/>
            </a:br>
            <a:r>
              <a:rPr lang="en-GB" sz="2400" dirty="0"/>
              <a:t/>
            </a:r>
            <a:br>
              <a:rPr lang="en-GB" sz="2400" dirty="0"/>
            </a:br>
            <a:endParaRPr lang="en-GB" sz="2400" dirty="0"/>
          </a:p>
        </p:txBody>
      </p:sp>
      <p:sp>
        <p:nvSpPr>
          <p:cNvPr id="4" name="TextBox 3"/>
          <p:cNvSpPr txBox="1"/>
          <p:nvPr/>
        </p:nvSpPr>
        <p:spPr>
          <a:xfrm>
            <a:off x="357158" y="5857892"/>
            <a:ext cx="8669296" cy="646331"/>
          </a:xfrm>
          <a:prstGeom prst="rect">
            <a:avLst/>
          </a:prstGeom>
          <a:noFill/>
        </p:spPr>
        <p:txBody>
          <a:bodyPr wrap="none" rtlCol="0">
            <a:spAutoFit/>
          </a:bodyPr>
          <a:lstStyle/>
          <a:p>
            <a:r>
              <a:rPr lang="en-GB" b="1" dirty="0" smtClean="0"/>
              <a:t>More information: Post-</a:t>
            </a:r>
            <a:r>
              <a:rPr lang="en-GB" b="1" dirty="0" err="1" smtClean="0"/>
              <a:t>fordism</a:t>
            </a:r>
            <a:r>
              <a:rPr lang="en-GB" b="1" dirty="0" smtClean="0"/>
              <a:t> : History &amp; Evolution </a:t>
            </a:r>
            <a:r>
              <a:rPr lang="en-GB" b="1" dirty="0"/>
              <a:t>of Flexible </a:t>
            </a:r>
            <a:r>
              <a:rPr lang="en-GB" b="1" dirty="0" smtClean="0"/>
              <a:t>Manufacturing </a:t>
            </a:r>
            <a:r>
              <a:rPr lang="en-GB" b="1" dirty="0"/>
              <a:t>Networks</a:t>
            </a:r>
          </a:p>
          <a:p>
            <a:r>
              <a:rPr lang="en-GB" dirty="0" smtClean="0">
                <a:hlinkClick r:id="rId2"/>
              </a:rPr>
              <a:t>http://www2.cddc.vt.edu/digitalfordism/fordism_materials/broderius.htm</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Neo-</a:t>
            </a:r>
            <a:r>
              <a:rPr lang="en-GB" u="sng" dirty="0" err="1" smtClean="0"/>
              <a:t>Schumpeterianism</a:t>
            </a:r>
            <a:endParaRPr lang="en-GB" u="sng" dirty="0"/>
          </a:p>
        </p:txBody>
      </p:sp>
      <p:sp>
        <p:nvSpPr>
          <p:cNvPr id="3" name="Content Placeholder 2"/>
          <p:cNvSpPr>
            <a:spLocks noGrp="1"/>
          </p:cNvSpPr>
          <p:nvPr>
            <p:ph idx="1"/>
          </p:nvPr>
        </p:nvSpPr>
        <p:spPr>
          <a:xfrm>
            <a:off x="457200" y="1357298"/>
            <a:ext cx="8229600" cy="4525963"/>
          </a:xfrm>
        </p:spPr>
        <p:txBody>
          <a:bodyPr>
            <a:normAutofit/>
          </a:bodyPr>
          <a:lstStyle/>
          <a:p>
            <a:r>
              <a:rPr lang="en-GB" sz="2000" dirty="0"/>
              <a:t>The Neo-Schumpeterian approach to post-Fordism is based upon the theory of </a:t>
            </a:r>
            <a:r>
              <a:rPr lang="en-GB" sz="2000" b="1" dirty="0" err="1"/>
              <a:t>Kondratiev</a:t>
            </a:r>
            <a:r>
              <a:rPr lang="en-GB" sz="2000" b="1" dirty="0"/>
              <a:t> Waves</a:t>
            </a:r>
            <a:r>
              <a:rPr lang="en-GB" sz="2000" dirty="0"/>
              <a:t> (also known as Long Waves). The theory holds that a "techno-economic paradigm" (Perez) characterizes each long wave. </a:t>
            </a:r>
            <a:r>
              <a:rPr lang="en-GB" sz="2000" b="1" dirty="0"/>
              <a:t>Fordism</a:t>
            </a:r>
            <a:r>
              <a:rPr lang="en-GB" sz="2000" dirty="0"/>
              <a:t> was the techno-economic paradigm of the fourth </a:t>
            </a:r>
            <a:r>
              <a:rPr lang="en-GB" sz="2000" dirty="0" err="1"/>
              <a:t>Kondratiev</a:t>
            </a:r>
            <a:r>
              <a:rPr lang="en-GB" sz="2000" dirty="0"/>
              <a:t> Wave, and post-Fordism is thus the techno-economic paradigm of the fifth, which is dominated by Information and Communication Technology (ICT</a:t>
            </a:r>
            <a:r>
              <a:rPr lang="en-GB" sz="2000" dirty="0" smtClean="0"/>
              <a:t>). </a:t>
            </a:r>
          </a:p>
          <a:p>
            <a:r>
              <a:rPr lang="en-GB" sz="2000" dirty="0" smtClean="0"/>
              <a:t>Typically a </a:t>
            </a:r>
            <a:r>
              <a:rPr lang="en-GB" sz="2000" dirty="0" err="1" smtClean="0"/>
              <a:t>Kondratiev</a:t>
            </a:r>
            <a:r>
              <a:rPr lang="en-GB" sz="2000" dirty="0" smtClean="0"/>
              <a:t> wave, the effect a new technology h as on society, lasts 50 years, during which period is has a significant transformative effect on Society. </a:t>
            </a:r>
            <a:endParaRPr lang="en-GB" sz="2000" dirty="0"/>
          </a:p>
        </p:txBody>
      </p:sp>
      <p:sp>
        <p:nvSpPr>
          <p:cNvPr id="5" name="TextBox 4"/>
          <p:cNvSpPr txBox="1"/>
          <p:nvPr/>
        </p:nvSpPr>
        <p:spPr>
          <a:xfrm>
            <a:off x="456755" y="6286520"/>
            <a:ext cx="4543873" cy="369332"/>
          </a:xfrm>
          <a:prstGeom prst="rect">
            <a:avLst/>
          </a:prstGeom>
          <a:noFill/>
        </p:spPr>
        <p:txBody>
          <a:bodyPr wrap="none" rtlCol="0">
            <a:spAutoFit/>
          </a:bodyPr>
          <a:lstStyle/>
          <a:p>
            <a:r>
              <a:rPr lang="en-GB" dirty="0" smtClean="0">
                <a:hlinkClick r:id="rId2"/>
              </a:rPr>
              <a:t>http://en.wikipedia.org/wiki/Kondratiev_wave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pic>
        <p:nvPicPr>
          <p:cNvPr id="4" name="Picture 2" descr="File:Kondratieff Wave.svg"/>
          <p:cNvPicPr>
            <a:picLocks noChangeAspect="1" noChangeArrowheads="1"/>
          </p:cNvPicPr>
          <p:nvPr/>
        </p:nvPicPr>
        <p:blipFill>
          <a:blip r:embed="rId2"/>
          <a:srcRect/>
          <a:stretch>
            <a:fillRect/>
          </a:stretch>
        </p:blipFill>
        <p:spPr bwMode="auto">
          <a:xfrm>
            <a:off x="214314" y="2748019"/>
            <a:ext cx="8786842" cy="4038567"/>
          </a:xfrm>
          <a:prstGeom prst="rect">
            <a:avLst/>
          </a:prstGeom>
          <a:noFill/>
        </p:spPr>
      </p:pic>
      <p:sp>
        <p:nvSpPr>
          <p:cNvPr id="6" name="TextBox 5"/>
          <p:cNvSpPr txBox="1"/>
          <p:nvPr/>
        </p:nvSpPr>
        <p:spPr>
          <a:xfrm>
            <a:off x="0" y="1357298"/>
            <a:ext cx="8929718" cy="1323439"/>
          </a:xfrm>
          <a:prstGeom prst="rect">
            <a:avLst/>
          </a:prstGeom>
          <a:noFill/>
        </p:spPr>
        <p:txBody>
          <a:bodyPr wrap="square" rtlCol="0">
            <a:spAutoFit/>
          </a:bodyPr>
          <a:lstStyle/>
          <a:p>
            <a:pPr>
              <a:buFont typeface="Arial" pitchFamily="34" charset="0"/>
              <a:buChar char="•"/>
            </a:pPr>
            <a:r>
              <a:rPr lang="en-GB" sz="2000" dirty="0" smtClean="0"/>
              <a:t> Reflect and write down what new Technology (post-</a:t>
            </a:r>
            <a:r>
              <a:rPr lang="en-GB" sz="2000" dirty="0" err="1" smtClean="0"/>
              <a:t>Internet’ism</a:t>
            </a:r>
            <a:r>
              <a:rPr lang="en-GB" sz="2000" dirty="0" smtClean="0"/>
              <a:t>) you think will lead to the next socio-economic transformation.  What’s next? E.g. 2050 – 3000.</a:t>
            </a:r>
          </a:p>
          <a:p>
            <a:pPr>
              <a:buFont typeface="Arial" pitchFamily="34" charset="0"/>
              <a:buChar char="•"/>
            </a:pPr>
            <a:r>
              <a:rPr lang="en-GB" sz="2000" dirty="0" smtClean="0"/>
              <a:t> Do you think the ‘</a:t>
            </a:r>
            <a:r>
              <a:rPr lang="en-GB" sz="2000" dirty="0" err="1" smtClean="0"/>
              <a:t>Kondratiev</a:t>
            </a:r>
            <a:r>
              <a:rPr lang="en-GB" sz="2000" dirty="0" smtClean="0"/>
              <a:t> Waves theory’ will continue to hold true? Or will new technologies and socioeconomic change occur at a quicker or slower rate? </a:t>
            </a: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Regulation School</a:t>
            </a:r>
            <a:endParaRPr lang="en-GB" u="sng" dirty="0"/>
          </a:p>
        </p:txBody>
      </p:sp>
      <p:sp>
        <p:nvSpPr>
          <p:cNvPr id="3" name="Content Placeholder 2"/>
          <p:cNvSpPr>
            <a:spLocks noGrp="1"/>
          </p:cNvSpPr>
          <p:nvPr>
            <p:ph idx="1"/>
          </p:nvPr>
        </p:nvSpPr>
        <p:spPr/>
        <p:txBody>
          <a:bodyPr>
            <a:normAutofit/>
          </a:bodyPr>
          <a:lstStyle/>
          <a:p>
            <a:r>
              <a:rPr lang="en-GB" sz="2400" dirty="0"/>
              <a:t>The </a:t>
            </a:r>
            <a:r>
              <a:rPr lang="en-GB" sz="2400" b="1" dirty="0"/>
              <a:t>Regulation approach</a:t>
            </a:r>
            <a:r>
              <a:rPr lang="en-GB" sz="2400" dirty="0"/>
              <a:t> (also called the neo-Marxist or French Regulation School), was designed to address the paradox of how </a:t>
            </a:r>
            <a:r>
              <a:rPr lang="en-GB" sz="2400" b="1" dirty="0"/>
              <a:t>capitalism </a:t>
            </a:r>
            <a:r>
              <a:rPr lang="en-GB" sz="2400" dirty="0"/>
              <a:t>has both a tendency towards crisis, change and instability as well as an ability to stabilize institutions, rules and norms. </a:t>
            </a:r>
            <a:endParaRPr lang="en-GB" sz="2400" dirty="0" smtClean="0"/>
          </a:p>
          <a:p>
            <a:r>
              <a:rPr lang="en-GB" sz="2400" dirty="0"/>
              <a:t>According to Regulation theory, every Regime of Accumulation will reach a crisis point at which the Mode of Regulation will no longer support it, and society will be forced to find new rules and norms, forming a new Mode of Regulation. This will begin a new Regime of Accumulation, which will eventually reach a crisis, and so forth</a:t>
            </a:r>
            <a:r>
              <a:rPr lang="en-GB" sz="2400" dirty="0" smtClean="0"/>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a:xfrm>
            <a:off x="285720" y="1600200"/>
            <a:ext cx="8572560" cy="4525963"/>
          </a:xfrm>
        </p:spPr>
        <p:txBody>
          <a:bodyPr/>
          <a:lstStyle/>
          <a:p>
            <a:r>
              <a:rPr lang="en-GB" dirty="0" smtClean="0"/>
              <a:t>To what extent to you think Humanity has reached a crisis point? Write down a paragraph describing your thoughts &amp; feelings.</a:t>
            </a:r>
          </a:p>
          <a:p>
            <a:pPr>
              <a:buNone/>
            </a:pPr>
            <a:endParaRPr lang="en-GB" dirty="0" smtClean="0"/>
          </a:p>
          <a:p>
            <a:r>
              <a:rPr lang="en-GB" dirty="0" smtClean="0"/>
              <a:t>List the areas that you think could be improved?  and if possible how they could be improved? </a:t>
            </a:r>
          </a:p>
          <a:p>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428868"/>
            <a:ext cx="8229600" cy="1143000"/>
          </a:xfrm>
        </p:spPr>
        <p:txBody>
          <a:bodyPr/>
          <a:lstStyle/>
          <a:p>
            <a:r>
              <a:rPr lang="en-GB" dirty="0" smtClean="0"/>
              <a:t>Brain break :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Decision-Making Process</a:t>
            </a:r>
            <a:endParaRPr lang="en-GB" u="sng" dirty="0"/>
          </a:p>
        </p:txBody>
      </p:sp>
      <p:pic>
        <p:nvPicPr>
          <p:cNvPr id="1026" name="Picture 2"/>
          <p:cNvPicPr>
            <a:picLocks noChangeAspect="1" noChangeArrowheads="1"/>
          </p:cNvPicPr>
          <p:nvPr/>
        </p:nvPicPr>
        <p:blipFill>
          <a:blip r:embed="rId2"/>
          <a:srcRect/>
          <a:stretch>
            <a:fillRect/>
          </a:stretch>
        </p:blipFill>
        <p:spPr bwMode="auto">
          <a:xfrm>
            <a:off x="137831" y="2928934"/>
            <a:ext cx="8863325" cy="1143008"/>
          </a:xfrm>
          <a:prstGeom prst="rect">
            <a:avLst/>
          </a:prstGeom>
          <a:noFill/>
          <a:ln w="9525">
            <a:noFill/>
            <a:miter lim="800000"/>
            <a:headEnd/>
            <a:tailEnd/>
          </a:ln>
          <a:effectLst/>
        </p:spPr>
      </p:pic>
      <p:sp>
        <p:nvSpPr>
          <p:cNvPr id="9" name="TextBox 8"/>
          <p:cNvSpPr txBox="1"/>
          <p:nvPr/>
        </p:nvSpPr>
        <p:spPr>
          <a:xfrm>
            <a:off x="214282" y="1430712"/>
            <a:ext cx="8643998" cy="1569660"/>
          </a:xfrm>
          <a:prstGeom prst="rect">
            <a:avLst/>
          </a:prstGeom>
          <a:noFill/>
        </p:spPr>
        <p:txBody>
          <a:bodyPr wrap="square" rtlCol="0">
            <a:spAutoFit/>
          </a:bodyPr>
          <a:lstStyle/>
          <a:p>
            <a:pPr algn="just"/>
            <a:r>
              <a:rPr lang="en-GB" sz="2400" dirty="0" smtClean="0"/>
              <a:t>In the next couple of slides we will be looking at </a:t>
            </a:r>
            <a:r>
              <a:rPr lang="en-GB" sz="2400" b="1" dirty="0" err="1" smtClean="0"/>
              <a:t>Preece’s</a:t>
            </a:r>
            <a:r>
              <a:rPr lang="en-GB" sz="2400" b="1" dirty="0" smtClean="0"/>
              <a:t> framework </a:t>
            </a:r>
            <a:r>
              <a:rPr lang="en-GB" sz="2400" dirty="0" smtClean="0"/>
              <a:t>for the introduction of new technology into and Organisation.</a:t>
            </a:r>
          </a:p>
          <a:p>
            <a:endParaRPr lang="en-GB" sz="2400" dirty="0"/>
          </a:p>
        </p:txBody>
      </p:sp>
      <p:pic>
        <p:nvPicPr>
          <p:cNvPr id="1027" name="Picture 3"/>
          <p:cNvPicPr>
            <a:picLocks noChangeAspect="1" noChangeArrowheads="1"/>
          </p:cNvPicPr>
          <p:nvPr/>
        </p:nvPicPr>
        <p:blipFill>
          <a:blip r:embed="rId3"/>
          <a:srcRect/>
          <a:stretch>
            <a:fillRect/>
          </a:stretch>
        </p:blipFill>
        <p:spPr bwMode="auto">
          <a:xfrm>
            <a:off x="38100" y="4481530"/>
            <a:ext cx="9067800" cy="1447800"/>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1143000"/>
          </a:xfrm>
        </p:spPr>
        <p:txBody>
          <a:bodyPr>
            <a:normAutofit fontScale="90000"/>
          </a:bodyPr>
          <a:lstStyle/>
          <a:p>
            <a:r>
              <a:rPr lang="en-GB" u="sng" dirty="0" smtClean="0"/>
              <a:t>Phases &amp; Stage of Technology introduction</a:t>
            </a:r>
            <a:endParaRPr lang="en-GB" u="sng" dirty="0"/>
          </a:p>
        </p:txBody>
      </p:sp>
      <p:pic>
        <p:nvPicPr>
          <p:cNvPr id="2052" name="Picture 4"/>
          <p:cNvPicPr>
            <a:picLocks noChangeAspect="1" noChangeArrowheads="1"/>
          </p:cNvPicPr>
          <p:nvPr/>
        </p:nvPicPr>
        <p:blipFill>
          <a:blip r:embed="rId2"/>
          <a:srcRect/>
          <a:stretch>
            <a:fillRect/>
          </a:stretch>
        </p:blipFill>
        <p:spPr bwMode="auto">
          <a:xfrm>
            <a:off x="571472" y="1142984"/>
            <a:ext cx="8029575" cy="524827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a:xfrm>
            <a:off x="142844" y="1546243"/>
            <a:ext cx="8858312" cy="4525963"/>
          </a:xfrm>
        </p:spPr>
        <p:txBody>
          <a:bodyPr>
            <a:normAutofit/>
          </a:bodyPr>
          <a:lstStyle/>
          <a:p>
            <a:pPr marL="514350" indent="-514350">
              <a:buFont typeface="+mj-lt"/>
              <a:buAutoNum type="arabicPeriod"/>
            </a:pPr>
            <a:r>
              <a:rPr lang="en-GB" sz="2800" dirty="0" smtClean="0"/>
              <a:t>Write down an Organisation where you currently or used to work.</a:t>
            </a:r>
          </a:p>
          <a:p>
            <a:pPr marL="514350" indent="-514350">
              <a:buFont typeface="+mj-lt"/>
              <a:buAutoNum type="arabicPeriod"/>
            </a:pPr>
            <a:endParaRPr lang="en-GB" sz="2800" dirty="0" smtClean="0"/>
          </a:p>
          <a:p>
            <a:pPr marL="514350" indent="-514350">
              <a:buFont typeface="+mj-lt"/>
              <a:buAutoNum type="arabicPeriod"/>
            </a:pPr>
            <a:r>
              <a:rPr lang="en-GB" sz="2800" dirty="0" smtClean="0"/>
              <a:t>Think and write down what aspects of your job could be further automated OR a Technology that would assist other employees.</a:t>
            </a:r>
          </a:p>
          <a:p>
            <a:pPr marL="514350" indent="-514350">
              <a:buNone/>
            </a:pPr>
            <a:endParaRPr lang="en-GB" sz="2800" dirty="0" smtClean="0"/>
          </a:p>
          <a:p>
            <a:pPr marL="514350" indent="-514350"/>
            <a:r>
              <a:rPr lang="en-GB" sz="2800" dirty="0" smtClean="0"/>
              <a:t>Share with the group.</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Management &amp; Users of Technology</a:t>
            </a:r>
            <a:endParaRPr lang="en-GB" u="sng" dirty="0"/>
          </a:p>
        </p:txBody>
      </p:sp>
      <p:sp>
        <p:nvSpPr>
          <p:cNvPr id="10" name="Content Placeholder 2"/>
          <p:cNvSpPr>
            <a:spLocks noGrp="1"/>
          </p:cNvSpPr>
          <p:nvPr>
            <p:ph idx="1"/>
          </p:nvPr>
        </p:nvSpPr>
        <p:spPr>
          <a:xfrm>
            <a:off x="142844" y="1546243"/>
            <a:ext cx="8858312" cy="4525963"/>
          </a:xfrm>
        </p:spPr>
        <p:txBody>
          <a:bodyPr>
            <a:normAutofit lnSpcReduction="10000"/>
          </a:bodyPr>
          <a:lstStyle/>
          <a:p>
            <a:pPr marL="514350" indent="-514350"/>
            <a:r>
              <a:rPr lang="en-GB" dirty="0" smtClean="0"/>
              <a:t>There are always key factors to undertake when implementing a new Technology or any change within an Organisation such as</a:t>
            </a:r>
          </a:p>
          <a:p>
            <a:pPr marL="514350" indent="-514350">
              <a:buFont typeface="+mj-lt"/>
              <a:buAutoNum type="arabicPeriod"/>
            </a:pPr>
            <a:r>
              <a:rPr lang="en-GB" b="1" dirty="0" smtClean="0"/>
              <a:t>Organising and managing:</a:t>
            </a:r>
          </a:p>
          <a:p>
            <a:pPr marL="1314450" lvl="2" indent="-514350"/>
            <a:r>
              <a:rPr lang="en-GB" dirty="0" smtClean="0"/>
              <a:t> not only the technical implementation, perhaps even more important employee communication, support and training (highlighted below).</a:t>
            </a:r>
          </a:p>
          <a:p>
            <a:pPr marL="514350" indent="-514350">
              <a:buFont typeface="+mj-lt"/>
              <a:buAutoNum type="arabicPeriod"/>
            </a:pPr>
            <a:r>
              <a:rPr lang="en-GB" b="1" dirty="0" smtClean="0"/>
              <a:t>Sustained &amp; Open channels for Two-way Communication;</a:t>
            </a:r>
          </a:p>
          <a:p>
            <a:pPr marL="514350" indent="-514350">
              <a:buFont typeface="+mj-lt"/>
              <a:buAutoNum type="arabicPeriod"/>
            </a:pPr>
            <a:r>
              <a:rPr lang="en-GB" b="1" dirty="0" smtClean="0"/>
              <a:t>Staff Training.</a:t>
            </a:r>
          </a:p>
          <a:p>
            <a:pPr marL="1314450" lvl="2" indent="-514350"/>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Reflective exercise:</a:t>
            </a:r>
            <a:br>
              <a:rPr lang="en-GB" u="sng" dirty="0" smtClean="0"/>
            </a:br>
            <a:r>
              <a:rPr lang="en-GB" u="sng" dirty="0" smtClean="0"/>
              <a:t> Implementation Plan  (Private-study)</a:t>
            </a:r>
            <a:endParaRPr lang="en-GB" u="sng" dirty="0"/>
          </a:p>
        </p:txBody>
      </p:sp>
      <p:sp>
        <p:nvSpPr>
          <p:cNvPr id="3" name="Content Placeholder 2"/>
          <p:cNvSpPr>
            <a:spLocks noGrp="1"/>
          </p:cNvSpPr>
          <p:nvPr>
            <p:ph idx="1"/>
          </p:nvPr>
        </p:nvSpPr>
        <p:spPr>
          <a:xfrm>
            <a:off x="142844" y="1760557"/>
            <a:ext cx="8858312" cy="4525963"/>
          </a:xfrm>
        </p:spPr>
        <p:txBody>
          <a:bodyPr>
            <a:noAutofit/>
          </a:bodyPr>
          <a:lstStyle/>
          <a:p>
            <a:pPr marL="514350" indent="-514350">
              <a:buFont typeface="Arial" pitchFamily="34" charset="0"/>
              <a:buAutoNum type="arabicParenR"/>
            </a:pPr>
            <a:r>
              <a:rPr lang="en-GB" sz="2400" dirty="0" smtClean="0"/>
              <a:t>Read the online BCS </a:t>
            </a:r>
            <a:r>
              <a:rPr lang="en-GB" sz="2400" b="1" dirty="0" smtClean="0"/>
              <a:t>Article</a:t>
            </a:r>
            <a:r>
              <a:rPr lang="en-GB" sz="2400" dirty="0" smtClean="0"/>
              <a:t> ‘Change &amp; Successful Implementation’ (See Lesson Plan). Note key points.</a:t>
            </a:r>
          </a:p>
          <a:p>
            <a:pPr marL="514350" indent="-514350">
              <a:buFont typeface="Arial" pitchFamily="34" charset="0"/>
              <a:buAutoNum type="arabicParenR"/>
            </a:pPr>
            <a:r>
              <a:rPr lang="en-GB" sz="2400" dirty="0" smtClean="0"/>
              <a:t>Read the online </a:t>
            </a:r>
            <a:r>
              <a:rPr lang="en-GB" sz="2400" b="1" dirty="0" smtClean="0"/>
              <a:t>Case-study ‘Accessible technology: Tesco’s accessible website’.  </a:t>
            </a:r>
            <a:r>
              <a:rPr lang="en-GB" sz="2400" dirty="0" smtClean="0"/>
              <a:t>Consider how an ethical Leadership approach effects public image,  employee/customer satisfaction and profitability.</a:t>
            </a:r>
            <a:endParaRPr lang="en-GB" sz="2400" b="1" dirty="0" smtClean="0"/>
          </a:p>
          <a:p>
            <a:pPr marL="514350" indent="-514350">
              <a:buAutoNum type="arabicParenR"/>
            </a:pPr>
            <a:r>
              <a:rPr lang="en-GB" sz="2400" dirty="0" smtClean="0"/>
              <a:t>Find an</a:t>
            </a:r>
            <a:r>
              <a:rPr lang="en-GB" sz="2400" b="1" dirty="0" smtClean="0"/>
              <a:t> </a:t>
            </a:r>
            <a:r>
              <a:rPr lang="en-GB" sz="2400" dirty="0" smtClean="0"/>
              <a:t>example</a:t>
            </a:r>
            <a:r>
              <a:rPr lang="en-GB" sz="2400" b="1" dirty="0" smtClean="0"/>
              <a:t> IT Implementation plan/strategy/Gantt </a:t>
            </a:r>
            <a:r>
              <a:rPr lang="en-GB" sz="2400" dirty="0" smtClean="0"/>
              <a:t>for an Organisation (e.g. Google or </a:t>
            </a:r>
            <a:r>
              <a:rPr lang="en-GB" sz="2400" dirty="0" err="1" smtClean="0"/>
              <a:t>ZdNet</a:t>
            </a:r>
            <a:r>
              <a:rPr lang="en-GB" sz="2400" dirty="0" smtClean="0"/>
              <a:t>).</a:t>
            </a:r>
          </a:p>
          <a:p>
            <a:pPr lvl="1"/>
            <a:r>
              <a:rPr lang="en-GB" sz="2400" dirty="0" smtClean="0"/>
              <a:t>Note key points such as Management support methods to minimise resistance to new Technology.</a:t>
            </a:r>
          </a:p>
          <a:p>
            <a:r>
              <a:rPr lang="en-GB" dirty="0" smtClean="0"/>
              <a:t>Share key findings next week.</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500306"/>
            <a:ext cx="8229600" cy="1143000"/>
          </a:xfrm>
        </p:spPr>
        <p:txBody>
          <a:bodyPr/>
          <a:lstStyle/>
          <a:p>
            <a:r>
              <a:rPr lang="en-GB" dirty="0" smtClean="0"/>
              <a:t>End Part 1 :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Users of Technology</a:t>
            </a:r>
            <a:endParaRPr lang="en-GB" u="sng" dirty="0"/>
          </a:p>
        </p:txBody>
      </p:sp>
      <p:pic>
        <p:nvPicPr>
          <p:cNvPr id="5122" name="Picture 2"/>
          <p:cNvPicPr>
            <a:picLocks noChangeAspect="1" noChangeArrowheads="1"/>
          </p:cNvPicPr>
          <p:nvPr/>
        </p:nvPicPr>
        <p:blipFill>
          <a:blip r:embed="rId2"/>
          <a:srcRect/>
          <a:stretch>
            <a:fillRect/>
          </a:stretch>
        </p:blipFill>
        <p:spPr bwMode="auto">
          <a:xfrm>
            <a:off x="45506" y="1428736"/>
            <a:ext cx="9098526" cy="2571768"/>
          </a:xfrm>
          <a:prstGeom prst="rect">
            <a:avLst/>
          </a:prstGeom>
          <a:noFill/>
          <a:ln w="9525">
            <a:noFill/>
            <a:miter lim="800000"/>
            <a:headEnd/>
            <a:tailEnd/>
          </a:ln>
          <a:effectLst/>
        </p:spPr>
      </p:pic>
      <p:pic>
        <p:nvPicPr>
          <p:cNvPr id="5124" name="Picture 4"/>
          <p:cNvPicPr>
            <a:picLocks noChangeAspect="1" noChangeArrowheads="1"/>
          </p:cNvPicPr>
          <p:nvPr/>
        </p:nvPicPr>
        <p:blipFill>
          <a:blip r:embed="rId3"/>
          <a:srcRect/>
          <a:stretch>
            <a:fillRect/>
          </a:stretch>
        </p:blipFill>
        <p:spPr bwMode="auto">
          <a:xfrm>
            <a:off x="357158" y="4171971"/>
            <a:ext cx="8410575" cy="2257425"/>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Technology, Work and Organisational Behaviour</a:t>
            </a:r>
            <a:endParaRPr lang="en-GB" u="sng" dirty="0"/>
          </a:p>
        </p:txBody>
      </p:sp>
      <p:pic>
        <p:nvPicPr>
          <p:cNvPr id="6148" name="Picture 4"/>
          <p:cNvPicPr>
            <a:picLocks noChangeAspect="1" noChangeArrowheads="1"/>
          </p:cNvPicPr>
          <p:nvPr/>
        </p:nvPicPr>
        <p:blipFill>
          <a:blip r:embed="rId2"/>
          <a:srcRect/>
          <a:stretch>
            <a:fillRect/>
          </a:stretch>
        </p:blipFill>
        <p:spPr bwMode="auto">
          <a:xfrm>
            <a:off x="304800" y="4500570"/>
            <a:ext cx="8534400" cy="1962150"/>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319117" y="1500174"/>
            <a:ext cx="8467725" cy="3000375"/>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Effects of Managerial surveillance?</a:t>
            </a:r>
            <a:endParaRPr lang="en-GB" u="sng" dirty="0"/>
          </a:p>
        </p:txBody>
      </p:sp>
      <p:pic>
        <p:nvPicPr>
          <p:cNvPr id="2050" name="Picture 2"/>
          <p:cNvPicPr>
            <a:picLocks noChangeAspect="1" noChangeArrowheads="1"/>
          </p:cNvPicPr>
          <p:nvPr/>
        </p:nvPicPr>
        <p:blipFill>
          <a:blip r:embed="rId2"/>
          <a:srcRect/>
          <a:stretch>
            <a:fillRect/>
          </a:stretch>
        </p:blipFill>
        <p:spPr bwMode="auto">
          <a:xfrm>
            <a:off x="428596" y="1571612"/>
            <a:ext cx="8316971" cy="2214578"/>
          </a:xfrm>
          <a:prstGeom prst="rect">
            <a:avLst/>
          </a:prstGeom>
          <a:noFill/>
          <a:ln w="9525">
            <a:noFill/>
            <a:miter lim="800000"/>
            <a:headEnd/>
            <a:tailEnd/>
          </a:ln>
          <a:effectLst/>
        </p:spPr>
      </p:pic>
      <p:sp>
        <p:nvSpPr>
          <p:cNvPr id="6" name="TextBox 5"/>
          <p:cNvSpPr txBox="1"/>
          <p:nvPr/>
        </p:nvSpPr>
        <p:spPr>
          <a:xfrm>
            <a:off x="500034" y="4071942"/>
            <a:ext cx="8215370" cy="3046988"/>
          </a:xfrm>
          <a:prstGeom prst="rect">
            <a:avLst/>
          </a:prstGeom>
          <a:noFill/>
        </p:spPr>
        <p:txBody>
          <a:bodyPr wrap="square" rtlCol="0">
            <a:spAutoFit/>
          </a:bodyPr>
          <a:lstStyle/>
          <a:p>
            <a:pPr marL="457200" indent="-457200">
              <a:buFont typeface="+mj-lt"/>
              <a:buAutoNum type="arabicPeriod"/>
            </a:pPr>
            <a:r>
              <a:rPr lang="en-GB" sz="2400" dirty="0" smtClean="0"/>
              <a:t>Write down what you think about Managerial surveillance in the workplace, from (1) Managerial perspective (2) Employee perspective?</a:t>
            </a:r>
          </a:p>
          <a:p>
            <a:pPr marL="457200" indent="-457200">
              <a:buFont typeface="+mj-lt"/>
              <a:buAutoNum type="arabicPeriod"/>
            </a:pPr>
            <a:r>
              <a:rPr lang="en-GB" sz="2400" dirty="0" smtClean="0"/>
              <a:t>Write down if you think Managerial surveillance should be used, if so, when/where?</a:t>
            </a:r>
          </a:p>
          <a:p>
            <a:pPr marL="457200" indent="-457200"/>
            <a:endParaRPr lang="en-GB" sz="2400" dirty="0" smtClean="0"/>
          </a:p>
          <a:p>
            <a:pPr marL="457200" indent="-457200">
              <a:buFont typeface="+mj-lt"/>
              <a:buAutoNum type="arabicPeriod"/>
            </a:pPr>
            <a:endParaRPr lang="en-GB" sz="2400" dirty="0" smtClean="0"/>
          </a:p>
          <a:p>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Web 2.0 and Social Networking</a:t>
            </a:r>
            <a:br>
              <a:rPr lang="en-GB" u="sng" dirty="0" smtClean="0"/>
            </a:br>
            <a:r>
              <a:rPr lang="en-GB" u="sng" dirty="0" smtClean="0"/>
              <a:t>‘a force for democracy’</a:t>
            </a:r>
            <a:endParaRPr lang="en-GB" u="sng" dirty="0"/>
          </a:p>
        </p:txBody>
      </p:sp>
      <p:pic>
        <p:nvPicPr>
          <p:cNvPr id="3074" name="Picture 2"/>
          <p:cNvPicPr>
            <a:picLocks noChangeAspect="1" noChangeArrowheads="1"/>
          </p:cNvPicPr>
          <p:nvPr/>
        </p:nvPicPr>
        <p:blipFill>
          <a:blip r:embed="rId2"/>
          <a:srcRect/>
          <a:stretch>
            <a:fillRect/>
          </a:stretch>
        </p:blipFill>
        <p:spPr bwMode="auto">
          <a:xfrm>
            <a:off x="-32" y="1785926"/>
            <a:ext cx="9125428" cy="3714776"/>
          </a:xfrm>
          <a:prstGeom prst="rect">
            <a:avLst/>
          </a:prstGeom>
          <a:noFill/>
          <a:ln w="9525">
            <a:noFill/>
            <a:miter lim="800000"/>
            <a:headEnd/>
            <a:tailEnd/>
          </a:ln>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Web 2.0 &amp; Social Media</a:t>
            </a:r>
            <a:endParaRPr lang="en-GB" u="sng" dirty="0"/>
          </a:p>
        </p:txBody>
      </p:sp>
      <p:pic>
        <p:nvPicPr>
          <p:cNvPr id="90114" name="Picture 2"/>
          <p:cNvPicPr>
            <a:picLocks noChangeAspect="1" noChangeArrowheads="1"/>
          </p:cNvPicPr>
          <p:nvPr/>
        </p:nvPicPr>
        <p:blipFill>
          <a:blip r:embed="rId2"/>
          <a:srcRect/>
          <a:stretch>
            <a:fillRect/>
          </a:stretch>
        </p:blipFill>
        <p:spPr bwMode="auto">
          <a:xfrm>
            <a:off x="71406" y="1000108"/>
            <a:ext cx="8868517" cy="1571636"/>
          </a:xfrm>
          <a:prstGeom prst="rect">
            <a:avLst/>
          </a:prstGeom>
          <a:noFill/>
          <a:ln w="9525">
            <a:noFill/>
            <a:miter lim="800000"/>
            <a:headEnd/>
            <a:tailEnd/>
          </a:ln>
          <a:effectLst/>
        </p:spPr>
      </p:pic>
      <p:sp>
        <p:nvSpPr>
          <p:cNvPr id="5" name="Content Placeholder 1"/>
          <p:cNvSpPr>
            <a:spLocks noGrp="1"/>
          </p:cNvSpPr>
          <p:nvPr>
            <p:ph idx="1"/>
          </p:nvPr>
        </p:nvSpPr>
        <p:spPr>
          <a:xfrm>
            <a:off x="0" y="4572008"/>
            <a:ext cx="9001156" cy="2214578"/>
          </a:xfrm>
        </p:spPr>
        <p:txBody>
          <a:bodyPr>
            <a:normAutofit fontScale="70000" lnSpcReduction="20000"/>
          </a:bodyPr>
          <a:lstStyle/>
          <a:p>
            <a:endParaRPr lang="en-GB" dirty="0" smtClean="0"/>
          </a:p>
          <a:p>
            <a:r>
              <a:rPr lang="en-GB" dirty="0" smtClean="0"/>
              <a:t>Video: Social Media: </a:t>
            </a:r>
            <a:r>
              <a:rPr lang="en-GB" dirty="0" smtClean="0">
                <a:hlinkClick r:id="rId3"/>
              </a:rPr>
              <a:t>http://www.youtube.com/watch?v=lFZ0z5Fm-Ng&amp;feature=player_embedded</a:t>
            </a:r>
            <a:endParaRPr lang="en-GB" dirty="0" smtClean="0"/>
          </a:p>
          <a:p>
            <a:endParaRPr lang="en-GB" dirty="0" smtClean="0"/>
          </a:p>
          <a:p>
            <a:r>
              <a:rPr lang="en-GB" dirty="0" smtClean="0"/>
              <a:t>Reflect and write down what effect you think Web 2.0 technology will have on Organisations and how Businesses operate (culture, structure, relationships, service etc...) ?</a:t>
            </a:r>
          </a:p>
        </p:txBody>
      </p:sp>
      <p:pic>
        <p:nvPicPr>
          <p:cNvPr id="6" name="Picture 5"/>
          <p:cNvPicPr>
            <a:picLocks noChangeAspect="1" noChangeArrowheads="1"/>
          </p:cNvPicPr>
          <p:nvPr/>
        </p:nvPicPr>
        <p:blipFill>
          <a:blip r:embed="rId4"/>
          <a:srcRect/>
          <a:stretch>
            <a:fillRect/>
          </a:stretch>
        </p:blipFill>
        <p:spPr bwMode="auto">
          <a:xfrm>
            <a:off x="128588" y="2428868"/>
            <a:ext cx="8886825" cy="590550"/>
          </a:xfrm>
          <a:prstGeom prst="rect">
            <a:avLst/>
          </a:prstGeom>
          <a:noFill/>
          <a:ln w="9525">
            <a:noFill/>
            <a:miter lim="800000"/>
            <a:headEnd/>
            <a:tailEnd/>
          </a:ln>
          <a:effectLst/>
        </p:spPr>
      </p:pic>
      <p:pic>
        <p:nvPicPr>
          <p:cNvPr id="7" name="Picture 3"/>
          <p:cNvPicPr>
            <a:picLocks noChangeAspect="1" noChangeArrowheads="1"/>
          </p:cNvPicPr>
          <p:nvPr/>
        </p:nvPicPr>
        <p:blipFill>
          <a:blip r:embed="rId5"/>
          <a:srcRect/>
          <a:stretch>
            <a:fillRect/>
          </a:stretch>
        </p:blipFill>
        <p:spPr bwMode="auto">
          <a:xfrm>
            <a:off x="149338" y="3071810"/>
            <a:ext cx="8780380" cy="857256"/>
          </a:xfrm>
          <a:prstGeom prst="rect">
            <a:avLst/>
          </a:prstGeom>
          <a:noFill/>
          <a:ln w="9525">
            <a:noFill/>
            <a:miter lim="800000"/>
            <a:headEnd/>
            <a:tailEnd/>
          </a:ln>
          <a:effectLst/>
        </p:spPr>
      </p:pic>
      <p:pic>
        <p:nvPicPr>
          <p:cNvPr id="8" name="Picture 4"/>
          <p:cNvPicPr>
            <a:picLocks noChangeAspect="1" noChangeArrowheads="1"/>
          </p:cNvPicPr>
          <p:nvPr/>
        </p:nvPicPr>
        <p:blipFill>
          <a:blip r:embed="rId6"/>
          <a:srcRect/>
          <a:stretch>
            <a:fillRect/>
          </a:stretch>
        </p:blipFill>
        <p:spPr bwMode="auto">
          <a:xfrm>
            <a:off x="0" y="4000504"/>
            <a:ext cx="9081556" cy="857256"/>
          </a:xfrm>
          <a:prstGeom prst="rect">
            <a:avLst/>
          </a:prstGeom>
          <a:noFill/>
          <a:ln w="9525">
            <a:noFill/>
            <a:miter lim="800000"/>
            <a:headEnd/>
            <a:tailEnd/>
          </a:ln>
          <a:effec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Academic viewpoint: Friendship in Organisations</a:t>
            </a:r>
            <a:endParaRPr lang="en-GB" u="sng" dirty="0"/>
          </a:p>
        </p:txBody>
      </p:sp>
      <p:sp>
        <p:nvSpPr>
          <p:cNvPr id="4" name="TextBox 3"/>
          <p:cNvSpPr txBox="1"/>
          <p:nvPr/>
        </p:nvSpPr>
        <p:spPr>
          <a:xfrm>
            <a:off x="285720" y="6429396"/>
            <a:ext cx="1317990" cy="246221"/>
          </a:xfrm>
          <a:prstGeom prst="rect">
            <a:avLst/>
          </a:prstGeom>
          <a:noFill/>
        </p:spPr>
        <p:txBody>
          <a:bodyPr wrap="none" rtlCol="0">
            <a:spAutoFit/>
          </a:bodyPr>
          <a:lstStyle/>
          <a:p>
            <a:r>
              <a:rPr lang="en-GB" sz="1000" dirty="0" smtClean="0"/>
              <a:t>Ref: Mullins 9ed p656</a:t>
            </a:r>
            <a:endParaRPr lang="en-GB" sz="1000" dirty="0"/>
          </a:p>
        </p:txBody>
      </p:sp>
      <p:pic>
        <p:nvPicPr>
          <p:cNvPr id="1026" name="Picture 2"/>
          <p:cNvPicPr>
            <a:picLocks noChangeAspect="1" noChangeArrowheads="1"/>
          </p:cNvPicPr>
          <p:nvPr/>
        </p:nvPicPr>
        <p:blipFill>
          <a:blip r:embed="rId2"/>
          <a:srcRect/>
          <a:stretch>
            <a:fillRect/>
          </a:stretch>
        </p:blipFill>
        <p:spPr bwMode="auto">
          <a:xfrm>
            <a:off x="0" y="1500174"/>
            <a:ext cx="9157475" cy="4857784"/>
          </a:xfrm>
          <a:prstGeom prst="rect">
            <a:avLst/>
          </a:prstGeom>
          <a:noFill/>
          <a:ln w="9525">
            <a:noFill/>
            <a:miter lim="800000"/>
            <a:headEnd/>
            <a:tailEnd/>
          </a:ln>
          <a:effec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Article review commentary</a:t>
            </a:r>
            <a:endParaRPr lang="en-GB" dirty="0"/>
          </a:p>
        </p:txBody>
      </p:sp>
      <p:pic>
        <p:nvPicPr>
          <p:cNvPr id="2051" name="Picture 3"/>
          <p:cNvPicPr>
            <a:picLocks noChangeAspect="1" noChangeArrowheads="1"/>
          </p:cNvPicPr>
          <p:nvPr/>
        </p:nvPicPr>
        <p:blipFill>
          <a:blip r:embed="rId2"/>
          <a:srcRect/>
          <a:stretch>
            <a:fillRect/>
          </a:stretch>
        </p:blipFill>
        <p:spPr bwMode="auto">
          <a:xfrm>
            <a:off x="1571604" y="1095359"/>
            <a:ext cx="5715040" cy="4762533"/>
          </a:xfrm>
          <a:prstGeom prst="rect">
            <a:avLst/>
          </a:prstGeom>
          <a:noFill/>
          <a:ln w="9525">
            <a:noFill/>
            <a:miter lim="800000"/>
            <a:headEnd/>
            <a:tailEnd/>
          </a:ln>
          <a:effectLst/>
        </p:spPr>
      </p:pic>
      <p:pic>
        <p:nvPicPr>
          <p:cNvPr id="2052" name="Picture 4"/>
          <p:cNvPicPr>
            <a:picLocks noChangeAspect="1" noChangeArrowheads="1"/>
          </p:cNvPicPr>
          <p:nvPr/>
        </p:nvPicPr>
        <p:blipFill>
          <a:blip r:embed="rId3"/>
          <a:srcRect/>
          <a:stretch>
            <a:fillRect/>
          </a:stretch>
        </p:blipFill>
        <p:spPr bwMode="auto">
          <a:xfrm>
            <a:off x="1571604" y="5857892"/>
            <a:ext cx="5715040" cy="571504"/>
          </a:xfrm>
          <a:prstGeom prst="rect">
            <a:avLst/>
          </a:prstGeom>
          <a:noFill/>
          <a:ln w="9525">
            <a:noFill/>
            <a:miter lim="800000"/>
            <a:headEnd/>
            <a:tailEnd/>
          </a:ln>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Organisation 2.0: Social Organisation</a:t>
            </a:r>
            <a:br>
              <a:rPr lang="en-GB" u="sng" dirty="0" smtClean="0"/>
            </a:br>
            <a:r>
              <a:rPr lang="en-GB" u="sng" dirty="0" smtClean="0"/>
              <a:t>or Collaborative Organisation</a:t>
            </a:r>
            <a:endParaRPr lang="en-GB" dirty="0"/>
          </a:p>
        </p:txBody>
      </p:sp>
      <p:sp>
        <p:nvSpPr>
          <p:cNvPr id="3" name="Content Placeholder 2"/>
          <p:cNvSpPr>
            <a:spLocks noGrp="1"/>
          </p:cNvSpPr>
          <p:nvPr>
            <p:ph idx="1"/>
          </p:nvPr>
        </p:nvSpPr>
        <p:spPr/>
        <p:txBody>
          <a:bodyPr>
            <a:normAutofit/>
          </a:bodyPr>
          <a:lstStyle/>
          <a:p>
            <a:r>
              <a:rPr lang="en-GB" sz="2800" b="1" dirty="0" smtClean="0"/>
              <a:t>Q: </a:t>
            </a:r>
            <a:r>
              <a:rPr lang="en-GB" sz="2800" dirty="0" smtClean="0"/>
              <a:t>What effect does friendship have within an Organisation?</a:t>
            </a:r>
          </a:p>
          <a:p>
            <a:pPr>
              <a:buNone/>
            </a:pPr>
            <a:endParaRPr lang="en-GB" sz="2800" dirty="0" smtClean="0"/>
          </a:p>
          <a:p>
            <a:r>
              <a:rPr lang="en-GB" sz="2800" b="1" dirty="0" smtClean="0"/>
              <a:t>Q: </a:t>
            </a:r>
            <a:r>
              <a:rPr lang="en-GB" sz="2800" dirty="0" smtClean="0"/>
              <a:t>What can Organisations/Leadership/Management do to  create a more Open Social working environment?</a:t>
            </a:r>
          </a:p>
          <a:p>
            <a:pPr>
              <a:buNone/>
            </a:pPr>
            <a:endParaRPr lang="en-GB" sz="2800" dirty="0" smtClean="0"/>
          </a:p>
          <a:p>
            <a:r>
              <a:rPr lang="en-GB" sz="2800" b="1" dirty="0" smtClean="0"/>
              <a:t>Q: </a:t>
            </a:r>
            <a:r>
              <a:rPr lang="en-GB" sz="2800" dirty="0" smtClean="0"/>
              <a:t>Can you think of any Technology companies started by friends?</a:t>
            </a:r>
          </a:p>
          <a:p>
            <a:endParaRPr lang="en-GB" sz="2800"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Wikinomics</a:t>
            </a:r>
            <a:endParaRPr lang="en-GB" u="sng" dirty="0"/>
          </a:p>
        </p:txBody>
      </p:sp>
      <p:sp>
        <p:nvSpPr>
          <p:cNvPr id="3" name="Content Placeholder 2"/>
          <p:cNvSpPr>
            <a:spLocks noGrp="1"/>
          </p:cNvSpPr>
          <p:nvPr>
            <p:ph idx="1"/>
          </p:nvPr>
        </p:nvSpPr>
        <p:spPr>
          <a:xfrm>
            <a:off x="457200" y="1428736"/>
            <a:ext cx="8229600" cy="4525963"/>
          </a:xfrm>
        </p:spPr>
        <p:txBody>
          <a:bodyPr>
            <a:normAutofit/>
          </a:bodyPr>
          <a:lstStyle/>
          <a:p>
            <a:r>
              <a:rPr lang="en-GB" sz="2400" dirty="0" smtClean="0"/>
              <a:t>explores how some companies in the early 21st century have used mass collaboration (also called peer production) and open-source technology, to be successful.</a:t>
            </a:r>
          </a:p>
          <a:p>
            <a:pPr>
              <a:buNone/>
            </a:pPr>
            <a:endParaRPr lang="en-GB" sz="2400" dirty="0" smtClean="0"/>
          </a:p>
          <a:p>
            <a:r>
              <a:rPr lang="en-GB" sz="2400" dirty="0" smtClean="0"/>
              <a:t>According to Dan </a:t>
            </a:r>
            <a:r>
              <a:rPr lang="en-GB" sz="2400" dirty="0" err="1" smtClean="0"/>
              <a:t>Tapscott</a:t>
            </a:r>
            <a:r>
              <a:rPr lang="en-GB" sz="2400" dirty="0" smtClean="0"/>
              <a:t> author of </a:t>
            </a:r>
            <a:r>
              <a:rPr lang="en-GB" sz="2400" b="1" i="1" dirty="0" err="1" smtClean="0"/>
              <a:t>Wikinomics</a:t>
            </a:r>
            <a:r>
              <a:rPr lang="en-GB" sz="2400" b="1" i="1" dirty="0" smtClean="0"/>
              <a:t>: How Mass Collaboration Changes Everything, </a:t>
            </a:r>
            <a:r>
              <a:rPr lang="en-GB" sz="2400" dirty="0" err="1" smtClean="0"/>
              <a:t>Wikinomics</a:t>
            </a:r>
            <a:r>
              <a:rPr lang="en-GB" sz="2400" dirty="0" smtClean="0"/>
              <a:t> is based on four ideas: Openness, Peering, Sharing, and Acting Globally.</a:t>
            </a:r>
          </a:p>
          <a:p>
            <a:pPr>
              <a:buNone/>
            </a:pPr>
            <a:endParaRPr lang="en-GB" sz="2400" dirty="0" smtClean="0"/>
          </a:p>
          <a:p>
            <a:r>
              <a:rPr lang="en-GB" sz="2400" b="1" dirty="0" smtClean="0"/>
              <a:t>Video overview: </a:t>
            </a:r>
            <a:r>
              <a:rPr lang="en-GB" sz="2400" dirty="0" smtClean="0">
                <a:hlinkClick r:id="rId2"/>
              </a:rPr>
              <a:t>http://www.youtube.com/watch?v=AVrhLvdWQ3s&amp;feature=related</a:t>
            </a:r>
            <a:r>
              <a:rPr lang="en-GB" sz="2400" dirty="0" smtClean="0"/>
              <a:t> </a:t>
            </a:r>
            <a:endParaRPr lang="en-GB"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Location of Work</a:t>
            </a:r>
            <a:endParaRPr lang="en-GB" u="sng" dirty="0"/>
          </a:p>
        </p:txBody>
      </p:sp>
      <p:pic>
        <p:nvPicPr>
          <p:cNvPr id="5123" name="Picture 3"/>
          <p:cNvPicPr>
            <a:picLocks noChangeAspect="1" noChangeArrowheads="1"/>
          </p:cNvPicPr>
          <p:nvPr/>
        </p:nvPicPr>
        <p:blipFill>
          <a:blip r:embed="rId2"/>
          <a:srcRect/>
          <a:stretch>
            <a:fillRect/>
          </a:stretch>
        </p:blipFill>
        <p:spPr bwMode="auto">
          <a:xfrm>
            <a:off x="-32" y="2143116"/>
            <a:ext cx="8998710" cy="2286016"/>
          </a:xfrm>
          <a:prstGeom prst="rect">
            <a:avLst/>
          </a:prstGeom>
          <a:noFill/>
          <a:ln w="9525">
            <a:noFill/>
            <a:miter lim="800000"/>
            <a:headEnd/>
            <a:tailEnd/>
          </a:ln>
          <a:effectLst/>
        </p:spPr>
      </p:pic>
      <p:sp>
        <p:nvSpPr>
          <p:cNvPr id="8" name="TextBox 7"/>
          <p:cNvSpPr txBox="1"/>
          <p:nvPr/>
        </p:nvSpPr>
        <p:spPr>
          <a:xfrm>
            <a:off x="0" y="4572008"/>
            <a:ext cx="8929718" cy="1569660"/>
          </a:xfrm>
          <a:prstGeom prst="rect">
            <a:avLst/>
          </a:prstGeom>
          <a:noFill/>
        </p:spPr>
        <p:txBody>
          <a:bodyPr wrap="square" rtlCol="0">
            <a:spAutoFit/>
          </a:bodyPr>
          <a:lstStyle/>
          <a:p>
            <a:r>
              <a:rPr lang="en-GB" sz="2400" b="1" dirty="0" smtClean="0"/>
              <a:t>Q. </a:t>
            </a:r>
            <a:r>
              <a:rPr lang="en-GB" sz="2400" dirty="0" smtClean="0"/>
              <a:t>Quietly reflect briefly write down your perspective good/bad of ICT &amp; flexible working, think about how it could make your current life/job easier.</a:t>
            </a:r>
          </a:p>
          <a:p>
            <a:endParaRPr lang="en-GB" sz="2400" dirty="0"/>
          </a:p>
        </p:txBody>
      </p:sp>
      <p:pic>
        <p:nvPicPr>
          <p:cNvPr id="5124" name="Picture 4"/>
          <p:cNvPicPr>
            <a:picLocks noChangeAspect="1" noChangeArrowheads="1"/>
          </p:cNvPicPr>
          <p:nvPr/>
        </p:nvPicPr>
        <p:blipFill>
          <a:blip r:embed="rId3"/>
          <a:srcRect/>
          <a:stretch>
            <a:fillRect/>
          </a:stretch>
        </p:blipFill>
        <p:spPr bwMode="auto">
          <a:xfrm>
            <a:off x="71406" y="1481126"/>
            <a:ext cx="8191500" cy="304800"/>
          </a:xfrm>
          <a:prstGeom prst="rect">
            <a:avLst/>
          </a:prstGeom>
          <a:noFill/>
          <a:ln w="9525">
            <a:noFill/>
            <a:miter lim="800000"/>
            <a:headEnd/>
            <a:tailEnd/>
          </a:ln>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Nature of Social Interactions</a:t>
            </a:r>
            <a:endParaRPr lang="en-GB" u="sng" dirty="0"/>
          </a:p>
        </p:txBody>
      </p:sp>
      <p:pic>
        <p:nvPicPr>
          <p:cNvPr id="6146" name="Picture 2"/>
          <p:cNvPicPr>
            <a:picLocks noChangeAspect="1" noChangeArrowheads="1"/>
          </p:cNvPicPr>
          <p:nvPr/>
        </p:nvPicPr>
        <p:blipFill>
          <a:blip r:embed="rId2"/>
          <a:srcRect/>
          <a:stretch>
            <a:fillRect/>
          </a:stretch>
        </p:blipFill>
        <p:spPr bwMode="auto">
          <a:xfrm>
            <a:off x="71406" y="1314448"/>
            <a:ext cx="8901130" cy="254318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a:srcRect/>
          <a:stretch>
            <a:fillRect/>
          </a:stretch>
        </p:blipFill>
        <p:spPr bwMode="auto">
          <a:xfrm>
            <a:off x="142844" y="3829063"/>
            <a:ext cx="8924196" cy="2028829"/>
          </a:xfrm>
          <a:prstGeom prst="rect">
            <a:avLst/>
          </a:prstGeom>
          <a:noFill/>
          <a:ln w="9525">
            <a:noFill/>
            <a:miter lim="800000"/>
            <a:headEnd/>
            <a:tailEnd/>
          </a:ln>
          <a:effectLst/>
        </p:spPr>
      </p:pic>
      <p:sp>
        <p:nvSpPr>
          <p:cNvPr id="6" name="TextBox 5"/>
          <p:cNvSpPr txBox="1"/>
          <p:nvPr/>
        </p:nvSpPr>
        <p:spPr>
          <a:xfrm>
            <a:off x="428596" y="5857892"/>
            <a:ext cx="8358246" cy="1200329"/>
          </a:xfrm>
          <a:prstGeom prst="rect">
            <a:avLst/>
          </a:prstGeom>
          <a:noFill/>
        </p:spPr>
        <p:txBody>
          <a:bodyPr wrap="square" rtlCol="0">
            <a:spAutoFit/>
          </a:bodyPr>
          <a:lstStyle/>
          <a:p>
            <a:r>
              <a:rPr lang="en-GB" sz="2400" dirty="0" smtClean="0"/>
              <a:t>Q. Quietly reflect and briefly write down Pros/Cons of Social working within an Organisation?</a:t>
            </a:r>
          </a:p>
          <a:p>
            <a:endParaRPr lang="en-GB"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Remote workers</a:t>
            </a:r>
            <a:endParaRPr lang="en-GB" u="sng" dirty="0"/>
          </a:p>
        </p:txBody>
      </p:sp>
      <p:pic>
        <p:nvPicPr>
          <p:cNvPr id="7170" name="Picture 2"/>
          <p:cNvPicPr>
            <a:picLocks noChangeAspect="1" noChangeArrowheads="1"/>
          </p:cNvPicPr>
          <p:nvPr/>
        </p:nvPicPr>
        <p:blipFill>
          <a:blip r:embed="rId2"/>
          <a:srcRect/>
          <a:stretch>
            <a:fillRect/>
          </a:stretch>
        </p:blipFill>
        <p:spPr bwMode="auto">
          <a:xfrm>
            <a:off x="-32" y="1500174"/>
            <a:ext cx="9079065" cy="3143272"/>
          </a:xfrm>
          <a:prstGeom prst="rect">
            <a:avLst/>
          </a:prstGeom>
          <a:noFill/>
          <a:ln w="9525">
            <a:noFill/>
            <a:miter lim="800000"/>
            <a:headEnd/>
            <a:tailEnd/>
          </a:ln>
          <a:effectLst/>
        </p:spPr>
      </p:pic>
      <p:sp>
        <p:nvSpPr>
          <p:cNvPr id="5" name="TextBox 4"/>
          <p:cNvSpPr txBox="1"/>
          <p:nvPr/>
        </p:nvSpPr>
        <p:spPr>
          <a:xfrm>
            <a:off x="285720" y="4859736"/>
            <a:ext cx="8358246" cy="830997"/>
          </a:xfrm>
          <a:prstGeom prst="rect">
            <a:avLst/>
          </a:prstGeom>
          <a:noFill/>
        </p:spPr>
        <p:txBody>
          <a:bodyPr wrap="square" rtlCol="0">
            <a:spAutoFit/>
          </a:bodyPr>
          <a:lstStyle/>
          <a:p>
            <a:r>
              <a:rPr lang="en-GB" sz="2400" dirty="0" smtClean="0"/>
              <a:t>Q. Quietly reflect and write down Pros/Cons of Remote working?</a:t>
            </a:r>
          </a:p>
          <a:p>
            <a:endParaRPr lang="en-GB"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The Pace &amp; Intensity of work</a:t>
            </a:r>
            <a:endParaRPr lang="en-GB" u="sng" dirty="0"/>
          </a:p>
        </p:txBody>
      </p:sp>
      <p:pic>
        <p:nvPicPr>
          <p:cNvPr id="8195" name="Picture 3"/>
          <p:cNvPicPr>
            <a:picLocks noChangeAspect="1" noChangeArrowheads="1"/>
          </p:cNvPicPr>
          <p:nvPr/>
        </p:nvPicPr>
        <p:blipFill>
          <a:blip r:embed="rId2"/>
          <a:srcRect/>
          <a:stretch>
            <a:fillRect/>
          </a:stretch>
        </p:blipFill>
        <p:spPr bwMode="auto">
          <a:xfrm>
            <a:off x="-32" y="1142984"/>
            <a:ext cx="9090454" cy="1454473"/>
          </a:xfrm>
          <a:prstGeom prst="rect">
            <a:avLst/>
          </a:prstGeom>
          <a:noFill/>
          <a:ln w="9525">
            <a:noFill/>
            <a:miter lim="800000"/>
            <a:headEnd/>
            <a:tailEnd/>
          </a:ln>
          <a:effectLst/>
        </p:spPr>
      </p:pic>
      <p:pic>
        <p:nvPicPr>
          <p:cNvPr id="8196" name="Picture 4"/>
          <p:cNvPicPr>
            <a:picLocks noChangeAspect="1" noChangeArrowheads="1"/>
          </p:cNvPicPr>
          <p:nvPr/>
        </p:nvPicPr>
        <p:blipFill>
          <a:blip r:embed="rId3"/>
          <a:srcRect/>
          <a:stretch>
            <a:fillRect/>
          </a:stretch>
        </p:blipFill>
        <p:spPr bwMode="auto">
          <a:xfrm>
            <a:off x="0" y="2571744"/>
            <a:ext cx="8903500" cy="2795593"/>
          </a:xfrm>
          <a:prstGeom prst="rect">
            <a:avLst/>
          </a:prstGeom>
          <a:noFill/>
          <a:ln w="9525">
            <a:noFill/>
            <a:miter lim="800000"/>
            <a:headEnd/>
            <a:tailEnd/>
          </a:ln>
          <a:effectLst/>
        </p:spPr>
      </p:pic>
      <p:pic>
        <p:nvPicPr>
          <p:cNvPr id="8197" name="Picture 5"/>
          <p:cNvPicPr>
            <a:picLocks noChangeAspect="1" noChangeArrowheads="1"/>
          </p:cNvPicPr>
          <p:nvPr/>
        </p:nvPicPr>
        <p:blipFill>
          <a:blip r:embed="rId4"/>
          <a:srcRect/>
          <a:stretch>
            <a:fillRect/>
          </a:stretch>
        </p:blipFill>
        <p:spPr bwMode="auto">
          <a:xfrm>
            <a:off x="-32" y="5343115"/>
            <a:ext cx="8858312" cy="800529"/>
          </a:xfrm>
          <a:prstGeom prst="rect">
            <a:avLst/>
          </a:prstGeom>
          <a:noFill/>
          <a:ln w="9525">
            <a:noFill/>
            <a:miter lim="800000"/>
            <a:headEnd/>
            <a:tailEnd/>
          </a:ln>
          <a:effectLst/>
        </p:spPr>
      </p:pic>
      <p:sp>
        <p:nvSpPr>
          <p:cNvPr id="8" name="TextBox 7"/>
          <p:cNvSpPr txBox="1"/>
          <p:nvPr/>
        </p:nvSpPr>
        <p:spPr>
          <a:xfrm>
            <a:off x="0" y="6143644"/>
            <a:ext cx="9144000" cy="461665"/>
          </a:xfrm>
          <a:prstGeom prst="rect">
            <a:avLst/>
          </a:prstGeom>
          <a:noFill/>
        </p:spPr>
        <p:txBody>
          <a:bodyPr wrap="square" rtlCol="0">
            <a:spAutoFit/>
          </a:bodyPr>
          <a:lstStyle/>
          <a:p>
            <a:r>
              <a:rPr lang="en-GB" sz="2400" dirty="0" smtClean="0"/>
              <a:t>Q. Briefly write down your experience and/or views on this topic?</a:t>
            </a:r>
            <a:endParaRPr lang="en-GB" sz="2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Digital Divide and Job Security</a:t>
            </a:r>
            <a:endParaRPr lang="en-GB" u="sng" dirty="0"/>
          </a:p>
        </p:txBody>
      </p:sp>
      <p:pic>
        <p:nvPicPr>
          <p:cNvPr id="9218" name="Picture 2"/>
          <p:cNvPicPr>
            <a:picLocks noChangeAspect="1" noChangeArrowheads="1"/>
          </p:cNvPicPr>
          <p:nvPr/>
        </p:nvPicPr>
        <p:blipFill>
          <a:blip r:embed="rId2"/>
          <a:srcRect/>
          <a:stretch>
            <a:fillRect/>
          </a:stretch>
        </p:blipFill>
        <p:spPr bwMode="auto">
          <a:xfrm>
            <a:off x="41362" y="1428736"/>
            <a:ext cx="8959794" cy="1428760"/>
          </a:xfrm>
          <a:prstGeom prst="rect">
            <a:avLst/>
          </a:prstGeom>
          <a:noFill/>
          <a:ln w="9525">
            <a:noFill/>
            <a:miter lim="800000"/>
            <a:headEnd/>
            <a:tailEnd/>
          </a:ln>
          <a:effectLst/>
        </p:spPr>
      </p:pic>
      <p:pic>
        <p:nvPicPr>
          <p:cNvPr id="9219" name="Picture 3"/>
          <p:cNvPicPr>
            <a:picLocks noChangeAspect="1" noChangeArrowheads="1"/>
          </p:cNvPicPr>
          <p:nvPr/>
        </p:nvPicPr>
        <p:blipFill>
          <a:blip r:embed="rId3"/>
          <a:srcRect/>
          <a:stretch>
            <a:fillRect/>
          </a:stretch>
        </p:blipFill>
        <p:spPr bwMode="auto">
          <a:xfrm>
            <a:off x="-1" y="3071810"/>
            <a:ext cx="9026559" cy="1428760"/>
          </a:xfrm>
          <a:prstGeom prst="rect">
            <a:avLst/>
          </a:prstGeom>
          <a:noFill/>
          <a:ln w="9525">
            <a:noFill/>
            <a:miter lim="800000"/>
            <a:headEnd/>
            <a:tailEnd/>
          </a:ln>
          <a:effectLst/>
        </p:spPr>
      </p:pic>
      <p:sp>
        <p:nvSpPr>
          <p:cNvPr id="6" name="TextBox 5"/>
          <p:cNvSpPr txBox="1"/>
          <p:nvPr/>
        </p:nvSpPr>
        <p:spPr>
          <a:xfrm>
            <a:off x="0" y="4929198"/>
            <a:ext cx="2261581" cy="461665"/>
          </a:xfrm>
          <a:prstGeom prst="rect">
            <a:avLst/>
          </a:prstGeom>
          <a:noFill/>
        </p:spPr>
        <p:txBody>
          <a:bodyPr wrap="none" rtlCol="0">
            <a:spAutoFit/>
          </a:bodyPr>
          <a:lstStyle/>
          <a:p>
            <a:r>
              <a:rPr lang="en-GB" sz="2400" dirty="0" smtClean="0"/>
              <a:t>Next slide...........</a:t>
            </a:r>
            <a:endParaRPr lang="en-GB"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Implications for Organisational Behaviour</a:t>
            </a:r>
            <a:endParaRPr lang="en-GB" u="sng" dirty="0"/>
          </a:p>
        </p:txBody>
      </p:sp>
      <p:pic>
        <p:nvPicPr>
          <p:cNvPr id="10242" name="Picture 2"/>
          <p:cNvPicPr>
            <a:picLocks noChangeAspect="1" noChangeArrowheads="1"/>
          </p:cNvPicPr>
          <p:nvPr/>
        </p:nvPicPr>
        <p:blipFill>
          <a:blip r:embed="rId2"/>
          <a:srcRect/>
          <a:stretch>
            <a:fillRect/>
          </a:stretch>
        </p:blipFill>
        <p:spPr bwMode="auto">
          <a:xfrm>
            <a:off x="0" y="1857364"/>
            <a:ext cx="9082402" cy="2571768"/>
          </a:xfrm>
          <a:prstGeom prst="rect">
            <a:avLst/>
          </a:prstGeom>
          <a:noFill/>
          <a:ln w="9525">
            <a:noFill/>
            <a:miter lim="800000"/>
            <a:headEnd/>
            <a:tailEnd/>
          </a:ln>
          <a:effectLst/>
        </p:spPr>
      </p:pic>
      <p:sp>
        <p:nvSpPr>
          <p:cNvPr id="7" name="TextBox 6"/>
          <p:cNvSpPr txBox="1"/>
          <p:nvPr/>
        </p:nvSpPr>
        <p:spPr>
          <a:xfrm>
            <a:off x="0" y="4714884"/>
            <a:ext cx="9144000" cy="1569660"/>
          </a:xfrm>
          <a:prstGeom prst="rect">
            <a:avLst/>
          </a:prstGeom>
          <a:noFill/>
        </p:spPr>
        <p:txBody>
          <a:bodyPr wrap="square" rtlCol="0">
            <a:spAutoFit/>
          </a:bodyPr>
          <a:lstStyle/>
          <a:p>
            <a:r>
              <a:rPr lang="en-GB" sz="2400" dirty="0" smtClean="0"/>
              <a:t>Q. Does everyone need to be ICT skilled in the economy, in an Organisation? Quietly reflect and briefly write down your thoughts and feelings? </a:t>
            </a:r>
          </a:p>
          <a:p>
            <a:endParaRPr lang="en-GB" sz="24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a:srcRect/>
          <a:stretch>
            <a:fillRect/>
          </a:stretch>
        </p:blipFill>
        <p:spPr bwMode="auto">
          <a:xfrm>
            <a:off x="56849" y="1000108"/>
            <a:ext cx="9087183" cy="2857520"/>
          </a:xfrm>
          <a:prstGeom prst="rect">
            <a:avLst/>
          </a:prstGeom>
          <a:noFill/>
          <a:ln w="9525">
            <a:noFill/>
            <a:miter lim="800000"/>
            <a:headEnd/>
            <a:tailEnd/>
          </a:ln>
          <a:effectLst/>
        </p:spPr>
      </p:pic>
      <p:sp>
        <p:nvSpPr>
          <p:cNvPr id="5" name="Title 1"/>
          <p:cNvSpPr>
            <a:spLocks noGrp="1"/>
          </p:cNvSpPr>
          <p:nvPr>
            <p:ph type="title"/>
          </p:nvPr>
        </p:nvSpPr>
        <p:spPr>
          <a:xfrm>
            <a:off x="0" y="-24"/>
            <a:ext cx="9144000" cy="1143000"/>
          </a:xfrm>
        </p:spPr>
        <p:txBody>
          <a:bodyPr>
            <a:normAutofit fontScale="90000"/>
          </a:bodyPr>
          <a:lstStyle/>
          <a:p>
            <a:r>
              <a:rPr lang="en-GB" u="sng" dirty="0" smtClean="0"/>
              <a:t>Implications for Organisational Behaviour 2</a:t>
            </a:r>
            <a:endParaRPr lang="en-GB" u="sng" dirty="0"/>
          </a:p>
        </p:txBody>
      </p:sp>
      <p:pic>
        <p:nvPicPr>
          <p:cNvPr id="11266" name="Picture 2"/>
          <p:cNvPicPr>
            <a:picLocks noChangeAspect="1" noChangeArrowheads="1"/>
          </p:cNvPicPr>
          <p:nvPr/>
        </p:nvPicPr>
        <p:blipFill>
          <a:blip r:embed="rId3"/>
          <a:srcRect/>
          <a:stretch>
            <a:fillRect/>
          </a:stretch>
        </p:blipFill>
        <p:spPr bwMode="auto">
          <a:xfrm>
            <a:off x="-1" y="3857628"/>
            <a:ext cx="9090275" cy="2286016"/>
          </a:xfrm>
          <a:prstGeom prst="rect">
            <a:avLst/>
          </a:prstGeom>
          <a:noFill/>
          <a:ln w="9525">
            <a:noFill/>
            <a:miter lim="800000"/>
            <a:headEnd/>
            <a:tailEnd/>
          </a:ln>
          <a:effec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Generations</a:t>
            </a:r>
            <a:endParaRPr lang="en-GB" u="sng" dirty="0"/>
          </a:p>
        </p:txBody>
      </p:sp>
      <p:sp>
        <p:nvSpPr>
          <p:cNvPr id="3" name="Content Placeholder 2"/>
          <p:cNvSpPr>
            <a:spLocks noGrp="1"/>
          </p:cNvSpPr>
          <p:nvPr>
            <p:ph idx="1"/>
          </p:nvPr>
        </p:nvSpPr>
        <p:spPr>
          <a:xfrm>
            <a:off x="0" y="1500174"/>
            <a:ext cx="9144000" cy="4525963"/>
          </a:xfrm>
        </p:spPr>
        <p:txBody>
          <a:bodyPr>
            <a:normAutofit fontScale="92500"/>
          </a:bodyPr>
          <a:lstStyle/>
          <a:p>
            <a:r>
              <a:rPr lang="en-GB" dirty="0" smtClean="0"/>
              <a:t>Watch the Videos Online (See Lesson plan) and write down anything you find significantly interesting. </a:t>
            </a:r>
          </a:p>
          <a:p>
            <a:r>
              <a:rPr lang="en-GB" dirty="0" smtClean="0"/>
              <a:t>Note any </a:t>
            </a:r>
            <a:r>
              <a:rPr lang="en-GB" b="1" dirty="0" smtClean="0"/>
              <a:t>new traits </a:t>
            </a:r>
            <a:r>
              <a:rPr lang="en-GB" dirty="0" smtClean="0"/>
              <a:t>the up and coming generation may poses as a result of the techno-socio-economic climate they have been raised? </a:t>
            </a:r>
          </a:p>
          <a:p>
            <a:r>
              <a:rPr lang="en-GB" dirty="0" smtClean="0"/>
              <a:t>Write down what </a:t>
            </a:r>
            <a:r>
              <a:rPr lang="en-GB" b="1" dirty="0" smtClean="0"/>
              <a:t>effect they could have on Organisations and Society</a:t>
            </a:r>
            <a:r>
              <a:rPr lang="en-GB" dirty="0" smtClean="0"/>
              <a:t>?</a:t>
            </a:r>
          </a:p>
          <a:p>
            <a:r>
              <a:rPr lang="en-GB" dirty="0" smtClean="0"/>
              <a:t>Share something with the group you find particularly interesting.</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Private Study time</a:t>
            </a:r>
            <a:endParaRPr lang="en-GB" u="sng" dirty="0"/>
          </a:p>
        </p:txBody>
      </p:sp>
      <p:sp>
        <p:nvSpPr>
          <p:cNvPr id="3" name="Content Placeholder 2"/>
          <p:cNvSpPr>
            <a:spLocks noGrp="1"/>
          </p:cNvSpPr>
          <p:nvPr>
            <p:ph idx="1"/>
          </p:nvPr>
        </p:nvSpPr>
        <p:spPr>
          <a:xfrm>
            <a:off x="0" y="1617681"/>
            <a:ext cx="9144000" cy="4525963"/>
          </a:xfrm>
        </p:spPr>
        <p:txBody>
          <a:bodyPr>
            <a:normAutofit fontScale="85000" lnSpcReduction="20000"/>
          </a:bodyPr>
          <a:lstStyle/>
          <a:p>
            <a:r>
              <a:rPr lang="en-GB" dirty="0" smtClean="0"/>
              <a:t>Review the Financial Times news item ‘</a:t>
            </a:r>
            <a:r>
              <a:rPr lang="en-GB" b="1" dirty="0" smtClean="0"/>
              <a:t>Should Twitter be confined to the Marketing department</a:t>
            </a:r>
            <a:r>
              <a:rPr lang="en-GB" dirty="0" smtClean="0"/>
              <a:t>?’ (See Lesson plan).</a:t>
            </a:r>
          </a:p>
          <a:p>
            <a:pPr lvl="1"/>
            <a:r>
              <a:rPr lang="en-GB" dirty="0" smtClean="0"/>
              <a:t>How can Organisations use ‘Twitter’ in a beneficial way?</a:t>
            </a:r>
          </a:p>
          <a:p>
            <a:pPr lvl="1"/>
            <a:r>
              <a:rPr lang="en-GB" dirty="0" smtClean="0"/>
              <a:t>How can Organisations use ‘</a:t>
            </a:r>
            <a:r>
              <a:rPr lang="en-GB" dirty="0" err="1" smtClean="0"/>
              <a:t>Facebook</a:t>
            </a:r>
            <a:r>
              <a:rPr lang="en-GB" dirty="0" smtClean="0"/>
              <a:t>’ in a beneficial way?</a:t>
            </a:r>
          </a:p>
          <a:p>
            <a:pPr lvl="1">
              <a:buNone/>
            </a:pPr>
            <a:endParaRPr lang="en-GB" dirty="0" smtClean="0"/>
          </a:p>
          <a:p>
            <a:r>
              <a:rPr lang="en-GB" dirty="0" smtClean="0"/>
              <a:t>Review the online article ‘</a:t>
            </a:r>
            <a:r>
              <a:rPr lang="en-GB" b="1" dirty="0" smtClean="0">
                <a:hlinkClick r:id="rId2" tooltip="The Evolving Social Organization"/>
              </a:rPr>
              <a:t>The Evolving Social Organization</a:t>
            </a:r>
            <a:r>
              <a:rPr lang="en-GB" dirty="0" smtClean="0"/>
              <a:t>’ (See Lesson plan)</a:t>
            </a:r>
            <a:r>
              <a:rPr lang="en-GB" b="1" dirty="0" smtClean="0"/>
              <a:t> </a:t>
            </a:r>
            <a:r>
              <a:rPr lang="en-GB" dirty="0" smtClean="0"/>
              <a:t>and consider how new technology can assist Organisations. Also consider the terminology: Enterprise 2.0 /Organisation 2.0, Collaborative or Social Organisation, Social Intra or Entrepreneur.</a:t>
            </a:r>
          </a:p>
          <a:p>
            <a:pPr>
              <a:buNone/>
            </a:pPr>
            <a:endParaRPr lang="en-GB" dirty="0" smtClean="0"/>
          </a:p>
          <a:p>
            <a:r>
              <a:rPr lang="en-GB" dirty="0" smtClean="0"/>
              <a:t>Share your key findings next week.</a:t>
            </a:r>
          </a:p>
          <a:p>
            <a:pPr lvl="1"/>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428868"/>
            <a:ext cx="8229600" cy="1143000"/>
          </a:xfrm>
        </p:spPr>
        <p:txBody>
          <a:bodyPr/>
          <a:lstStyle/>
          <a:p>
            <a:r>
              <a:rPr lang="en-GB" dirty="0" smtClean="0"/>
              <a:t>End Part 2 :  )</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564</TotalTime>
  <Words>1094</Words>
  <Application>Microsoft Office PowerPoint</Application>
  <PresentationFormat>On-screen Show (4:3)</PresentationFormat>
  <Paragraphs>120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Technology &amp; Organisations</vt:lpstr>
      <vt:lpstr>Network Technology have allowed Humanity to move forward into the Digital Age &amp; Knowledge Society </vt:lpstr>
      <vt:lpstr>Technology &amp; Organisations</vt:lpstr>
      <vt:lpstr>Reflection exercise</vt:lpstr>
      <vt:lpstr>Why Study Technology?</vt:lpstr>
      <vt:lpstr>Networks &amp; evolution of the World</vt:lpstr>
      <vt:lpstr>Post-fordism</vt:lpstr>
      <vt:lpstr>Changes from Fordism to post-Fordism</vt:lpstr>
      <vt:lpstr>Reflective exercise</vt:lpstr>
      <vt:lpstr>Flexible Specialization</vt:lpstr>
      <vt:lpstr>Neo-Schumpeterianism</vt:lpstr>
      <vt:lpstr>Reflective exercise</vt:lpstr>
      <vt:lpstr>Regulation School</vt:lpstr>
      <vt:lpstr>Reflective exercise</vt:lpstr>
      <vt:lpstr>Brain break :  )</vt:lpstr>
      <vt:lpstr>Decision-Making Process</vt:lpstr>
      <vt:lpstr>Phases &amp; Stage of Technology introduction</vt:lpstr>
      <vt:lpstr>Reflective exercise:</vt:lpstr>
      <vt:lpstr>Management &amp; Users of Technology</vt:lpstr>
      <vt:lpstr>Reflective exercise:  Implementation Plan  (Private-study)</vt:lpstr>
      <vt:lpstr>End Part 1 :  )</vt:lpstr>
      <vt:lpstr>Users of Technology</vt:lpstr>
      <vt:lpstr>Technology, Work and Organisational Behaviour</vt:lpstr>
      <vt:lpstr>Effects of Managerial surveillance?</vt:lpstr>
      <vt:lpstr>Web 2.0 and Social Networking ‘a force for democracy’</vt:lpstr>
      <vt:lpstr>Web 2.0 &amp; Social Media</vt:lpstr>
      <vt:lpstr>Academic viewpoint: Friendship in Organisations</vt:lpstr>
      <vt:lpstr>Article review commentary</vt:lpstr>
      <vt:lpstr>Organisation 2.0: Social Organisation or Collaborative Organisation</vt:lpstr>
      <vt:lpstr>Wikinomics</vt:lpstr>
      <vt:lpstr>Location of Work</vt:lpstr>
      <vt:lpstr>Nature of Social Interactions</vt:lpstr>
      <vt:lpstr>Remote workers</vt:lpstr>
      <vt:lpstr>The Pace &amp; Intensity of work</vt:lpstr>
      <vt:lpstr>The Digital Divide and Job Security</vt:lpstr>
      <vt:lpstr>Implications for Organisational Behaviour</vt:lpstr>
      <vt:lpstr>Implications for Organisational Behaviour 2</vt:lpstr>
      <vt:lpstr>Generations</vt:lpstr>
      <vt:lpstr>Private Study time</vt:lpstr>
      <vt:lpstr>End Part 2 :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&amp; Organisations</dc:title>
  <dc:creator>James Williams</dc:creator>
  <cp:lastModifiedBy>James Williams</cp:lastModifiedBy>
  <cp:revision>166</cp:revision>
  <dcterms:created xsi:type="dcterms:W3CDTF">2010-10-08T10:23:52Z</dcterms:created>
  <dcterms:modified xsi:type="dcterms:W3CDTF">2010-10-14T11:28:30Z</dcterms:modified>
</cp:coreProperties>
</file>