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4"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883D79-B710-6EC9-7485-B9BABDFA78CF}" v="1682" dt="2025-01-05T17:55:38.706"/>
    <p1510:client id="{7353C2F2-889E-69BB-19AE-77FB40EFAC56}" v="49" dt="2025-01-06T12:16:44.1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BDA96F-804C-43E8-AA16-AF96B4B32451}"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4E9749C1-FE45-4874-9BCE-9D20C53A312A}">
      <dgm:prSet/>
      <dgm:spPr/>
      <dgm:t>
        <a:bodyPr/>
        <a:lstStyle/>
        <a:p>
          <a:r>
            <a:rPr lang="en-US"/>
            <a:t>Tesco focuses mainly on customers</a:t>
          </a:r>
        </a:p>
      </dgm:t>
    </dgm:pt>
    <dgm:pt modelId="{55745EDD-E90A-4858-8718-F19D66FE2BC8}" type="parTrans" cxnId="{1F7D1CC1-2BDF-4BAA-A9AF-9B606EB12324}">
      <dgm:prSet/>
      <dgm:spPr/>
      <dgm:t>
        <a:bodyPr/>
        <a:lstStyle/>
        <a:p>
          <a:endParaRPr lang="en-US"/>
        </a:p>
      </dgm:t>
    </dgm:pt>
    <dgm:pt modelId="{5BF1D542-7640-4113-ADAC-38C718FB4606}" type="sibTrans" cxnId="{1F7D1CC1-2BDF-4BAA-A9AF-9B606EB12324}">
      <dgm:prSet/>
      <dgm:spPr/>
      <dgm:t>
        <a:bodyPr/>
        <a:lstStyle/>
        <a:p>
          <a:endParaRPr lang="en-US"/>
        </a:p>
      </dgm:t>
    </dgm:pt>
    <dgm:pt modelId="{A3D926C1-BB7D-498E-B78D-F93FA9AEE4AE}">
      <dgm:prSet/>
      <dgm:spPr/>
      <dgm:t>
        <a:bodyPr/>
        <a:lstStyle/>
        <a:p>
          <a:r>
            <a:rPr lang="en-US"/>
            <a:t>Powerful addition</a:t>
          </a:r>
        </a:p>
      </dgm:t>
    </dgm:pt>
    <dgm:pt modelId="{CC9C367B-3DFA-4908-96DD-09483C81E02D}" type="parTrans" cxnId="{31F566BF-15EB-41F3-838D-62D5974EC47E}">
      <dgm:prSet/>
      <dgm:spPr/>
      <dgm:t>
        <a:bodyPr/>
        <a:lstStyle/>
        <a:p>
          <a:endParaRPr lang="en-US"/>
        </a:p>
      </dgm:t>
    </dgm:pt>
    <dgm:pt modelId="{0C785315-858D-4306-85E4-89C6BF8B84E9}" type="sibTrans" cxnId="{31F566BF-15EB-41F3-838D-62D5974EC47E}">
      <dgm:prSet/>
      <dgm:spPr/>
      <dgm:t>
        <a:bodyPr/>
        <a:lstStyle/>
        <a:p>
          <a:endParaRPr lang="en-US"/>
        </a:p>
      </dgm:t>
    </dgm:pt>
    <dgm:pt modelId="{3E606DBC-591E-490D-9953-E859640ADC9E}">
      <dgm:prSet/>
      <dgm:spPr/>
      <dgm:t>
        <a:bodyPr/>
        <a:lstStyle/>
        <a:p>
          <a:r>
            <a:rPr lang="en-US"/>
            <a:t>Benefit Tesco and its employees</a:t>
          </a:r>
        </a:p>
      </dgm:t>
    </dgm:pt>
    <dgm:pt modelId="{E4EBF9AC-8ED0-4467-AB91-9FDACEC4625C}" type="parTrans" cxnId="{07204AAB-F05D-457F-AE01-D1DDC93FF72B}">
      <dgm:prSet/>
      <dgm:spPr/>
      <dgm:t>
        <a:bodyPr/>
        <a:lstStyle/>
        <a:p>
          <a:endParaRPr lang="en-US"/>
        </a:p>
      </dgm:t>
    </dgm:pt>
    <dgm:pt modelId="{E578F47B-5D18-40C9-80BC-CD6D264237B3}" type="sibTrans" cxnId="{07204AAB-F05D-457F-AE01-D1DDC93FF72B}">
      <dgm:prSet/>
      <dgm:spPr/>
      <dgm:t>
        <a:bodyPr/>
        <a:lstStyle/>
        <a:p>
          <a:endParaRPr lang="en-US"/>
        </a:p>
      </dgm:t>
    </dgm:pt>
    <dgm:pt modelId="{150104F7-0AF5-4DC1-8662-3ED22395675E}">
      <dgm:prSet/>
      <dgm:spPr/>
      <dgm:t>
        <a:bodyPr/>
        <a:lstStyle/>
        <a:p>
          <a:r>
            <a:rPr lang="en-US"/>
            <a:t>Many different and personal reasons why some people aren't able to work flexibaly </a:t>
          </a:r>
        </a:p>
      </dgm:t>
    </dgm:pt>
    <dgm:pt modelId="{1A25B3BD-D32C-48D8-B60D-9BBB7C47777C}" type="parTrans" cxnId="{D6F91E70-F325-4C7B-BECA-E8B11E81AD8C}">
      <dgm:prSet/>
      <dgm:spPr/>
      <dgm:t>
        <a:bodyPr/>
        <a:lstStyle/>
        <a:p>
          <a:endParaRPr lang="en-US"/>
        </a:p>
      </dgm:t>
    </dgm:pt>
    <dgm:pt modelId="{B606F2EF-DC81-4E42-AD27-A734A773FFC9}" type="sibTrans" cxnId="{D6F91E70-F325-4C7B-BECA-E8B11E81AD8C}">
      <dgm:prSet/>
      <dgm:spPr/>
      <dgm:t>
        <a:bodyPr/>
        <a:lstStyle/>
        <a:p>
          <a:endParaRPr lang="en-US"/>
        </a:p>
      </dgm:t>
    </dgm:pt>
    <dgm:pt modelId="{1E2A95E1-BC5F-42AB-AB8F-CD567FD9EE5E}" type="pres">
      <dgm:prSet presAssocID="{C1BDA96F-804C-43E8-AA16-AF96B4B32451}" presName="matrix" presStyleCnt="0">
        <dgm:presLayoutVars>
          <dgm:chMax val="1"/>
          <dgm:dir/>
          <dgm:resizeHandles val="exact"/>
        </dgm:presLayoutVars>
      </dgm:prSet>
      <dgm:spPr/>
    </dgm:pt>
    <dgm:pt modelId="{12C7F600-5F86-4642-9236-C99EA304CB36}" type="pres">
      <dgm:prSet presAssocID="{C1BDA96F-804C-43E8-AA16-AF96B4B32451}" presName="diamond" presStyleLbl="bgShp" presStyleIdx="0" presStyleCnt="1"/>
      <dgm:spPr/>
    </dgm:pt>
    <dgm:pt modelId="{DB4A5E5D-C5DE-417F-9281-4851A9E5BE8F}" type="pres">
      <dgm:prSet presAssocID="{C1BDA96F-804C-43E8-AA16-AF96B4B32451}" presName="quad1" presStyleLbl="node1" presStyleIdx="0" presStyleCnt="4">
        <dgm:presLayoutVars>
          <dgm:chMax val="0"/>
          <dgm:chPref val="0"/>
          <dgm:bulletEnabled val="1"/>
        </dgm:presLayoutVars>
      </dgm:prSet>
      <dgm:spPr/>
    </dgm:pt>
    <dgm:pt modelId="{2B4A0DFB-9732-413B-8927-9BBD224CEF4F}" type="pres">
      <dgm:prSet presAssocID="{C1BDA96F-804C-43E8-AA16-AF96B4B32451}" presName="quad2" presStyleLbl="node1" presStyleIdx="1" presStyleCnt="4">
        <dgm:presLayoutVars>
          <dgm:chMax val="0"/>
          <dgm:chPref val="0"/>
          <dgm:bulletEnabled val="1"/>
        </dgm:presLayoutVars>
      </dgm:prSet>
      <dgm:spPr/>
    </dgm:pt>
    <dgm:pt modelId="{349ECA9A-E262-4364-AADD-AF2EE7E61CB4}" type="pres">
      <dgm:prSet presAssocID="{C1BDA96F-804C-43E8-AA16-AF96B4B32451}" presName="quad3" presStyleLbl="node1" presStyleIdx="2" presStyleCnt="4">
        <dgm:presLayoutVars>
          <dgm:chMax val="0"/>
          <dgm:chPref val="0"/>
          <dgm:bulletEnabled val="1"/>
        </dgm:presLayoutVars>
      </dgm:prSet>
      <dgm:spPr/>
    </dgm:pt>
    <dgm:pt modelId="{5EF4476A-FAAB-4A78-A827-21DB24D4527F}" type="pres">
      <dgm:prSet presAssocID="{C1BDA96F-804C-43E8-AA16-AF96B4B32451}" presName="quad4" presStyleLbl="node1" presStyleIdx="3" presStyleCnt="4">
        <dgm:presLayoutVars>
          <dgm:chMax val="0"/>
          <dgm:chPref val="0"/>
          <dgm:bulletEnabled val="1"/>
        </dgm:presLayoutVars>
      </dgm:prSet>
      <dgm:spPr/>
    </dgm:pt>
  </dgm:ptLst>
  <dgm:cxnLst>
    <dgm:cxn modelId="{9FAF9A1A-8A9A-42BC-B490-0EC39BDB2A74}" type="presOf" srcId="{C1BDA96F-804C-43E8-AA16-AF96B4B32451}" destId="{1E2A95E1-BC5F-42AB-AB8F-CD567FD9EE5E}" srcOrd="0" destOrd="0" presId="urn:microsoft.com/office/officeart/2005/8/layout/matrix3"/>
    <dgm:cxn modelId="{781F0D48-8210-4F7B-8FB9-37CDF222E234}" type="presOf" srcId="{150104F7-0AF5-4DC1-8662-3ED22395675E}" destId="{5EF4476A-FAAB-4A78-A827-21DB24D4527F}" srcOrd="0" destOrd="0" presId="urn:microsoft.com/office/officeart/2005/8/layout/matrix3"/>
    <dgm:cxn modelId="{D6F91E70-F325-4C7B-BECA-E8B11E81AD8C}" srcId="{C1BDA96F-804C-43E8-AA16-AF96B4B32451}" destId="{150104F7-0AF5-4DC1-8662-3ED22395675E}" srcOrd="3" destOrd="0" parTransId="{1A25B3BD-D32C-48D8-B60D-9BBB7C47777C}" sibTransId="{B606F2EF-DC81-4E42-AD27-A734A773FFC9}"/>
    <dgm:cxn modelId="{A55B579C-0E8D-43DC-BB72-EE16E039CEB0}" type="presOf" srcId="{A3D926C1-BB7D-498E-B78D-F93FA9AEE4AE}" destId="{2B4A0DFB-9732-413B-8927-9BBD224CEF4F}" srcOrd="0" destOrd="0" presId="urn:microsoft.com/office/officeart/2005/8/layout/matrix3"/>
    <dgm:cxn modelId="{6544D5A2-790A-4969-9E10-2242EB556F2C}" type="presOf" srcId="{4E9749C1-FE45-4874-9BCE-9D20C53A312A}" destId="{DB4A5E5D-C5DE-417F-9281-4851A9E5BE8F}" srcOrd="0" destOrd="0" presId="urn:microsoft.com/office/officeart/2005/8/layout/matrix3"/>
    <dgm:cxn modelId="{07204AAB-F05D-457F-AE01-D1DDC93FF72B}" srcId="{C1BDA96F-804C-43E8-AA16-AF96B4B32451}" destId="{3E606DBC-591E-490D-9953-E859640ADC9E}" srcOrd="2" destOrd="0" parTransId="{E4EBF9AC-8ED0-4467-AB91-9FDACEC4625C}" sibTransId="{E578F47B-5D18-40C9-80BC-CD6D264237B3}"/>
    <dgm:cxn modelId="{31F566BF-15EB-41F3-838D-62D5974EC47E}" srcId="{C1BDA96F-804C-43E8-AA16-AF96B4B32451}" destId="{A3D926C1-BB7D-498E-B78D-F93FA9AEE4AE}" srcOrd="1" destOrd="0" parTransId="{CC9C367B-3DFA-4908-96DD-09483C81E02D}" sibTransId="{0C785315-858D-4306-85E4-89C6BF8B84E9}"/>
    <dgm:cxn modelId="{1F7D1CC1-2BDF-4BAA-A9AF-9B606EB12324}" srcId="{C1BDA96F-804C-43E8-AA16-AF96B4B32451}" destId="{4E9749C1-FE45-4874-9BCE-9D20C53A312A}" srcOrd="0" destOrd="0" parTransId="{55745EDD-E90A-4858-8718-F19D66FE2BC8}" sibTransId="{5BF1D542-7640-4113-ADAC-38C718FB4606}"/>
    <dgm:cxn modelId="{9A7DA9F3-99D2-4A5D-84AC-E32C242545FB}" type="presOf" srcId="{3E606DBC-591E-490D-9953-E859640ADC9E}" destId="{349ECA9A-E262-4364-AADD-AF2EE7E61CB4}" srcOrd="0" destOrd="0" presId="urn:microsoft.com/office/officeart/2005/8/layout/matrix3"/>
    <dgm:cxn modelId="{F56511E5-5E9D-4144-95B2-5C4E9FCF9E2E}" type="presParOf" srcId="{1E2A95E1-BC5F-42AB-AB8F-CD567FD9EE5E}" destId="{12C7F600-5F86-4642-9236-C99EA304CB36}" srcOrd="0" destOrd="0" presId="urn:microsoft.com/office/officeart/2005/8/layout/matrix3"/>
    <dgm:cxn modelId="{77CB8F3C-B301-494D-827A-A735C635671E}" type="presParOf" srcId="{1E2A95E1-BC5F-42AB-AB8F-CD567FD9EE5E}" destId="{DB4A5E5D-C5DE-417F-9281-4851A9E5BE8F}" srcOrd="1" destOrd="0" presId="urn:microsoft.com/office/officeart/2005/8/layout/matrix3"/>
    <dgm:cxn modelId="{F3A3A2C7-F425-4390-829C-1EE70834ECC5}" type="presParOf" srcId="{1E2A95E1-BC5F-42AB-AB8F-CD567FD9EE5E}" destId="{2B4A0DFB-9732-413B-8927-9BBD224CEF4F}" srcOrd="2" destOrd="0" presId="urn:microsoft.com/office/officeart/2005/8/layout/matrix3"/>
    <dgm:cxn modelId="{89F483A2-BCC4-4B7C-A2BA-0E623B7A7D37}" type="presParOf" srcId="{1E2A95E1-BC5F-42AB-AB8F-CD567FD9EE5E}" destId="{349ECA9A-E262-4364-AADD-AF2EE7E61CB4}" srcOrd="3" destOrd="0" presId="urn:microsoft.com/office/officeart/2005/8/layout/matrix3"/>
    <dgm:cxn modelId="{DBFEB10B-0D75-4AF0-8C21-B1BA8819807A}" type="presParOf" srcId="{1E2A95E1-BC5F-42AB-AB8F-CD567FD9EE5E}" destId="{5EF4476A-FAAB-4A78-A827-21DB24D4527F}" srcOrd="4" destOrd="0" presId="urn:microsoft.com/office/officeart/2005/8/layout/matrix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9CD49E-6480-4AE2-A168-93A2601DBAA1}" type="doc">
      <dgm:prSet loTypeId="urn:microsoft.com/office/officeart/2016/7/layout/VerticalDownArrowProcess" loCatId="process" qsTypeId="urn:microsoft.com/office/officeart/2005/8/quickstyle/simple1" qsCatId="simple" csTypeId="urn:microsoft.com/office/officeart/2005/8/colors/accent1_2" csCatId="accent1"/>
      <dgm:spPr/>
      <dgm:t>
        <a:bodyPr/>
        <a:lstStyle/>
        <a:p>
          <a:endParaRPr lang="en-US"/>
        </a:p>
      </dgm:t>
    </dgm:pt>
    <dgm:pt modelId="{2244B20B-FE58-4B6C-91A0-63E4FE624C41}">
      <dgm:prSet/>
      <dgm:spPr/>
      <dgm:t>
        <a:bodyPr/>
        <a:lstStyle/>
        <a:p>
          <a:r>
            <a:rPr lang="en-US" dirty="0"/>
            <a:t>Keep up</a:t>
          </a:r>
        </a:p>
      </dgm:t>
    </dgm:pt>
    <dgm:pt modelId="{0E2C1826-CD48-410E-8236-DC64E09F26EC}" type="parTrans" cxnId="{FA028EF8-8D0F-45C2-B667-1A7DF56D1459}">
      <dgm:prSet/>
      <dgm:spPr/>
      <dgm:t>
        <a:bodyPr/>
        <a:lstStyle/>
        <a:p>
          <a:endParaRPr lang="en-US"/>
        </a:p>
      </dgm:t>
    </dgm:pt>
    <dgm:pt modelId="{5CCA1912-7E6F-43AC-AC39-FE1EDAF4CFD9}" type="sibTrans" cxnId="{FA028EF8-8D0F-45C2-B667-1A7DF56D1459}">
      <dgm:prSet/>
      <dgm:spPr/>
      <dgm:t>
        <a:bodyPr/>
        <a:lstStyle/>
        <a:p>
          <a:endParaRPr lang="en-US"/>
        </a:p>
      </dgm:t>
    </dgm:pt>
    <dgm:pt modelId="{8454E1A4-DC33-44FD-8252-37859AEA35BD}">
      <dgm:prSet/>
      <dgm:spPr/>
      <dgm:t>
        <a:bodyPr/>
        <a:lstStyle/>
        <a:p>
          <a:r>
            <a:rPr lang="en-US" dirty="0"/>
            <a:t>Keep up with employees</a:t>
          </a:r>
          <a:r>
            <a:rPr lang="en-US" dirty="0">
              <a:latin typeface="Seaford"/>
            </a:rPr>
            <a:t>'</a:t>
          </a:r>
          <a:r>
            <a:rPr lang="en-US" dirty="0"/>
            <a:t> availability </a:t>
          </a:r>
        </a:p>
      </dgm:t>
    </dgm:pt>
    <dgm:pt modelId="{23BFDA05-250A-4856-8D9B-5FFA115E313B}" type="parTrans" cxnId="{8112E123-B04D-4550-B8E0-C417327EC473}">
      <dgm:prSet/>
      <dgm:spPr/>
      <dgm:t>
        <a:bodyPr/>
        <a:lstStyle/>
        <a:p>
          <a:endParaRPr lang="en-US"/>
        </a:p>
      </dgm:t>
    </dgm:pt>
    <dgm:pt modelId="{1FF57631-5ED0-4498-805C-BB32CEE28E58}" type="sibTrans" cxnId="{8112E123-B04D-4550-B8E0-C417327EC473}">
      <dgm:prSet/>
      <dgm:spPr/>
      <dgm:t>
        <a:bodyPr/>
        <a:lstStyle/>
        <a:p>
          <a:endParaRPr lang="en-US"/>
        </a:p>
      </dgm:t>
    </dgm:pt>
    <dgm:pt modelId="{EADD10DA-F503-45ED-B287-CC45BF2C59C6}">
      <dgm:prSet/>
      <dgm:spPr/>
      <dgm:t>
        <a:bodyPr/>
        <a:lstStyle/>
        <a:p>
          <a:r>
            <a:rPr lang="en-US" dirty="0"/>
            <a:t>Train</a:t>
          </a:r>
        </a:p>
      </dgm:t>
    </dgm:pt>
    <dgm:pt modelId="{ED18C080-D04B-4CF9-BF1D-9B86C372096C}" type="parTrans" cxnId="{BA395431-A486-48F8-8541-8BA4CCCFC21E}">
      <dgm:prSet/>
      <dgm:spPr/>
      <dgm:t>
        <a:bodyPr/>
        <a:lstStyle/>
        <a:p>
          <a:endParaRPr lang="en-US"/>
        </a:p>
      </dgm:t>
    </dgm:pt>
    <dgm:pt modelId="{7513AE57-034B-4577-B944-6D493B20057F}" type="sibTrans" cxnId="{BA395431-A486-48F8-8541-8BA4CCCFC21E}">
      <dgm:prSet/>
      <dgm:spPr/>
      <dgm:t>
        <a:bodyPr/>
        <a:lstStyle/>
        <a:p>
          <a:endParaRPr lang="en-US"/>
        </a:p>
      </dgm:t>
    </dgm:pt>
    <dgm:pt modelId="{DBC649D6-C142-485F-8171-00AEC772D840}">
      <dgm:prSet/>
      <dgm:spPr/>
      <dgm:t>
        <a:bodyPr/>
        <a:lstStyle/>
        <a:p>
          <a:r>
            <a:rPr lang="en-US" dirty="0"/>
            <a:t>Train more members of staff</a:t>
          </a:r>
        </a:p>
      </dgm:t>
    </dgm:pt>
    <dgm:pt modelId="{7981E5BC-4B5F-404B-ADD2-8F48B3EA832E}" type="parTrans" cxnId="{E99C3B34-2ECD-4A9D-A719-3B4D331162E4}">
      <dgm:prSet/>
      <dgm:spPr/>
      <dgm:t>
        <a:bodyPr/>
        <a:lstStyle/>
        <a:p>
          <a:endParaRPr lang="en-US"/>
        </a:p>
      </dgm:t>
    </dgm:pt>
    <dgm:pt modelId="{E1A730AE-5E43-4ABC-9826-17A7208EDE32}" type="sibTrans" cxnId="{E99C3B34-2ECD-4A9D-A719-3B4D331162E4}">
      <dgm:prSet/>
      <dgm:spPr/>
      <dgm:t>
        <a:bodyPr/>
        <a:lstStyle/>
        <a:p>
          <a:endParaRPr lang="en-US"/>
        </a:p>
      </dgm:t>
    </dgm:pt>
    <dgm:pt modelId="{D57F137F-4184-4E36-8B58-E9252EE81724}">
      <dgm:prSet/>
      <dgm:spPr/>
      <dgm:t>
        <a:bodyPr/>
        <a:lstStyle/>
        <a:p>
          <a:r>
            <a:rPr lang="en-US" dirty="0"/>
            <a:t>Create</a:t>
          </a:r>
        </a:p>
      </dgm:t>
    </dgm:pt>
    <dgm:pt modelId="{7B75AB99-8875-4E88-94E6-2452F2D42989}" type="parTrans" cxnId="{58D1DC02-FAD4-47CB-A694-E85334E57C04}">
      <dgm:prSet/>
      <dgm:spPr/>
      <dgm:t>
        <a:bodyPr/>
        <a:lstStyle/>
        <a:p>
          <a:endParaRPr lang="en-US"/>
        </a:p>
      </dgm:t>
    </dgm:pt>
    <dgm:pt modelId="{EA9EA6E5-978B-40CC-811B-4CAE6F9F52FE}" type="sibTrans" cxnId="{58D1DC02-FAD4-47CB-A694-E85334E57C04}">
      <dgm:prSet/>
      <dgm:spPr/>
      <dgm:t>
        <a:bodyPr/>
        <a:lstStyle/>
        <a:p>
          <a:endParaRPr lang="en-US"/>
        </a:p>
      </dgm:t>
    </dgm:pt>
    <dgm:pt modelId="{C8451534-724F-4A49-95BD-F62E333D21DF}">
      <dgm:prSet/>
      <dgm:spPr/>
      <dgm:t>
        <a:bodyPr/>
        <a:lstStyle/>
        <a:p>
          <a:r>
            <a:rPr lang="en-US" dirty="0"/>
            <a:t>Create new policies</a:t>
          </a:r>
        </a:p>
      </dgm:t>
    </dgm:pt>
    <dgm:pt modelId="{17BCF7E5-3728-49EC-B658-D3F71E9605C1}" type="parTrans" cxnId="{4B3A74FA-F639-4BCA-8BAE-61F59CBDAD90}">
      <dgm:prSet/>
      <dgm:spPr/>
      <dgm:t>
        <a:bodyPr/>
        <a:lstStyle/>
        <a:p>
          <a:endParaRPr lang="en-US"/>
        </a:p>
      </dgm:t>
    </dgm:pt>
    <dgm:pt modelId="{4EAB2956-ED00-4999-861E-3E0F1507C10D}" type="sibTrans" cxnId="{4B3A74FA-F639-4BCA-8BAE-61F59CBDAD90}">
      <dgm:prSet/>
      <dgm:spPr/>
      <dgm:t>
        <a:bodyPr/>
        <a:lstStyle/>
        <a:p>
          <a:endParaRPr lang="en-US"/>
        </a:p>
      </dgm:t>
    </dgm:pt>
    <dgm:pt modelId="{EB4B8187-B0D4-4769-B6F5-2A01D8DB1AE5}" type="pres">
      <dgm:prSet presAssocID="{589CD49E-6480-4AE2-A168-93A2601DBAA1}" presName="Name0" presStyleCnt="0">
        <dgm:presLayoutVars>
          <dgm:dir/>
          <dgm:animLvl val="lvl"/>
          <dgm:resizeHandles val="exact"/>
        </dgm:presLayoutVars>
      </dgm:prSet>
      <dgm:spPr/>
    </dgm:pt>
    <dgm:pt modelId="{1931AEF8-373A-4AA6-9E7B-FE50198265A9}" type="pres">
      <dgm:prSet presAssocID="{D57F137F-4184-4E36-8B58-E9252EE81724}" presName="boxAndChildren" presStyleCnt="0"/>
      <dgm:spPr/>
    </dgm:pt>
    <dgm:pt modelId="{C5009D6E-4366-4FD5-9397-4E8B43855EB9}" type="pres">
      <dgm:prSet presAssocID="{D57F137F-4184-4E36-8B58-E9252EE81724}" presName="parentTextBox" presStyleLbl="alignNode1" presStyleIdx="0" presStyleCnt="3"/>
      <dgm:spPr/>
    </dgm:pt>
    <dgm:pt modelId="{9E343AE0-9F23-48AE-8AFB-C58D1ED31832}" type="pres">
      <dgm:prSet presAssocID="{D57F137F-4184-4E36-8B58-E9252EE81724}" presName="descendantBox" presStyleLbl="bgAccFollowNode1" presStyleIdx="0" presStyleCnt="3"/>
      <dgm:spPr/>
    </dgm:pt>
    <dgm:pt modelId="{58753294-BA84-4ACF-BF03-F3D8F84E49C4}" type="pres">
      <dgm:prSet presAssocID="{7513AE57-034B-4577-B944-6D493B20057F}" presName="sp" presStyleCnt="0"/>
      <dgm:spPr/>
    </dgm:pt>
    <dgm:pt modelId="{973ECFEC-3915-4992-88F4-9049ADDF07D1}" type="pres">
      <dgm:prSet presAssocID="{EADD10DA-F503-45ED-B287-CC45BF2C59C6}" presName="arrowAndChildren" presStyleCnt="0"/>
      <dgm:spPr/>
    </dgm:pt>
    <dgm:pt modelId="{63D26074-CE7D-4241-A99F-FB3C943F7C06}" type="pres">
      <dgm:prSet presAssocID="{EADD10DA-F503-45ED-B287-CC45BF2C59C6}" presName="parentTextArrow" presStyleLbl="node1" presStyleIdx="0" presStyleCnt="0"/>
      <dgm:spPr/>
    </dgm:pt>
    <dgm:pt modelId="{53C34847-A697-4841-B154-0B374D383E76}" type="pres">
      <dgm:prSet presAssocID="{EADD10DA-F503-45ED-B287-CC45BF2C59C6}" presName="arrow" presStyleLbl="alignNode1" presStyleIdx="1" presStyleCnt="3"/>
      <dgm:spPr/>
    </dgm:pt>
    <dgm:pt modelId="{27F521D0-0868-4452-81FA-CC481629F372}" type="pres">
      <dgm:prSet presAssocID="{EADD10DA-F503-45ED-B287-CC45BF2C59C6}" presName="descendantArrow" presStyleLbl="bgAccFollowNode1" presStyleIdx="1" presStyleCnt="3"/>
      <dgm:spPr/>
    </dgm:pt>
    <dgm:pt modelId="{8BB40336-EA80-4D60-A86E-1FCCC756B0F1}" type="pres">
      <dgm:prSet presAssocID="{5CCA1912-7E6F-43AC-AC39-FE1EDAF4CFD9}" presName="sp" presStyleCnt="0"/>
      <dgm:spPr/>
    </dgm:pt>
    <dgm:pt modelId="{3380699D-76BD-437E-AE24-2E395C63117C}" type="pres">
      <dgm:prSet presAssocID="{2244B20B-FE58-4B6C-91A0-63E4FE624C41}" presName="arrowAndChildren" presStyleCnt="0"/>
      <dgm:spPr/>
    </dgm:pt>
    <dgm:pt modelId="{C777D287-6BD1-4C44-BEF2-3014FC1D0FB5}" type="pres">
      <dgm:prSet presAssocID="{2244B20B-FE58-4B6C-91A0-63E4FE624C41}" presName="parentTextArrow" presStyleLbl="node1" presStyleIdx="0" presStyleCnt="0"/>
      <dgm:spPr/>
    </dgm:pt>
    <dgm:pt modelId="{75E0F8D7-1518-4ED2-83CD-BDE188C167D2}" type="pres">
      <dgm:prSet presAssocID="{2244B20B-FE58-4B6C-91A0-63E4FE624C41}" presName="arrow" presStyleLbl="alignNode1" presStyleIdx="2" presStyleCnt="3"/>
      <dgm:spPr/>
    </dgm:pt>
    <dgm:pt modelId="{D5B04E31-5D64-4218-B402-2800FB067789}" type="pres">
      <dgm:prSet presAssocID="{2244B20B-FE58-4B6C-91A0-63E4FE624C41}" presName="descendantArrow" presStyleLbl="bgAccFollowNode1" presStyleIdx="2" presStyleCnt="3"/>
      <dgm:spPr/>
    </dgm:pt>
  </dgm:ptLst>
  <dgm:cxnLst>
    <dgm:cxn modelId="{58D1DC02-FAD4-47CB-A694-E85334E57C04}" srcId="{589CD49E-6480-4AE2-A168-93A2601DBAA1}" destId="{D57F137F-4184-4E36-8B58-E9252EE81724}" srcOrd="2" destOrd="0" parTransId="{7B75AB99-8875-4E88-94E6-2452F2D42989}" sibTransId="{EA9EA6E5-978B-40CC-811B-4CAE6F9F52FE}"/>
    <dgm:cxn modelId="{E984E121-7876-4419-9745-46C7496C237B}" type="presOf" srcId="{DBC649D6-C142-485F-8171-00AEC772D840}" destId="{27F521D0-0868-4452-81FA-CC481629F372}" srcOrd="0" destOrd="0" presId="urn:microsoft.com/office/officeart/2016/7/layout/VerticalDownArrowProcess"/>
    <dgm:cxn modelId="{8112E123-B04D-4550-B8E0-C417327EC473}" srcId="{2244B20B-FE58-4B6C-91A0-63E4FE624C41}" destId="{8454E1A4-DC33-44FD-8252-37859AEA35BD}" srcOrd="0" destOrd="0" parTransId="{23BFDA05-250A-4856-8D9B-5FFA115E313B}" sibTransId="{1FF57631-5ED0-4498-805C-BB32CEE28E58}"/>
    <dgm:cxn modelId="{EF21E530-F6D3-492F-A63A-3395B4B3D5F7}" type="presOf" srcId="{8454E1A4-DC33-44FD-8252-37859AEA35BD}" destId="{D5B04E31-5D64-4218-B402-2800FB067789}" srcOrd="0" destOrd="0" presId="urn:microsoft.com/office/officeart/2016/7/layout/VerticalDownArrowProcess"/>
    <dgm:cxn modelId="{BA395431-A486-48F8-8541-8BA4CCCFC21E}" srcId="{589CD49E-6480-4AE2-A168-93A2601DBAA1}" destId="{EADD10DA-F503-45ED-B287-CC45BF2C59C6}" srcOrd="1" destOrd="0" parTransId="{ED18C080-D04B-4CF9-BF1D-9B86C372096C}" sibTransId="{7513AE57-034B-4577-B944-6D493B20057F}"/>
    <dgm:cxn modelId="{E99C3B34-2ECD-4A9D-A719-3B4D331162E4}" srcId="{EADD10DA-F503-45ED-B287-CC45BF2C59C6}" destId="{DBC649D6-C142-485F-8171-00AEC772D840}" srcOrd="0" destOrd="0" parTransId="{7981E5BC-4B5F-404B-ADD2-8F48B3EA832E}" sibTransId="{E1A730AE-5E43-4ABC-9826-17A7208EDE32}"/>
    <dgm:cxn modelId="{7F927540-4883-4D85-9365-B1FCC4EAB24E}" type="presOf" srcId="{EADD10DA-F503-45ED-B287-CC45BF2C59C6}" destId="{63D26074-CE7D-4241-A99F-FB3C943F7C06}" srcOrd="0" destOrd="0" presId="urn:microsoft.com/office/officeart/2016/7/layout/VerticalDownArrowProcess"/>
    <dgm:cxn modelId="{A8E43265-3344-4418-A3A6-EC1011F801A7}" type="presOf" srcId="{2244B20B-FE58-4B6C-91A0-63E4FE624C41}" destId="{C777D287-6BD1-4C44-BEF2-3014FC1D0FB5}" srcOrd="0" destOrd="0" presId="urn:microsoft.com/office/officeart/2016/7/layout/VerticalDownArrowProcess"/>
    <dgm:cxn modelId="{68D5AA59-E2B2-40EA-8F97-E67767DD511B}" type="presOf" srcId="{589CD49E-6480-4AE2-A168-93A2601DBAA1}" destId="{EB4B8187-B0D4-4769-B6F5-2A01D8DB1AE5}" srcOrd="0" destOrd="0" presId="urn:microsoft.com/office/officeart/2016/7/layout/VerticalDownArrowProcess"/>
    <dgm:cxn modelId="{5A718AB6-363A-44E7-A12B-827FE8BB754D}" type="presOf" srcId="{EADD10DA-F503-45ED-B287-CC45BF2C59C6}" destId="{53C34847-A697-4841-B154-0B374D383E76}" srcOrd="1" destOrd="0" presId="urn:microsoft.com/office/officeart/2016/7/layout/VerticalDownArrowProcess"/>
    <dgm:cxn modelId="{9E28E6D7-BC9E-4AE7-BEDC-7B3EFA0657AA}" type="presOf" srcId="{2244B20B-FE58-4B6C-91A0-63E4FE624C41}" destId="{75E0F8D7-1518-4ED2-83CD-BDE188C167D2}" srcOrd="1" destOrd="0" presId="urn:microsoft.com/office/officeart/2016/7/layout/VerticalDownArrowProcess"/>
    <dgm:cxn modelId="{C52BB9DE-8CF8-41B7-AA7E-13B1E91AAE78}" type="presOf" srcId="{C8451534-724F-4A49-95BD-F62E333D21DF}" destId="{9E343AE0-9F23-48AE-8AFB-C58D1ED31832}" srcOrd="0" destOrd="0" presId="urn:microsoft.com/office/officeart/2016/7/layout/VerticalDownArrowProcess"/>
    <dgm:cxn modelId="{FA028EF8-8D0F-45C2-B667-1A7DF56D1459}" srcId="{589CD49E-6480-4AE2-A168-93A2601DBAA1}" destId="{2244B20B-FE58-4B6C-91A0-63E4FE624C41}" srcOrd="0" destOrd="0" parTransId="{0E2C1826-CD48-410E-8236-DC64E09F26EC}" sibTransId="{5CCA1912-7E6F-43AC-AC39-FE1EDAF4CFD9}"/>
    <dgm:cxn modelId="{4B3A74FA-F639-4BCA-8BAE-61F59CBDAD90}" srcId="{D57F137F-4184-4E36-8B58-E9252EE81724}" destId="{C8451534-724F-4A49-95BD-F62E333D21DF}" srcOrd="0" destOrd="0" parTransId="{17BCF7E5-3728-49EC-B658-D3F71E9605C1}" sibTransId="{4EAB2956-ED00-4999-861E-3E0F1507C10D}"/>
    <dgm:cxn modelId="{851B71FC-E13D-4C52-81DE-DDA45C4F7BDD}" type="presOf" srcId="{D57F137F-4184-4E36-8B58-E9252EE81724}" destId="{C5009D6E-4366-4FD5-9397-4E8B43855EB9}" srcOrd="0" destOrd="0" presId="urn:microsoft.com/office/officeart/2016/7/layout/VerticalDownArrowProcess"/>
    <dgm:cxn modelId="{0F3B886C-32C4-48A9-A8B5-065868AA8627}" type="presParOf" srcId="{EB4B8187-B0D4-4769-B6F5-2A01D8DB1AE5}" destId="{1931AEF8-373A-4AA6-9E7B-FE50198265A9}" srcOrd="0" destOrd="0" presId="urn:microsoft.com/office/officeart/2016/7/layout/VerticalDownArrowProcess"/>
    <dgm:cxn modelId="{9A7DC593-906E-4EFB-BEF6-98A248056736}" type="presParOf" srcId="{1931AEF8-373A-4AA6-9E7B-FE50198265A9}" destId="{C5009D6E-4366-4FD5-9397-4E8B43855EB9}" srcOrd="0" destOrd="0" presId="urn:microsoft.com/office/officeart/2016/7/layout/VerticalDownArrowProcess"/>
    <dgm:cxn modelId="{B3B7483E-C9E6-4AFA-9903-94085A1D26AC}" type="presParOf" srcId="{1931AEF8-373A-4AA6-9E7B-FE50198265A9}" destId="{9E343AE0-9F23-48AE-8AFB-C58D1ED31832}" srcOrd="1" destOrd="0" presId="urn:microsoft.com/office/officeart/2016/7/layout/VerticalDownArrowProcess"/>
    <dgm:cxn modelId="{014AC78A-28F7-4F33-99E6-FF2DF11D8242}" type="presParOf" srcId="{EB4B8187-B0D4-4769-B6F5-2A01D8DB1AE5}" destId="{58753294-BA84-4ACF-BF03-F3D8F84E49C4}" srcOrd="1" destOrd="0" presId="urn:microsoft.com/office/officeart/2016/7/layout/VerticalDownArrowProcess"/>
    <dgm:cxn modelId="{1B959458-EFDA-484D-BC32-B5217E06165A}" type="presParOf" srcId="{EB4B8187-B0D4-4769-B6F5-2A01D8DB1AE5}" destId="{973ECFEC-3915-4992-88F4-9049ADDF07D1}" srcOrd="2" destOrd="0" presId="urn:microsoft.com/office/officeart/2016/7/layout/VerticalDownArrowProcess"/>
    <dgm:cxn modelId="{B8E4F65D-D4E4-4C68-B309-76AB130F03DC}" type="presParOf" srcId="{973ECFEC-3915-4992-88F4-9049ADDF07D1}" destId="{63D26074-CE7D-4241-A99F-FB3C943F7C06}" srcOrd="0" destOrd="0" presId="urn:microsoft.com/office/officeart/2016/7/layout/VerticalDownArrowProcess"/>
    <dgm:cxn modelId="{900BB490-F7F1-439B-8DB3-29D061E83018}" type="presParOf" srcId="{973ECFEC-3915-4992-88F4-9049ADDF07D1}" destId="{53C34847-A697-4841-B154-0B374D383E76}" srcOrd="1" destOrd="0" presId="urn:microsoft.com/office/officeart/2016/7/layout/VerticalDownArrowProcess"/>
    <dgm:cxn modelId="{A4902F84-EA3A-47BA-8012-302F5C4200BE}" type="presParOf" srcId="{973ECFEC-3915-4992-88F4-9049ADDF07D1}" destId="{27F521D0-0868-4452-81FA-CC481629F372}" srcOrd="2" destOrd="0" presId="urn:microsoft.com/office/officeart/2016/7/layout/VerticalDownArrowProcess"/>
    <dgm:cxn modelId="{41510CC5-C91B-4EE1-8B74-5060F3506CCC}" type="presParOf" srcId="{EB4B8187-B0D4-4769-B6F5-2A01D8DB1AE5}" destId="{8BB40336-EA80-4D60-A86E-1FCCC756B0F1}" srcOrd="3" destOrd="0" presId="urn:microsoft.com/office/officeart/2016/7/layout/VerticalDownArrowProcess"/>
    <dgm:cxn modelId="{CB9625B3-AE5E-41FB-897F-CC5022B50F52}" type="presParOf" srcId="{EB4B8187-B0D4-4769-B6F5-2A01D8DB1AE5}" destId="{3380699D-76BD-437E-AE24-2E395C63117C}" srcOrd="4" destOrd="0" presId="urn:microsoft.com/office/officeart/2016/7/layout/VerticalDownArrowProcess"/>
    <dgm:cxn modelId="{FECF9E42-4509-4BF3-924A-1682E027EB53}" type="presParOf" srcId="{3380699D-76BD-437E-AE24-2E395C63117C}" destId="{C777D287-6BD1-4C44-BEF2-3014FC1D0FB5}" srcOrd="0" destOrd="0" presId="urn:microsoft.com/office/officeart/2016/7/layout/VerticalDownArrowProcess"/>
    <dgm:cxn modelId="{00A05C13-9B8C-47A7-9B1E-22B943A0B983}" type="presParOf" srcId="{3380699D-76BD-437E-AE24-2E395C63117C}" destId="{75E0F8D7-1518-4ED2-83CD-BDE188C167D2}" srcOrd="1" destOrd="0" presId="urn:microsoft.com/office/officeart/2016/7/layout/VerticalDownArrowProcess"/>
    <dgm:cxn modelId="{BA87F532-BBDA-4918-B3CC-22A4AEF37982}" type="presParOf" srcId="{3380699D-76BD-437E-AE24-2E395C63117C}" destId="{D5B04E31-5D64-4218-B402-2800FB067789}" srcOrd="2" destOrd="0" presId="urn:microsoft.com/office/officeart/2016/7/layout/VerticalDownArrow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8D2FDE9-B7BB-4B13-84E7-D9464E0D8DCF}"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32773F4D-C840-4B01-913A-B839C13CD95D}">
      <dgm:prSet/>
      <dgm:spPr/>
      <dgm:t>
        <a:bodyPr/>
        <a:lstStyle/>
        <a:p>
          <a:r>
            <a:rPr lang="en-US"/>
            <a:t>Transformational / relationship theory</a:t>
          </a:r>
        </a:p>
      </dgm:t>
    </dgm:pt>
    <dgm:pt modelId="{20FF810E-DD2B-4B7F-9DE0-FF0AF6332342}" type="parTrans" cxnId="{25D84882-8B01-47AC-A587-6F36E99CE5E9}">
      <dgm:prSet/>
      <dgm:spPr/>
      <dgm:t>
        <a:bodyPr/>
        <a:lstStyle/>
        <a:p>
          <a:endParaRPr lang="en-US"/>
        </a:p>
      </dgm:t>
    </dgm:pt>
    <dgm:pt modelId="{91090561-4FAC-45EE-A1C2-5BB53898D866}" type="sibTrans" cxnId="{25D84882-8B01-47AC-A587-6F36E99CE5E9}">
      <dgm:prSet/>
      <dgm:spPr/>
      <dgm:t>
        <a:bodyPr/>
        <a:lstStyle/>
        <a:p>
          <a:endParaRPr lang="en-US"/>
        </a:p>
      </dgm:t>
    </dgm:pt>
    <dgm:pt modelId="{AEA09EFD-7024-471B-B1D0-35C658461E55}">
      <dgm:prSet/>
      <dgm:spPr/>
      <dgm:t>
        <a:bodyPr/>
        <a:lstStyle/>
        <a:p>
          <a:r>
            <a:rPr lang="en-US"/>
            <a:t>Situational theory</a:t>
          </a:r>
        </a:p>
      </dgm:t>
    </dgm:pt>
    <dgm:pt modelId="{1A21C465-407C-4005-BB55-FA4337191135}" type="parTrans" cxnId="{F5AEAD34-EF8C-4E08-AC00-29BF6AB6275D}">
      <dgm:prSet/>
      <dgm:spPr/>
      <dgm:t>
        <a:bodyPr/>
        <a:lstStyle/>
        <a:p>
          <a:endParaRPr lang="en-US"/>
        </a:p>
      </dgm:t>
    </dgm:pt>
    <dgm:pt modelId="{B491A012-B096-44BA-A4A7-4BF1BB621F56}" type="sibTrans" cxnId="{F5AEAD34-EF8C-4E08-AC00-29BF6AB6275D}">
      <dgm:prSet/>
      <dgm:spPr/>
      <dgm:t>
        <a:bodyPr/>
        <a:lstStyle/>
        <a:p>
          <a:endParaRPr lang="en-US"/>
        </a:p>
      </dgm:t>
    </dgm:pt>
    <dgm:pt modelId="{6E3347C7-28EE-42B7-B2CD-4FCBECE297F0}" type="pres">
      <dgm:prSet presAssocID="{78D2FDE9-B7BB-4B13-84E7-D9464E0D8DCF}" presName="hierChild1" presStyleCnt="0">
        <dgm:presLayoutVars>
          <dgm:chPref val="1"/>
          <dgm:dir/>
          <dgm:animOne val="branch"/>
          <dgm:animLvl val="lvl"/>
          <dgm:resizeHandles/>
        </dgm:presLayoutVars>
      </dgm:prSet>
      <dgm:spPr/>
    </dgm:pt>
    <dgm:pt modelId="{4D64723B-2BDA-49E0-818C-64303A8823BE}" type="pres">
      <dgm:prSet presAssocID="{32773F4D-C840-4B01-913A-B839C13CD95D}" presName="hierRoot1" presStyleCnt="0"/>
      <dgm:spPr/>
    </dgm:pt>
    <dgm:pt modelId="{E5628DEE-EF1B-4281-912D-11214DFD013A}" type="pres">
      <dgm:prSet presAssocID="{32773F4D-C840-4B01-913A-B839C13CD95D}" presName="composite" presStyleCnt="0"/>
      <dgm:spPr/>
    </dgm:pt>
    <dgm:pt modelId="{150F5F58-8E2D-4DC1-88E9-77CEF39CDE1C}" type="pres">
      <dgm:prSet presAssocID="{32773F4D-C840-4B01-913A-B839C13CD95D}" presName="background" presStyleLbl="node0" presStyleIdx="0" presStyleCnt="2"/>
      <dgm:spPr/>
    </dgm:pt>
    <dgm:pt modelId="{820B8B8B-0AF8-42E3-8D7C-FEB73F63E783}" type="pres">
      <dgm:prSet presAssocID="{32773F4D-C840-4B01-913A-B839C13CD95D}" presName="text" presStyleLbl="fgAcc0" presStyleIdx="0" presStyleCnt="2">
        <dgm:presLayoutVars>
          <dgm:chPref val="3"/>
        </dgm:presLayoutVars>
      </dgm:prSet>
      <dgm:spPr/>
    </dgm:pt>
    <dgm:pt modelId="{33A774D8-1B74-46FD-B219-ABADB8A5C3C6}" type="pres">
      <dgm:prSet presAssocID="{32773F4D-C840-4B01-913A-B839C13CD95D}" presName="hierChild2" presStyleCnt="0"/>
      <dgm:spPr/>
    </dgm:pt>
    <dgm:pt modelId="{17BA851E-D25A-410F-9198-FE62B6A63DE2}" type="pres">
      <dgm:prSet presAssocID="{AEA09EFD-7024-471B-B1D0-35C658461E55}" presName="hierRoot1" presStyleCnt="0"/>
      <dgm:spPr/>
    </dgm:pt>
    <dgm:pt modelId="{4DD77C36-D9B1-47C6-837A-C130567EB8B6}" type="pres">
      <dgm:prSet presAssocID="{AEA09EFD-7024-471B-B1D0-35C658461E55}" presName="composite" presStyleCnt="0"/>
      <dgm:spPr/>
    </dgm:pt>
    <dgm:pt modelId="{6AC792E8-404B-47DB-AD0F-B508E559FE5B}" type="pres">
      <dgm:prSet presAssocID="{AEA09EFD-7024-471B-B1D0-35C658461E55}" presName="background" presStyleLbl="node0" presStyleIdx="1" presStyleCnt="2"/>
      <dgm:spPr/>
    </dgm:pt>
    <dgm:pt modelId="{46112A34-A45F-4F10-BB9C-429ACD574BDB}" type="pres">
      <dgm:prSet presAssocID="{AEA09EFD-7024-471B-B1D0-35C658461E55}" presName="text" presStyleLbl="fgAcc0" presStyleIdx="1" presStyleCnt="2">
        <dgm:presLayoutVars>
          <dgm:chPref val="3"/>
        </dgm:presLayoutVars>
      </dgm:prSet>
      <dgm:spPr/>
    </dgm:pt>
    <dgm:pt modelId="{865670F3-A2B2-4276-8213-B12C2C7DE6C1}" type="pres">
      <dgm:prSet presAssocID="{AEA09EFD-7024-471B-B1D0-35C658461E55}" presName="hierChild2" presStyleCnt="0"/>
      <dgm:spPr/>
    </dgm:pt>
  </dgm:ptLst>
  <dgm:cxnLst>
    <dgm:cxn modelId="{F5AEAD34-EF8C-4E08-AC00-29BF6AB6275D}" srcId="{78D2FDE9-B7BB-4B13-84E7-D9464E0D8DCF}" destId="{AEA09EFD-7024-471B-B1D0-35C658461E55}" srcOrd="1" destOrd="0" parTransId="{1A21C465-407C-4005-BB55-FA4337191135}" sibTransId="{B491A012-B096-44BA-A4A7-4BF1BB621F56}"/>
    <dgm:cxn modelId="{C933186D-301D-4764-AE71-67AEE2FF3C22}" type="presOf" srcId="{78D2FDE9-B7BB-4B13-84E7-D9464E0D8DCF}" destId="{6E3347C7-28EE-42B7-B2CD-4FCBECE297F0}" srcOrd="0" destOrd="0" presId="urn:microsoft.com/office/officeart/2005/8/layout/hierarchy1"/>
    <dgm:cxn modelId="{25D84882-8B01-47AC-A587-6F36E99CE5E9}" srcId="{78D2FDE9-B7BB-4B13-84E7-D9464E0D8DCF}" destId="{32773F4D-C840-4B01-913A-B839C13CD95D}" srcOrd="0" destOrd="0" parTransId="{20FF810E-DD2B-4B7F-9DE0-FF0AF6332342}" sibTransId="{91090561-4FAC-45EE-A1C2-5BB53898D866}"/>
    <dgm:cxn modelId="{57F11BC2-FD86-42C9-879F-2641CCB853D5}" type="presOf" srcId="{32773F4D-C840-4B01-913A-B839C13CD95D}" destId="{820B8B8B-0AF8-42E3-8D7C-FEB73F63E783}" srcOrd="0" destOrd="0" presId="urn:microsoft.com/office/officeart/2005/8/layout/hierarchy1"/>
    <dgm:cxn modelId="{601269EA-BD32-44F3-84EF-C4B7B8FEA1CA}" type="presOf" srcId="{AEA09EFD-7024-471B-B1D0-35C658461E55}" destId="{46112A34-A45F-4F10-BB9C-429ACD574BDB}" srcOrd="0" destOrd="0" presId="urn:microsoft.com/office/officeart/2005/8/layout/hierarchy1"/>
    <dgm:cxn modelId="{04F06807-8ABA-4F06-A2F3-83155DCE3255}" type="presParOf" srcId="{6E3347C7-28EE-42B7-B2CD-4FCBECE297F0}" destId="{4D64723B-2BDA-49E0-818C-64303A8823BE}" srcOrd="0" destOrd="0" presId="urn:microsoft.com/office/officeart/2005/8/layout/hierarchy1"/>
    <dgm:cxn modelId="{1C170909-66C6-41F3-B18E-BE1A388C51A4}" type="presParOf" srcId="{4D64723B-2BDA-49E0-818C-64303A8823BE}" destId="{E5628DEE-EF1B-4281-912D-11214DFD013A}" srcOrd="0" destOrd="0" presId="urn:microsoft.com/office/officeart/2005/8/layout/hierarchy1"/>
    <dgm:cxn modelId="{576F067D-FE4E-499C-9BA2-CBB5B5DC8B91}" type="presParOf" srcId="{E5628DEE-EF1B-4281-912D-11214DFD013A}" destId="{150F5F58-8E2D-4DC1-88E9-77CEF39CDE1C}" srcOrd="0" destOrd="0" presId="urn:microsoft.com/office/officeart/2005/8/layout/hierarchy1"/>
    <dgm:cxn modelId="{957B7D05-C29E-4ADB-A878-4D27448DD816}" type="presParOf" srcId="{E5628DEE-EF1B-4281-912D-11214DFD013A}" destId="{820B8B8B-0AF8-42E3-8D7C-FEB73F63E783}" srcOrd="1" destOrd="0" presId="urn:microsoft.com/office/officeart/2005/8/layout/hierarchy1"/>
    <dgm:cxn modelId="{FABFFA20-1B38-4348-ABFF-22AE779562CF}" type="presParOf" srcId="{4D64723B-2BDA-49E0-818C-64303A8823BE}" destId="{33A774D8-1B74-46FD-B219-ABADB8A5C3C6}" srcOrd="1" destOrd="0" presId="urn:microsoft.com/office/officeart/2005/8/layout/hierarchy1"/>
    <dgm:cxn modelId="{126D8D18-1DB2-43A5-B709-17A5185C7B70}" type="presParOf" srcId="{6E3347C7-28EE-42B7-B2CD-4FCBECE297F0}" destId="{17BA851E-D25A-410F-9198-FE62B6A63DE2}" srcOrd="1" destOrd="0" presId="urn:microsoft.com/office/officeart/2005/8/layout/hierarchy1"/>
    <dgm:cxn modelId="{AC8199F1-CECA-4B70-918D-6F9577CEC029}" type="presParOf" srcId="{17BA851E-D25A-410F-9198-FE62B6A63DE2}" destId="{4DD77C36-D9B1-47C6-837A-C130567EB8B6}" srcOrd="0" destOrd="0" presId="urn:microsoft.com/office/officeart/2005/8/layout/hierarchy1"/>
    <dgm:cxn modelId="{0CA3D12F-8AD2-4FE6-9894-7DF27E7D9A7D}" type="presParOf" srcId="{4DD77C36-D9B1-47C6-837A-C130567EB8B6}" destId="{6AC792E8-404B-47DB-AD0F-B508E559FE5B}" srcOrd="0" destOrd="0" presId="urn:microsoft.com/office/officeart/2005/8/layout/hierarchy1"/>
    <dgm:cxn modelId="{F4CD2D0F-6F13-4511-B596-FDBE8FB22825}" type="presParOf" srcId="{4DD77C36-D9B1-47C6-837A-C130567EB8B6}" destId="{46112A34-A45F-4F10-BB9C-429ACD574BDB}" srcOrd="1" destOrd="0" presId="urn:microsoft.com/office/officeart/2005/8/layout/hierarchy1"/>
    <dgm:cxn modelId="{A1294A12-7DAE-47C4-974A-F0A503603176}" type="presParOf" srcId="{17BA851E-D25A-410F-9198-FE62B6A63DE2}" destId="{865670F3-A2B2-4276-8213-B12C2C7DE6C1}"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F074A03-EDD4-4102-8B78-3964E0BAA34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C8FD1F0-F220-431F-A13E-572A07A8B3A2}">
      <dgm:prSet/>
      <dgm:spPr/>
      <dgm:t>
        <a:bodyPr/>
        <a:lstStyle/>
        <a:p>
          <a:r>
            <a:rPr lang="en-US" dirty="0"/>
            <a:t>Easier for staff and management </a:t>
          </a:r>
        </a:p>
      </dgm:t>
    </dgm:pt>
    <dgm:pt modelId="{9C25E672-D12B-4A1F-8025-A32E3F35D308}" type="parTrans" cxnId="{6C7FDDF7-693B-41CF-A518-446B7F746BC3}">
      <dgm:prSet/>
      <dgm:spPr/>
      <dgm:t>
        <a:bodyPr/>
        <a:lstStyle/>
        <a:p>
          <a:endParaRPr lang="en-US"/>
        </a:p>
      </dgm:t>
    </dgm:pt>
    <dgm:pt modelId="{996ED9FB-9697-41A6-A310-D06FB8A1EED8}" type="sibTrans" cxnId="{6C7FDDF7-693B-41CF-A518-446B7F746BC3}">
      <dgm:prSet/>
      <dgm:spPr/>
      <dgm:t>
        <a:bodyPr/>
        <a:lstStyle/>
        <a:p>
          <a:endParaRPr lang="en-US"/>
        </a:p>
      </dgm:t>
    </dgm:pt>
    <dgm:pt modelId="{6EDB0D31-1F0B-4916-B63B-C3B5AB9CF956}">
      <dgm:prSet/>
      <dgm:spPr/>
      <dgm:t>
        <a:bodyPr/>
        <a:lstStyle/>
        <a:p>
          <a:r>
            <a:rPr lang="en-US" dirty="0"/>
            <a:t>Tesco would gain skilled workers</a:t>
          </a:r>
        </a:p>
      </dgm:t>
    </dgm:pt>
    <dgm:pt modelId="{8D67CF34-6EC3-4DA7-B20D-3BB4A2152FF6}" type="parTrans" cxnId="{CC74392B-A558-4FF2-AC00-8069FF95324F}">
      <dgm:prSet/>
      <dgm:spPr/>
      <dgm:t>
        <a:bodyPr/>
        <a:lstStyle/>
        <a:p>
          <a:endParaRPr lang="en-US"/>
        </a:p>
      </dgm:t>
    </dgm:pt>
    <dgm:pt modelId="{530A9D88-9864-4588-BD97-4EF0AF72B3F1}" type="sibTrans" cxnId="{CC74392B-A558-4FF2-AC00-8069FF95324F}">
      <dgm:prSet/>
      <dgm:spPr/>
      <dgm:t>
        <a:bodyPr/>
        <a:lstStyle/>
        <a:p>
          <a:endParaRPr lang="en-US"/>
        </a:p>
      </dgm:t>
    </dgm:pt>
    <dgm:pt modelId="{EC4B5F49-7971-4853-98FE-FA632EBE399B}">
      <dgm:prSet/>
      <dgm:spPr/>
      <dgm:t>
        <a:bodyPr/>
        <a:lstStyle/>
        <a:p>
          <a:r>
            <a:rPr lang="en-US" dirty="0"/>
            <a:t>Support </a:t>
          </a:r>
          <a:r>
            <a:rPr lang="en-US" dirty="0">
              <a:latin typeface="Seaford"/>
            </a:rPr>
            <a:t>communities</a:t>
          </a:r>
          <a:r>
            <a:rPr lang="en-US" dirty="0"/>
            <a:t> more</a:t>
          </a:r>
        </a:p>
      </dgm:t>
    </dgm:pt>
    <dgm:pt modelId="{F0A62D6D-D9D5-41E8-8B68-867486911F5A}" type="parTrans" cxnId="{69B86247-87F8-4C74-8D9F-19062D45DB1F}">
      <dgm:prSet/>
      <dgm:spPr/>
      <dgm:t>
        <a:bodyPr/>
        <a:lstStyle/>
        <a:p>
          <a:endParaRPr lang="en-US"/>
        </a:p>
      </dgm:t>
    </dgm:pt>
    <dgm:pt modelId="{1807FA0B-5893-438A-A6DE-80F884DFDD02}" type="sibTrans" cxnId="{69B86247-87F8-4C74-8D9F-19062D45DB1F}">
      <dgm:prSet/>
      <dgm:spPr/>
      <dgm:t>
        <a:bodyPr/>
        <a:lstStyle/>
        <a:p>
          <a:endParaRPr lang="en-US"/>
        </a:p>
      </dgm:t>
    </dgm:pt>
    <dgm:pt modelId="{DA15A1B8-EFE1-40B4-9744-41E7F75BAEB2}">
      <dgm:prSet/>
      <dgm:spPr/>
      <dgm:t>
        <a:bodyPr/>
        <a:lstStyle/>
        <a:p>
          <a:pPr rtl="0"/>
          <a:r>
            <a:rPr lang="en-US" dirty="0"/>
            <a:t>Employees and customers would </a:t>
          </a:r>
          <a:r>
            <a:rPr lang="en-US" dirty="0">
              <a:solidFill>
                <a:srgbClr val="333333"/>
              </a:solidFill>
              <a:latin typeface="Segoe UI"/>
              <a:cs typeface="Segoe UI"/>
            </a:rPr>
            <a:t>appreciate</a:t>
          </a:r>
          <a:r>
            <a:rPr lang="en-US" dirty="0">
              <a:latin typeface="Seaford"/>
            </a:rPr>
            <a:t> </a:t>
          </a:r>
          <a:r>
            <a:rPr lang="en-US" dirty="0"/>
            <a:t>Tesco more</a:t>
          </a:r>
        </a:p>
      </dgm:t>
    </dgm:pt>
    <dgm:pt modelId="{E360F8C6-FF30-4215-83B9-3C8F12DF7A5A}" type="parTrans" cxnId="{3BB5003D-7B28-49A6-B42F-25D4E45AF366}">
      <dgm:prSet/>
      <dgm:spPr/>
      <dgm:t>
        <a:bodyPr/>
        <a:lstStyle/>
        <a:p>
          <a:endParaRPr lang="en-US"/>
        </a:p>
      </dgm:t>
    </dgm:pt>
    <dgm:pt modelId="{AE07DA05-9BE5-4D12-8A16-9EB24B01557F}" type="sibTrans" cxnId="{3BB5003D-7B28-49A6-B42F-25D4E45AF366}">
      <dgm:prSet/>
      <dgm:spPr/>
      <dgm:t>
        <a:bodyPr/>
        <a:lstStyle/>
        <a:p>
          <a:endParaRPr lang="en-US"/>
        </a:p>
      </dgm:t>
    </dgm:pt>
    <dgm:pt modelId="{005FD154-BA76-4867-8226-2E1D4FD4599D}">
      <dgm:prSet/>
      <dgm:spPr/>
      <dgm:t>
        <a:bodyPr/>
        <a:lstStyle/>
        <a:p>
          <a:r>
            <a:rPr lang="en-US" dirty="0"/>
            <a:t>Higher possibility of expanding outside of the UK</a:t>
          </a:r>
        </a:p>
      </dgm:t>
    </dgm:pt>
    <dgm:pt modelId="{1893D046-D40C-4C24-B3C0-C8C02923FBF9}" type="parTrans" cxnId="{675D2EF0-3AA2-4FB8-99CC-9554B519C72C}">
      <dgm:prSet/>
      <dgm:spPr/>
      <dgm:t>
        <a:bodyPr/>
        <a:lstStyle/>
        <a:p>
          <a:endParaRPr lang="en-US"/>
        </a:p>
      </dgm:t>
    </dgm:pt>
    <dgm:pt modelId="{C472FF37-C292-4FB9-AE51-52E856C0C7ED}" type="sibTrans" cxnId="{675D2EF0-3AA2-4FB8-99CC-9554B519C72C}">
      <dgm:prSet/>
      <dgm:spPr/>
      <dgm:t>
        <a:bodyPr/>
        <a:lstStyle/>
        <a:p>
          <a:endParaRPr lang="en-US"/>
        </a:p>
      </dgm:t>
    </dgm:pt>
    <dgm:pt modelId="{669F2A55-F516-41F6-AE1D-2F6AB55F1680}">
      <dgm:prSet/>
      <dgm:spPr/>
      <dgm:t>
        <a:bodyPr/>
        <a:lstStyle/>
        <a:p>
          <a:r>
            <a:rPr lang="en-US" dirty="0"/>
            <a:t>Already proven successful with McDonalds</a:t>
          </a:r>
        </a:p>
      </dgm:t>
    </dgm:pt>
    <dgm:pt modelId="{C8BEEB7A-A42D-4676-B5D9-B565636854D8}" type="parTrans" cxnId="{531ACAD7-8DE1-4ACA-9B39-B9E9D2093EAE}">
      <dgm:prSet/>
      <dgm:spPr/>
      <dgm:t>
        <a:bodyPr/>
        <a:lstStyle/>
        <a:p>
          <a:endParaRPr lang="en-US"/>
        </a:p>
      </dgm:t>
    </dgm:pt>
    <dgm:pt modelId="{FCBADDCA-6970-487A-8883-2BF54FA1BF04}" type="sibTrans" cxnId="{531ACAD7-8DE1-4ACA-9B39-B9E9D2093EAE}">
      <dgm:prSet/>
      <dgm:spPr/>
      <dgm:t>
        <a:bodyPr/>
        <a:lstStyle/>
        <a:p>
          <a:endParaRPr lang="en-US"/>
        </a:p>
      </dgm:t>
    </dgm:pt>
    <dgm:pt modelId="{4AAED606-4931-4ECA-8086-4E6857F6F66F}" type="pres">
      <dgm:prSet presAssocID="{5F074A03-EDD4-4102-8B78-3964E0BAA342}" presName="root" presStyleCnt="0">
        <dgm:presLayoutVars>
          <dgm:dir/>
          <dgm:resizeHandles val="exact"/>
        </dgm:presLayoutVars>
      </dgm:prSet>
      <dgm:spPr/>
    </dgm:pt>
    <dgm:pt modelId="{6C663AF1-1245-4FE1-B913-C841F7DF6FBE}" type="pres">
      <dgm:prSet presAssocID="{6C8FD1F0-F220-431F-A13E-572A07A8B3A2}" presName="compNode" presStyleCnt="0"/>
      <dgm:spPr/>
    </dgm:pt>
    <dgm:pt modelId="{0F846553-43A8-4A40-ABF5-C996DA248F42}" type="pres">
      <dgm:prSet presAssocID="{6C8FD1F0-F220-431F-A13E-572A07A8B3A2}" presName="bgRect" presStyleLbl="bgShp" presStyleIdx="0" presStyleCnt="6"/>
      <dgm:spPr/>
    </dgm:pt>
    <dgm:pt modelId="{270BB5D5-42B9-469C-B485-0926697FF4E2}" type="pres">
      <dgm:prSet presAssocID="{6C8FD1F0-F220-431F-A13E-572A07A8B3A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AF5D33B6-6B25-4CCC-AD79-33243B86E5FF}" type="pres">
      <dgm:prSet presAssocID="{6C8FD1F0-F220-431F-A13E-572A07A8B3A2}" presName="spaceRect" presStyleCnt="0"/>
      <dgm:spPr/>
    </dgm:pt>
    <dgm:pt modelId="{501C1024-3871-4CD9-94C0-9E9B212C32CB}" type="pres">
      <dgm:prSet presAssocID="{6C8FD1F0-F220-431F-A13E-572A07A8B3A2}" presName="parTx" presStyleLbl="revTx" presStyleIdx="0" presStyleCnt="6">
        <dgm:presLayoutVars>
          <dgm:chMax val="0"/>
          <dgm:chPref val="0"/>
        </dgm:presLayoutVars>
      </dgm:prSet>
      <dgm:spPr/>
    </dgm:pt>
    <dgm:pt modelId="{04A65AA8-1008-4A88-95E9-2A14784DBA8C}" type="pres">
      <dgm:prSet presAssocID="{996ED9FB-9697-41A6-A310-D06FB8A1EED8}" presName="sibTrans" presStyleCnt="0"/>
      <dgm:spPr/>
    </dgm:pt>
    <dgm:pt modelId="{47CFC946-5C7A-42DE-A92D-5B3C35F1F42E}" type="pres">
      <dgm:prSet presAssocID="{6EDB0D31-1F0B-4916-B63B-C3B5AB9CF956}" presName="compNode" presStyleCnt="0"/>
      <dgm:spPr/>
    </dgm:pt>
    <dgm:pt modelId="{321EC662-CE40-42C1-8156-F1772637E6EB}" type="pres">
      <dgm:prSet presAssocID="{6EDB0D31-1F0B-4916-B63B-C3B5AB9CF956}" presName="bgRect" presStyleLbl="bgShp" presStyleIdx="1" presStyleCnt="6"/>
      <dgm:spPr/>
    </dgm:pt>
    <dgm:pt modelId="{CC49DAB5-24C5-4B64-AD5F-5981EE8D985F}" type="pres">
      <dgm:prSet presAssocID="{6EDB0D31-1F0B-4916-B63B-C3B5AB9CF95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m"/>
        </a:ext>
      </dgm:extLst>
    </dgm:pt>
    <dgm:pt modelId="{6F1C4D80-97CE-4537-B4BF-B833F1D8AD26}" type="pres">
      <dgm:prSet presAssocID="{6EDB0D31-1F0B-4916-B63B-C3B5AB9CF956}" presName="spaceRect" presStyleCnt="0"/>
      <dgm:spPr/>
    </dgm:pt>
    <dgm:pt modelId="{FA768589-5093-4525-8BA3-CF86683C6892}" type="pres">
      <dgm:prSet presAssocID="{6EDB0D31-1F0B-4916-B63B-C3B5AB9CF956}" presName="parTx" presStyleLbl="revTx" presStyleIdx="1" presStyleCnt="6">
        <dgm:presLayoutVars>
          <dgm:chMax val="0"/>
          <dgm:chPref val="0"/>
        </dgm:presLayoutVars>
      </dgm:prSet>
      <dgm:spPr/>
    </dgm:pt>
    <dgm:pt modelId="{4F133B2D-2493-4F46-869A-80AFB7DAE584}" type="pres">
      <dgm:prSet presAssocID="{530A9D88-9864-4588-BD97-4EF0AF72B3F1}" presName="sibTrans" presStyleCnt="0"/>
      <dgm:spPr/>
    </dgm:pt>
    <dgm:pt modelId="{87BE3553-B94E-4BE3-B974-CC78BDD612CA}" type="pres">
      <dgm:prSet presAssocID="{EC4B5F49-7971-4853-98FE-FA632EBE399B}" presName="compNode" presStyleCnt="0"/>
      <dgm:spPr/>
    </dgm:pt>
    <dgm:pt modelId="{E9C5F6B9-6227-4B1F-954D-D7B47ADA607A}" type="pres">
      <dgm:prSet presAssocID="{EC4B5F49-7971-4853-98FE-FA632EBE399B}" presName="bgRect" presStyleLbl="bgShp" presStyleIdx="2" presStyleCnt="6"/>
      <dgm:spPr/>
    </dgm:pt>
    <dgm:pt modelId="{F2ADF9E4-BC72-4668-BB1F-AF3BC055BB10}" type="pres">
      <dgm:prSet presAssocID="{EC4B5F49-7971-4853-98FE-FA632EBE399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D7B78ABA-4CAF-41AB-B2E1-ADABA2775224}" type="pres">
      <dgm:prSet presAssocID="{EC4B5F49-7971-4853-98FE-FA632EBE399B}" presName="spaceRect" presStyleCnt="0"/>
      <dgm:spPr/>
    </dgm:pt>
    <dgm:pt modelId="{79A12300-030D-4134-825A-FC8BF71298DA}" type="pres">
      <dgm:prSet presAssocID="{EC4B5F49-7971-4853-98FE-FA632EBE399B}" presName="parTx" presStyleLbl="revTx" presStyleIdx="2" presStyleCnt="6">
        <dgm:presLayoutVars>
          <dgm:chMax val="0"/>
          <dgm:chPref val="0"/>
        </dgm:presLayoutVars>
      </dgm:prSet>
      <dgm:spPr/>
    </dgm:pt>
    <dgm:pt modelId="{F8301273-A9E8-478E-ADFC-45FD44AF6488}" type="pres">
      <dgm:prSet presAssocID="{1807FA0B-5893-438A-A6DE-80F884DFDD02}" presName="sibTrans" presStyleCnt="0"/>
      <dgm:spPr/>
    </dgm:pt>
    <dgm:pt modelId="{64554B43-D7BC-4D6C-93AD-9BC5001E4187}" type="pres">
      <dgm:prSet presAssocID="{DA15A1B8-EFE1-40B4-9744-41E7F75BAEB2}" presName="compNode" presStyleCnt="0"/>
      <dgm:spPr/>
    </dgm:pt>
    <dgm:pt modelId="{D79DA8BC-7B11-4DA8-94E9-CDD5B49FCC92}" type="pres">
      <dgm:prSet presAssocID="{DA15A1B8-EFE1-40B4-9744-41E7F75BAEB2}" presName="bgRect" presStyleLbl="bgShp" presStyleIdx="3" presStyleCnt="6"/>
      <dgm:spPr/>
    </dgm:pt>
    <dgm:pt modelId="{2F6DC1ED-20E5-4AF5-9108-15B0AA17816F}" type="pres">
      <dgm:prSet presAssocID="{DA15A1B8-EFE1-40B4-9744-41E7F75BAEB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E3EC5CF4-922E-4A75-9F5D-6ABD0DE94D6A}" type="pres">
      <dgm:prSet presAssocID="{DA15A1B8-EFE1-40B4-9744-41E7F75BAEB2}" presName="spaceRect" presStyleCnt="0"/>
      <dgm:spPr/>
    </dgm:pt>
    <dgm:pt modelId="{29BF3BFD-67D9-4BEA-95F7-EAEAB23FBD71}" type="pres">
      <dgm:prSet presAssocID="{DA15A1B8-EFE1-40B4-9744-41E7F75BAEB2}" presName="parTx" presStyleLbl="revTx" presStyleIdx="3" presStyleCnt="6">
        <dgm:presLayoutVars>
          <dgm:chMax val="0"/>
          <dgm:chPref val="0"/>
        </dgm:presLayoutVars>
      </dgm:prSet>
      <dgm:spPr/>
    </dgm:pt>
    <dgm:pt modelId="{1D93DBA6-7588-4217-949A-2CB9D82B2700}" type="pres">
      <dgm:prSet presAssocID="{AE07DA05-9BE5-4D12-8A16-9EB24B01557F}" presName="sibTrans" presStyleCnt="0"/>
      <dgm:spPr/>
    </dgm:pt>
    <dgm:pt modelId="{16FE3411-E59A-4DF0-86C7-6B11E3EE479C}" type="pres">
      <dgm:prSet presAssocID="{005FD154-BA76-4867-8226-2E1D4FD4599D}" presName="compNode" presStyleCnt="0"/>
      <dgm:spPr/>
    </dgm:pt>
    <dgm:pt modelId="{0319B90A-47EF-400D-B6E6-78AF073A98F8}" type="pres">
      <dgm:prSet presAssocID="{005FD154-BA76-4867-8226-2E1D4FD4599D}" presName="bgRect" presStyleLbl="bgShp" presStyleIdx="4" presStyleCnt="6"/>
      <dgm:spPr/>
    </dgm:pt>
    <dgm:pt modelId="{F478F041-629D-47C0-8C40-ADA933BF00DF}" type="pres">
      <dgm:prSet presAssocID="{005FD154-BA76-4867-8226-2E1D4FD4599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pward trend"/>
        </a:ext>
      </dgm:extLst>
    </dgm:pt>
    <dgm:pt modelId="{4DB1692A-E892-4BDA-9558-4E73A73198CA}" type="pres">
      <dgm:prSet presAssocID="{005FD154-BA76-4867-8226-2E1D4FD4599D}" presName="spaceRect" presStyleCnt="0"/>
      <dgm:spPr/>
    </dgm:pt>
    <dgm:pt modelId="{916BE1A8-71F4-4C08-A26A-DFB055D1C1F8}" type="pres">
      <dgm:prSet presAssocID="{005FD154-BA76-4867-8226-2E1D4FD4599D}" presName="parTx" presStyleLbl="revTx" presStyleIdx="4" presStyleCnt="6">
        <dgm:presLayoutVars>
          <dgm:chMax val="0"/>
          <dgm:chPref val="0"/>
        </dgm:presLayoutVars>
      </dgm:prSet>
      <dgm:spPr/>
    </dgm:pt>
    <dgm:pt modelId="{DED47FE4-71E1-4612-91BE-9496741A1559}" type="pres">
      <dgm:prSet presAssocID="{C472FF37-C292-4FB9-AE51-52E856C0C7ED}" presName="sibTrans" presStyleCnt="0"/>
      <dgm:spPr/>
    </dgm:pt>
    <dgm:pt modelId="{B39C985F-940B-4135-B045-6DA8BF990340}" type="pres">
      <dgm:prSet presAssocID="{669F2A55-F516-41F6-AE1D-2F6AB55F1680}" presName="compNode" presStyleCnt="0"/>
      <dgm:spPr/>
    </dgm:pt>
    <dgm:pt modelId="{33872BD4-C570-4F0B-8C79-84B15C4ACB35}" type="pres">
      <dgm:prSet presAssocID="{669F2A55-F516-41F6-AE1D-2F6AB55F1680}" presName="bgRect" presStyleLbl="bgShp" presStyleIdx="5" presStyleCnt="6"/>
      <dgm:spPr/>
    </dgm:pt>
    <dgm:pt modelId="{B9C3BF55-9C96-4755-9B45-A70D4E33FBBA}" type="pres">
      <dgm:prSet presAssocID="{669F2A55-F516-41F6-AE1D-2F6AB55F168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mark"/>
        </a:ext>
      </dgm:extLst>
    </dgm:pt>
    <dgm:pt modelId="{FECD16D9-21A9-4142-84C6-63A0E494EAC4}" type="pres">
      <dgm:prSet presAssocID="{669F2A55-F516-41F6-AE1D-2F6AB55F1680}" presName="spaceRect" presStyleCnt="0"/>
      <dgm:spPr/>
    </dgm:pt>
    <dgm:pt modelId="{E5160F5D-E09C-4263-AE11-0F30CEB893F7}" type="pres">
      <dgm:prSet presAssocID="{669F2A55-F516-41F6-AE1D-2F6AB55F1680}" presName="parTx" presStyleLbl="revTx" presStyleIdx="5" presStyleCnt="6">
        <dgm:presLayoutVars>
          <dgm:chMax val="0"/>
          <dgm:chPref val="0"/>
        </dgm:presLayoutVars>
      </dgm:prSet>
      <dgm:spPr/>
    </dgm:pt>
  </dgm:ptLst>
  <dgm:cxnLst>
    <dgm:cxn modelId="{96720F08-B8B1-4980-ABDA-685B2EAA20A9}" type="presOf" srcId="{DA15A1B8-EFE1-40B4-9744-41E7F75BAEB2}" destId="{29BF3BFD-67D9-4BEA-95F7-EAEAB23FBD71}" srcOrd="0" destOrd="0" presId="urn:microsoft.com/office/officeart/2018/2/layout/IconVerticalSolidList"/>
    <dgm:cxn modelId="{03790F11-4111-4D08-8225-BC9E0AE8A7AE}" type="presOf" srcId="{EC4B5F49-7971-4853-98FE-FA632EBE399B}" destId="{79A12300-030D-4134-825A-FC8BF71298DA}" srcOrd="0" destOrd="0" presId="urn:microsoft.com/office/officeart/2018/2/layout/IconVerticalSolidList"/>
    <dgm:cxn modelId="{CC74392B-A558-4FF2-AC00-8069FF95324F}" srcId="{5F074A03-EDD4-4102-8B78-3964E0BAA342}" destId="{6EDB0D31-1F0B-4916-B63B-C3B5AB9CF956}" srcOrd="1" destOrd="0" parTransId="{8D67CF34-6EC3-4DA7-B20D-3BB4A2152FF6}" sibTransId="{530A9D88-9864-4588-BD97-4EF0AF72B3F1}"/>
    <dgm:cxn modelId="{3BB5003D-7B28-49A6-B42F-25D4E45AF366}" srcId="{5F074A03-EDD4-4102-8B78-3964E0BAA342}" destId="{DA15A1B8-EFE1-40B4-9744-41E7F75BAEB2}" srcOrd="3" destOrd="0" parTransId="{E360F8C6-FF30-4215-83B9-3C8F12DF7A5A}" sibTransId="{AE07DA05-9BE5-4D12-8A16-9EB24B01557F}"/>
    <dgm:cxn modelId="{69B86247-87F8-4C74-8D9F-19062D45DB1F}" srcId="{5F074A03-EDD4-4102-8B78-3964E0BAA342}" destId="{EC4B5F49-7971-4853-98FE-FA632EBE399B}" srcOrd="2" destOrd="0" parTransId="{F0A62D6D-D9D5-41E8-8B68-867486911F5A}" sibTransId="{1807FA0B-5893-438A-A6DE-80F884DFDD02}"/>
    <dgm:cxn modelId="{D8643148-6BFE-4050-9E66-6F5B04EB0BC8}" type="presOf" srcId="{669F2A55-F516-41F6-AE1D-2F6AB55F1680}" destId="{E5160F5D-E09C-4263-AE11-0F30CEB893F7}" srcOrd="0" destOrd="0" presId="urn:microsoft.com/office/officeart/2018/2/layout/IconVerticalSolidList"/>
    <dgm:cxn modelId="{CAB75D6F-9C15-4EC1-8B77-DF863FADB096}" type="presOf" srcId="{6C8FD1F0-F220-431F-A13E-572A07A8B3A2}" destId="{501C1024-3871-4CD9-94C0-9E9B212C32CB}" srcOrd="0" destOrd="0" presId="urn:microsoft.com/office/officeart/2018/2/layout/IconVerticalSolidList"/>
    <dgm:cxn modelId="{1C73BED3-5604-4F0D-AB03-3AA98EE6B80F}" type="presOf" srcId="{6EDB0D31-1F0B-4916-B63B-C3B5AB9CF956}" destId="{FA768589-5093-4525-8BA3-CF86683C6892}" srcOrd="0" destOrd="0" presId="urn:microsoft.com/office/officeart/2018/2/layout/IconVerticalSolidList"/>
    <dgm:cxn modelId="{531ACAD7-8DE1-4ACA-9B39-B9E9D2093EAE}" srcId="{5F074A03-EDD4-4102-8B78-3964E0BAA342}" destId="{669F2A55-F516-41F6-AE1D-2F6AB55F1680}" srcOrd="5" destOrd="0" parTransId="{C8BEEB7A-A42D-4676-B5D9-B565636854D8}" sibTransId="{FCBADDCA-6970-487A-8883-2BF54FA1BF04}"/>
    <dgm:cxn modelId="{042AAEE8-D1AD-4D6D-9054-3BB57515D890}" type="presOf" srcId="{005FD154-BA76-4867-8226-2E1D4FD4599D}" destId="{916BE1A8-71F4-4C08-A26A-DFB055D1C1F8}" srcOrd="0" destOrd="0" presId="urn:microsoft.com/office/officeart/2018/2/layout/IconVerticalSolidList"/>
    <dgm:cxn modelId="{675D2EF0-3AA2-4FB8-99CC-9554B519C72C}" srcId="{5F074A03-EDD4-4102-8B78-3964E0BAA342}" destId="{005FD154-BA76-4867-8226-2E1D4FD4599D}" srcOrd="4" destOrd="0" parTransId="{1893D046-D40C-4C24-B3C0-C8C02923FBF9}" sibTransId="{C472FF37-C292-4FB9-AE51-52E856C0C7ED}"/>
    <dgm:cxn modelId="{B603AEF0-CB53-4A91-9405-85F77869CBDD}" type="presOf" srcId="{5F074A03-EDD4-4102-8B78-3964E0BAA342}" destId="{4AAED606-4931-4ECA-8086-4E6857F6F66F}" srcOrd="0" destOrd="0" presId="urn:microsoft.com/office/officeart/2018/2/layout/IconVerticalSolidList"/>
    <dgm:cxn modelId="{6C7FDDF7-693B-41CF-A518-446B7F746BC3}" srcId="{5F074A03-EDD4-4102-8B78-3964E0BAA342}" destId="{6C8FD1F0-F220-431F-A13E-572A07A8B3A2}" srcOrd="0" destOrd="0" parTransId="{9C25E672-D12B-4A1F-8025-A32E3F35D308}" sibTransId="{996ED9FB-9697-41A6-A310-D06FB8A1EED8}"/>
    <dgm:cxn modelId="{10010AF9-2AD3-4F52-85E0-6869C168E438}" type="presParOf" srcId="{4AAED606-4931-4ECA-8086-4E6857F6F66F}" destId="{6C663AF1-1245-4FE1-B913-C841F7DF6FBE}" srcOrd="0" destOrd="0" presId="urn:microsoft.com/office/officeart/2018/2/layout/IconVerticalSolidList"/>
    <dgm:cxn modelId="{1D4DBECA-1A9F-4C7F-A21E-337EF559F70B}" type="presParOf" srcId="{6C663AF1-1245-4FE1-B913-C841F7DF6FBE}" destId="{0F846553-43A8-4A40-ABF5-C996DA248F42}" srcOrd="0" destOrd="0" presId="urn:microsoft.com/office/officeart/2018/2/layout/IconVerticalSolidList"/>
    <dgm:cxn modelId="{E5C00E16-D8FE-4FAE-8B90-BCDC2DADF25A}" type="presParOf" srcId="{6C663AF1-1245-4FE1-B913-C841F7DF6FBE}" destId="{270BB5D5-42B9-469C-B485-0926697FF4E2}" srcOrd="1" destOrd="0" presId="urn:microsoft.com/office/officeart/2018/2/layout/IconVerticalSolidList"/>
    <dgm:cxn modelId="{9507D196-E96D-486A-872F-DBAFBF1FF34D}" type="presParOf" srcId="{6C663AF1-1245-4FE1-B913-C841F7DF6FBE}" destId="{AF5D33B6-6B25-4CCC-AD79-33243B86E5FF}" srcOrd="2" destOrd="0" presId="urn:microsoft.com/office/officeart/2018/2/layout/IconVerticalSolidList"/>
    <dgm:cxn modelId="{293AF9D1-AEA0-41A5-B686-971A77DDDB31}" type="presParOf" srcId="{6C663AF1-1245-4FE1-B913-C841F7DF6FBE}" destId="{501C1024-3871-4CD9-94C0-9E9B212C32CB}" srcOrd="3" destOrd="0" presId="urn:microsoft.com/office/officeart/2018/2/layout/IconVerticalSolidList"/>
    <dgm:cxn modelId="{792367AE-3263-4BFC-A61B-E0CC2AC69320}" type="presParOf" srcId="{4AAED606-4931-4ECA-8086-4E6857F6F66F}" destId="{04A65AA8-1008-4A88-95E9-2A14784DBA8C}" srcOrd="1" destOrd="0" presId="urn:microsoft.com/office/officeart/2018/2/layout/IconVerticalSolidList"/>
    <dgm:cxn modelId="{81048A83-C6B4-41DC-B2D3-735DB65B5158}" type="presParOf" srcId="{4AAED606-4931-4ECA-8086-4E6857F6F66F}" destId="{47CFC946-5C7A-42DE-A92D-5B3C35F1F42E}" srcOrd="2" destOrd="0" presId="urn:microsoft.com/office/officeart/2018/2/layout/IconVerticalSolidList"/>
    <dgm:cxn modelId="{C357599C-E141-474E-83FC-629030888E56}" type="presParOf" srcId="{47CFC946-5C7A-42DE-A92D-5B3C35F1F42E}" destId="{321EC662-CE40-42C1-8156-F1772637E6EB}" srcOrd="0" destOrd="0" presId="urn:microsoft.com/office/officeart/2018/2/layout/IconVerticalSolidList"/>
    <dgm:cxn modelId="{F4E91EC0-8F5E-44FE-8993-78FA30ED80A4}" type="presParOf" srcId="{47CFC946-5C7A-42DE-A92D-5B3C35F1F42E}" destId="{CC49DAB5-24C5-4B64-AD5F-5981EE8D985F}" srcOrd="1" destOrd="0" presId="urn:microsoft.com/office/officeart/2018/2/layout/IconVerticalSolidList"/>
    <dgm:cxn modelId="{ECDBEFD1-9320-440D-8A16-14C808317BBA}" type="presParOf" srcId="{47CFC946-5C7A-42DE-A92D-5B3C35F1F42E}" destId="{6F1C4D80-97CE-4537-B4BF-B833F1D8AD26}" srcOrd="2" destOrd="0" presId="urn:microsoft.com/office/officeart/2018/2/layout/IconVerticalSolidList"/>
    <dgm:cxn modelId="{25798487-49B2-43BF-AC06-7A46F8F5C2AA}" type="presParOf" srcId="{47CFC946-5C7A-42DE-A92D-5B3C35F1F42E}" destId="{FA768589-5093-4525-8BA3-CF86683C6892}" srcOrd="3" destOrd="0" presId="urn:microsoft.com/office/officeart/2018/2/layout/IconVerticalSolidList"/>
    <dgm:cxn modelId="{0DA8D1A0-1169-45CA-8482-03BA1AF15314}" type="presParOf" srcId="{4AAED606-4931-4ECA-8086-4E6857F6F66F}" destId="{4F133B2D-2493-4F46-869A-80AFB7DAE584}" srcOrd="3" destOrd="0" presId="urn:microsoft.com/office/officeart/2018/2/layout/IconVerticalSolidList"/>
    <dgm:cxn modelId="{7A52FD69-C11E-4135-A84E-3491A09F0964}" type="presParOf" srcId="{4AAED606-4931-4ECA-8086-4E6857F6F66F}" destId="{87BE3553-B94E-4BE3-B974-CC78BDD612CA}" srcOrd="4" destOrd="0" presId="urn:microsoft.com/office/officeart/2018/2/layout/IconVerticalSolidList"/>
    <dgm:cxn modelId="{0E1014BA-5499-448C-8AE2-C6835498A56E}" type="presParOf" srcId="{87BE3553-B94E-4BE3-B974-CC78BDD612CA}" destId="{E9C5F6B9-6227-4B1F-954D-D7B47ADA607A}" srcOrd="0" destOrd="0" presId="urn:microsoft.com/office/officeart/2018/2/layout/IconVerticalSolidList"/>
    <dgm:cxn modelId="{5B3BD15E-5B9A-458A-B75C-0F574622FCD0}" type="presParOf" srcId="{87BE3553-B94E-4BE3-B974-CC78BDD612CA}" destId="{F2ADF9E4-BC72-4668-BB1F-AF3BC055BB10}" srcOrd="1" destOrd="0" presId="urn:microsoft.com/office/officeart/2018/2/layout/IconVerticalSolidList"/>
    <dgm:cxn modelId="{7D534011-2816-49DB-973D-AC5D94CE3626}" type="presParOf" srcId="{87BE3553-B94E-4BE3-B974-CC78BDD612CA}" destId="{D7B78ABA-4CAF-41AB-B2E1-ADABA2775224}" srcOrd="2" destOrd="0" presId="urn:microsoft.com/office/officeart/2018/2/layout/IconVerticalSolidList"/>
    <dgm:cxn modelId="{A90E9D1B-3BD4-44E7-981D-B92B81454F86}" type="presParOf" srcId="{87BE3553-B94E-4BE3-B974-CC78BDD612CA}" destId="{79A12300-030D-4134-825A-FC8BF71298DA}" srcOrd="3" destOrd="0" presId="urn:microsoft.com/office/officeart/2018/2/layout/IconVerticalSolidList"/>
    <dgm:cxn modelId="{27157011-5867-47B6-8F7C-8E04D91C3821}" type="presParOf" srcId="{4AAED606-4931-4ECA-8086-4E6857F6F66F}" destId="{F8301273-A9E8-478E-ADFC-45FD44AF6488}" srcOrd="5" destOrd="0" presId="urn:microsoft.com/office/officeart/2018/2/layout/IconVerticalSolidList"/>
    <dgm:cxn modelId="{6BB402E4-892F-48EE-9A7F-148F0E304776}" type="presParOf" srcId="{4AAED606-4931-4ECA-8086-4E6857F6F66F}" destId="{64554B43-D7BC-4D6C-93AD-9BC5001E4187}" srcOrd="6" destOrd="0" presId="urn:microsoft.com/office/officeart/2018/2/layout/IconVerticalSolidList"/>
    <dgm:cxn modelId="{556AA8C7-0049-4089-B8E6-9619B58B3827}" type="presParOf" srcId="{64554B43-D7BC-4D6C-93AD-9BC5001E4187}" destId="{D79DA8BC-7B11-4DA8-94E9-CDD5B49FCC92}" srcOrd="0" destOrd="0" presId="urn:microsoft.com/office/officeart/2018/2/layout/IconVerticalSolidList"/>
    <dgm:cxn modelId="{AA93B7FE-D40D-4DF0-83DE-87B013C04FA8}" type="presParOf" srcId="{64554B43-D7BC-4D6C-93AD-9BC5001E4187}" destId="{2F6DC1ED-20E5-4AF5-9108-15B0AA17816F}" srcOrd="1" destOrd="0" presId="urn:microsoft.com/office/officeart/2018/2/layout/IconVerticalSolidList"/>
    <dgm:cxn modelId="{68BC8995-8B11-407C-A975-E431471F0531}" type="presParOf" srcId="{64554B43-D7BC-4D6C-93AD-9BC5001E4187}" destId="{E3EC5CF4-922E-4A75-9F5D-6ABD0DE94D6A}" srcOrd="2" destOrd="0" presId="urn:microsoft.com/office/officeart/2018/2/layout/IconVerticalSolidList"/>
    <dgm:cxn modelId="{10A18DF5-87D0-42FA-8303-5781888363C2}" type="presParOf" srcId="{64554B43-D7BC-4D6C-93AD-9BC5001E4187}" destId="{29BF3BFD-67D9-4BEA-95F7-EAEAB23FBD71}" srcOrd="3" destOrd="0" presId="urn:microsoft.com/office/officeart/2018/2/layout/IconVerticalSolidList"/>
    <dgm:cxn modelId="{0CB2176E-63FE-4168-9DCA-05370245ACB0}" type="presParOf" srcId="{4AAED606-4931-4ECA-8086-4E6857F6F66F}" destId="{1D93DBA6-7588-4217-949A-2CB9D82B2700}" srcOrd="7" destOrd="0" presId="urn:microsoft.com/office/officeart/2018/2/layout/IconVerticalSolidList"/>
    <dgm:cxn modelId="{26EAA3A8-FA82-4F0D-8763-3AFB3E9AB0B7}" type="presParOf" srcId="{4AAED606-4931-4ECA-8086-4E6857F6F66F}" destId="{16FE3411-E59A-4DF0-86C7-6B11E3EE479C}" srcOrd="8" destOrd="0" presId="urn:microsoft.com/office/officeart/2018/2/layout/IconVerticalSolidList"/>
    <dgm:cxn modelId="{28E64D5B-3BE9-4F2E-8E42-DEF837AF57D9}" type="presParOf" srcId="{16FE3411-E59A-4DF0-86C7-6B11E3EE479C}" destId="{0319B90A-47EF-400D-B6E6-78AF073A98F8}" srcOrd="0" destOrd="0" presId="urn:microsoft.com/office/officeart/2018/2/layout/IconVerticalSolidList"/>
    <dgm:cxn modelId="{46FA651F-1255-4E7D-BEF8-FDF3DB3EAE40}" type="presParOf" srcId="{16FE3411-E59A-4DF0-86C7-6B11E3EE479C}" destId="{F478F041-629D-47C0-8C40-ADA933BF00DF}" srcOrd="1" destOrd="0" presId="urn:microsoft.com/office/officeart/2018/2/layout/IconVerticalSolidList"/>
    <dgm:cxn modelId="{12C8C6B5-A9EC-457B-86A1-82EAD59AD5D9}" type="presParOf" srcId="{16FE3411-E59A-4DF0-86C7-6B11E3EE479C}" destId="{4DB1692A-E892-4BDA-9558-4E73A73198CA}" srcOrd="2" destOrd="0" presId="urn:microsoft.com/office/officeart/2018/2/layout/IconVerticalSolidList"/>
    <dgm:cxn modelId="{F6F8FB4D-7AC5-4B74-AEE3-2E3C3DE87858}" type="presParOf" srcId="{16FE3411-E59A-4DF0-86C7-6B11E3EE479C}" destId="{916BE1A8-71F4-4C08-A26A-DFB055D1C1F8}" srcOrd="3" destOrd="0" presId="urn:microsoft.com/office/officeart/2018/2/layout/IconVerticalSolidList"/>
    <dgm:cxn modelId="{FA84D80A-26F0-4C70-B95C-484667845018}" type="presParOf" srcId="{4AAED606-4931-4ECA-8086-4E6857F6F66F}" destId="{DED47FE4-71E1-4612-91BE-9496741A1559}" srcOrd="9" destOrd="0" presId="urn:microsoft.com/office/officeart/2018/2/layout/IconVerticalSolidList"/>
    <dgm:cxn modelId="{F0914800-DA4A-4BFD-9A86-39F153192BE6}" type="presParOf" srcId="{4AAED606-4931-4ECA-8086-4E6857F6F66F}" destId="{B39C985F-940B-4135-B045-6DA8BF990340}" srcOrd="10" destOrd="0" presId="urn:microsoft.com/office/officeart/2018/2/layout/IconVerticalSolidList"/>
    <dgm:cxn modelId="{D0487344-5811-4654-8989-70E59968D26C}" type="presParOf" srcId="{B39C985F-940B-4135-B045-6DA8BF990340}" destId="{33872BD4-C570-4F0B-8C79-84B15C4ACB35}" srcOrd="0" destOrd="0" presId="urn:microsoft.com/office/officeart/2018/2/layout/IconVerticalSolidList"/>
    <dgm:cxn modelId="{20120D0B-144A-4F3E-A160-F60ECEC834A5}" type="presParOf" srcId="{B39C985F-940B-4135-B045-6DA8BF990340}" destId="{B9C3BF55-9C96-4755-9B45-A70D4E33FBBA}" srcOrd="1" destOrd="0" presId="urn:microsoft.com/office/officeart/2018/2/layout/IconVerticalSolidList"/>
    <dgm:cxn modelId="{8A3F0F37-E6D6-4DCB-AD76-4B2C46D8F66C}" type="presParOf" srcId="{B39C985F-940B-4135-B045-6DA8BF990340}" destId="{FECD16D9-21A9-4142-84C6-63A0E494EAC4}" srcOrd="2" destOrd="0" presId="urn:microsoft.com/office/officeart/2018/2/layout/IconVerticalSolidList"/>
    <dgm:cxn modelId="{78D8F75F-0EAC-46F3-8ADF-3B8CD60C7251}" type="presParOf" srcId="{B39C985F-940B-4135-B045-6DA8BF990340}" destId="{E5160F5D-E09C-4263-AE11-0F30CEB893F7}"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C7F600-5F86-4642-9236-C99EA304CB36}">
      <dsp:nvSpPr>
        <dsp:cNvPr id="0" name=""/>
        <dsp:cNvSpPr/>
      </dsp:nvSpPr>
      <dsp:spPr>
        <a:xfrm>
          <a:off x="624114" y="0"/>
          <a:ext cx="5584946" cy="5584946"/>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4A5E5D-C5DE-417F-9281-4851A9E5BE8F}">
      <dsp:nvSpPr>
        <dsp:cNvPr id="0" name=""/>
        <dsp:cNvSpPr/>
      </dsp:nvSpPr>
      <dsp:spPr>
        <a:xfrm>
          <a:off x="1154684" y="530569"/>
          <a:ext cx="2178128" cy="21781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Tesco focuses mainly on customers</a:t>
          </a:r>
        </a:p>
      </dsp:txBody>
      <dsp:txXfrm>
        <a:off x="1261011" y="636896"/>
        <a:ext cx="1965474" cy="1965474"/>
      </dsp:txXfrm>
    </dsp:sp>
    <dsp:sp modelId="{2B4A0DFB-9732-413B-8927-9BBD224CEF4F}">
      <dsp:nvSpPr>
        <dsp:cNvPr id="0" name=""/>
        <dsp:cNvSpPr/>
      </dsp:nvSpPr>
      <dsp:spPr>
        <a:xfrm>
          <a:off x="3500361" y="530569"/>
          <a:ext cx="2178128" cy="2178128"/>
        </a:xfrm>
        <a:prstGeom prst="roundRect">
          <a:avLst/>
        </a:prstGeom>
        <a:solidFill>
          <a:schemeClr val="accent5">
            <a:hueOff val="-325781"/>
            <a:satOff val="-33034"/>
            <a:lumOff val="4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Powerful addition</a:t>
          </a:r>
        </a:p>
      </dsp:txBody>
      <dsp:txXfrm>
        <a:off x="3606688" y="636896"/>
        <a:ext cx="1965474" cy="1965474"/>
      </dsp:txXfrm>
    </dsp:sp>
    <dsp:sp modelId="{349ECA9A-E262-4364-AADD-AF2EE7E61CB4}">
      <dsp:nvSpPr>
        <dsp:cNvPr id="0" name=""/>
        <dsp:cNvSpPr/>
      </dsp:nvSpPr>
      <dsp:spPr>
        <a:xfrm>
          <a:off x="1154684" y="2876247"/>
          <a:ext cx="2178128" cy="2178128"/>
        </a:xfrm>
        <a:prstGeom prst="roundRect">
          <a:avLst/>
        </a:prstGeom>
        <a:solidFill>
          <a:schemeClr val="accent5">
            <a:hueOff val="-651561"/>
            <a:satOff val="-66069"/>
            <a:lumOff val="9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Benefit Tesco and its employees</a:t>
          </a:r>
        </a:p>
      </dsp:txBody>
      <dsp:txXfrm>
        <a:off x="1261011" y="2982574"/>
        <a:ext cx="1965474" cy="1965474"/>
      </dsp:txXfrm>
    </dsp:sp>
    <dsp:sp modelId="{5EF4476A-FAAB-4A78-A827-21DB24D4527F}">
      <dsp:nvSpPr>
        <dsp:cNvPr id="0" name=""/>
        <dsp:cNvSpPr/>
      </dsp:nvSpPr>
      <dsp:spPr>
        <a:xfrm>
          <a:off x="3500361" y="2876247"/>
          <a:ext cx="2178128" cy="2178128"/>
        </a:xfrm>
        <a:prstGeom prst="roundRect">
          <a:avLst/>
        </a:prstGeom>
        <a:solidFill>
          <a:schemeClr val="accent5">
            <a:hueOff val="-977342"/>
            <a:satOff val="-99103"/>
            <a:lumOff val="13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Many different and personal reasons why some people aren't able to work flexibaly </a:t>
          </a:r>
        </a:p>
      </dsp:txBody>
      <dsp:txXfrm>
        <a:off x="3606688" y="2982574"/>
        <a:ext cx="1965474" cy="19654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009D6E-4366-4FD5-9397-4E8B43855EB9}">
      <dsp:nvSpPr>
        <dsp:cNvPr id="0" name=""/>
        <dsp:cNvSpPr/>
      </dsp:nvSpPr>
      <dsp:spPr>
        <a:xfrm>
          <a:off x="0" y="4204084"/>
          <a:ext cx="1708293" cy="13798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494" tIns="227584" rIns="121494" bIns="227584" numCol="1" spcCol="1270" anchor="ctr" anchorCtr="0">
          <a:noAutofit/>
        </a:bodyPr>
        <a:lstStyle/>
        <a:p>
          <a:pPr marL="0" lvl="0" indent="0" algn="ctr" defTabSz="1422400">
            <a:lnSpc>
              <a:spcPct val="90000"/>
            </a:lnSpc>
            <a:spcBef>
              <a:spcPct val="0"/>
            </a:spcBef>
            <a:spcAft>
              <a:spcPct val="35000"/>
            </a:spcAft>
            <a:buNone/>
          </a:pPr>
          <a:r>
            <a:rPr lang="en-US" sz="3200" kern="1200" dirty="0"/>
            <a:t>Create</a:t>
          </a:r>
        </a:p>
      </dsp:txBody>
      <dsp:txXfrm>
        <a:off x="0" y="4204084"/>
        <a:ext cx="1708293" cy="1379874"/>
      </dsp:txXfrm>
    </dsp:sp>
    <dsp:sp modelId="{9E343AE0-9F23-48AE-8AFB-C58D1ED31832}">
      <dsp:nvSpPr>
        <dsp:cNvPr id="0" name=""/>
        <dsp:cNvSpPr/>
      </dsp:nvSpPr>
      <dsp:spPr>
        <a:xfrm>
          <a:off x="1708293" y="4204084"/>
          <a:ext cx="5124881" cy="137987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3957" tIns="304800" rIns="103957" bIns="304800" numCol="1" spcCol="1270" anchor="ctr" anchorCtr="0">
          <a:noAutofit/>
        </a:bodyPr>
        <a:lstStyle/>
        <a:p>
          <a:pPr marL="0" lvl="0" indent="0" algn="l" defTabSz="1066800">
            <a:lnSpc>
              <a:spcPct val="90000"/>
            </a:lnSpc>
            <a:spcBef>
              <a:spcPct val="0"/>
            </a:spcBef>
            <a:spcAft>
              <a:spcPct val="35000"/>
            </a:spcAft>
            <a:buNone/>
          </a:pPr>
          <a:r>
            <a:rPr lang="en-US" sz="2400" kern="1200" dirty="0"/>
            <a:t>Create new policies</a:t>
          </a:r>
        </a:p>
      </dsp:txBody>
      <dsp:txXfrm>
        <a:off x="1708293" y="4204084"/>
        <a:ext cx="5124881" cy="1379874"/>
      </dsp:txXfrm>
    </dsp:sp>
    <dsp:sp modelId="{53C34847-A697-4841-B154-0B374D383E76}">
      <dsp:nvSpPr>
        <dsp:cNvPr id="0" name=""/>
        <dsp:cNvSpPr/>
      </dsp:nvSpPr>
      <dsp:spPr>
        <a:xfrm rot="10800000">
          <a:off x="0" y="2102535"/>
          <a:ext cx="1708293" cy="2122246"/>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494" tIns="227584" rIns="121494" bIns="227584" numCol="1" spcCol="1270" anchor="ctr" anchorCtr="0">
          <a:noAutofit/>
        </a:bodyPr>
        <a:lstStyle/>
        <a:p>
          <a:pPr marL="0" lvl="0" indent="0" algn="ctr" defTabSz="1422400">
            <a:lnSpc>
              <a:spcPct val="90000"/>
            </a:lnSpc>
            <a:spcBef>
              <a:spcPct val="0"/>
            </a:spcBef>
            <a:spcAft>
              <a:spcPct val="35000"/>
            </a:spcAft>
            <a:buNone/>
          </a:pPr>
          <a:r>
            <a:rPr lang="en-US" sz="3200" kern="1200" dirty="0"/>
            <a:t>Train</a:t>
          </a:r>
        </a:p>
      </dsp:txBody>
      <dsp:txXfrm rot="-10800000">
        <a:off x="0" y="2102535"/>
        <a:ext cx="1708293" cy="1379460"/>
      </dsp:txXfrm>
    </dsp:sp>
    <dsp:sp modelId="{27F521D0-0868-4452-81FA-CC481629F372}">
      <dsp:nvSpPr>
        <dsp:cNvPr id="0" name=""/>
        <dsp:cNvSpPr/>
      </dsp:nvSpPr>
      <dsp:spPr>
        <a:xfrm>
          <a:off x="1708293" y="2102535"/>
          <a:ext cx="5124881" cy="13794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3957" tIns="304800" rIns="103957" bIns="304800" numCol="1" spcCol="1270" anchor="ctr" anchorCtr="0">
          <a:noAutofit/>
        </a:bodyPr>
        <a:lstStyle/>
        <a:p>
          <a:pPr marL="0" lvl="0" indent="0" algn="l" defTabSz="1066800">
            <a:lnSpc>
              <a:spcPct val="90000"/>
            </a:lnSpc>
            <a:spcBef>
              <a:spcPct val="0"/>
            </a:spcBef>
            <a:spcAft>
              <a:spcPct val="35000"/>
            </a:spcAft>
            <a:buNone/>
          </a:pPr>
          <a:r>
            <a:rPr lang="en-US" sz="2400" kern="1200" dirty="0"/>
            <a:t>Train more members of staff</a:t>
          </a:r>
        </a:p>
      </dsp:txBody>
      <dsp:txXfrm>
        <a:off x="1708293" y="2102535"/>
        <a:ext cx="5124881" cy="1379460"/>
      </dsp:txXfrm>
    </dsp:sp>
    <dsp:sp modelId="{75E0F8D7-1518-4ED2-83CD-BDE188C167D2}">
      <dsp:nvSpPr>
        <dsp:cNvPr id="0" name=""/>
        <dsp:cNvSpPr/>
      </dsp:nvSpPr>
      <dsp:spPr>
        <a:xfrm rot="10800000">
          <a:off x="0" y="987"/>
          <a:ext cx="1708293" cy="2122246"/>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494" tIns="227584" rIns="121494" bIns="227584" numCol="1" spcCol="1270" anchor="ctr" anchorCtr="0">
          <a:noAutofit/>
        </a:bodyPr>
        <a:lstStyle/>
        <a:p>
          <a:pPr marL="0" lvl="0" indent="0" algn="ctr" defTabSz="1422400">
            <a:lnSpc>
              <a:spcPct val="90000"/>
            </a:lnSpc>
            <a:spcBef>
              <a:spcPct val="0"/>
            </a:spcBef>
            <a:spcAft>
              <a:spcPct val="35000"/>
            </a:spcAft>
            <a:buNone/>
          </a:pPr>
          <a:r>
            <a:rPr lang="en-US" sz="3200" kern="1200" dirty="0"/>
            <a:t>Keep up</a:t>
          </a:r>
        </a:p>
      </dsp:txBody>
      <dsp:txXfrm rot="-10800000">
        <a:off x="0" y="987"/>
        <a:ext cx="1708293" cy="1379460"/>
      </dsp:txXfrm>
    </dsp:sp>
    <dsp:sp modelId="{D5B04E31-5D64-4218-B402-2800FB067789}">
      <dsp:nvSpPr>
        <dsp:cNvPr id="0" name=""/>
        <dsp:cNvSpPr/>
      </dsp:nvSpPr>
      <dsp:spPr>
        <a:xfrm>
          <a:off x="1708293" y="987"/>
          <a:ext cx="5124881" cy="13794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3957" tIns="304800" rIns="103957" bIns="304800" numCol="1" spcCol="1270" anchor="ctr" anchorCtr="0">
          <a:noAutofit/>
        </a:bodyPr>
        <a:lstStyle/>
        <a:p>
          <a:pPr marL="0" lvl="0" indent="0" algn="l" defTabSz="1066800">
            <a:lnSpc>
              <a:spcPct val="90000"/>
            </a:lnSpc>
            <a:spcBef>
              <a:spcPct val="0"/>
            </a:spcBef>
            <a:spcAft>
              <a:spcPct val="35000"/>
            </a:spcAft>
            <a:buNone/>
          </a:pPr>
          <a:r>
            <a:rPr lang="en-US" sz="2400" kern="1200" dirty="0"/>
            <a:t>Keep up with employees</a:t>
          </a:r>
          <a:r>
            <a:rPr lang="en-US" sz="2400" kern="1200" dirty="0">
              <a:latin typeface="Seaford"/>
            </a:rPr>
            <a:t>'</a:t>
          </a:r>
          <a:r>
            <a:rPr lang="en-US" sz="2400" kern="1200" dirty="0"/>
            <a:t> availability </a:t>
          </a:r>
        </a:p>
      </dsp:txBody>
      <dsp:txXfrm>
        <a:off x="1708293" y="987"/>
        <a:ext cx="5124881" cy="13794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0F5F58-8E2D-4DC1-88E9-77CEF39CDE1C}">
      <dsp:nvSpPr>
        <dsp:cNvPr id="0" name=""/>
        <dsp:cNvSpPr/>
      </dsp:nvSpPr>
      <dsp:spPr>
        <a:xfrm>
          <a:off x="1195464" y="845"/>
          <a:ext cx="3751267" cy="238205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0B8B8B-0AF8-42E3-8D7C-FEB73F63E783}">
      <dsp:nvSpPr>
        <dsp:cNvPr id="0" name=""/>
        <dsp:cNvSpPr/>
      </dsp:nvSpPr>
      <dsp:spPr>
        <a:xfrm>
          <a:off x="1612272" y="396812"/>
          <a:ext cx="3751267" cy="238205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Transformational / relationship theory</a:t>
          </a:r>
        </a:p>
      </dsp:txBody>
      <dsp:txXfrm>
        <a:off x="1682040" y="466580"/>
        <a:ext cx="3611731" cy="2242518"/>
      </dsp:txXfrm>
    </dsp:sp>
    <dsp:sp modelId="{6AC792E8-404B-47DB-AD0F-B508E559FE5B}">
      <dsp:nvSpPr>
        <dsp:cNvPr id="0" name=""/>
        <dsp:cNvSpPr/>
      </dsp:nvSpPr>
      <dsp:spPr>
        <a:xfrm>
          <a:off x="5780347" y="845"/>
          <a:ext cx="3751267" cy="238205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112A34-A45F-4F10-BB9C-429ACD574BDB}">
      <dsp:nvSpPr>
        <dsp:cNvPr id="0" name=""/>
        <dsp:cNvSpPr/>
      </dsp:nvSpPr>
      <dsp:spPr>
        <a:xfrm>
          <a:off x="6197154" y="396812"/>
          <a:ext cx="3751267" cy="238205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Situational theory</a:t>
          </a:r>
        </a:p>
      </dsp:txBody>
      <dsp:txXfrm>
        <a:off x="6266922" y="466580"/>
        <a:ext cx="3611731" cy="22425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846553-43A8-4A40-ABF5-C996DA248F42}">
      <dsp:nvSpPr>
        <dsp:cNvPr id="0" name=""/>
        <dsp:cNvSpPr/>
      </dsp:nvSpPr>
      <dsp:spPr>
        <a:xfrm>
          <a:off x="0" y="1806"/>
          <a:ext cx="6833175" cy="7698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0BB5D5-42B9-469C-B485-0926697FF4E2}">
      <dsp:nvSpPr>
        <dsp:cNvPr id="0" name=""/>
        <dsp:cNvSpPr/>
      </dsp:nvSpPr>
      <dsp:spPr>
        <a:xfrm>
          <a:off x="232876" y="175020"/>
          <a:ext cx="423411" cy="4234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1C1024-3871-4CD9-94C0-9E9B212C32CB}">
      <dsp:nvSpPr>
        <dsp:cNvPr id="0" name=""/>
        <dsp:cNvSpPr/>
      </dsp:nvSpPr>
      <dsp:spPr>
        <a:xfrm>
          <a:off x="889164" y="1806"/>
          <a:ext cx="5944010" cy="769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475" tIns="81475" rIns="81475" bIns="81475" numCol="1" spcCol="1270" anchor="ctr" anchorCtr="0">
          <a:noAutofit/>
        </a:bodyPr>
        <a:lstStyle/>
        <a:p>
          <a:pPr marL="0" lvl="0" indent="0" algn="l" defTabSz="844550">
            <a:lnSpc>
              <a:spcPct val="90000"/>
            </a:lnSpc>
            <a:spcBef>
              <a:spcPct val="0"/>
            </a:spcBef>
            <a:spcAft>
              <a:spcPct val="35000"/>
            </a:spcAft>
            <a:buNone/>
          </a:pPr>
          <a:r>
            <a:rPr lang="en-US" sz="1900" kern="1200" dirty="0"/>
            <a:t>Easier for staff and management </a:t>
          </a:r>
        </a:p>
      </dsp:txBody>
      <dsp:txXfrm>
        <a:off x="889164" y="1806"/>
        <a:ext cx="5944010" cy="769838"/>
      </dsp:txXfrm>
    </dsp:sp>
    <dsp:sp modelId="{321EC662-CE40-42C1-8156-F1772637E6EB}">
      <dsp:nvSpPr>
        <dsp:cNvPr id="0" name=""/>
        <dsp:cNvSpPr/>
      </dsp:nvSpPr>
      <dsp:spPr>
        <a:xfrm>
          <a:off x="0" y="964105"/>
          <a:ext cx="6833175" cy="7698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49DAB5-24C5-4B64-AD5F-5981EE8D985F}">
      <dsp:nvSpPr>
        <dsp:cNvPr id="0" name=""/>
        <dsp:cNvSpPr/>
      </dsp:nvSpPr>
      <dsp:spPr>
        <a:xfrm>
          <a:off x="232876" y="1137319"/>
          <a:ext cx="423411" cy="4234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768589-5093-4525-8BA3-CF86683C6892}">
      <dsp:nvSpPr>
        <dsp:cNvPr id="0" name=""/>
        <dsp:cNvSpPr/>
      </dsp:nvSpPr>
      <dsp:spPr>
        <a:xfrm>
          <a:off x="889164" y="964105"/>
          <a:ext cx="5944010" cy="769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475" tIns="81475" rIns="81475" bIns="81475" numCol="1" spcCol="1270" anchor="ctr" anchorCtr="0">
          <a:noAutofit/>
        </a:bodyPr>
        <a:lstStyle/>
        <a:p>
          <a:pPr marL="0" lvl="0" indent="0" algn="l" defTabSz="844550">
            <a:lnSpc>
              <a:spcPct val="90000"/>
            </a:lnSpc>
            <a:spcBef>
              <a:spcPct val="0"/>
            </a:spcBef>
            <a:spcAft>
              <a:spcPct val="35000"/>
            </a:spcAft>
            <a:buNone/>
          </a:pPr>
          <a:r>
            <a:rPr lang="en-US" sz="1900" kern="1200" dirty="0"/>
            <a:t>Tesco would gain skilled workers</a:t>
          </a:r>
        </a:p>
      </dsp:txBody>
      <dsp:txXfrm>
        <a:off x="889164" y="964105"/>
        <a:ext cx="5944010" cy="769838"/>
      </dsp:txXfrm>
    </dsp:sp>
    <dsp:sp modelId="{E9C5F6B9-6227-4B1F-954D-D7B47ADA607A}">
      <dsp:nvSpPr>
        <dsp:cNvPr id="0" name=""/>
        <dsp:cNvSpPr/>
      </dsp:nvSpPr>
      <dsp:spPr>
        <a:xfrm>
          <a:off x="0" y="1926404"/>
          <a:ext cx="6833175" cy="7698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ADF9E4-BC72-4668-BB1F-AF3BC055BB10}">
      <dsp:nvSpPr>
        <dsp:cNvPr id="0" name=""/>
        <dsp:cNvSpPr/>
      </dsp:nvSpPr>
      <dsp:spPr>
        <a:xfrm>
          <a:off x="232876" y="2099617"/>
          <a:ext cx="423411" cy="4234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A12300-030D-4134-825A-FC8BF71298DA}">
      <dsp:nvSpPr>
        <dsp:cNvPr id="0" name=""/>
        <dsp:cNvSpPr/>
      </dsp:nvSpPr>
      <dsp:spPr>
        <a:xfrm>
          <a:off x="889164" y="1926404"/>
          <a:ext cx="5944010" cy="769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475" tIns="81475" rIns="81475" bIns="81475" numCol="1" spcCol="1270" anchor="ctr" anchorCtr="0">
          <a:noAutofit/>
        </a:bodyPr>
        <a:lstStyle/>
        <a:p>
          <a:pPr marL="0" lvl="0" indent="0" algn="l" defTabSz="844550">
            <a:lnSpc>
              <a:spcPct val="90000"/>
            </a:lnSpc>
            <a:spcBef>
              <a:spcPct val="0"/>
            </a:spcBef>
            <a:spcAft>
              <a:spcPct val="35000"/>
            </a:spcAft>
            <a:buNone/>
          </a:pPr>
          <a:r>
            <a:rPr lang="en-US" sz="1900" kern="1200" dirty="0"/>
            <a:t>Support </a:t>
          </a:r>
          <a:r>
            <a:rPr lang="en-US" sz="1900" kern="1200" dirty="0">
              <a:latin typeface="Seaford"/>
            </a:rPr>
            <a:t>communities</a:t>
          </a:r>
          <a:r>
            <a:rPr lang="en-US" sz="1900" kern="1200" dirty="0"/>
            <a:t> more</a:t>
          </a:r>
        </a:p>
      </dsp:txBody>
      <dsp:txXfrm>
        <a:off x="889164" y="1926404"/>
        <a:ext cx="5944010" cy="769838"/>
      </dsp:txXfrm>
    </dsp:sp>
    <dsp:sp modelId="{D79DA8BC-7B11-4DA8-94E9-CDD5B49FCC92}">
      <dsp:nvSpPr>
        <dsp:cNvPr id="0" name=""/>
        <dsp:cNvSpPr/>
      </dsp:nvSpPr>
      <dsp:spPr>
        <a:xfrm>
          <a:off x="0" y="2888702"/>
          <a:ext cx="6833175" cy="7698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6DC1ED-20E5-4AF5-9108-15B0AA17816F}">
      <dsp:nvSpPr>
        <dsp:cNvPr id="0" name=""/>
        <dsp:cNvSpPr/>
      </dsp:nvSpPr>
      <dsp:spPr>
        <a:xfrm>
          <a:off x="232876" y="3061916"/>
          <a:ext cx="423411" cy="4234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BF3BFD-67D9-4BEA-95F7-EAEAB23FBD71}">
      <dsp:nvSpPr>
        <dsp:cNvPr id="0" name=""/>
        <dsp:cNvSpPr/>
      </dsp:nvSpPr>
      <dsp:spPr>
        <a:xfrm>
          <a:off x="889164" y="2888702"/>
          <a:ext cx="5944010" cy="769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475" tIns="81475" rIns="81475" bIns="81475" numCol="1" spcCol="1270" anchor="ctr" anchorCtr="0">
          <a:noAutofit/>
        </a:bodyPr>
        <a:lstStyle/>
        <a:p>
          <a:pPr marL="0" lvl="0" indent="0" algn="l" defTabSz="844550" rtl="0">
            <a:lnSpc>
              <a:spcPct val="90000"/>
            </a:lnSpc>
            <a:spcBef>
              <a:spcPct val="0"/>
            </a:spcBef>
            <a:spcAft>
              <a:spcPct val="35000"/>
            </a:spcAft>
            <a:buNone/>
          </a:pPr>
          <a:r>
            <a:rPr lang="en-US" sz="1900" kern="1200" dirty="0"/>
            <a:t>Employees and customers would </a:t>
          </a:r>
          <a:r>
            <a:rPr lang="en-US" sz="1900" kern="1200" dirty="0">
              <a:solidFill>
                <a:srgbClr val="333333"/>
              </a:solidFill>
              <a:latin typeface="Segoe UI"/>
              <a:cs typeface="Segoe UI"/>
            </a:rPr>
            <a:t>appreciate</a:t>
          </a:r>
          <a:r>
            <a:rPr lang="en-US" sz="1900" kern="1200" dirty="0">
              <a:latin typeface="Seaford"/>
            </a:rPr>
            <a:t> </a:t>
          </a:r>
          <a:r>
            <a:rPr lang="en-US" sz="1900" kern="1200" dirty="0"/>
            <a:t>Tesco more</a:t>
          </a:r>
        </a:p>
      </dsp:txBody>
      <dsp:txXfrm>
        <a:off x="889164" y="2888702"/>
        <a:ext cx="5944010" cy="769838"/>
      </dsp:txXfrm>
    </dsp:sp>
    <dsp:sp modelId="{0319B90A-47EF-400D-B6E6-78AF073A98F8}">
      <dsp:nvSpPr>
        <dsp:cNvPr id="0" name=""/>
        <dsp:cNvSpPr/>
      </dsp:nvSpPr>
      <dsp:spPr>
        <a:xfrm>
          <a:off x="0" y="3851001"/>
          <a:ext cx="6833175" cy="7698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78F041-629D-47C0-8C40-ADA933BF00DF}">
      <dsp:nvSpPr>
        <dsp:cNvPr id="0" name=""/>
        <dsp:cNvSpPr/>
      </dsp:nvSpPr>
      <dsp:spPr>
        <a:xfrm>
          <a:off x="232876" y="4024215"/>
          <a:ext cx="423411" cy="42341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6BE1A8-71F4-4C08-A26A-DFB055D1C1F8}">
      <dsp:nvSpPr>
        <dsp:cNvPr id="0" name=""/>
        <dsp:cNvSpPr/>
      </dsp:nvSpPr>
      <dsp:spPr>
        <a:xfrm>
          <a:off x="889164" y="3851001"/>
          <a:ext cx="5944010" cy="769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475" tIns="81475" rIns="81475" bIns="81475" numCol="1" spcCol="1270" anchor="ctr" anchorCtr="0">
          <a:noAutofit/>
        </a:bodyPr>
        <a:lstStyle/>
        <a:p>
          <a:pPr marL="0" lvl="0" indent="0" algn="l" defTabSz="844550">
            <a:lnSpc>
              <a:spcPct val="90000"/>
            </a:lnSpc>
            <a:spcBef>
              <a:spcPct val="0"/>
            </a:spcBef>
            <a:spcAft>
              <a:spcPct val="35000"/>
            </a:spcAft>
            <a:buNone/>
          </a:pPr>
          <a:r>
            <a:rPr lang="en-US" sz="1900" kern="1200" dirty="0"/>
            <a:t>Higher possibility of expanding outside of the UK</a:t>
          </a:r>
        </a:p>
      </dsp:txBody>
      <dsp:txXfrm>
        <a:off x="889164" y="3851001"/>
        <a:ext cx="5944010" cy="769838"/>
      </dsp:txXfrm>
    </dsp:sp>
    <dsp:sp modelId="{33872BD4-C570-4F0B-8C79-84B15C4ACB35}">
      <dsp:nvSpPr>
        <dsp:cNvPr id="0" name=""/>
        <dsp:cNvSpPr/>
      </dsp:nvSpPr>
      <dsp:spPr>
        <a:xfrm>
          <a:off x="0" y="4813300"/>
          <a:ext cx="6833175" cy="7698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C3BF55-9C96-4755-9B45-A70D4E33FBBA}">
      <dsp:nvSpPr>
        <dsp:cNvPr id="0" name=""/>
        <dsp:cNvSpPr/>
      </dsp:nvSpPr>
      <dsp:spPr>
        <a:xfrm>
          <a:off x="232876" y="4986514"/>
          <a:ext cx="423411" cy="42341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160F5D-E09C-4263-AE11-0F30CEB893F7}">
      <dsp:nvSpPr>
        <dsp:cNvPr id="0" name=""/>
        <dsp:cNvSpPr/>
      </dsp:nvSpPr>
      <dsp:spPr>
        <a:xfrm>
          <a:off x="889164" y="4813300"/>
          <a:ext cx="5944010" cy="769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475" tIns="81475" rIns="81475" bIns="81475" numCol="1" spcCol="1270" anchor="ctr" anchorCtr="0">
          <a:noAutofit/>
        </a:bodyPr>
        <a:lstStyle/>
        <a:p>
          <a:pPr marL="0" lvl="0" indent="0" algn="l" defTabSz="844550">
            <a:lnSpc>
              <a:spcPct val="90000"/>
            </a:lnSpc>
            <a:spcBef>
              <a:spcPct val="0"/>
            </a:spcBef>
            <a:spcAft>
              <a:spcPct val="35000"/>
            </a:spcAft>
            <a:buNone/>
          </a:pPr>
          <a:r>
            <a:rPr lang="en-US" sz="1900" kern="1200" dirty="0"/>
            <a:t>Already proven successful with McDonalds</a:t>
          </a:r>
        </a:p>
      </dsp:txBody>
      <dsp:txXfrm>
        <a:off x="889164" y="4813300"/>
        <a:ext cx="5944010" cy="769838"/>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C3629F-3103-4993-9518-ED660999EA46}" type="datetimeFigureOut">
              <a:t>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9FA5D7-E70A-4954-9C86-0823E3564966}" type="slidenum">
              <a:t>‹#›</a:t>
            </a:fld>
            <a:endParaRPr lang="en-US"/>
          </a:p>
        </p:txBody>
      </p:sp>
    </p:spTree>
    <p:extLst>
      <p:ext uri="{BB962C8B-B14F-4D97-AF65-F5344CB8AC3E}">
        <p14:creationId xmlns:p14="http://schemas.microsoft.com/office/powerpoint/2010/main" val="35033186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Quantive</a:t>
            </a:r>
            <a:r>
              <a:rPr lang="en-US" dirty="0"/>
              <a:t> states "Strategic management is a company's process for planning, implementing, and evaluating its major decisions to achieve long-term goals" (</a:t>
            </a:r>
            <a:r>
              <a:rPr lang="en-US" dirty="0" err="1"/>
              <a:t>Quantive</a:t>
            </a:r>
            <a:r>
              <a:rPr lang="en-US" dirty="0"/>
              <a:t>, 2024).  It is a process that guides an organization to stay ahead of its competitors, this is done by ensuring their capabilities are suited to market needs (</a:t>
            </a:r>
            <a:r>
              <a:rPr lang="en-US" dirty="0" err="1"/>
              <a:t>Quantive</a:t>
            </a:r>
            <a:r>
              <a:rPr lang="en-US" dirty="0"/>
              <a:t>, 2024). This process helps organizations set themselves apart from their competitors and is a skill that can develop over time (Coursera Staff, 2023).  Five main aspects are involved with strategic management. Goal setting, which will help with the organization's sense of direction and purpose by taking into account its values, vision, and mission (Tyler, 2023). .  Environmental scanning is also involved, where organizations gather information on any future factors that could impact them for leadership to respond proactively actively (SHRM, no date).  Strategy formulation is when data from strategic planning is synthesized for the organization to create its strategy. Strategy implementation and evaluation are also involved, when the organization puts the strategic plan into action (Asana, 2021), and checks the results from this (Miro, 2022).</a:t>
            </a:r>
          </a:p>
        </p:txBody>
      </p:sp>
      <p:sp>
        <p:nvSpPr>
          <p:cNvPr id="4" name="Slide Number Placeholder 3"/>
          <p:cNvSpPr>
            <a:spLocks noGrp="1"/>
          </p:cNvSpPr>
          <p:nvPr>
            <p:ph type="sldNum" sz="quarter" idx="5"/>
          </p:nvPr>
        </p:nvSpPr>
        <p:spPr/>
        <p:txBody>
          <a:bodyPr/>
          <a:lstStyle/>
          <a:p>
            <a:fld id="{069FA5D7-E70A-4954-9C86-0823E3564966}" type="slidenum">
              <a:t>2</a:t>
            </a:fld>
            <a:endParaRPr lang="en-US"/>
          </a:p>
        </p:txBody>
      </p:sp>
    </p:spTree>
    <p:extLst>
      <p:ext uri="{BB962C8B-B14F-4D97-AF65-F5344CB8AC3E}">
        <p14:creationId xmlns:p14="http://schemas.microsoft.com/office/powerpoint/2010/main" val="2677177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Tesco was created in 1919 after Jack Cohen returned to London from the First World War (Tesco Plc, 2024). He started his business to sell affordable food and house items for everyone, as many went into poverty after the war (International Encyclopedia, 2024), and made £1 profit on his first day (Tesco, 2024). Five years later he named it Tesco, opened his first official store in 1929 (Tesco, 2024), and began expanding only a year later (Tesco, 2024). Tesco continued to grow and develop, as it introduced self-service in the 1940's (Tesco, 2024).  50 years later, Tesco began producing its brand, by launching Tesco Value in 1993, Tesco Personal Finance in 1997, Florence and Fred (also known as F and F) in 2001, Tesco Mobile in 2003, and relaunched the </a:t>
            </a:r>
            <a:r>
              <a:rPr lang="en-US" dirty="0" err="1"/>
              <a:t>ClubCard</a:t>
            </a:r>
            <a:r>
              <a:rPr lang="en-US" dirty="0"/>
              <a:t> in 2009 (Tesco, 2024). </a:t>
            </a:r>
          </a:p>
        </p:txBody>
      </p:sp>
      <p:sp>
        <p:nvSpPr>
          <p:cNvPr id="4" name="Slide Number Placeholder 3"/>
          <p:cNvSpPr>
            <a:spLocks noGrp="1"/>
          </p:cNvSpPr>
          <p:nvPr>
            <p:ph type="sldNum" sz="quarter" idx="5"/>
          </p:nvPr>
        </p:nvSpPr>
        <p:spPr/>
        <p:txBody>
          <a:bodyPr/>
          <a:lstStyle/>
          <a:p>
            <a:fld id="{069FA5D7-E70A-4954-9C86-0823E3564966}" type="slidenum">
              <a:t>3</a:t>
            </a:fld>
            <a:endParaRPr lang="en-US"/>
          </a:p>
        </p:txBody>
      </p:sp>
    </p:spTree>
    <p:extLst>
      <p:ext uri="{BB962C8B-B14F-4D97-AF65-F5344CB8AC3E}">
        <p14:creationId xmlns:p14="http://schemas.microsoft.com/office/powerpoint/2010/main" val="16131206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order to inspect Tesco internally and externally,  will be using four different Strategic Management Tools.</a:t>
            </a:r>
          </a:p>
          <a:p>
            <a:endParaRPr lang="en-US" dirty="0">
              <a:ea typeface="Calibri"/>
              <a:cs typeface="Calibri"/>
            </a:endParaRPr>
          </a:p>
          <a:p>
            <a:r>
              <a:rPr lang="en-US" dirty="0"/>
              <a:t>Using SWOT analysis helps evaluate an organization's strengths, weaknesses, opportunities, and threats (Haan, 2024). Organizations use SWOT analysis, which allows them to minimize their weaknesses, seize their opportunities, and identify the internal and external factors that could affect them (Queensland Government, 2022). Looking at SWOT analysis in depth can guide organizations in which direction they should go, find their competitive advantages and clarify their competitors' competitive position (Lipson, 2023).  </a:t>
            </a:r>
            <a:endParaRPr lang="en-US" dirty="0">
              <a:ea typeface="Calibri"/>
              <a:cs typeface="Calibri"/>
            </a:endParaRPr>
          </a:p>
          <a:p>
            <a:r>
              <a:rPr lang="en-US" dirty="0"/>
              <a:t> </a:t>
            </a:r>
            <a:endParaRPr lang="en-US" dirty="0">
              <a:ea typeface="Calibri"/>
              <a:cs typeface="Calibri"/>
            </a:endParaRPr>
          </a:p>
          <a:p>
            <a:r>
              <a:rPr lang="en-US" dirty="0"/>
              <a:t>Looking at the SWOT analysis created for Tesco, it's clear that despite them being extremely successful, there are many ways they could develop and possibly lead to change within retail. One of these could include sustainability, by possibly buying from more sustainable companies that are more local and have less packaging which would also support communities and becoming more engaging with them. They could also ensure all delivery vans are electric. Despite attempts in the past to expand globally (Tesco, 2024), they could try again shortly, as one of their weaknesses is relying too much on one country, the UK. </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69FA5D7-E70A-4954-9C86-0823E3564966}" type="slidenum">
              <a:t>4</a:t>
            </a:fld>
            <a:endParaRPr lang="en-US"/>
          </a:p>
        </p:txBody>
      </p:sp>
    </p:spTree>
    <p:extLst>
      <p:ext uri="{BB962C8B-B14F-4D97-AF65-F5344CB8AC3E}">
        <p14:creationId xmlns:p14="http://schemas.microsoft.com/office/powerpoint/2010/main" val="35104910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PESTEL analysis is frequently used alongside SWOT analysis as it can be used to delve deeper into an organization.  It can also help guide them when creating strategic plans, understanding the business environment more, brand positioning and growth targets, and predicting any possible threats and information about a business's direction (CIPD, 2024). This not only applies to Tesco but can also be used for other organizations, such as their competitors. </a:t>
            </a:r>
          </a:p>
          <a:p>
            <a:r>
              <a:rPr lang="en-US" dirty="0"/>
              <a:t> </a:t>
            </a:r>
            <a:endParaRPr lang="en-US" dirty="0">
              <a:ea typeface="Calibri"/>
              <a:cs typeface="Calibri"/>
            </a:endParaRPr>
          </a:p>
          <a:p>
            <a:r>
              <a:rPr lang="en-US" dirty="0"/>
              <a:t>By looking at the PESTEL analysis, highlights that there any many things that must be taken into consideration that could affect Tesco's immediate effect. Examples of this are climate change, changes in technology and AI, </a:t>
            </a:r>
            <a:r>
              <a:rPr lang="en-US" dirty="0" err="1"/>
              <a:t>labour</a:t>
            </a:r>
            <a:r>
              <a:rPr lang="en-US" dirty="0"/>
              <a:t> rights, possible changes in Government policies, and employment rights. An example of employment rights and </a:t>
            </a:r>
            <a:r>
              <a:rPr lang="en-US" dirty="0" err="1"/>
              <a:t>labour</a:t>
            </a:r>
            <a:r>
              <a:rPr lang="en-US" dirty="0"/>
              <a:t> rights changing is the Labour Government amending </a:t>
            </a:r>
            <a:r>
              <a:rPr lang="en-US" dirty="0" err="1"/>
              <a:t>zero-hour</a:t>
            </a:r>
            <a:r>
              <a:rPr lang="en-US" dirty="0"/>
              <a:t> contracts, and introducing a right to guaranteed hours, which would reflect the hours regularly worked by an employee (Drzewiecka, 2024).</a:t>
            </a:r>
          </a:p>
          <a:p>
            <a:endParaRPr lang="en-US" dirty="0">
              <a:ea typeface="Calibri"/>
              <a:cs typeface="Calibri"/>
            </a:endParaRPr>
          </a:p>
          <a:p>
            <a:endParaRPr lang="en-US" dirty="0">
              <a:ea typeface="Calibri"/>
              <a:cs typeface="Calibri"/>
            </a:endParaRPr>
          </a:p>
          <a:p>
            <a:r>
              <a:rPr lang="en-US" dirty="0"/>
              <a:t>There is also the government’s introduction of Employers National Insurance which Tesco will have to absorb, hopefully without passing the additional cost onto customers.</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69FA5D7-E70A-4954-9C86-0823E3564966}" type="slidenum">
              <a:t>5</a:t>
            </a:fld>
            <a:endParaRPr lang="en-US"/>
          </a:p>
        </p:txBody>
      </p:sp>
    </p:spTree>
    <p:extLst>
      <p:ext uri="{BB962C8B-B14F-4D97-AF65-F5344CB8AC3E}">
        <p14:creationId xmlns:p14="http://schemas.microsoft.com/office/powerpoint/2010/main" val="23115079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owning an organization there are many different stakeholders to consider. To simplify all stakeholders, they can easily be separated into "levels of participation, interest, and influence on the project" (</a:t>
            </a:r>
            <a:r>
              <a:rPr lang="en-US" dirty="0" err="1"/>
              <a:t>ProductPlus</a:t>
            </a:r>
            <a:r>
              <a:rPr lang="en-US" dirty="0"/>
              <a:t>, no date).  This would enable project managers, managers, and program managers to determine how to involve and communicate with each one. Due to stakeholders changing constantly, due to external factors changing, stakeholder analysis must be done regularly to keep up to date. </a:t>
            </a:r>
          </a:p>
        </p:txBody>
      </p:sp>
      <p:sp>
        <p:nvSpPr>
          <p:cNvPr id="4" name="Slide Number Placeholder 3"/>
          <p:cNvSpPr>
            <a:spLocks noGrp="1"/>
          </p:cNvSpPr>
          <p:nvPr>
            <p:ph type="sldNum" sz="quarter" idx="5"/>
          </p:nvPr>
        </p:nvSpPr>
        <p:spPr/>
        <p:txBody>
          <a:bodyPr/>
          <a:lstStyle/>
          <a:p>
            <a:fld id="{069FA5D7-E70A-4954-9C86-0823E3564966}" type="slidenum">
              <a:t>6</a:t>
            </a:fld>
            <a:endParaRPr lang="en-US"/>
          </a:p>
        </p:txBody>
      </p:sp>
    </p:spTree>
    <p:extLst>
      <p:ext uri="{BB962C8B-B14F-4D97-AF65-F5344CB8AC3E}">
        <p14:creationId xmlns:p14="http://schemas.microsoft.com/office/powerpoint/2010/main" val="32000737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1996 Bowman's Strategic Clock was created by Cliff Bowman and David Faulkner (MindTools, 2023).   This "demonstrates the range of options through which a business, company, or brand can position a product based on price and perceived value" (LinkedIn, no date).  After looking at  Tesco's SWOT, PESTEL, and Stakeholder analysis, one was able to determine that Tesco would be between Low Prices and Hybrid on Bowman's Strategic Clock. This is due to Tesco's selling items at low prices, but also having slightly higher prices and quality items. An example of this is 'Tesco's Finest', which is their brand that sells items such as Steaks, Wines, and Chicken  (Tesco, 2024).</a:t>
            </a:r>
          </a:p>
        </p:txBody>
      </p:sp>
      <p:sp>
        <p:nvSpPr>
          <p:cNvPr id="4" name="Slide Number Placeholder 3"/>
          <p:cNvSpPr>
            <a:spLocks noGrp="1"/>
          </p:cNvSpPr>
          <p:nvPr>
            <p:ph type="sldNum" sz="quarter" idx="5"/>
          </p:nvPr>
        </p:nvSpPr>
        <p:spPr/>
        <p:txBody>
          <a:bodyPr/>
          <a:lstStyle/>
          <a:p>
            <a:fld id="{069FA5D7-E70A-4954-9C86-0823E3564966}" type="slidenum">
              <a:t>7</a:t>
            </a:fld>
            <a:endParaRPr lang="en-US"/>
          </a:p>
        </p:txBody>
      </p:sp>
    </p:spTree>
    <p:extLst>
      <p:ext uri="{BB962C8B-B14F-4D97-AF65-F5344CB8AC3E}">
        <p14:creationId xmlns:p14="http://schemas.microsoft.com/office/powerpoint/2010/main" val="25224100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looking into Tesco as an organization by using a wide range of analysis methods, I have noticed that Tesco focus mainly on their customers, and not as much effort seems to be used towards their employees.  From personal experience, I believe that flexible working hours and contacts would be a powerful addition towards working for such a strong organization.  This would benefit both Tesco and its employees as it would allow them to work as many hours as possible, and Tesco would still be able to employ skilled and talented members of staff. There are many different reasons why an individual might not be as flexible as others, such as taking care of family members, in 2021 4.9 million adults still live with their parents (</a:t>
            </a:r>
            <a:r>
              <a:rPr lang="en-US" dirty="0" err="1"/>
              <a:t>EuroNews</a:t>
            </a:r>
            <a:r>
              <a:rPr lang="en-US" dirty="0"/>
              <a:t>, 2023), which has raised by 14.7% since 2011 (</a:t>
            </a:r>
            <a:r>
              <a:rPr lang="en-US" dirty="0" err="1"/>
              <a:t>EuroNews</a:t>
            </a:r>
            <a:r>
              <a:rPr lang="en-US" dirty="0"/>
              <a:t>, 2023). Most of these are due to older family members relying on their adult children to take care of them, as it has been shown that 28.8% of adult children in the UK are unpaid carers (Office for National Statistics, 2023). Reasons could also be parents with children who still rely on them or illnesses.   It would also show customers that Tesco is a company that is supportive of each individual's situation and is adaptable (Cleminson, 2024), thus improving its reputation greatly. </a:t>
            </a:r>
          </a:p>
        </p:txBody>
      </p:sp>
      <p:sp>
        <p:nvSpPr>
          <p:cNvPr id="4" name="Slide Number Placeholder 3"/>
          <p:cNvSpPr>
            <a:spLocks noGrp="1"/>
          </p:cNvSpPr>
          <p:nvPr>
            <p:ph type="sldNum" sz="quarter" idx="5"/>
          </p:nvPr>
        </p:nvSpPr>
        <p:spPr/>
        <p:txBody>
          <a:bodyPr/>
          <a:lstStyle/>
          <a:p>
            <a:fld id="{069FA5D7-E70A-4954-9C86-0823E3564966}" type="slidenum">
              <a:t>8</a:t>
            </a:fld>
            <a:endParaRPr lang="en-US"/>
          </a:p>
        </p:txBody>
      </p:sp>
    </p:spTree>
    <p:extLst>
      <p:ext uri="{BB962C8B-B14F-4D97-AF65-F5344CB8AC3E}">
        <p14:creationId xmlns:p14="http://schemas.microsoft.com/office/powerpoint/2010/main" val="24998170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put this into play, Tesco would first need to change how the schedule is created and ensure all members of staff have informed them of their availability to ensure everyone can attend their shifts. They would also need to train more members of staff in more areas to ensure all areas are covered at all times, not relying on individuals who might not be able to be there at certain times, especially busy times such as Saturdays.  They could also create policies to ensure all stores follow this, and train managers by creating courses, which would inform them of the importance and reasoning as to why this was put into place. This would be easier for everyone to understand and keep up to date with everything (Cliffs Notes, 2024). </a:t>
            </a:r>
          </a:p>
        </p:txBody>
      </p:sp>
      <p:sp>
        <p:nvSpPr>
          <p:cNvPr id="4" name="Slide Number Placeholder 3"/>
          <p:cNvSpPr>
            <a:spLocks noGrp="1"/>
          </p:cNvSpPr>
          <p:nvPr>
            <p:ph type="sldNum" sz="quarter" idx="5"/>
          </p:nvPr>
        </p:nvSpPr>
        <p:spPr/>
        <p:txBody>
          <a:bodyPr/>
          <a:lstStyle/>
          <a:p>
            <a:fld id="{069FA5D7-E70A-4954-9C86-0823E3564966}" type="slidenum">
              <a:rPr lang="en-US"/>
              <a:t>9</a:t>
            </a:fld>
            <a:endParaRPr lang="en-US"/>
          </a:p>
        </p:txBody>
      </p:sp>
    </p:spTree>
    <p:extLst>
      <p:ext uri="{BB962C8B-B14F-4D97-AF65-F5344CB8AC3E}">
        <p14:creationId xmlns:p14="http://schemas.microsoft.com/office/powerpoint/2010/main" val="6125506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Many theories support this idea, such as Leadership and management theories, which are "concepts that explain how to lead and manage a group of people" (Indeed, 2022). Transformational/relationship theory is another example which aims to make work enjoyable and maintain a positive atmosphere (Indeed, 2022), this is achieved by studying effective leadership of a strong relationship between team members and leaders (Indeed, 2022). The most relevant theory for this is Situational theory, which means that not one style of leader is better than another (Indeed, 2022), and argues that the best type of leader is someone who can adapt to each situation (Indeed, 2022).</a:t>
            </a:r>
          </a:p>
        </p:txBody>
      </p:sp>
      <p:sp>
        <p:nvSpPr>
          <p:cNvPr id="4" name="Slide Number Placeholder 3"/>
          <p:cNvSpPr>
            <a:spLocks noGrp="1"/>
          </p:cNvSpPr>
          <p:nvPr>
            <p:ph type="sldNum" sz="quarter" idx="5"/>
          </p:nvPr>
        </p:nvSpPr>
        <p:spPr/>
        <p:txBody>
          <a:bodyPr/>
          <a:lstStyle/>
          <a:p>
            <a:fld id="{069FA5D7-E70A-4954-9C86-0823E3564966}" type="slidenum">
              <a:rPr lang="en-US"/>
              <a:t>10</a:t>
            </a:fld>
            <a:endParaRPr lang="en-US"/>
          </a:p>
        </p:txBody>
      </p:sp>
    </p:spTree>
    <p:extLst>
      <p:ext uri="{BB962C8B-B14F-4D97-AF65-F5344CB8AC3E}">
        <p14:creationId xmlns:p14="http://schemas.microsoft.com/office/powerpoint/2010/main" val="7769099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If worker's hours are made more flexible, it would make it easier for them to work, earn money and support themselves but also anyone else that relies on them, taking some pressure off. Tesco would also gain skilled workers and support their communities more, which is one of their opportunities in the SWOT analysis. Employees would appreciate Tesco and its management more and many people would want to apply for employment there simply for this reason, that Tesco looks at its employees as individuals and people, not clock-in numbers. This could even higher the possibility of Tesco expanding outside the UK again, as organizations also need community support alongside profits made (CarringtonWest, 2024). This would also help Tesco avoid any conflict (CIPD, 2024). This kind of contract has already proven successful for McDonalds as it has had flexible contracts alongside fixed contracts since April 2017 (McDonalds, 2018). </a:t>
            </a:r>
          </a:p>
        </p:txBody>
      </p:sp>
      <p:sp>
        <p:nvSpPr>
          <p:cNvPr id="4" name="Slide Number Placeholder 3"/>
          <p:cNvSpPr>
            <a:spLocks noGrp="1"/>
          </p:cNvSpPr>
          <p:nvPr>
            <p:ph type="sldNum" sz="quarter" idx="5"/>
          </p:nvPr>
        </p:nvSpPr>
        <p:spPr/>
        <p:txBody>
          <a:bodyPr/>
          <a:lstStyle/>
          <a:p>
            <a:fld id="{069FA5D7-E70A-4954-9C86-0823E3564966}" type="slidenum">
              <a:rPr lang="en-US"/>
              <a:t>11</a:t>
            </a:fld>
            <a:endParaRPr lang="en-US"/>
          </a:p>
        </p:txBody>
      </p:sp>
    </p:spTree>
    <p:extLst>
      <p:ext uri="{BB962C8B-B14F-4D97-AF65-F5344CB8AC3E}">
        <p14:creationId xmlns:p14="http://schemas.microsoft.com/office/powerpoint/2010/main" val="16845737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42FE-E00B-4FAF-8F73-F722060EBA12}"/>
              </a:ext>
            </a:extLst>
          </p:cNvPr>
          <p:cNvSpPr>
            <a:spLocks noGrp="1"/>
          </p:cNvSpPr>
          <p:nvPr>
            <p:ph type="ctrTitle"/>
          </p:nvPr>
        </p:nvSpPr>
        <p:spPr>
          <a:xfrm>
            <a:off x="482600" y="978408"/>
            <a:ext cx="10506991" cy="2531555"/>
          </a:xfrm>
          <a:prstGeom prst="rect">
            <a:avLst/>
          </a:prstGeom>
        </p:spPr>
        <p:txBody>
          <a:bodyPr anchor="b"/>
          <a:lstStyle>
            <a:lvl1pPr algn="l">
              <a:defRPr sz="6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7C1CCE2-4461-473E-B23C-34C8CCF04B3A}"/>
              </a:ext>
            </a:extLst>
          </p:cNvPr>
          <p:cNvSpPr>
            <a:spLocks noGrp="1"/>
          </p:cNvSpPr>
          <p:nvPr>
            <p:ph type="subTitle" idx="1"/>
          </p:nvPr>
        </p:nvSpPr>
        <p:spPr>
          <a:xfrm>
            <a:off x="482600" y="3602038"/>
            <a:ext cx="10506991" cy="227755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AA551A-CE2F-4E35-A714-B1F04D4B4E8E}"/>
              </a:ext>
            </a:extLst>
          </p:cNvPr>
          <p:cNvSpPr>
            <a:spLocks noGrp="1"/>
          </p:cNvSpPr>
          <p:nvPr>
            <p:ph type="dt" sz="half" idx="10"/>
          </p:nvPr>
        </p:nvSpPr>
        <p:spPr/>
        <p:txBody>
          <a:bodyPr/>
          <a:lstStyle/>
          <a:p>
            <a:fld id="{81B8F32D-D8B6-4B9E-9CBF-DCAC30B7B93D}" type="datetimeFigureOut">
              <a:rPr lang="en-US" smtClean="0"/>
              <a:t>1/6/2025</a:t>
            </a:fld>
            <a:endParaRPr lang="en-US"/>
          </a:p>
        </p:txBody>
      </p:sp>
      <p:sp>
        <p:nvSpPr>
          <p:cNvPr id="5" name="Footer Placeholder 4">
            <a:extLst>
              <a:ext uri="{FF2B5EF4-FFF2-40B4-BE49-F238E27FC236}">
                <a16:creationId xmlns:a16="http://schemas.microsoft.com/office/drawing/2014/main" id="{26B5C907-6594-4DFF-A32B-449C3BA968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376D75-E9DA-4660-AC52-51BA63FCB94D}"/>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0" name="Straight Connector 9">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07608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3735-A77F-440D-9448-6AE7C204D377}"/>
              </a:ext>
            </a:extLst>
          </p:cNvPr>
          <p:cNvSpPr>
            <a:spLocks noGrp="1"/>
          </p:cNvSpPr>
          <p:nvPr>
            <p:ph type="title"/>
          </p:nvPr>
        </p:nvSpPr>
        <p:spPr>
          <a:xfrm>
            <a:off x="482600" y="978408"/>
            <a:ext cx="10634472" cy="2157984"/>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276C6EE-D55E-454B-B28C-EC73D1DB4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2A2905-6D2E-4319-9521-61452AB8F996}"/>
              </a:ext>
            </a:extLst>
          </p:cNvPr>
          <p:cNvSpPr>
            <a:spLocks noGrp="1"/>
          </p:cNvSpPr>
          <p:nvPr>
            <p:ph type="dt" sz="half" idx="10"/>
          </p:nvPr>
        </p:nvSpPr>
        <p:spPr/>
        <p:txBody>
          <a:bodyPr/>
          <a:lstStyle/>
          <a:p>
            <a:fld id="{81B8F32D-D8B6-4B9E-9CBF-DCAC30B7B93D}" type="datetimeFigureOut">
              <a:rPr lang="en-US" smtClean="0"/>
              <a:t>1/6/2025</a:t>
            </a:fld>
            <a:endParaRPr lang="en-US"/>
          </a:p>
        </p:txBody>
      </p:sp>
      <p:sp>
        <p:nvSpPr>
          <p:cNvPr id="5" name="Footer Placeholder 4">
            <a:extLst>
              <a:ext uri="{FF2B5EF4-FFF2-40B4-BE49-F238E27FC236}">
                <a16:creationId xmlns:a16="http://schemas.microsoft.com/office/drawing/2014/main" id="{6DAC7550-84E8-49D3-B419-6F5F327DAD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AD2C6B-EA5D-4D97-BC84-6C860D53636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7522257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B299E6-11CC-4181-86C3-528A13F1F556}"/>
              </a:ext>
              <a:ext uri="{C183D7F6-B498-43B3-948B-1728B52AA6E4}">
                <adec:decorative xmlns:adec="http://schemas.microsoft.com/office/drawing/2017/decorative" val="1"/>
              </a:ext>
            </a:extLst>
          </p:cNvPr>
          <p:cNvSpPr/>
          <p:nvPr/>
        </p:nvSpPr>
        <p:spPr>
          <a:xfrm>
            <a:off x="481007" y="3922232"/>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03473-0A64-4F9F-833B-8D64E39019B1}"/>
              </a:ext>
            </a:extLst>
          </p:cNvPr>
          <p:cNvSpPr>
            <a:spLocks noGrp="1"/>
          </p:cNvSpPr>
          <p:nvPr>
            <p:ph type="title"/>
          </p:nvPr>
        </p:nvSpPr>
        <p:spPr>
          <a:xfrm>
            <a:off x="482600" y="978409"/>
            <a:ext cx="10515600" cy="2716769"/>
          </a:xfrm>
          <a:prstGeom prst="rect">
            <a:avLst/>
          </a:prstGeo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6873736-B424-40F2-B562-6DC10E5EDE4F}"/>
              </a:ext>
            </a:extLst>
          </p:cNvPr>
          <p:cNvSpPr>
            <a:spLocks noGrp="1"/>
          </p:cNvSpPr>
          <p:nvPr>
            <p:ph type="body" idx="1"/>
          </p:nvPr>
        </p:nvSpPr>
        <p:spPr>
          <a:xfrm>
            <a:off x="482600" y="4171445"/>
            <a:ext cx="10515600" cy="1918205"/>
          </a:xfrm>
        </p:spPr>
        <p:txBody>
          <a:bodyPr>
            <a:normAutofit/>
          </a:bodyPr>
          <a:lstStyle>
            <a:lvl1pPr marL="0" indent="0">
              <a:buNone/>
              <a:defRPr lang="en-US" sz="2400" i="1"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Date Placeholder 3">
            <a:extLst>
              <a:ext uri="{FF2B5EF4-FFF2-40B4-BE49-F238E27FC236}">
                <a16:creationId xmlns:a16="http://schemas.microsoft.com/office/drawing/2014/main" id="{74348851-37C0-478D-B722-D76C817DC49D}"/>
              </a:ext>
            </a:extLst>
          </p:cNvPr>
          <p:cNvSpPr>
            <a:spLocks noGrp="1"/>
          </p:cNvSpPr>
          <p:nvPr>
            <p:ph type="dt" sz="half" idx="10"/>
          </p:nvPr>
        </p:nvSpPr>
        <p:spPr/>
        <p:txBody>
          <a:bodyPr/>
          <a:lstStyle/>
          <a:p>
            <a:fld id="{81B8F32D-D8B6-4B9E-9CBF-DCAC30B7B93D}" type="datetimeFigureOut">
              <a:rPr lang="en-US" smtClean="0"/>
              <a:t>1/6/2025</a:t>
            </a:fld>
            <a:endParaRPr lang="en-US"/>
          </a:p>
        </p:txBody>
      </p:sp>
      <p:sp>
        <p:nvSpPr>
          <p:cNvPr id="5" name="Footer Placeholder 4">
            <a:extLst>
              <a:ext uri="{FF2B5EF4-FFF2-40B4-BE49-F238E27FC236}">
                <a16:creationId xmlns:a16="http://schemas.microsoft.com/office/drawing/2014/main" id="{263E063E-66CE-4C18-91FA-D14AE052D7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66D3D-FD62-470C-BC3C-A03771A32F60}"/>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1" name="Straight Connector 10">
            <a:extLst>
              <a:ext uri="{FF2B5EF4-FFF2-40B4-BE49-F238E27FC236}">
                <a16:creationId xmlns:a16="http://schemas.microsoft.com/office/drawing/2014/main" id="{DDFF0049-0231-4557-A707-569556F0CA83}"/>
              </a:ext>
              <a:ext uri="{C183D7F6-B498-43B3-948B-1728B52AA6E4}">
                <adec:decorative xmlns:adec="http://schemas.microsoft.com/office/drawing/2017/decorative" val="1"/>
              </a:ext>
            </a:extLst>
          </p:cNvPr>
          <p:cNvCxnSpPr>
            <a:cxnSpLocks/>
          </p:cNvCxnSpPr>
          <p:nvPr/>
        </p:nvCxnSpPr>
        <p:spPr>
          <a:xfrm>
            <a:off x="481007" y="3922232"/>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457A0DB1-87C8-4BF4-B2A2-F9CA6ED05AC4}"/>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6C29209-8A8F-48A7-8BA2-AFADA37CBD4F}"/>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252447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66BE9C-AE7C-4C39-9694-C32D6939B965}"/>
              </a:ext>
              <a:ext uri="{C183D7F6-B498-43B3-948B-1728B52AA6E4}">
                <adec:decorative xmlns:adec="http://schemas.microsoft.com/office/drawing/2017/decorative" val="1"/>
              </a:ext>
            </a:extLst>
          </p:cNvPr>
          <p:cNvSpPr/>
          <p:nvPr/>
        </p:nvSpPr>
        <p:spPr>
          <a:xfrm>
            <a:off x="481007" y="483577"/>
            <a:ext cx="11147071" cy="24348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CC42C-303A-4BDF-990A-2B07967BC9A9}"/>
              </a:ext>
            </a:extLst>
          </p:cNvPr>
          <p:cNvSpPr>
            <a:spLocks noGrp="1"/>
          </p:cNvSpPr>
          <p:nvPr>
            <p:ph type="title"/>
          </p:nvPr>
        </p:nvSpPr>
        <p:spPr>
          <a:xfrm>
            <a:off x="482599" y="978408"/>
            <a:ext cx="11147071" cy="1755263"/>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0C55CEF-353E-4E14-83AD-ACADDC08D943}"/>
              </a:ext>
            </a:extLst>
          </p:cNvPr>
          <p:cNvSpPr>
            <a:spLocks noGrp="1"/>
          </p:cNvSpPr>
          <p:nvPr>
            <p:ph sz="half" idx="1"/>
          </p:nvPr>
        </p:nvSpPr>
        <p:spPr>
          <a:xfrm>
            <a:off x="48260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E55ECEF-9654-4AC1-BF77-7BC602BBD434}"/>
              </a:ext>
            </a:extLst>
          </p:cNvPr>
          <p:cNvSpPr>
            <a:spLocks noGrp="1"/>
          </p:cNvSpPr>
          <p:nvPr>
            <p:ph sz="half" idx="2"/>
          </p:nvPr>
        </p:nvSpPr>
        <p:spPr>
          <a:xfrm>
            <a:off x="621112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4922FC8-BC06-407B-A82B-DA62B33A1CD4}"/>
              </a:ext>
            </a:extLst>
          </p:cNvPr>
          <p:cNvSpPr>
            <a:spLocks noGrp="1"/>
          </p:cNvSpPr>
          <p:nvPr>
            <p:ph type="dt" sz="half" idx="10"/>
          </p:nvPr>
        </p:nvSpPr>
        <p:spPr/>
        <p:txBody>
          <a:bodyPr/>
          <a:lstStyle/>
          <a:p>
            <a:fld id="{81B8F32D-D8B6-4B9E-9CBF-DCAC30B7B93D}" type="datetimeFigureOut">
              <a:rPr lang="en-US" smtClean="0"/>
              <a:t>1/6/2025</a:t>
            </a:fld>
            <a:endParaRPr lang="en-US"/>
          </a:p>
        </p:txBody>
      </p:sp>
      <p:sp>
        <p:nvSpPr>
          <p:cNvPr id="6" name="Footer Placeholder 5">
            <a:extLst>
              <a:ext uri="{FF2B5EF4-FFF2-40B4-BE49-F238E27FC236}">
                <a16:creationId xmlns:a16="http://schemas.microsoft.com/office/drawing/2014/main" id="{7915B701-4E1F-48AA-8A3C-ED5DD9151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6BCA31-8AC7-46F5-BCAB-41D54DF83D78}"/>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9" name="Straight Connector 8">
            <a:extLst>
              <a:ext uri="{FF2B5EF4-FFF2-40B4-BE49-F238E27FC236}">
                <a16:creationId xmlns:a16="http://schemas.microsoft.com/office/drawing/2014/main" id="{21BA86D8-2A29-4A0E-AEA0-39B41C4187DE}"/>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085E13E-918A-4D04-9E84-94148D7C878E}"/>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391423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5E892-D975-4DD6-8583-A14DDBE85F0C}"/>
              </a:ext>
            </a:extLst>
          </p:cNvPr>
          <p:cNvSpPr>
            <a:spLocks noGrp="1"/>
          </p:cNvSpPr>
          <p:nvPr>
            <p:ph type="title"/>
          </p:nvPr>
        </p:nvSpPr>
        <p:spPr>
          <a:xfrm>
            <a:off x="484631" y="978407"/>
            <a:ext cx="11145039" cy="1339584"/>
          </a:xfrm>
          <a:prstGeom prst="rect">
            <a:avLst/>
          </a:prstGeom>
        </p:spPr>
        <p:txBody>
          <a:bodyPr anchor="b"/>
          <a:lstStyle/>
          <a:p>
            <a:r>
              <a:rPr lang="en-US"/>
              <a:t>Click to edit Master title style</a:t>
            </a:r>
            <a:endParaRPr lang="en-US" dirty="0"/>
          </a:p>
        </p:txBody>
      </p:sp>
      <p:sp>
        <p:nvSpPr>
          <p:cNvPr id="3" name="Text Placeholder 2">
            <a:extLst>
              <a:ext uri="{FF2B5EF4-FFF2-40B4-BE49-F238E27FC236}">
                <a16:creationId xmlns:a16="http://schemas.microsoft.com/office/drawing/2014/main" id="{7F1F7700-CECC-4881-BE5C-A13CD825B73B}"/>
              </a:ext>
            </a:extLst>
          </p:cNvPr>
          <p:cNvSpPr>
            <a:spLocks noGrp="1"/>
          </p:cNvSpPr>
          <p:nvPr>
            <p:ph type="body" idx="1"/>
          </p:nvPr>
        </p:nvSpPr>
        <p:spPr>
          <a:xfrm>
            <a:off x="484632" y="2500921"/>
            <a:ext cx="5346222" cy="823912"/>
          </a:xfrm>
        </p:spPr>
        <p:txBody>
          <a:bodyPr anchor="b">
            <a:normAutofit/>
          </a:bodyPr>
          <a:lstStyle>
            <a:lvl1pPr marL="0" indent="0">
              <a:buNone/>
              <a:defRPr lang="en-US" sz="2400" b="0" i="1"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Content Placeholder 3">
            <a:extLst>
              <a:ext uri="{FF2B5EF4-FFF2-40B4-BE49-F238E27FC236}">
                <a16:creationId xmlns:a16="http://schemas.microsoft.com/office/drawing/2014/main" id="{4CA50766-520A-44C5-943E-569222B74104}"/>
              </a:ext>
            </a:extLst>
          </p:cNvPr>
          <p:cNvSpPr>
            <a:spLocks noGrp="1"/>
          </p:cNvSpPr>
          <p:nvPr>
            <p:ph sz="half" idx="2"/>
          </p:nvPr>
        </p:nvSpPr>
        <p:spPr>
          <a:xfrm>
            <a:off x="484632" y="3428999"/>
            <a:ext cx="5346222"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72F7E42-976A-4239-8006-D68538D4B71F}"/>
              </a:ext>
            </a:extLst>
          </p:cNvPr>
          <p:cNvSpPr>
            <a:spLocks noGrp="1"/>
          </p:cNvSpPr>
          <p:nvPr>
            <p:ph type="body" sz="quarter" idx="3"/>
          </p:nvPr>
        </p:nvSpPr>
        <p:spPr>
          <a:xfrm>
            <a:off x="6257120" y="2500921"/>
            <a:ext cx="5372551" cy="823912"/>
          </a:xfrm>
        </p:spPr>
        <p:txBody>
          <a:bodyPr anchor="b"/>
          <a:lstStyle>
            <a:lvl1pPr marL="0" indent="0">
              <a:buNone/>
              <a:defRPr lang="en-US" sz="2400" b="0" i="1" kern="120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8CA329-951F-4391-ADC5-7EA320B7782F}"/>
              </a:ext>
            </a:extLst>
          </p:cNvPr>
          <p:cNvSpPr>
            <a:spLocks noGrp="1"/>
          </p:cNvSpPr>
          <p:nvPr>
            <p:ph sz="quarter" idx="4"/>
          </p:nvPr>
        </p:nvSpPr>
        <p:spPr>
          <a:xfrm>
            <a:off x="6257120" y="3428999"/>
            <a:ext cx="5372551"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FBEC22A-DA46-460C-B865-D928C20AE763}"/>
              </a:ext>
            </a:extLst>
          </p:cNvPr>
          <p:cNvSpPr>
            <a:spLocks noGrp="1"/>
          </p:cNvSpPr>
          <p:nvPr>
            <p:ph type="dt" sz="half" idx="10"/>
          </p:nvPr>
        </p:nvSpPr>
        <p:spPr/>
        <p:txBody>
          <a:bodyPr/>
          <a:lstStyle/>
          <a:p>
            <a:fld id="{81B8F32D-D8B6-4B9E-9CBF-DCAC30B7B93D}" type="datetimeFigureOut">
              <a:rPr lang="en-US" smtClean="0"/>
              <a:t>1/6/2025</a:t>
            </a:fld>
            <a:endParaRPr lang="en-US"/>
          </a:p>
        </p:txBody>
      </p:sp>
      <p:sp>
        <p:nvSpPr>
          <p:cNvPr id="8" name="Footer Placeholder 7">
            <a:extLst>
              <a:ext uri="{FF2B5EF4-FFF2-40B4-BE49-F238E27FC236}">
                <a16:creationId xmlns:a16="http://schemas.microsoft.com/office/drawing/2014/main" id="{4EB2D647-42C5-4AB7-BB71-3A44065716E7}"/>
              </a:ext>
            </a:extLst>
          </p:cNvPr>
          <p:cNvSpPr>
            <a:spLocks noGrp="1"/>
          </p:cNvSpPr>
          <p:nvPr>
            <p:ph type="ftr" sz="quarter" idx="11"/>
          </p:nvPr>
        </p:nvSpPr>
        <p:spPr>
          <a:xfrm>
            <a:off x="484632" y="6419088"/>
            <a:ext cx="4114800" cy="365125"/>
          </a:xfrm>
        </p:spPr>
        <p:txBody>
          <a:bodyPr/>
          <a:lstStyle/>
          <a:p>
            <a:endParaRPr lang="en-US"/>
          </a:p>
        </p:txBody>
      </p:sp>
      <p:sp>
        <p:nvSpPr>
          <p:cNvPr id="9" name="Slide Number Placeholder 8">
            <a:extLst>
              <a:ext uri="{FF2B5EF4-FFF2-40B4-BE49-F238E27FC236}">
                <a16:creationId xmlns:a16="http://schemas.microsoft.com/office/drawing/2014/main" id="{590B2B67-714C-46DA-85E5-598B4244D3B0}"/>
              </a:ext>
            </a:extLst>
          </p:cNvPr>
          <p:cNvSpPr>
            <a:spLocks noGrp="1"/>
          </p:cNvSpPr>
          <p:nvPr>
            <p:ph type="sldNum" sz="quarter" idx="12"/>
          </p:nvPr>
        </p:nvSpPr>
        <p:spPr>
          <a:xfrm>
            <a:off x="10989591" y="-7190"/>
            <a:ext cx="640080" cy="365125"/>
          </a:xfrm>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41501144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D4B6724-AB30-4E7C-BE2B-ECD94FF1B463}"/>
              </a:ext>
              <a:ext uri="{C183D7F6-B498-43B3-948B-1728B52AA6E4}">
                <adec:decorative xmlns:adec="http://schemas.microsoft.com/office/drawing/2017/decorative" val="1"/>
              </a:ext>
            </a:extLst>
          </p:cNvPr>
          <p:cNvSpPr/>
          <p:nvPr/>
        </p:nvSpPr>
        <p:spPr>
          <a:xfrm>
            <a:off x="481007" y="3933311"/>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D4BAB-2678-4A19-A575-C47CAF1446E5}"/>
              </a:ext>
            </a:extLst>
          </p:cNvPr>
          <p:cNvSpPr>
            <a:spLocks noGrp="1"/>
          </p:cNvSpPr>
          <p:nvPr>
            <p:ph type="title"/>
          </p:nvPr>
        </p:nvSpPr>
        <p:spPr>
          <a:xfrm>
            <a:off x="482600" y="978408"/>
            <a:ext cx="10634472" cy="2591509"/>
          </a:xfrm>
          <a:prstGeom prst="rect">
            <a:avLst/>
          </a:prstGeom>
        </p:spPr>
        <p:txBody>
          <a:bodyPr anchor="b"/>
          <a:lstStyle/>
          <a:p>
            <a:r>
              <a:rPr lang="en-US"/>
              <a:t>Click to edit Master title style</a:t>
            </a:r>
            <a:endParaRPr lang="en-US" dirty="0"/>
          </a:p>
        </p:txBody>
      </p:sp>
      <p:sp>
        <p:nvSpPr>
          <p:cNvPr id="3" name="Date Placeholder 2">
            <a:extLst>
              <a:ext uri="{FF2B5EF4-FFF2-40B4-BE49-F238E27FC236}">
                <a16:creationId xmlns:a16="http://schemas.microsoft.com/office/drawing/2014/main" id="{4047C89E-0ABD-4FD2-924C-894345ADFED8}"/>
              </a:ext>
            </a:extLst>
          </p:cNvPr>
          <p:cNvSpPr>
            <a:spLocks noGrp="1"/>
          </p:cNvSpPr>
          <p:nvPr>
            <p:ph type="dt" sz="half" idx="10"/>
          </p:nvPr>
        </p:nvSpPr>
        <p:spPr/>
        <p:txBody>
          <a:bodyPr/>
          <a:lstStyle/>
          <a:p>
            <a:fld id="{81B8F32D-D8B6-4B9E-9CBF-DCAC30B7B93D}" type="datetimeFigureOut">
              <a:rPr lang="en-US" smtClean="0"/>
              <a:t>1/6/2025</a:t>
            </a:fld>
            <a:endParaRPr lang="en-US"/>
          </a:p>
        </p:txBody>
      </p:sp>
      <p:sp>
        <p:nvSpPr>
          <p:cNvPr id="4" name="Footer Placeholder 3">
            <a:extLst>
              <a:ext uri="{FF2B5EF4-FFF2-40B4-BE49-F238E27FC236}">
                <a16:creationId xmlns:a16="http://schemas.microsoft.com/office/drawing/2014/main" id="{553026CE-9CC8-403B-88B1-184D16532A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B3D616-3C18-401B-A792-E75149FDFC47}"/>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7" name="Straight Connector 6">
            <a:extLst>
              <a:ext uri="{FF2B5EF4-FFF2-40B4-BE49-F238E27FC236}">
                <a16:creationId xmlns:a16="http://schemas.microsoft.com/office/drawing/2014/main" id="{04EC6F70-D800-4067-A36A-5BBFC8018E2D}"/>
              </a:ext>
              <a:ext uri="{C183D7F6-B498-43B3-948B-1728B52AA6E4}">
                <adec:decorative xmlns:adec="http://schemas.microsoft.com/office/drawing/2017/decorative" val="1"/>
              </a:ext>
            </a:extLst>
          </p:cNvPr>
          <p:cNvCxnSpPr>
            <a:cxnSpLocks/>
          </p:cNvCxnSpPr>
          <p:nvPr/>
        </p:nvCxnSpPr>
        <p:spPr>
          <a:xfrm>
            <a:off x="482600" y="393331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42B66CB6-8988-4FBA-8524-726765A5F2AA}"/>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2020443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C73F84-0C6B-4EF4-9405-C389824999D4}"/>
              </a:ext>
            </a:extLst>
          </p:cNvPr>
          <p:cNvSpPr>
            <a:spLocks noGrp="1"/>
          </p:cNvSpPr>
          <p:nvPr>
            <p:ph type="dt" sz="half" idx="10"/>
          </p:nvPr>
        </p:nvSpPr>
        <p:spPr/>
        <p:txBody>
          <a:bodyPr/>
          <a:lstStyle/>
          <a:p>
            <a:fld id="{81B8F32D-D8B6-4B9E-9CBF-DCAC30B7B93D}" type="datetimeFigureOut">
              <a:rPr lang="en-US" smtClean="0"/>
              <a:t>1/6/2025</a:t>
            </a:fld>
            <a:endParaRPr lang="en-US"/>
          </a:p>
        </p:txBody>
      </p:sp>
      <p:sp>
        <p:nvSpPr>
          <p:cNvPr id="3" name="Footer Placeholder 2">
            <a:extLst>
              <a:ext uri="{FF2B5EF4-FFF2-40B4-BE49-F238E27FC236}">
                <a16:creationId xmlns:a16="http://schemas.microsoft.com/office/drawing/2014/main" id="{DCCEC807-744E-4C5C-8B15-09AED3E570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FBCB19-9F4B-474C-85C1-4A645A971827}"/>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730997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A88B0-DD6B-449B-AE32-D3192081E76F}"/>
              </a:ext>
            </a:extLst>
          </p:cNvPr>
          <p:cNvSpPr>
            <a:spLocks noGrp="1"/>
          </p:cNvSpPr>
          <p:nvPr>
            <p:ph type="title"/>
          </p:nvPr>
        </p:nvSpPr>
        <p:spPr>
          <a:xfrm>
            <a:off x="484632" y="978408"/>
            <a:ext cx="4287393" cy="2450592"/>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F22ED6-5B69-4B3B-BF96-3A75F2107FA6}"/>
              </a:ext>
            </a:extLst>
          </p:cNvPr>
          <p:cNvSpPr>
            <a:spLocks noGrp="1"/>
          </p:cNvSpPr>
          <p:nvPr>
            <p:ph idx="1"/>
          </p:nvPr>
        </p:nvSpPr>
        <p:spPr>
          <a:xfrm>
            <a:off x="5183187" y="987425"/>
            <a:ext cx="6446484"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07704043-D45F-440A-A15D-2718A913E05A}"/>
              </a:ext>
            </a:extLst>
          </p:cNvPr>
          <p:cNvSpPr>
            <a:spLocks noGrp="1"/>
          </p:cNvSpPr>
          <p:nvPr>
            <p:ph type="body" sz="half" idx="2"/>
          </p:nvPr>
        </p:nvSpPr>
        <p:spPr>
          <a:xfrm>
            <a:off x="484632" y="3645074"/>
            <a:ext cx="4287393" cy="2223914"/>
          </a:xfrm>
        </p:spPr>
        <p:txBody>
          <a:bodyPr/>
          <a:lstStyle>
            <a:lvl1pPr marL="0" indent="0">
              <a:buNone/>
              <a:defRPr lang="en-US" sz="2400" i="1"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0072DC-7326-43E7-806C-B690C439E8A8}"/>
              </a:ext>
            </a:extLst>
          </p:cNvPr>
          <p:cNvSpPr>
            <a:spLocks noGrp="1"/>
          </p:cNvSpPr>
          <p:nvPr>
            <p:ph type="dt" sz="half" idx="10"/>
          </p:nvPr>
        </p:nvSpPr>
        <p:spPr/>
        <p:txBody>
          <a:bodyPr/>
          <a:lstStyle/>
          <a:p>
            <a:fld id="{81B8F32D-D8B6-4B9E-9CBF-DCAC30B7B93D}" type="datetimeFigureOut">
              <a:rPr lang="en-US" smtClean="0"/>
              <a:t>1/6/2025</a:t>
            </a:fld>
            <a:endParaRPr lang="en-US"/>
          </a:p>
        </p:txBody>
      </p:sp>
      <p:sp>
        <p:nvSpPr>
          <p:cNvPr id="6" name="Footer Placeholder 5">
            <a:extLst>
              <a:ext uri="{FF2B5EF4-FFF2-40B4-BE49-F238E27FC236}">
                <a16:creationId xmlns:a16="http://schemas.microsoft.com/office/drawing/2014/main" id="{73F89A0F-B8C6-4AA6-A9C4-4A454F4224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57A616-A4F2-4FC5-88DE-B4E6BA542895}"/>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177486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B773D-D007-4687-BA9C-9F229829B5EF}"/>
              </a:ext>
            </a:extLst>
          </p:cNvPr>
          <p:cNvSpPr>
            <a:spLocks noGrp="1"/>
          </p:cNvSpPr>
          <p:nvPr>
            <p:ph type="title"/>
          </p:nvPr>
        </p:nvSpPr>
        <p:spPr>
          <a:xfrm>
            <a:off x="484632" y="978407"/>
            <a:ext cx="4287393" cy="2450593"/>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A3A75FC-78D2-4EF5-884F-11B7BACF799A}"/>
              </a:ext>
            </a:extLst>
          </p:cNvPr>
          <p:cNvSpPr>
            <a:spLocks noGrp="1"/>
          </p:cNvSpPr>
          <p:nvPr>
            <p:ph type="pic" idx="1"/>
          </p:nvPr>
        </p:nvSpPr>
        <p:spPr>
          <a:xfrm>
            <a:off x="5183187" y="987425"/>
            <a:ext cx="644648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D7CE0BB-D335-4391-A23F-194C575CAF8F}"/>
              </a:ext>
            </a:extLst>
          </p:cNvPr>
          <p:cNvSpPr>
            <a:spLocks noGrp="1"/>
          </p:cNvSpPr>
          <p:nvPr>
            <p:ph type="body" sz="half" idx="2"/>
          </p:nvPr>
        </p:nvSpPr>
        <p:spPr>
          <a:xfrm>
            <a:off x="484632" y="3645074"/>
            <a:ext cx="4287393" cy="2223914"/>
          </a:xfrm>
        </p:spPr>
        <p:txBody>
          <a:bodyPr/>
          <a:lstStyle>
            <a:lvl1pPr marL="0" indent="0">
              <a:buNone/>
              <a:defRPr lang="en-US" sz="240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7701E1-B97B-4DA5-B9AD-07B7C12476AE}"/>
              </a:ext>
            </a:extLst>
          </p:cNvPr>
          <p:cNvSpPr>
            <a:spLocks noGrp="1"/>
          </p:cNvSpPr>
          <p:nvPr>
            <p:ph type="dt" sz="half" idx="10"/>
          </p:nvPr>
        </p:nvSpPr>
        <p:spPr/>
        <p:txBody>
          <a:bodyPr/>
          <a:lstStyle/>
          <a:p>
            <a:fld id="{81B8F32D-D8B6-4B9E-9CBF-DCAC30B7B93D}" type="datetimeFigureOut">
              <a:rPr lang="en-US" smtClean="0"/>
              <a:t>1/6/2025</a:t>
            </a:fld>
            <a:endParaRPr lang="en-US"/>
          </a:p>
        </p:txBody>
      </p:sp>
      <p:sp>
        <p:nvSpPr>
          <p:cNvPr id="6" name="Footer Placeholder 5">
            <a:extLst>
              <a:ext uri="{FF2B5EF4-FFF2-40B4-BE49-F238E27FC236}">
                <a16:creationId xmlns:a16="http://schemas.microsoft.com/office/drawing/2014/main" id="{076D9CF8-F42F-4618-9F26-8BFE56487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CA2023-1ECA-4A96-BDC7-F7FA4368BE1B}"/>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464672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1999A10-4355-4A13-B008-196B21ABEEAF}"/>
              </a:ext>
              <a:ext uri="{C183D7F6-B498-43B3-948B-1728B52AA6E4}">
                <adec:decorative xmlns:adec="http://schemas.microsoft.com/office/drawing/2017/decorative" val="1"/>
              </a:ext>
            </a:extLst>
          </p:cNvPr>
          <p:cNvSpPr/>
          <p:nvPr/>
        </p:nvSpPr>
        <p:spPr>
          <a:xfrm>
            <a:off x="482600" y="483576"/>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6D448-AFEA-4483-B0E4-002840525CDD}"/>
              </a:ext>
            </a:extLst>
          </p:cNvPr>
          <p:cNvSpPr>
            <a:spLocks noGrp="1"/>
          </p:cNvSpPr>
          <p:nvPr>
            <p:ph type="title"/>
          </p:nvPr>
        </p:nvSpPr>
        <p:spPr>
          <a:xfrm>
            <a:off x="482600" y="978408"/>
            <a:ext cx="10506991" cy="1755263"/>
          </a:xfrm>
          <a:prstGeom prst="rect">
            <a:avLst/>
          </a:prstGeo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F216234-4516-4303-8F60-A8127D89A5E5}"/>
              </a:ext>
            </a:extLst>
          </p:cNvPr>
          <p:cNvSpPr>
            <a:spLocks noGrp="1"/>
          </p:cNvSpPr>
          <p:nvPr>
            <p:ph type="body" orient="vert" idx="1"/>
          </p:nvPr>
        </p:nvSpPr>
        <p:spPr>
          <a:xfrm>
            <a:off x="484192" y="3103131"/>
            <a:ext cx="10506991" cy="30929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46B5D50-A474-462B-A807-DF186B1C2F48}"/>
              </a:ext>
            </a:extLst>
          </p:cNvPr>
          <p:cNvSpPr>
            <a:spLocks noGrp="1"/>
          </p:cNvSpPr>
          <p:nvPr>
            <p:ph type="dt" sz="half" idx="10"/>
          </p:nvPr>
        </p:nvSpPr>
        <p:spPr/>
        <p:txBody>
          <a:bodyPr/>
          <a:lstStyle/>
          <a:p>
            <a:fld id="{81B8F32D-D8B6-4B9E-9CBF-DCAC30B7B93D}" type="datetimeFigureOut">
              <a:rPr lang="en-US" smtClean="0"/>
              <a:t>1/6/2025</a:t>
            </a:fld>
            <a:endParaRPr lang="en-US"/>
          </a:p>
        </p:txBody>
      </p:sp>
      <p:sp>
        <p:nvSpPr>
          <p:cNvPr id="5" name="Footer Placeholder 4">
            <a:extLst>
              <a:ext uri="{FF2B5EF4-FFF2-40B4-BE49-F238E27FC236}">
                <a16:creationId xmlns:a16="http://schemas.microsoft.com/office/drawing/2014/main" id="{F8BF1DAF-2E2D-46ED-AA3E-3D2FE40399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2FC771-EB13-4EB5-A0A2-3968C6ABBD4E}"/>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8" name="Straight Connector 7">
            <a:extLst>
              <a:ext uri="{FF2B5EF4-FFF2-40B4-BE49-F238E27FC236}">
                <a16:creationId xmlns:a16="http://schemas.microsoft.com/office/drawing/2014/main" id="{B3B596B8-8230-4695-8D76-F06AFA8156C3}"/>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C53EBF93-5FD9-4F4E-8485-7B937145CD0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60424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6B4D06-C7C6-4949-8EB2-F03ED999A2BB}"/>
              </a:ext>
            </a:extLst>
          </p:cNvPr>
          <p:cNvSpPr>
            <a:spLocks noGrp="1"/>
          </p:cNvSpPr>
          <p:nvPr>
            <p:ph type="title" orient="vert"/>
          </p:nvPr>
        </p:nvSpPr>
        <p:spPr>
          <a:xfrm>
            <a:off x="8041710" y="978408"/>
            <a:ext cx="2947881" cy="5124777"/>
          </a:xfrm>
          <a:prstGeom prst="rect">
            <a:avLst/>
          </a:prstGeo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C921B9D-8C11-4176-AF22-89F972E21284}"/>
              </a:ext>
            </a:extLst>
          </p:cNvPr>
          <p:cNvSpPr>
            <a:spLocks noGrp="1"/>
          </p:cNvSpPr>
          <p:nvPr>
            <p:ph type="body" orient="vert" idx="1"/>
          </p:nvPr>
        </p:nvSpPr>
        <p:spPr>
          <a:xfrm>
            <a:off x="484632" y="978408"/>
            <a:ext cx="7256453" cy="51247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AFA9E1C-8E18-4A35-9BD8-427B1D14BB8E}"/>
              </a:ext>
            </a:extLst>
          </p:cNvPr>
          <p:cNvSpPr>
            <a:spLocks noGrp="1"/>
          </p:cNvSpPr>
          <p:nvPr>
            <p:ph type="dt" sz="half" idx="10"/>
          </p:nvPr>
        </p:nvSpPr>
        <p:spPr/>
        <p:txBody>
          <a:bodyPr/>
          <a:lstStyle/>
          <a:p>
            <a:fld id="{81B8F32D-D8B6-4B9E-9CBF-DCAC30B7B93D}" type="datetimeFigureOut">
              <a:rPr lang="en-US" smtClean="0"/>
              <a:t>1/6/2025</a:t>
            </a:fld>
            <a:endParaRPr lang="en-US"/>
          </a:p>
        </p:txBody>
      </p:sp>
      <p:sp>
        <p:nvSpPr>
          <p:cNvPr id="5" name="Footer Placeholder 4">
            <a:extLst>
              <a:ext uri="{FF2B5EF4-FFF2-40B4-BE49-F238E27FC236}">
                <a16:creationId xmlns:a16="http://schemas.microsoft.com/office/drawing/2014/main" id="{2E116CDB-7BB6-4DD2-A626-6DA8E569F2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D0403B-439E-449F-83B1-799EEC239A2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74772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87A535-3CAC-46BC-B2B2-3AE83EC3A561}"/>
              </a:ext>
            </a:extLst>
          </p:cNvPr>
          <p:cNvSpPr>
            <a:spLocks noGrp="1"/>
          </p:cNvSpPr>
          <p:nvPr>
            <p:ph type="title"/>
          </p:nvPr>
        </p:nvSpPr>
        <p:spPr>
          <a:xfrm>
            <a:off x="482600" y="978408"/>
            <a:ext cx="10506991" cy="2153099"/>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D8EBDBD-59EC-46ED-BE79-6D37B531D692}"/>
              </a:ext>
            </a:extLst>
          </p:cNvPr>
          <p:cNvSpPr>
            <a:spLocks noGrp="1"/>
          </p:cNvSpPr>
          <p:nvPr>
            <p:ph type="body" idx="1"/>
          </p:nvPr>
        </p:nvSpPr>
        <p:spPr>
          <a:xfrm>
            <a:off x="482600" y="3306870"/>
            <a:ext cx="10506991" cy="257272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5921F5C-FD3D-42C7-90F4-5ECE6FFCFE7F}"/>
              </a:ext>
            </a:extLst>
          </p:cNvPr>
          <p:cNvSpPr>
            <a:spLocks noGrp="1"/>
          </p:cNvSpPr>
          <p:nvPr>
            <p:ph type="dt" sz="half" idx="2"/>
          </p:nvPr>
        </p:nvSpPr>
        <p:spPr>
          <a:xfrm>
            <a:off x="484632" y="100584"/>
            <a:ext cx="2743200" cy="365125"/>
          </a:xfrm>
          <a:prstGeom prst="rect">
            <a:avLst/>
          </a:prstGeom>
        </p:spPr>
        <p:txBody>
          <a:bodyPr vert="horz" lIns="91440" tIns="45720" rIns="91440" bIns="45720" rtlCol="0" anchor="ctr"/>
          <a:lstStyle>
            <a:lvl1pPr algn="l">
              <a:defRPr sz="900">
                <a:solidFill>
                  <a:schemeClr val="tx1"/>
                </a:solidFill>
              </a:defRPr>
            </a:lvl1pPr>
          </a:lstStyle>
          <a:p>
            <a:fld id="{81B8F32D-D8B6-4B9E-9CBF-DCAC30B7B93D}" type="datetimeFigureOut">
              <a:rPr lang="en-US" smtClean="0"/>
              <a:pPr/>
              <a:t>1/6/2025</a:t>
            </a:fld>
            <a:endParaRPr lang="en-US" dirty="0"/>
          </a:p>
        </p:txBody>
      </p:sp>
      <p:sp>
        <p:nvSpPr>
          <p:cNvPr id="5" name="Footer Placeholder 4">
            <a:extLst>
              <a:ext uri="{FF2B5EF4-FFF2-40B4-BE49-F238E27FC236}">
                <a16:creationId xmlns:a16="http://schemas.microsoft.com/office/drawing/2014/main" id="{0FE63D50-6D0B-4963-97B9-A32AE63235B8}"/>
              </a:ext>
            </a:extLst>
          </p:cNvPr>
          <p:cNvSpPr>
            <a:spLocks noGrp="1"/>
          </p:cNvSpPr>
          <p:nvPr>
            <p:ph type="ftr" sz="quarter" idx="3"/>
          </p:nvPr>
        </p:nvSpPr>
        <p:spPr>
          <a:xfrm>
            <a:off x="484632" y="6419088"/>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826B5E08-CAC3-4C87-B143-5F8956AE905D}"/>
              </a:ext>
            </a:extLst>
          </p:cNvPr>
          <p:cNvSpPr>
            <a:spLocks noGrp="1"/>
          </p:cNvSpPr>
          <p:nvPr>
            <p:ph type="sldNum" sz="quarter" idx="4"/>
          </p:nvPr>
        </p:nvSpPr>
        <p:spPr>
          <a:xfrm>
            <a:off x="10989591" y="100584"/>
            <a:ext cx="640080" cy="365125"/>
          </a:xfrm>
          <a:prstGeom prst="rect">
            <a:avLst/>
          </a:prstGeom>
        </p:spPr>
        <p:txBody>
          <a:bodyPr vert="horz" lIns="91440" tIns="45720" rIns="91440" bIns="45720" rtlCol="0" anchor="ctr"/>
          <a:lstStyle>
            <a:lvl1pPr algn="r">
              <a:defRPr sz="900">
                <a:solidFill>
                  <a:schemeClr val="tx1"/>
                </a:solidFill>
              </a:defRPr>
            </a:lvl1pPr>
          </a:lstStyle>
          <a:p>
            <a:fld id="{60553ECD-7F6D-420D-93CA-D8D15EB427AC}" type="slidenum">
              <a:rPr lang="en-US" smtClean="0"/>
              <a:pPr/>
              <a:t>‹#›</a:t>
            </a:fld>
            <a:endParaRPr lang="en-US" dirty="0"/>
          </a:p>
        </p:txBody>
      </p:sp>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468520627"/>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77" r:id="rId6"/>
    <p:sldLayoutId id="2147483773" r:id="rId7"/>
    <p:sldLayoutId id="2147483774" r:id="rId8"/>
    <p:sldLayoutId id="2147483775" r:id="rId9"/>
    <p:sldLayoutId id="2147483776" r:id="rId10"/>
    <p:sldLayoutId id="2147483778" r:id="rId11"/>
  </p:sldLayoutIdLst>
  <p:txStyles>
    <p:titleStyle>
      <a:lvl1pPr algn="l" defTabSz="914400" rtl="0" eaLnBrk="1" latinLnBrk="0" hangingPunct="1">
        <a:lnSpc>
          <a:spcPct val="100000"/>
        </a:lnSpc>
        <a:spcBef>
          <a:spcPct val="0"/>
        </a:spcBef>
        <a:buNone/>
        <a:defRPr sz="6600" kern="120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notesSlide" Target="../notesSlides/notesSlide3.xml"/><Relationship Id="rId3" Type="http://schemas.microsoft.com/office/2007/relationships/media" Target="../media/media5.m4a"/><Relationship Id="rId7"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audio" Target="../media/media6.m4a"/><Relationship Id="rId5" Type="http://schemas.microsoft.com/office/2007/relationships/media" Target="../media/media6.m4a"/><Relationship Id="rId10" Type="http://schemas.openxmlformats.org/officeDocument/2006/relationships/image" Target="../media/image2.png"/><Relationship Id="rId4" Type="http://schemas.openxmlformats.org/officeDocument/2006/relationships/audio" Target="../media/media5.m4a"/><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3" Type="http://schemas.microsoft.com/office/2007/relationships/media" Target="../media/media8.m4a"/><Relationship Id="rId7" Type="http://schemas.openxmlformats.org/officeDocument/2006/relationships/image" Target="../media/image6.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notesSlide" Target="../notesSlides/notesSlide4.xml"/><Relationship Id="rId5" Type="http://schemas.openxmlformats.org/officeDocument/2006/relationships/slideLayout" Target="../slideLayouts/slideLayout7.xml"/><Relationship Id="rId4" Type="http://schemas.openxmlformats.org/officeDocument/2006/relationships/audio" Target="../media/media8.m4a"/><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image" Target="../media/image9.png"/><Relationship Id="rId3" Type="http://schemas.microsoft.com/office/2007/relationships/media" Target="../media/media10.m4a"/><Relationship Id="rId7" Type="http://schemas.openxmlformats.org/officeDocument/2006/relationships/image" Target="../media/image8.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notesSlide" Target="../notesSlides/notesSlide5.xml"/><Relationship Id="rId5" Type="http://schemas.openxmlformats.org/officeDocument/2006/relationships/slideLayout" Target="../slideLayouts/slideLayout7.xml"/><Relationship Id="rId4" Type="http://schemas.openxmlformats.org/officeDocument/2006/relationships/audio" Target="../media/media10.m4a"/><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7.xml"/><Relationship Id="rId7" Type="http://schemas.openxmlformats.org/officeDocument/2006/relationships/diagramQuickStyle" Target="../diagrams/quickStyle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7.xml"/><Relationship Id="rId9" Type="http://schemas.microsoft.com/office/2007/relationships/diagramDrawing" Target="../diagrams/drawing1.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7.xml"/><Relationship Id="rId7" Type="http://schemas.openxmlformats.org/officeDocument/2006/relationships/diagramQuickStyle" Target="../diagrams/quickStyle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8.xml"/><Relationship Id="rId9" Type="http://schemas.microsoft.com/office/2007/relationships/diagramDrawing" Target="../diagrams/drawing2.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7.xml"/><Relationship Id="rId7" Type="http://schemas.openxmlformats.org/officeDocument/2006/relationships/diagramQuickStyle" Target="../diagrams/quickStyle3.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9.xml"/><Relationship Id="rId9" Type="http://schemas.microsoft.com/office/2007/relationships/diagramDrawing" Target="../diagrams/drawing3.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7.xml"/><Relationship Id="rId7" Type="http://schemas.openxmlformats.org/officeDocument/2006/relationships/diagramQuickStyle" Target="../diagrams/quickStyle4.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10.xml"/><Relationship Id="rId9" Type="http://schemas.microsoft.com/office/2007/relationships/diagramDrawing" Target="../diagrams/drawing4.xml"/></Relationships>
</file>

<file path=ppt/slides/_rels/slide12.xml.rels><?xml version="1.0" encoding="UTF-8" standalone="yes"?>
<Relationships xmlns="http://schemas.openxmlformats.org/package/2006/relationships"><Relationship Id="rId8" Type="http://schemas.openxmlformats.org/officeDocument/2006/relationships/hyperlink" Target="https://www.coursera.org/articles/strategic-management" TargetMode="External"/><Relationship Id="rId13" Type="http://schemas.openxmlformats.org/officeDocument/2006/relationships/hyperlink" Target="https://www.euronews.com/2023/05/10/life-with-mum-and-dad-more-uk-adults-still-living-with-their-parents-new-figures-reveal" TargetMode="External"/><Relationship Id="rId3" Type="http://schemas.openxmlformats.org/officeDocument/2006/relationships/hyperlink" Target="https://www.carringtonwest.com/blog/2023/05/why-it-is-important-for-businesses-to-support-charities?source=google.com" TargetMode="External"/><Relationship Id="rId7" Type="http://schemas.openxmlformats.org/officeDocument/2006/relationships/hyperlink" Target="https://www.cliffsnotes.com/study-notes/20514755" TargetMode="External"/><Relationship Id="rId12" Type="http://schemas.openxmlformats.org/officeDocument/2006/relationships/hyperlink" Target="https://encyclopedia.1914-1918-online.net/article/post-war-societies-great-britain-and-ireland/" TargetMode="External"/><Relationship Id="rId2" Type="http://schemas.openxmlformats.org/officeDocument/2006/relationships/hyperlink" Target="https://asana.com/resources/strategy-implementation" TargetMode="External"/><Relationship Id="rId1" Type="http://schemas.openxmlformats.org/officeDocument/2006/relationships/slideLayout" Target="../slideLayouts/slideLayout7.xml"/><Relationship Id="rId6" Type="http://schemas.openxmlformats.org/officeDocument/2006/relationships/hyperlink" Target="https://www.hrmagazine.co.uk/content/comment/how-should-leaders-communicate-the-new-flexible-working-law-to-employees/" TargetMode="External"/><Relationship Id="rId11" Type="http://schemas.openxmlformats.org/officeDocument/2006/relationships/hyperlink" Target="https://uk.indeed.com/career-advice/career-development/leadership-theories" TargetMode="External"/><Relationship Id="rId5" Type="http://schemas.openxmlformats.org/officeDocument/2006/relationships/hyperlink" Target="https://www.cipd.org/uk/knowledge/factsheets/pestle-analysis-factsheet/" TargetMode="External"/><Relationship Id="rId10" Type="http://schemas.openxmlformats.org/officeDocument/2006/relationships/hyperlink" Target="https://www.cipd.org/uk/knowledge/factsheets/swot-analysis-factsheet/" TargetMode="External"/><Relationship Id="rId4" Type="http://schemas.openxmlformats.org/officeDocument/2006/relationships/hyperlink" Target="https://www.cipd.org/uk/knowledge/guides/flexible-working-manager-guide/" TargetMode="External"/><Relationship Id="rId9" Type="http://schemas.openxmlformats.org/officeDocument/2006/relationships/hyperlink" Target="https://www.warnergoodman.co.uk/site/blog/news/summary-of-employment-law-changes-to-expect-in-2025"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ukc-word-edit.officeapps.live.com/we/www.mindtools.com" TargetMode="External"/><Relationship Id="rId13" Type="http://schemas.openxmlformats.org/officeDocument/2006/relationships/hyperlink" Target="https://businessmodelanalyst.com/tesco-pestle-analysis/?srsltid=AfmBOor7cb7gf6euwCkK7eOGl4k0I9ROe-B_TL5PZfwvAVFOmLjn8b1_" TargetMode="External"/><Relationship Id="rId18" Type="http://schemas.openxmlformats.org/officeDocument/2006/relationships/hyperlink" Target="https://tesco-bst.com/history-of-tesco/" TargetMode="External"/><Relationship Id="rId3" Type="http://schemas.openxmlformats.org/officeDocument/2006/relationships/hyperlink" Target="https://ukc-word-edit.officeapps.live.com/we/www.linkedin.com" TargetMode="External"/><Relationship Id="rId21" Type="http://schemas.openxmlformats.org/officeDocument/2006/relationships/hyperlink" Target="https://www.tescoplc.com/about/our-history/" TargetMode="External"/><Relationship Id="rId7" Type="http://schemas.openxmlformats.org/officeDocument/2006/relationships/hyperlink" Target="https://www.mcdonalds.com/gb/en-gb/help/faq/does-mcdonalds-use-zero-hour-contracts.html" TargetMode="External"/><Relationship Id="rId12" Type="http://schemas.openxmlformats.org/officeDocument/2006/relationships/hyperlink" Target="https://www.ons.gov.uk/peoplepopulationandcommunity/populationandmigration/populationestimates/articles/moreadultslivingwiththeirparents/2023-05-10" TargetMode="External"/><Relationship Id="rId17" Type="http://schemas.openxmlformats.org/officeDocument/2006/relationships/hyperlink" Target="https://www.shrm.org/topics-tools/tools/hr-answers/basics-environmental-scanning-part-strategic-planning-process" TargetMode="External"/><Relationship Id="rId2" Type="http://schemas.openxmlformats.org/officeDocument/2006/relationships/hyperlink" Target="https://www.investopedia.com/terms/s/strategic-management.asp" TargetMode="External"/><Relationship Id="rId16" Type="http://schemas.openxmlformats.org/officeDocument/2006/relationships/hyperlink" Target="https://ukc-word-edit.officeapps.live.com/we/www.shrm.org" TargetMode="External"/><Relationship Id="rId20" Type="http://schemas.openxmlformats.org/officeDocument/2006/relationships/hyperlink" Target="https://www.tesco.com/groceries/en-GB/zone/tesco-finest" TargetMode="External"/><Relationship Id="rId1" Type="http://schemas.openxmlformats.org/officeDocument/2006/relationships/slideLayout" Target="../slideLayouts/slideLayout7.xml"/><Relationship Id="rId6" Type="http://schemas.openxmlformats.org/officeDocument/2006/relationships/hyperlink" Target="https://ukc-word-edit.officeapps.live.com/we/www.mcdonalds.com" TargetMode="External"/><Relationship Id="rId11" Type="http://schemas.openxmlformats.org/officeDocument/2006/relationships/hyperlink" Target="https://ukc-word-edit.officeapps.live.com/we/www.ons.gov.uk" TargetMode="External"/><Relationship Id="rId5" Type="http://schemas.openxmlformats.org/officeDocument/2006/relationships/hyperlink" Target="https://www.proactiveworldwide.com/resources/market-and-competitive-intelligence-blog/the-benefits-of-swot-analysis/" TargetMode="External"/><Relationship Id="rId15" Type="http://schemas.openxmlformats.org/officeDocument/2006/relationships/hyperlink" Target="https://quantive.com/resources/articles/strategic-management" TargetMode="External"/><Relationship Id="rId23" Type="http://schemas.openxmlformats.org/officeDocument/2006/relationships/hyperlink" Target="https://www.ndsu.edu/agriculture/extension/publications/goal-setting-strategic-planning" TargetMode="External"/><Relationship Id="rId10" Type="http://schemas.openxmlformats.org/officeDocument/2006/relationships/hyperlink" Target="https://miro.com/blog/strategic-management-process/" TargetMode="External"/><Relationship Id="rId19" Type="http://schemas.openxmlformats.org/officeDocument/2006/relationships/hyperlink" Target="https://ukc-word-edit.officeapps.live.com/we/www.tesco.com" TargetMode="External"/><Relationship Id="rId4" Type="http://schemas.openxmlformats.org/officeDocument/2006/relationships/hyperlink" Target="https://www.linkedin.com/advice/0/how-can-you-analyze-your-competitive-strategy-bowmans" TargetMode="External"/><Relationship Id="rId9" Type="http://schemas.openxmlformats.org/officeDocument/2006/relationships/hyperlink" Target="https://www.mindtools.com/a2rq300/bowmans-strategy-clock" TargetMode="External"/><Relationship Id="rId14" Type="http://schemas.openxmlformats.org/officeDocument/2006/relationships/hyperlink" Target="https://www.productplan.com/glossary/stakeholder-analysis/" TargetMode="External"/><Relationship Id="rId22" Type="http://schemas.openxmlformats.org/officeDocument/2006/relationships/hyperlink" Target="https://ukc-word-edit.officeapps.live.com/we/www.ag.ndsu.ed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7FE5201-BB98-480C-BADB-207C8F893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65A1411-0C46-4437-890D-A6FADAA96E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5"/>
            <a:ext cx="11147071" cy="1503659"/>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1007" y="738102"/>
            <a:ext cx="10760586" cy="1117458"/>
          </a:xfrm>
        </p:spPr>
        <p:txBody>
          <a:bodyPr vert="horz" lIns="91440" tIns="45720" rIns="91440" bIns="45720" rtlCol="0" anchor="ctr">
            <a:normAutofit/>
          </a:bodyPr>
          <a:lstStyle/>
          <a:p>
            <a:r>
              <a:rPr lang="en-US" dirty="0">
                <a:latin typeface="Lucida Sans Typewriter"/>
              </a:rPr>
              <a:t>New Strategy</a:t>
            </a:r>
          </a:p>
        </p:txBody>
      </p:sp>
      <p:sp>
        <p:nvSpPr>
          <p:cNvPr id="3" name="Subtitle 2"/>
          <p:cNvSpPr>
            <a:spLocks noGrp="1"/>
          </p:cNvSpPr>
          <p:nvPr>
            <p:ph type="subTitle" idx="1"/>
          </p:nvPr>
        </p:nvSpPr>
        <p:spPr>
          <a:xfrm>
            <a:off x="6379120" y="2236525"/>
            <a:ext cx="4862473" cy="3894645"/>
          </a:xfrm>
        </p:spPr>
        <p:txBody>
          <a:bodyPr vert="horz" lIns="91440" tIns="45720" rIns="91440" bIns="45720" rtlCol="0" anchor="ctr">
            <a:normAutofit/>
          </a:bodyPr>
          <a:lstStyle/>
          <a:p>
            <a:r>
              <a:rPr lang="en-US" dirty="0">
                <a:latin typeface="Lucida Sans Typewriter"/>
              </a:rPr>
              <a:t>Kayleigh Thieme</a:t>
            </a:r>
          </a:p>
          <a:p>
            <a:endParaRPr lang="en-US" dirty="0">
              <a:latin typeface="Lucida Sans Typewriter"/>
            </a:endParaRPr>
          </a:p>
          <a:p>
            <a:r>
              <a:rPr lang="en-US" dirty="0">
                <a:latin typeface="Lucida Sans Typewriter"/>
              </a:rPr>
              <a:t>2206102</a:t>
            </a:r>
          </a:p>
        </p:txBody>
      </p:sp>
      <p:cxnSp>
        <p:nvCxnSpPr>
          <p:cNvPr id="76" name="Straight Connector 75">
            <a:extLst>
              <a:ext uri="{FF2B5EF4-FFF2-40B4-BE49-F238E27FC236}">
                <a16:creationId xmlns:a16="http://schemas.microsoft.com/office/drawing/2014/main" id="{5600D858-9844-4B2A-9D38-77BD00EC45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5" name="Picture 4" descr="A red and blue logo&#10;&#10;Description automatically generated">
            <a:extLst>
              <a:ext uri="{FF2B5EF4-FFF2-40B4-BE49-F238E27FC236}">
                <a16:creationId xmlns:a16="http://schemas.microsoft.com/office/drawing/2014/main" id="{2EE966FF-D14F-1808-64DD-FD1F6BF27BD4}"/>
              </a:ext>
            </a:extLst>
          </p:cNvPr>
          <p:cNvPicPr>
            <a:picLocks noChangeAspect="1"/>
          </p:cNvPicPr>
          <p:nvPr/>
        </p:nvPicPr>
        <p:blipFill>
          <a:blip r:embed="rId4">
            <a:alphaModFix/>
          </a:blip>
          <a:srcRect l="8403" r="2227" b="2"/>
          <a:stretch/>
        </p:blipFill>
        <p:spPr>
          <a:xfrm>
            <a:off x="479414" y="1993515"/>
            <a:ext cx="5513221" cy="4374624"/>
          </a:xfrm>
          <a:prstGeom prst="rect">
            <a:avLst/>
          </a:prstGeom>
        </p:spPr>
      </p:pic>
      <p:cxnSp>
        <p:nvCxnSpPr>
          <p:cNvPr id="78" name="Straight Connector 77">
            <a:extLst>
              <a:ext uri="{FF2B5EF4-FFF2-40B4-BE49-F238E27FC236}">
                <a16:creationId xmlns:a16="http://schemas.microsoft.com/office/drawing/2014/main" id="{F89C6C02-EDA3-4D0B-9C4E-AAE0F2C7D5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199351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0" name="Straight Connector 79">
            <a:extLst>
              <a:ext uri="{FF2B5EF4-FFF2-40B4-BE49-F238E27FC236}">
                <a16:creationId xmlns:a16="http://schemas.microsoft.com/office/drawing/2014/main" id="{7818025D-200B-4542-8AF9-7D9B2FFE6F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758D220A-1CD0-27B8-BB61-19D1D63A3BAB}"/>
              </a:ext>
            </a:extLst>
          </p:cNvPr>
          <p:cNvSpPr txBox="1"/>
          <p:nvPr/>
        </p:nvSpPr>
        <p:spPr>
          <a:xfrm>
            <a:off x="3744652" y="5500813"/>
            <a:ext cx="31296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dirty="0">
                <a:latin typeface="Lucida Sans Typewriter"/>
              </a:rPr>
              <a:t>(The Square, no data)</a:t>
            </a:r>
            <a:endParaRPr lang="en-US">
              <a:latin typeface="Lucida Sans Typewriter"/>
            </a:endParaRPr>
          </a:p>
        </p:txBody>
      </p:sp>
      <p:pic>
        <p:nvPicPr>
          <p:cNvPr id="4" name="S 1">
            <a:hlinkClick r:id="" action="ppaction://media"/>
            <a:extLst>
              <a:ext uri="{FF2B5EF4-FFF2-40B4-BE49-F238E27FC236}">
                <a16:creationId xmlns:a16="http://schemas.microsoft.com/office/drawing/2014/main" id="{7774C504-A004-90E3-00B1-2388FFC3168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511811" y="618101"/>
            <a:ext cx="730250" cy="73025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numSld="999" showWhenStopped="0">
                <p:cTn id="7" repeatCount="indefinite"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E48FA233-30DB-4D0A-BF51-78D03F79F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userDrawn="1">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5" name="Rectangle 14">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9D507C55-9FD8-6331-674C-9503C8EDEEDD}"/>
              </a:ext>
            </a:extLst>
          </p:cNvPr>
          <p:cNvSpPr txBox="1"/>
          <p:nvPr/>
        </p:nvSpPr>
        <p:spPr>
          <a:xfrm>
            <a:off x="482600" y="976160"/>
            <a:ext cx="3964251" cy="223792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a:bodyPr>
          <a:lstStyle/>
          <a:p>
            <a:pPr>
              <a:lnSpc>
                <a:spcPct val="90000"/>
              </a:lnSpc>
              <a:spcBef>
                <a:spcPct val="0"/>
              </a:spcBef>
              <a:spcAft>
                <a:spcPts val="600"/>
              </a:spcAft>
            </a:pPr>
            <a:r>
              <a:rPr lang="en-US" sz="4600">
                <a:latin typeface="Lucida Sans Typewriter"/>
                <a:ea typeface="+mj-ea"/>
                <a:cs typeface="+mj-cs"/>
              </a:rPr>
              <a:t>What is Strategic Management?</a:t>
            </a:r>
          </a:p>
        </p:txBody>
      </p:sp>
      <p:sp>
        <p:nvSpPr>
          <p:cNvPr id="4" name="TextBox 3">
            <a:extLst>
              <a:ext uri="{FF2B5EF4-FFF2-40B4-BE49-F238E27FC236}">
                <a16:creationId xmlns:a16="http://schemas.microsoft.com/office/drawing/2014/main" id="{173BF2CC-5572-C795-BF03-DE09B7573565}"/>
              </a:ext>
            </a:extLst>
          </p:cNvPr>
          <p:cNvSpPr txBox="1"/>
          <p:nvPr/>
        </p:nvSpPr>
        <p:spPr>
          <a:xfrm>
            <a:off x="482600" y="3408254"/>
            <a:ext cx="3964250" cy="247003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marL="285750" indent="-285750">
              <a:lnSpc>
                <a:spcPct val="90000"/>
              </a:lnSpc>
              <a:spcAft>
                <a:spcPts val="600"/>
              </a:spcAft>
              <a:buFont typeface="Arial" panose="020B0604020202020204" pitchFamily="34" charset="0"/>
              <a:buChar char="•"/>
            </a:pPr>
            <a:r>
              <a:rPr lang="en-US" sz="1900" dirty="0">
                <a:latin typeface="Lucida Sans Typewriter"/>
              </a:rPr>
              <a:t>"Strategic management is a company's process for planning, implementing, and evaluating its major decisions to achieve long-term goals" (</a:t>
            </a:r>
            <a:r>
              <a:rPr lang="en-US" sz="1900" dirty="0" err="1">
                <a:latin typeface="Lucida Sans Typewriter"/>
              </a:rPr>
              <a:t>Quantive</a:t>
            </a:r>
            <a:r>
              <a:rPr lang="en-US" sz="1900" dirty="0">
                <a:latin typeface="Lucida Sans Typewriter"/>
              </a:rPr>
              <a:t>, 2024)</a:t>
            </a:r>
          </a:p>
          <a:p>
            <a:pPr marL="285750" indent="-285750">
              <a:lnSpc>
                <a:spcPct val="90000"/>
              </a:lnSpc>
              <a:spcAft>
                <a:spcPts val="600"/>
              </a:spcAft>
              <a:buFont typeface="Arial" panose="020B0604020202020204" pitchFamily="34" charset="0"/>
              <a:buChar char="•"/>
            </a:pPr>
            <a:r>
              <a:rPr lang="en-US" sz="1900" dirty="0">
                <a:latin typeface="Lucida Sans Typewriter"/>
              </a:rPr>
              <a:t>Guides an organization to stay ahead of its competitors,</a:t>
            </a:r>
          </a:p>
          <a:p>
            <a:pPr marL="285750" indent="-285750">
              <a:lnSpc>
                <a:spcPct val="90000"/>
              </a:lnSpc>
              <a:spcAft>
                <a:spcPts val="600"/>
              </a:spcAft>
              <a:buFont typeface="Arial" panose="020B0604020202020204" pitchFamily="34" charset="0"/>
              <a:buChar char="•"/>
            </a:pPr>
            <a:r>
              <a:rPr lang="en-US" sz="1900" dirty="0">
                <a:latin typeface="Lucida Sans Typewriter"/>
              </a:rPr>
              <a:t>Five main aspects</a:t>
            </a:r>
          </a:p>
        </p:txBody>
      </p:sp>
      <p:cxnSp>
        <p:nvCxnSpPr>
          <p:cNvPr id="17" name="Straight Connector 16">
            <a:extLst>
              <a:ext uri="{FF2B5EF4-FFF2-40B4-BE49-F238E27FC236}">
                <a16:creationId xmlns:a16="http://schemas.microsoft.com/office/drawing/2014/main" id="{06A9FE31-8E40-4AAC-8B90-1AD6D75205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52CE755F-6139-4A64-8874-30A9A3EFB8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5" name="TextBox 4">
            <a:extLst>
              <a:ext uri="{FF2B5EF4-FFF2-40B4-BE49-F238E27FC236}">
                <a16:creationId xmlns:a16="http://schemas.microsoft.com/office/drawing/2014/main" id="{76471030-782F-5BE8-A107-CC798933F0CD}"/>
              </a:ext>
            </a:extLst>
          </p:cNvPr>
          <p:cNvSpPr txBox="1"/>
          <p:nvPr/>
        </p:nvSpPr>
        <p:spPr>
          <a:xfrm>
            <a:off x="9829673" y="6363262"/>
            <a:ext cx="35967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(Kenton, 2024)</a:t>
            </a:r>
          </a:p>
        </p:txBody>
      </p:sp>
      <p:pic>
        <p:nvPicPr>
          <p:cNvPr id="6" name="Picture 5" descr="A blue and black diagram&#10;&#10;Description automatically generated">
            <a:extLst>
              <a:ext uri="{FF2B5EF4-FFF2-40B4-BE49-F238E27FC236}">
                <a16:creationId xmlns:a16="http://schemas.microsoft.com/office/drawing/2014/main" id="{4D111DCE-A29A-C0BE-482E-CBACFA369529}"/>
              </a:ext>
            </a:extLst>
          </p:cNvPr>
          <p:cNvPicPr>
            <a:picLocks noChangeAspect="1"/>
          </p:cNvPicPr>
          <p:nvPr/>
        </p:nvPicPr>
        <p:blipFill>
          <a:blip r:embed="rId5"/>
          <a:stretch>
            <a:fillRect/>
          </a:stretch>
        </p:blipFill>
        <p:spPr>
          <a:xfrm>
            <a:off x="4571078" y="974163"/>
            <a:ext cx="7498940" cy="5057160"/>
          </a:xfrm>
          <a:prstGeom prst="rect">
            <a:avLst/>
          </a:prstGeom>
        </p:spPr>
      </p:pic>
      <p:pic>
        <p:nvPicPr>
          <p:cNvPr id="7" name="S 2">
            <a:hlinkClick r:id="" action="ppaction://media"/>
            <a:extLst>
              <a:ext uri="{FF2B5EF4-FFF2-40B4-BE49-F238E27FC236}">
                <a16:creationId xmlns:a16="http://schemas.microsoft.com/office/drawing/2014/main" id="{C8B3E8DB-027A-8EC4-1625-3D12A1F95D5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892811" y="237101"/>
            <a:ext cx="730250" cy="730250"/>
          </a:xfrm>
          <a:prstGeom prst="rect">
            <a:avLst/>
          </a:prstGeom>
        </p:spPr>
      </p:pic>
    </p:spTree>
    <p:extLst>
      <p:ext uri="{BB962C8B-B14F-4D97-AF65-F5344CB8AC3E}">
        <p14:creationId xmlns:p14="http://schemas.microsoft.com/office/powerpoint/2010/main" val="31760776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nextCondLst>
                <p:cond evt="onClick" delay="0">
                  <p:tgtEl>
                    <p:spTgt spid="7"/>
                  </p:tgtEl>
                </p:cond>
              </p:nextCondLst>
            </p:seq>
            <p:audio>
              <p:cMediaNode>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9F762D-3E48-A2EA-5063-4C2F06D7BAC1}"/>
              </a:ext>
            </a:extLst>
          </p:cNvPr>
          <p:cNvSpPr txBox="1"/>
          <p:nvPr/>
        </p:nvSpPr>
        <p:spPr>
          <a:xfrm>
            <a:off x="314472" y="1419919"/>
            <a:ext cx="773143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latin typeface="Lucida Sans Typewriter"/>
              </a:rPr>
              <a:t>Tesco's background</a:t>
            </a:r>
          </a:p>
        </p:txBody>
      </p:sp>
      <p:sp>
        <p:nvSpPr>
          <p:cNvPr id="4" name="TextBox 3">
            <a:extLst>
              <a:ext uri="{FF2B5EF4-FFF2-40B4-BE49-F238E27FC236}">
                <a16:creationId xmlns:a16="http://schemas.microsoft.com/office/drawing/2014/main" id="{C7F66CD9-5BD9-BE9C-90FB-10FDBB361B7D}"/>
              </a:ext>
            </a:extLst>
          </p:cNvPr>
          <p:cNvSpPr txBox="1"/>
          <p:nvPr/>
        </p:nvSpPr>
        <p:spPr>
          <a:xfrm>
            <a:off x="657888" y="2695528"/>
            <a:ext cx="797736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latin typeface="Lucida Sans Typewriter"/>
              </a:rPr>
              <a:t>Created in 1919</a:t>
            </a:r>
          </a:p>
          <a:p>
            <a:pPr marL="285750" indent="-285750">
              <a:buFont typeface="Arial"/>
              <a:buChar char="•"/>
            </a:pPr>
            <a:r>
              <a:rPr lang="en-US" dirty="0">
                <a:latin typeface="Lucida Sans Typewriter"/>
              </a:rPr>
              <a:t>Jack Cohen</a:t>
            </a:r>
          </a:p>
          <a:p>
            <a:pPr marL="285750" indent="-285750">
              <a:buFont typeface="Arial"/>
              <a:buChar char="•"/>
            </a:pPr>
            <a:r>
              <a:rPr lang="en-US" dirty="0">
                <a:latin typeface="Lucida Sans Typewriter"/>
              </a:rPr>
              <a:t>1940's: Self Service</a:t>
            </a:r>
          </a:p>
          <a:p>
            <a:pPr marL="285750" indent="-285750">
              <a:buFont typeface="Arial"/>
              <a:buChar char="•"/>
            </a:pPr>
            <a:r>
              <a:rPr lang="en-US" dirty="0">
                <a:latin typeface="Lucida Sans Typewriter"/>
              </a:rPr>
              <a:t>1993: Tesco value</a:t>
            </a:r>
          </a:p>
          <a:p>
            <a:pPr marL="285750" indent="-285750">
              <a:buFont typeface="Arial"/>
              <a:buChar char="•"/>
            </a:pPr>
            <a:r>
              <a:rPr lang="en-US" dirty="0">
                <a:latin typeface="Lucida Sans Typewriter"/>
              </a:rPr>
              <a:t>1997: Tesco personal Finance</a:t>
            </a:r>
          </a:p>
          <a:p>
            <a:pPr marL="285750" indent="-285750">
              <a:buFont typeface="Arial"/>
              <a:buChar char="•"/>
            </a:pPr>
            <a:r>
              <a:rPr lang="en-US" dirty="0">
                <a:latin typeface="Lucida Sans Typewriter"/>
              </a:rPr>
              <a:t>2001: Florence and Fred</a:t>
            </a:r>
          </a:p>
          <a:p>
            <a:pPr marL="285750" indent="-285750">
              <a:buFont typeface="Arial"/>
              <a:buChar char="•"/>
            </a:pPr>
            <a:r>
              <a:rPr lang="en-US" dirty="0">
                <a:latin typeface="Lucida Sans Typewriter"/>
              </a:rPr>
              <a:t>2003: Tesco Mobile</a:t>
            </a:r>
          </a:p>
          <a:p>
            <a:pPr marL="285750" indent="-285750">
              <a:buFont typeface="Arial"/>
              <a:buChar char="•"/>
            </a:pPr>
            <a:r>
              <a:rPr lang="en-US" dirty="0">
                <a:latin typeface="Lucida Sans Typewriter"/>
              </a:rPr>
              <a:t>2009: relaunch of the </a:t>
            </a:r>
            <a:r>
              <a:rPr lang="en-US" err="1">
                <a:latin typeface="Lucida Sans Typewriter"/>
              </a:rPr>
              <a:t>ClubCard</a:t>
            </a:r>
            <a:endParaRPr lang="en-US">
              <a:latin typeface="Lucida Sans Typewriter"/>
            </a:endParaRPr>
          </a:p>
        </p:txBody>
      </p:sp>
      <p:pic>
        <p:nvPicPr>
          <p:cNvPr id="3" name="Picture 2" descr="A group of men standing outside a store&#10;&#10;Description automatically generated">
            <a:extLst>
              <a:ext uri="{FF2B5EF4-FFF2-40B4-BE49-F238E27FC236}">
                <a16:creationId xmlns:a16="http://schemas.microsoft.com/office/drawing/2014/main" id="{345204EC-9845-7E38-4B4E-9DD46B83238D}"/>
              </a:ext>
            </a:extLst>
          </p:cNvPr>
          <p:cNvPicPr>
            <a:picLocks noChangeAspect="1"/>
          </p:cNvPicPr>
          <p:nvPr/>
        </p:nvPicPr>
        <p:blipFill>
          <a:blip r:embed="rId5"/>
          <a:stretch>
            <a:fillRect/>
          </a:stretch>
        </p:blipFill>
        <p:spPr>
          <a:xfrm>
            <a:off x="5806256" y="1711581"/>
            <a:ext cx="5962650" cy="3705225"/>
          </a:xfrm>
          <a:prstGeom prst="rect">
            <a:avLst/>
          </a:prstGeom>
        </p:spPr>
      </p:pic>
      <p:sp>
        <p:nvSpPr>
          <p:cNvPr id="5" name="TextBox 4">
            <a:extLst>
              <a:ext uri="{FF2B5EF4-FFF2-40B4-BE49-F238E27FC236}">
                <a16:creationId xmlns:a16="http://schemas.microsoft.com/office/drawing/2014/main" id="{5D317227-FB02-DB73-7E73-FE5EE774A642}"/>
              </a:ext>
            </a:extLst>
          </p:cNvPr>
          <p:cNvSpPr txBox="1"/>
          <p:nvPr/>
        </p:nvSpPr>
        <p:spPr>
          <a:xfrm>
            <a:off x="9485730" y="5846541"/>
            <a:ext cx="22981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Lucida Sans Typewriter"/>
              </a:rPr>
              <a:t>(Tesco, 2024)</a:t>
            </a:r>
          </a:p>
        </p:txBody>
      </p:sp>
      <p:pic>
        <p:nvPicPr>
          <p:cNvPr id="6" name="S 3">
            <a:hlinkClick r:id="" action="ppaction://media"/>
            <a:extLst>
              <a:ext uri="{FF2B5EF4-FFF2-40B4-BE49-F238E27FC236}">
                <a16:creationId xmlns:a16="http://schemas.microsoft.com/office/drawing/2014/main" id="{4DCCF3C7-88D5-1B42-A26F-26C53DB456C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843649" y="642681"/>
            <a:ext cx="730250" cy="730250"/>
          </a:xfrm>
          <a:prstGeom prst="rect">
            <a:avLst/>
          </a:prstGeom>
        </p:spPr>
      </p:pic>
    </p:spTree>
    <p:extLst>
      <p:ext uri="{BB962C8B-B14F-4D97-AF65-F5344CB8AC3E}">
        <p14:creationId xmlns:p14="http://schemas.microsoft.com/office/powerpoint/2010/main" val="21458505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nextCondLst>
                <p:cond evt="onClick" delay="0">
                  <p:tgtEl>
                    <p:spTgt spid="6"/>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3" name="Rectangle 12">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4544A46C-D43C-011C-9DC7-B61F117FDC7A}"/>
              </a:ext>
            </a:extLst>
          </p:cNvPr>
          <p:cNvSpPr txBox="1"/>
          <p:nvPr/>
        </p:nvSpPr>
        <p:spPr>
          <a:xfrm>
            <a:off x="482600" y="976160"/>
            <a:ext cx="4255880" cy="223792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5100">
                <a:latin typeface="Lucida Sans Typewriter"/>
                <a:ea typeface="+mj-ea"/>
                <a:cs typeface="+mj-cs"/>
              </a:rPr>
              <a:t>Strategic Management Tools</a:t>
            </a:r>
          </a:p>
        </p:txBody>
      </p:sp>
      <p:cxnSp>
        <p:nvCxnSpPr>
          <p:cNvPr id="15" name="Straight Connector 14">
            <a:extLst>
              <a:ext uri="{FF2B5EF4-FFF2-40B4-BE49-F238E27FC236}">
                <a16:creationId xmlns:a16="http://schemas.microsoft.com/office/drawing/2014/main" id="{E9615127-4E4B-44AE-B157-C50975D419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TextBox 2">
            <a:extLst>
              <a:ext uri="{FF2B5EF4-FFF2-40B4-BE49-F238E27FC236}">
                <a16:creationId xmlns:a16="http://schemas.microsoft.com/office/drawing/2014/main" id="{5250ACF5-413C-1C69-0181-4C6179B0E9E6}"/>
              </a:ext>
            </a:extLst>
          </p:cNvPr>
          <p:cNvSpPr txBox="1"/>
          <p:nvPr/>
        </p:nvSpPr>
        <p:spPr>
          <a:xfrm>
            <a:off x="482600" y="3408254"/>
            <a:ext cx="3964250" cy="247003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a:spcAft>
                <a:spcPts val="600"/>
              </a:spcAft>
              <a:buFont typeface="Arial" panose="020B0604020202020204" pitchFamily="34" charset="0"/>
            </a:pPr>
            <a:r>
              <a:rPr lang="en-US" sz="3000" dirty="0">
                <a:latin typeface="Lucida Sans Typewriter"/>
              </a:rPr>
              <a:t>SWOT</a:t>
            </a:r>
          </a:p>
          <a:p>
            <a:pPr>
              <a:spcAft>
                <a:spcPts val="600"/>
              </a:spcAft>
              <a:buFont typeface="Arial" panose="020B0604020202020204" pitchFamily="34" charset="0"/>
            </a:pPr>
            <a:endParaRPr lang="en-US" sz="1900"/>
          </a:p>
          <a:p>
            <a:pPr marL="285750" indent="-285750">
              <a:spcAft>
                <a:spcPts val="600"/>
              </a:spcAft>
              <a:buFont typeface="Arial" panose="020B0604020202020204" pitchFamily="34" charset="0"/>
              <a:buChar char="•"/>
            </a:pPr>
            <a:r>
              <a:rPr lang="en-US" sz="1900" dirty="0">
                <a:latin typeface="Lucida Sans Typewriter"/>
              </a:rPr>
              <a:t>Helps evaluate an organization's strengths, weaknesses, opportunities and threats</a:t>
            </a:r>
          </a:p>
          <a:p>
            <a:pPr marL="285750" indent="-285750">
              <a:spcAft>
                <a:spcPts val="600"/>
              </a:spcAft>
              <a:buFont typeface="Arial" panose="020B0604020202020204" pitchFamily="34" charset="0"/>
              <a:buChar char="•"/>
            </a:pPr>
            <a:r>
              <a:rPr lang="en-US" sz="1900" dirty="0">
                <a:latin typeface="Lucida Sans Typewriter"/>
              </a:rPr>
              <a:t>Can guide an organization on which direction they should go</a:t>
            </a:r>
          </a:p>
        </p:txBody>
      </p:sp>
      <p:pic>
        <p:nvPicPr>
          <p:cNvPr id="4" name="Picture 3" descr="A diagram of a swot analysis&#10;&#10;Description automatically generated">
            <a:extLst>
              <a:ext uri="{FF2B5EF4-FFF2-40B4-BE49-F238E27FC236}">
                <a16:creationId xmlns:a16="http://schemas.microsoft.com/office/drawing/2014/main" id="{29938EBF-2E1C-E429-C459-2234BE8CB0DA}"/>
              </a:ext>
            </a:extLst>
          </p:cNvPr>
          <p:cNvPicPr>
            <a:picLocks noChangeAspect="1"/>
          </p:cNvPicPr>
          <p:nvPr/>
        </p:nvPicPr>
        <p:blipFill>
          <a:blip r:embed="rId9">
            <a:alphaModFix/>
          </a:blip>
          <a:stretch>
            <a:fillRect/>
          </a:stretch>
        </p:blipFill>
        <p:spPr>
          <a:xfrm>
            <a:off x="5040694" y="785174"/>
            <a:ext cx="6588977" cy="5287654"/>
          </a:xfrm>
          <a:prstGeom prst="rect">
            <a:avLst/>
          </a:prstGeom>
        </p:spPr>
      </p:pic>
      <p:cxnSp>
        <p:nvCxnSpPr>
          <p:cNvPr id="17" name="Straight Connector 16">
            <a:extLst>
              <a:ext uri="{FF2B5EF4-FFF2-40B4-BE49-F238E27FC236}">
                <a16:creationId xmlns:a16="http://schemas.microsoft.com/office/drawing/2014/main" id="{B607C7DF-2703-4D3B-B500-8182840C0A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5" name="S 4 (1)">
            <a:hlinkClick r:id="" action="ppaction://media"/>
            <a:extLst>
              <a:ext uri="{FF2B5EF4-FFF2-40B4-BE49-F238E27FC236}">
                <a16:creationId xmlns:a16="http://schemas.microsoft.com/office/drawing/2014/main" id="{3290518F-62EB-1963-D006-CBECB4A765E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653" y="392171"/>
            <a:ext cx="730250" cy="730250"/>
          </a:xfrm>
          <a:prstGeom prst="rect">
            <a:avLst/>
          </a:prstGeom>
        </p:spPr>
      </p:pic>
      <p:pic>
        <p:nvPicPr>
          <p:cNvPr id="6" name="S 4 (2)">
            <a:hlinkClick r:id="" action="ppaction://media"/>
            <a:extLst>
              <a:ext uri="{FF2B5EF4-FFF2-40B4-BE49-F238E27FC236}">
                <a16:creationId xmlns:a16="http://schemas.microsoft.com/office/drawing/2014/main" id="{87751278-9B23-A42E-C29B-57DD2FB43D95}"/>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1732727" y="3214394"/>
            <a:ext cx="730250" cy="730250"/>
          </a:xfrm>
          <a:prstGeom prst="rect">
            <a:avLst/>
          </a:prstGeom>
        </p:spPr>
      </p:pic>
      <p:pic>
        <p:nvPicPr>
          <p:cNvPr id="7" name="S 4 (3)">
            <a:hlinkClick r:id="" action="ppaction://media"/>
            <a:extLst>
              <a:ext uri="{FF2B5EF4-FFF2-40B4-BE49-F238E27FC236}">
                <a16:creationId xmlns:a16="http://schemas.microsoft.com/office/drawing/2014/main" id="{738FD9F2-F248-555E-4CAE-4A8D4E3DFC70}"/>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9606727" y="392171"/>
            <a:ext cx="730250" cy="730250"/>
          </a:xfrm>
          <a:prstGeom prst="rect">
            <a:avLst/>
          </a:prstGeom>
        </p:spPr>
      </p:pic>
    </p:spTree>
    <p:extLst>
      <p:ext uri="{BB962C8B-B14F-4D97-AF65-F5344CB8AC3E}">
        <p14:creationId xmlns:p14="http://schemas.microsoft.com/office/powerpoint/2010/main" val="25196150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 fill="hold"/>
                                        <p:tgtEl>
                                          <p:spTgt spid="6"/>
                                        </p:tgtEl>
                                      </p:cBhvr>
                                    </p:cmd>
                                  </p:childTnLst>
                                </p:cTn>
                              </p:par>
                            </p:childTnLst>
                          </p:cTn>
                        </p:par>
                      </p:childTnLst>
                    </p:cTn>
                  </p:par>
                </p:childTnLst>
              </p:cTn>
              <p:nextCondLst>
                <p:cond evt="onClick" delay="0">
                  <p:tgtEl>
                    <p:spTgt spid="6"/>
                  </p:tgtEl>
                </p:cond>
              </p:nextCondLst>
            </p:seq>
            <p:audio>
              <p:cMediaNode>
                <p:cTn id="13" fill="hold" display="0">
                  <p:stCondLst>
                    <p:cond delay="indefinite"/>
                  </p:stCondLst>
                  <p:endCondLst>
                    <p:cond evt="onStopAudio" delay="0">
                      <p:tgtEl>
                        <p:sldTgt/>
                      </p:tgtEl>
                    </p:cond>
                  </p:endCondLst>
                </p:cTn>
                <p:tgtEl>
                  <p:spTgt spid="6"/>
                </p:tgtEl>
              </p:cMediaNode>
            </p:audio>
            <p:seq concurrent="1" nextAc="seek">
              <p:cTn id="14" restart="whenNotActive" fill="hold" evtFilter="cancelBubble" nodeType="interactiveSeq">
                <p:stCondLst>
                  <p:cond evt="onClick" delay="0">
                    <p:tgtEl>
                      <p:spTgt spid="7"/>
                    </p:tgtEl>
                  </p:cond>
                </p:stCondLst>
                <p:endSync evt="end" delay="0">
                  <p:rtn val="all"/>
                </p:endSync>
                <p:childTnLst>
                  <p:par>
                    <p:cTn id="15" fill="hold">
                      <p:stCondLst>
                        <p:cond delay="0"/>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7"/>
                                        </p:tgtEl>
                                      </p:cBhvr>
                                    </p:cmd>
                                  </p:childTnLst>
                                </p:cTn>
                              </p:par>
                            </p:childTnLst>
                          </p:cTn>
                        </p:par>
                      </p:childTnLst>
                    </p:cTn>
                  </p:par>
                </p:childTnLst>
              </p:cTn>
              <p:nextCondLst>
                <p:cond evt="onClick" delay="0">
                  <p:tgtEl>
                    <p:spTgt spid="7"/>
                  </p:tgtEl>
                </p:cond>
              </p:nextCondLst>
            </p:seq>
            <p:audio>
              <p:cMediaNode>
                <p:cTn id="19"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3" name="Rectangle 12">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5" name="Straight Connector 14">
            <a:extLst>
              <a:ext uri="{FF2B5EF4-FFF2-40B4-BE49-F238E27FC236}">
                <a16:creationId xmlns:a16="http://schemas.microsoft.com/office/drawing/2014/main" id="{6108BD3D-CFD0-4A15-ACF6-EBC254CD7C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3" name="Picture 2" descr="A purple and yellow rectangle with black text&#10;&#10;Description automatically generated">
            <a:extLst>
              <a:ext uri="{FF2B5EF4-FFF2-40B4-BE49-F238E27FC236}">
                <a16:creationId xmlns:a16="http://schemas.microsoft.com/office/drawing/2014/main" id="{2D2A8B65-7AE3-1B27-1D89-3C40B245A277}"/>
              </a:ext>
            </a:extLst>
          </p:cNvPr>
          <p:cNvPicPr>
            <a:picLocks noChangeAspect="1"/>
          </p:cNvPicPr>
          <p:nvPr/>
        </p:nvPicPr>
        <p:blipFill>
          <a:blip r:embed="rId7">
            <a:alphaModFix/>
          </a:blip>
          <a:stretch>
            <a:fillRect/>
          </a:stretch>
        </p:blipFill>
        <p:spPr>
          <a:xfrm>
            <a:off x="4030805" y="800657"/>
            <a:ext cx="7955285" cy="2634460"/>
          </a:xfrm>
          <a:prstGeom prst="rect">
            <a:avLst/>
          </a:prstGeom>
        </p:spPr>
      </p:pic>
      <p:sp>
        <p:nvSpPr>
          <p:cNvPr id="2" name="TextBox 1">
            <a:extLst>
              <a:ext uri="{FF2B5EF4-FFF2-40B4-BE49-F238E27FC236}">
                <a16:creationId xmlns:a16="http://schemas.microsoft.com/office/drawing/2014/main" id="{FA1A8F39-A36D-E069-735B-838D4FBC2F82}"/>
              </a:ext>
            </a:extLst>
          </p:cNvPr>
          <p:cNvSpPr txBox="1"/>
          <p:nvPr/>
        </p:nvSpPr>
        <p:spPr>
          <a:xfrm>
            <a:off x="298245" y="2302125"/>
            <a:ext cx="5503374" cy="247003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Aft>
                <a:spcPts val="600"/>
              </a:spcAft>
              <a:buFont typeface="Arial" panose="020B0604020202020204" pitchFamily="34" charset="0"/>
            </a:pPr>
            <a:r>
              <a:rPr lang="en-US" sz="2000" dirty="0">
                <a:latin typeface="Lucida Sans Typewriter"/>
              </a:rPr>
              <a:t>PESTEL</a:t>
            </a:r>
          </a:p>
          <a:p>
            <a:pPr marL="285750" indent="-285750">
              <a:spcAft>
                <a:spcPts val="600"/>
              </a:spcAft>
              <a:buFont typeface="Arial" panose="020B0604020202020204" pitchFamily="34" charset="0"/>
              <a:buChar char="•"/>
            </a:pPr>
            <a:r>
              <a:rPr lang="en-US" sz="1600" dirty="0">
                <a:latin typeface="Lucida Sans Typewriter"/>
              </a:rPr>
              <a:t>Frequently used alongside </a:t>
            </a:r>
          </a:p>
          <a:p>
            <a:pPr>
              <a:spcAft>
                <a:spcPts val="600"/>
              </a:spcAft>
            </a:pPr>
            <a:r>
              <a:rPr lang="en-US" sz="1600" dirty="0">
                <a:latin typeface="Lucida Sans Typewriter"/>
              </a:rPr>
              <a:t>  SWOT analysis</a:t>
            </a:r>
          </a:p>
          <a:p>
            <a:pPr marL="285750" indent="-285750">
              <a:spcAft>
                <a:spcPts val="600"/>
              </a:spcAft>
              <a:buFont typeface="Arial" panose="020B0604020202020204" pitchFamily="34" charset="0"/>
              <a:buChar char="•"/>
            </a:pPr>
            <a:r>
              <a:rPr lang="en-US" sz="1600" dirty="0">
                <a:latin typeface="Lucida Sans Typewriter"/>
              </a:rPr>
              <a:t>Helps guide an </a:t>
            </a:r>
            <a:r>
              <a:rPr lang="en-US" sz="1600" dirty="0" err="1">
                <a:latin typeface="Lucida Sans Typewriter"/>
              </a:rPr>
              <a:t>organisation</a:t>
            </a:r>
            <a:r>
              <a:rPr lang="en-US" sz="1600" dirty="0">
                <a:latin typeface="Lucida Sans Typewriter"/>
              </a:rPr>
              <a:t> </a:t>
            </a:r>
          </a:p>
          <a:p>
            <a:pPr>
              <a:spcAft>
                <a:spcPts val="600"/>
              </a:spcAft>
            </a:pPr>
            <a:r>
              <a:rPr lang="en-US" sz="1600" dirty="0">
                <a:latin typeface="Lucida Sans Typewriter"/>
              </a:rPr>
              <a:t>  when creating a strategic </a:t>
            </a:r>
          </a:p>
          <a:p>
            <a:pPr>
              <a:spcAft>
                <a:spcPts val="600"/>
              </a:spcAft>
            </a:pPr>
            <a:r>
              <a:rPr lang="en-US" sz="1600" dirty="0">
                <a:latin typeface="Lucida Sans Typewriter"/>
              </a:rPr>
              <a:t>  plan</a:t>
            </a:r>
            <a:endParaRPr lang="en-US" dirty="0">
              <a:latin typeface="Seaford"/>
            </a:endParaRPr>
          </a:p>
        </p:txBody>
      </p:sp>
      <p:pic>
        <p:nvPicPr>
          <p:cNvPr id="4" name="Picture 3" descr="A yellow sign with black text&#10;&#10;Description automatically generated">
            <a:extLst>
              <a:ext uri="{FF2B5EF4-FFF2-40B4-BE49-F238E27FC236}">
                <a16:creationId xmlns:a16="http://schemas.microsoft.com/office/drawing/2014/main" id="{CF34282A-4D92-6741-C78F-970920E98621}"/>
              </a:ext>
            </a:extLst>
          </p:cNvPr>
          <p:cNvPicPr>
            <a:picLocks noChangeAspect="1"/>
          </p:cNvPicPr>
          <p:nvPr/>
        </p:nvPicPr>
        <p:blipFill>
          <a:blip r:embed="rId8">
            <a:alphaModFix/>
          </a:blip>
          <a:stretch>
            <a:fillRect/>
          </a:stretch>
        </p:blipFill>
        <p:spPr>
          <a:xfrm>
            <a:off x="4030805" y="3733919"/>
            <a:ext cx="8164221" cy="2086124"/>
          </a:xfrm>
          <a:prstGeom prst="rect">
            <a:avLst/>
          </a:prstGeom>
        </p:spPr>
      </p:pic>
      <p:cxnSp>
        <p:nvCxnSpPr>
          <p:cNvPr id="17" name="Straight Connector 16">
            <a:extLst>
              <a:ext uri="{FF2B5EF4-FFF2-40B4-BE49-F238E27FC236}">
                <a16:creationId xmlns:a16="http://schemas.microsoft.com/office/drawing/2014/main" id="{DB2019E5-6C31-4640-A135-6BBA7FFCF6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5" name="S 5 (1)">
            <a:hlinkClick r:id="" action="ppaction://media"/>
            <a:extLst>
              <a:ext uri="{FF2B5EF4-FFF2-40B4-BE49-F238E27FC236}">
                <a16:creationId xmlns:a16="http://schemas.microsoft.com/office/drawing/2014/main" id="{54C57702-6E00-46FF-D96D-05EBB88FB84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98552" y="1380101"/>
            <a:ext cx="730250" cy="730250"/>
          </a:xfrm>
          <a:prstGeom prst="rect">
            <a:avLst/>
          </a:prstGeom>
        </p:spPr>
      </p:pic>
      <p:pic>
        <p:nvPicPr>
          <p:cNvPr id="6" name="S 5 (2)">
            <a:hlinkClick r:id="" action="ppaction://media"/>
            <a:extLst>
              <a:ext uri="{FF2B5EF4-FFF2-40B4-BE49-F238E27FC236}">
                <a16:creationId xmlns:a16="http://schemas.microsoft.com/office/drawing/2014/main" id="{B7AB0F96-8C70-E0CA-6931-61E100F9125D}"/>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4366649" y="642681"/>
            <a:ext cx="730250" cy="730250"/>
          </a:xfrm>
          <a:prstGeom prst="rect">
            <a:avLst/>
          </a:prstGeom>
        </p:spPr>
      </p:pic>
    </p:spTree>
    <p:extLst>
      <p:ext uri="{BB962C8B-B14F-4D97-AF65-F5344CB8AC3E}">
        <p14:creationId xmlns:p14="http://schemas.microsoft.com/office/powerpoint/2010/main" val="20820658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 fill="hold"/>
                                        <p:tgtEl>
                                          <p:spTgt spid="6"/>
                                        </p:tgtEl>
                                      </p:cBhvr>
                                    </p:cmd>
                                  </p:childTnLst>
                                </p:cTn>
                              </p:par>
                            </p:childTnLst>
                          </p:cTn>
                        </p:par>
                      </p:childTnLst>
                    </p:cTn>
                  </p:par>
                </p:childTnLst>
              </p:cTn>
              <p:nextCondLst>
                <p:cond evt="onClick" delay="0">
                  <p:tgtEl>
                    <p:spTgt spid="6"/>
                  </p:tgtEl>
                </p:cond>
              </p:nextCondLst>
            </p:seq>
            <p:audio>
              <p:cMediaNode>
                <p:cTn id="13"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3DCE0A7-0858-13BF-FA6E-CCDBF718B91C}"/>
              </a:ext>
            </a:extLst>
          </p:cNvPr>
          <p:cNvSpPr txBox="1"/>
          <p:nvPr/>
        </p:nvSpPr>
        <p:spPr>
          <a:xfrm>
            <a:off x="322783" y="707050"/>
            <a:ext cx="834626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Lucida Sans Typewriter"/>
              </a:rPr>
              <a:t>Stakeholder analysis</a:t>
            </a:r>
          </a:p>
        </p:txBody>
      </p:sp>
      <p:pic>
        <p:nvPicPr>
          <p:cNvPr id="3" name="Picture 2" descr="A diagram of a power grid&#10;&#10;Description automatically generated">
            <a:extLst>
              <a:ext uri="{FF2B5EF4-FFF2-40B4-BE49-F238E27FC236}">
                <a16:creationId xmlns:a16="http://schemas.microsoft.com/office/drawing/2014/main" id="{4FE7361E-7BEF-476C-A45D-2F5E54C41658}"/>
              </a:ext>
            </a:extLst>
          </p:cNvPr>
          <p:cNvPicPr>
            <a:picLocks noChangeAspect="1"/>
          </p:cNvPicPr>
          <p:nvPr/>
        </p:nvPicPr>
        <p:blipFill>
          <a:blip r:embed="rId7"/>
          <a:stretch>
            <a:fillRect/>
          </a:stretch>
        </p:blipFill>
        <p:spPr>
          <a:xfrm>
            <a:off x="257175" y="1411581"/>
            <a:ext cx="5581650" cy="3733800"/>
          </a:xfrm>
          <a:prstGeom prst="rect">
            <a:avLst/>
          </a:prstGeom>
        </p:spPr>
      </p:pic>
      <p:sp>
        <p:nvSpPr>
          <p:cNvPr id="4" name="TextBox 3">
            <a:extLst>
              <a:ext uri="{FF2B5EF4-FFF2-40B4-BE49-F238E27FC236}">
                <a16:creationId xmlns:a16="http://schemas.microsoft.com/office/drawing/2014/main" id="{B5AEA720-4331-34BD-0CFF-CA095F078110}"/>
              </a:ext>
            </a:extLst>
          </p:cNvPr>
          <p:cNvSpPr txBox="1"/>
          <p:nvPr/>
        </p:nvSpPr>
        <p:spPr>
          <a:xfrm>
            <a:off x="2635956" y="5147733"/>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Lucida Sans Typewriter"/>
              </a:rPr>
              <a:t>(</a:t>
            </a:r>
            <a:r>
              <a:rPr lang="en-US" sz="1200" err="1">
                <a:latin typeface="Lucida Sans Typewriter"/>
              </a:rPr>
              <a:t>ProductPlan</a:t>
            </a:r>
            <a:r>
              <a:rPr lang="en-US" sz="1200">
                <a:latin typeface="Lucida Sans Typewriter"/>
              </a:rPr>
              <a:t>, no date)</a:t>
            </a:r>
            <a:endParaRPr lang="en-US">
              <a:latin typeface="Lucida Sans Typewriter"/>
            </a:endParaRPr>
          </a:p>
        </p:txBody>
      </p:sp>
      <p:pic>
        <p:nvPicPr>
          <p:cNvPr id="5" name="Picture 4" descr="A diagram of a company&amp;#39;s company&#10;&#10;Description automatically generated">
            <a:extLst>
              <a:ext uri="{FF2B5EF4-FFF2-40B4-BE49-F238E27FC236}">
                <a16:creationId xmlns:a16="http://schemas.microsoft.com/office/drawing/2014/main" id="{38BEC1EF-F49C-12D3-3E77-9DB7AE33441B}"/>
              </a:ext>
            </a:extLst>
          </p:cNvPr>
          <p:cNvPicPr>
            <a:picLocks noChangeAspect="1"/>
          </p:cNvPicPr>
          <p:nvPr/>
        </p:nvPicPr>
        <p:blipFill>
          <a:blip r:embed="rId8"/>
          <a:stretch>
            <a:fillRect/>
          </a:stretch>
        </p:blipFill>
        <p:spPr>
          <a:xfrm>
            <a:off x="5527440" y="1201091"/>
            <a:ext cx="6301788" cy="4437004"/>
          </a:xfrm>
          <a:prstGeom prst="rect">
            <a:avLst/>
          </a:prstGeom>
        </p:spPr>
      </p:pic>
      <p:pic>
        <p:nvPicPr>
          <p:cNvPr id="6" name="S 6">
            <a:hlinkClick r:id="" action="ppaction://media"/>
            <a:extLst>
              <a:ext uri="{FF2B5EF4-FFF2-40B4-BE49-F238E27FC236}">
                <a16:creationId xmlns:a16="http://schemas.microsoft.com/office/drawing/2014/main" id="{7B1ED9A7-A05A-CC7D-45EE-3BBCB204B7E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21616" y="5265208"/>
            <a:ext cx="730250" cy="730250"/>
          </a:xfrm>
          <a:prstGeom prst="rect">
            <a:avLst/>
          </a:prstGeom>
        </p:spPr>
      </p:pic>
      <p:pic>
        <p:nvPicPr>
          <p:cNvPr id="7" name="S 6 (2)">
            <a:hlinkClick r:id="" action="ppaction://media"/>
            <a:extLst>
              <a:ext uri="{FF2B5EF4-FFF2-40B4-BE49-F238E27FC236}">
                <a16:creationId xmlns:a16="http://schemas.microsoft.com/office/drawing/2014/main" id="{942BC739-1A5B-B281-6C35-809E9930447A}"/>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7358356" y="608542"/>
            <a:ext cx="730250" cy="730250"/>
          </a:xfrm>
          <a:prstGeom prst="rect">
            <a:avLst/>
          </a:prstGeom>
        </p:spPr>
      </p:pic>
    </p:spTree>
    <p:extLst>
      <p:ext uri="{BB962C8B-B14F-4D97-AF65-F5344CB8AC3E}">
        <p14:creationId xmlns:p14="http://schemas.microsoft.com/office/powerpoint/2010/main" val="7103172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nextCondLst>
                <p:cond evt="onClick" delay="0">
                  <p:tgtEl>
                    <p:spTgt spid="6"/>
                  </p:tgtEl>
                </p:cond>
              </p:nextCondLst>
            </p:seq>
            <p:audio>
              <p:cMediaNode>
                <p:cTn id="7" fill="hold" display="0">
                  <p:stCondLst>
                    <p:cond delay="indefinite"/>
                  </p:stCondLst>
                  <p:endCondLst>
                    <p:cond evt="onStopAudio" delay="0">
                      <p:tgtEl>
                        <p:sldTgt/>
                      </p:tgtEl>
                    </p:cond>
                  </p:endCondLst>
                </p:cTn>
                <p:tgtEl>
                  <p:spTgt spid="6"/>
                </p:tgtEl>
              </p:cMediaNode>
            </p:audi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 fill="hold"/>
                                        <p:tgtEl>
                                          <p:spTgt spid="7"/>
                                        </p:tgtEl>
                                      </p:cBhvr>
                                    </p:cmd>
                                  </p:childTnLst>
                                </p:cTn>
                              </p:par>
                            </p:childTnLst>
                          </p:cTn>
                        </p:par>
                      </p:childTnLst>
                    </p:cTn>
                  </p:par>
                </p:childTnLst>
              </p:cTn>
              <p:nextCondLst>
                <p:cond evt="onClick" delay="0">
                  <p:tgtEl>
                    <p:spTgt spid="7"/>
                  </p:tgtEl>
                </p:cond>
              </p:nextCondLst>
            </p:seq>
            <p:audio>
              <p:cMediaNode>
                <p:cTn id="13"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A07972-A8A4-359D-0595-38F211350D64}"/>
              </a:ext>
            </a:extLst>
          </p:cNvPr>
          <p:cNvSpPr txBox="1"/>
          <p:nvPr/>
        </p:nvSpPr>
        <p:spPr>
          <a:xfrm>
            <a:off x="385916" y="324465"/>
            <a:ext cx="5889522"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Lucida Sans Typewriter"/>
                <a:cs typeface="Segoe UI"/>
              </a:rPr>
              <a:t>  </a:t>
            </a:r>
          </a:p>
          <a:p>
            <a:r>
              <a:rPr lang="en-US" sz="2800" dirty="0">
                <a:latin typeface="Lucida Sans Typewriter"/>
                <a:cs typeface="Segoe UI"/>
              </a:rPr>
              <a:t>Bowman's Strategic Clock </a:t>
            </a:r>
          </a:p>
        </p:txBody>
      </p:sp>
      <p:pic>
        <p:nvPicPr>
          <p:cNvPr id="3" name="Picture 2" descr="Diagram of a diagram of a price&#10;&#10;Description automatically generated">
            <a:extLst>
              <a:ext uri="{FF2B5EF4-FFF2-40B4-BE49-F238E27FC236}">
                <a16:creationId xmlns:a16="http://schemas.microsoft.com/office/drawing/2014/main" id="{AECE441B-3780-0DD7-63A4-CBACF273448A}"/>
              </a:ext>
            </a:extLst>
          </p:cNvPr>
          <p:cNvPicPr>
            <a:picLocks noChangeAspect="1"/>
          </p:cNvPicPr>
          <p:nvPr/>
        </p:nvPicPr>
        <p:blipFill>
          <a:blip r:embed="rId5"/>
          <a:stretch>
            <a:fillRect/>
          </a:stretch>
        </p:blipFill>
        <p:spPr>
          <a:xfrm>
            <a:off x="3336669" y="1486054"/>
            <a:ext cx="6010275" cy="4352925"/>
          </a:xfrm>
          <a:prstGeom prst="rect">
            <a:avLst/>
          </a:prstGeom>
        </p:spPr>
      </p:pic>
      <p:pic>
        <p:nvPicPr>
          <p:cNvPr id="4" name="S 7">
            <a:hlinkClick r:id="" action="ppaction://media"/>
            <a:extLst>
              <a:ext uri="{FF2B5EF4-FFF2-40B4-BE49-F238E27FC236}">
                <a16:creationId xmlns:a16="http://schemas.microsoft.com/office/drawing/2014/main" id="{9ECAA0BE-595F-40C1-192B-7B00B608810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32069" y="1343230"/>
            <a:ext cx="730250" cy="730250"/>
          </a:xfrm>
          <a:prstGeom prst="rect">
            <a:avLst/>
          </a:prstGeom>
        </p:spPr>
      </p:pic>
    </p:spTree>
    <p:extLst>
      <p:ext uri="{BB962C8B-B14F-4D97-AF65-F5344CB8AC3E}">
        <p14:creationId xmlns:p14="http://schemas.microsoft.com/office/powerpoint/2010/main" val="33286106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6557890E-85E3-4FA1-A6D3-78D0878DAD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userDrawn="1">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5" name="Rectangle 14">
            <a:extLst>
              <a:ext uri="{FF2B5EF4-FFF2-40B4-BE49-F238E27FC236}">
                <a16:creationId xmlns:a16="http://schemas.microsoft.com/office/drawing/2014/main" id="{612EE356-A629-4F1A-9BAD-E21B3B10D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10" y="489853"/>
            <a:ext cx="3990149"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9CF32C7-B87E-097E-DA91-2A0F5ED01FA6}"/>
              </a:ext>
            </a:extLst>
          </p:cNvPr>
          <p:cNvSpPr txBox="1"/>
          <p:nvPr/>
        </p:nvSpPr>
        <p:spPr>
          <a:xfrm>
            <a:off x="678955" y="976152"/>
            <a:ext cx="3555211" cy="502492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spcBef>
                <a:spcPct val="0"/>
              </a:spcBef>
              <a:spcAft>
                <a:spcPts val="600"/>
              </a:spcAft>
            </a:pPr>
            <a:r>
              <a:rPr lang="en-US" sz="4800" dirty="0">
                <a:latin typeface="Lucida Sans Typewriter"/>
                <a:ea typeface="+mj-ea"/>
                <a:cs typeface="+mj-cs"/>
              </a:rPr>
              <a:t>New Strategy </a:t>
            </a:r>
            <a:endParaRPr lang="en-US"/>
          </a:p>
          <a:p>
            <a:pPr>
              <a:spcBef>
                <a:spcPct val="0"/>
              </a:spcBef>
              <a:spcAft>
                <a:spcPts val="600"/>
              </a:spcAft>
            </a:pPr>
            <a:endParaRPr lang="en-US" sz="4800" dirty="0">
              <a:latin typeface="Lucida Sans Typewriter"/>
              <a:ea typeface="+mj-ea"/>
              <a:cs typeface="+mj-cs"/>
            </a:endParaRPr>
          </a:p>
          <a:p>
            <a:pPr>
              <a:spcBef>
                <a:spcPct val="0"/>
              </a:spcBef>
              <a:spcAft>
                <a:spcPts val="600"/>
              </a:spcAft>
            </a:pPr>
            <a:r>
              <a:rPr lang="en-US" sz="4800">
                <a:latin typeface="Lucida Sans Typewriter"/>
                <a:ea typeface="+mj-ea"/>
                <a:cs typeface="+mj-cs"/>
              </a:rPr>
              <a:t>Flexible </a:t>
            </a:r>
            <a:r>
              <a:rPr lang="en-US" sz="4800" dirty="0">
                <a:latin typeface="Lucida Sans Typewriter"/>
                <a:ea typeface="+mj-ea"/>
                <a:cs typeface="+mj-cs"/>
              </a:rPr>
              <a:t>Working Hours</a:t>
            </a:r>
            <a:endParaRPr lang="en-US">
              <a:ea typeface="+mj-ea"/>
              <a:cs typeface="+mj-cs"/>
            </a:endParaRPr>
          </a:p>
        </p:txBody>
      </p:sp>
      <p:cxnSp>
        <p:nvCxnSpPr>
          <p:cNvPr id="19" name="Straight Connector 18">
            <a:extLst>
              <a:ext uri="{FF2B5EF4-FFF2-40B4-BE49-F238E27FC236}">
                <a16:creationId xmlns:a16="http://schemas.microsoft.com/office/drawing/2014/main" id="{0317483B-E60B-4F41-9448-D757B9FCD2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1" name="Straight Connector 20">
            <a:extLst>
              <a:ext uri="{FF2B5EF4-FFF2-40B4-BE49-F238E27FC236}">
                <a16:creationId xmlns:a16="http://schemas.microsoft.com/office/drawing/2014/main" id="{2EB44B66-1945-4638-8E9A-4F49493D7F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TextBox 2">
            <a:extLst>
              <a:ext uri="{FF2B5EF4-FFF2-40B4-BE49-F238E27FC236}">
                <a16:creationId xmlns:a16="http://schemas.microsoft.com/office/drawing/2014/main" id="{A793D798-7BF3-4411-C82D-9A67A23A089C}"/>
              </a:ext>
            </a:extLst>
          </p:cNvPr>
          <p:cNvGraphicFramePr/>
          <p:nvPr>
            <p:extLst>
              <p:ext uri="{D42A27DB-BD31-4B8C-83A1-F6EECF244321}">
                <p14:modId xmlns:p14="http://schemas.microsoft.com/office/powerpoint/2010/main" val="674613691"/>
              </p:ext>
            </p:extLst>
          </p:nvPr>
        </p:nvGraphicFramePr>
        <p:xfrm>
          <a:off x="4796496" y="636527"/>
          <a:ext cx="6833175" cy="558494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4" name="S 8">
            <a:hlinkClick r:id="" action="ppaction://media"/>
            <a:extLst>
              <a:ext uri="{FF2B5EF4-FFF2-40B4-BE49-F238E27FC236}">
                <a16:creationId xmlns:a16="http://schemas.microsoft.com/office/drawing/2014/main" id="{183C83ED-B362-FF26-B99D-6E5530FA81C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118431" y="1191801"/>
            <a:ext cx="730250" cy="730250"/>
          </a:xfrm>
          <a:prstGeom prst="rect">
            <a:avLst/>
          </a:prstGeom>
        </p:spPr>
      </p:pic>
    </p:spTree>
    <p:extLst>
      <p:ext uri="{BB962C8B-B14F-4D97-AF65-F5344CB8AC3E}">
        <p14:creationId xmlns:p14="http://schemas.microsoft.com/office/powerpoint/2010/main" val="26115304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4"/>
                                        </p:tgtEl>
                                      </p:cBhvr>
                                    </p:cmd>
                                  </p:childTnLst>
                                </p:cTn>
                              </p:par>
                            </p:childTnLst>
                          </p:cTn>
                        </p:par>
                      </p:childTnLst>
                    </p:cTn>
                  </p:par>
                </p:childTnLst>
              </p:cTn>
              <p:nextCondLst>
                <p:cond evt="onClick" delay="0">
                  <p:tgtEl>
                    <p:spTgt spid="24"/>
                  </p:tgtEl>
                </p:cond>
              </p:nextCondLst>
            </p:seq>
            <p:audio>
              <p:cMediaNode>
                <p:cTn id="7" fill="hold" display="0">
                  <p:stCondLst>
                    <p:cond delay="indefinite"/>
                  </p:stCondLst>
                  <p:endCondLst>
                    <p:cond evt="onStopAudio" delay="0">
                      <p:tgtEl>
                        <p:sldTgt/>
                      </p:tgtEl>
                    </p:cond>
                  </p:endCondLst>
                </p:cTn>
                <p:tgtEl>
                  <p:spTgt spid="2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6557890E-85E3-4FA1-A6D3-78D0878DAD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userDrawn="1">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5" name="Rectangle 14">
            <a:extLst>
              <a:ext uri="{FF2B5EF4-FFF2-40B4-BE49-F238E27FC236}">
                <a16:creationId xmlns:a16="http://schemas.microsoft.com/office/drawing/2014/main" id="{612EE356-A629-4F1A-9BAD-E21B3B10D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10" y="489853"/>
            <a:ext cx="3990149"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4CAE08B-6353-9A7D-BB40-CE66A6A839A8}"/>
              </a:ext>
            </a:extLst>
          </p:cNvPr>
          <p:cNvSpPr txBox="1"/>
          <p:nvPr/>
        </p:nvSpPr>
        <p:spPr>
          <a:xfrm>
            <a:off x="678955" y="976152"/>
            <a:ext cx="3555211" cy="502492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ct val="0"/>
              </a:spcBef>
              <a:spcAft>
                <a:spcPts val="600"/>
              </a:spcAft>
            </a:pPr>
            <a:r>
              <a:rPr lang="en-US" sz="6600">
                <a:latin typeface="Lucida Sans Typewriter"/>
                <a:ea typeface="+mj-ea"/>
                <a:cs typeface="+mj-cs"/>
              </a:rPr>
              <a:t>How to start this?</a:t>
            </a:r>
          </a:p>
        </p:txBody>
      </p:sp>
      <p:cxnSp>
        <p:nvCxnSpPr>
          <p:cNvPr id="19" name="Straight Connector 18">
            <a:extLst>
              <a:ext uri="{FF2B5EF4-FFF2-40B4-BE49-F238E27FC236}">
                <a16:creationId xmlns:a16="http://schemas.microsoft.com/office/drawing/2014/main" id="{0317483B-E60B-4F41-9448-D757B9FCD2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1" name="Straight Connector 20">
            <a:extLst>
              <a:ext uri="{FF2B5EF4-FFF2-40B4-BE49-F238E27FC236}">
                <a16:creationId xmlns:a16="http://schemas.microsoft.com/office/drawing/2014/main" id="{2EB44B66-1945-4638-8E9A-4F49493D7F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TextBox 2">
            <a:extLst>
              <a:ext uri="{FF2B5EF4-FFF2-40B4-BE49-F238E27FC236}">
                <a16:creationId xmlns:a16="http://schemas.microsoft.com/office/drawing/2014/main" id="{F5A059D6-7D30-98B1-2968-FE6B416EA899}"/>
              </a:ext>
            </a:extLst>
          </p:cNvPr>
          <p:cNvGraphicFramePr/>
          <p:nvPr>
            <p:extLst>
              <p:ext uri="{D42A27DB-BD31-4B8C-83A1-F6EECF244321}">
                <p14:modId xmlns:p14="http://schemas.microsoft.com/office/powerpoint/2010/main" val="553448460"/>
              </p:ext>
            </p:extLst>
          </p:nvPr>
        </p:nvGraphicFramePr>
        <p:xfrm>
          <a:off x="4796496" y="636527"/>
          <a:ext cx="6833175" cy="558494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6" name="S 9">
            <a:hlinkClick r:id="" action="ppaction://media"/>
            <a:extLst>
              <a:ext uri="{FF2B5EF4-FFF2-40B4-BE49-F238E27FC236}">
                <a16:creationId xmlns:a16="http://schemas.microsoft.com/office/drawing/2014/main" id="{8AE1C689-853D-C161-30E9-8D04FDED20B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3506327" y="4206875"/>
            <a:ext cx="730250" cy="730250"/>
          </a:xfrm>
          <a:prstGeom prst="rect">
            <a:avLst/>
          </a:prstGeom>
        </p:spPr>
      </p:pic>
    </p:spTree>
    <p:extLst>
      <p:ext uri="{BB962C8B-B14F-4D97-AF65-F5344CB8AC3E}">
        <p14:creationId xmlns:p14="http://schemas.microsoft.com/office/powerpoint/2010/main" val="19530791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6"/>
                                        </p:tgtEl>
                                      </p:cBhvr>
                                    </p:cmd>
                                  </p:childTnLst>
                                </p:cTn>
                              </p:par>
                            </p:childTnLst>
                          </p:cTn>
                        </p:par>
                      </p:childTnLst>
                    </p:cTn>
                  </p:par>
                </p:childTnLst>
              </p:cTn>
              <p:nextCondLst>
                <p:cond evt="onClick" delay="0">
                  <p:tgtEl>
                    <p:spTgt spid="26"/>
                  </p:tgtEl>
                </p:cond>
              </p:nextCondLst>
            </p:seq>
            <p:audio>
              <p:cMediaNode>
                <p:cTn id="7" fill="hold" display="0">
                  <p:stCondLst>
                    <p:cond delay="indefinite"/>
                  </p:stCondLst>
                  <p:endCondLst>
                    <p:cond evt="onStopAudio" delay="0">
                      <p:tgtEl>
                        <p:sldTgt/>
                      </p:tgtEl>
                    </p:cond>
                  </p:endCondLst>
                </p:cTn>
                <p:tgtEl>
                  <p:spTgt spid="2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6557890E-85E3-4FA1-A6D3-78D0878DAD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userDrawn="1">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5" name="Rectangle 14">
            <a:extLst>
              <a:ext uri="{FF2B5EF4-FFF2-40B4-BE49-F238E27FC236}">
                <a16:creationId xmlns:a16="http://schemas.microsoft.com/office/drawing/2014/main" id="{6E18D5F1-911E-4BCF-9AF0-F3A54D7C0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EC84EE41-863A-4DE9-9A51-4F014D681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416" y="485369"/>
            <a:ext cx="11147071" cy="2460838"/>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E657886-BBAC-F521-3F74-AC5B014992BC}"/>
              </a:ext>
            </a:extLst>
          </p:cNvPr>
          <p:cNvSpPr txBox="1"/>
          <p:nvPr/>
        </p:nvSpPr>
        <p:spPr>
          <a:xfrm>
            <a:off x="482601" y="976160"/>
            <a:ext cx="10361960" cy="149387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spcBef>
                <a:spcPct val="0"/>
              </a:spcBef>
              <a:spcAft>
                <a:spcPts val="600"/>
              </a:spcAft>
            </a:pPr>
            <a:r>
              <a:rPr lang="en-US" sz="4800">
                <a:latin typeface="Lucida Sans Typewriter"/>
                <a:ea typeface="+mj-ea"/>
                <a:cs typeface="+mj-cs"/>
              </a:rPr>
              <a:t>Theories that support this </a:t>
            </a:r>
          </a:p>
        </p:txBody>
      </p:sp>
      <p:cxnSp>
        <p:nvCxnSpPr>
          <p:cNvPr id="19" name="Straight Connector 18">
            <a:extLst>
              <a:ext uri="{FF2B5EF4-FFF2-40B4-BE49-F238E27FC236}">
                <a16:creationId xmlns:a16="http://schemas.microsoft.com/office/drawing/2014/main" id="{00850E05-3320-4817-99CE-D56547FCA8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1" name="Straight Connector 20">
            <a:extLst>
              <a:ext uri="{FF2B5EF4-FFF2-40B4-BE49-F238E27FC236}">
                <a16:creationId xmlns:a16="http://schemas.microsoft.com/office/drawing/2014/main" id="{08990BBA-8A0B-4EF5-A122-0815DEC194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3" name="Straight Connector 22">
            <a:extLst>
              <a:ext uri="{FF2B5EF4-FFF2-40B4-BE49-F238E27FC236}">
                <a16:creationId xmlns:a16="http://schemas.microsoft.com/office/drawing/2014/main" id="{4DA9946C-C93A-4350-AC54-937723F6B6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TextBox 2">
            <a:extLst>
              <a:ext uri="{FF2B5EF4-FFF2-40B4-BE49-F238E27FC236}">
                <a16:creationId xmlns:a16="http://schemas.microsoft.com/office/drawing/2014/main" id="{1445615A-3A89-5C41-515C-7768999146F5}"/>
              </a:ext>
            </a:extLst>
          </p:cNvPr>
          <p:cNvGraphicFramePr/>
          <p:nvPr>
            <p:extLst>
              <p:ext uri="{D42A27DB-BD31-4B8C-83A1-F6EECF244321}">
                <p14:modId xmlns:p14="http://schemas.microsoft.com/office/powerpoint/2010/main" val="3295076258"/>
              </p:ext>
            </p:extLst>
          </p:nvPr>
        </p:nvGraphicFramePr>
        <p:xfrm>
          <a:off x="482600" y="3098800"/>
          <a:ext cx="11143887" cy="27797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2" name="S 10">
            <a:hlinkClick r:id="" action="ppaction://media"/>
            <a:extLst>
              <a:ext uri="{FF2B5EF4-FFF2-40B4-BE49-F238E27FC236}">
                <a16:creationId xmlns:a16="http://schemas.microsoft.com/office/drawing/2014/main" id="{D5E73A7C-45EB-F146-93B6-4BB780277C4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293468" y="1361134"/>
            <a:ext cx="730250" cy="730250"/>
          </a:xfrm>
          <a:prstGeom prst="rect">
            <a:avLst/>
          </a:prstGeom>
        </p:spPr>
      </p:pic>
    </p:spTree>
    <p:extLst>
      <p:ext uri="{BB962C8B-B14F-4D97-AF65-F5344CB8AC3E}">
        <p14:creationId xmlns:p14="http://schemas.microsoft.com/office/powerpoint/2010/main" val="41640019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2"/>
                                        </p:tgtEl>
                                      </p:cBhvr>
                                    </p:cmd>
                                  </p:childTnLst>
                                </p:cTn>
                              </p:par>
                            </p:childTnLst>
                          </p:cTn>
                        </p:par>
                      </p:childTnLst>
                    </p:cTn>
                  </p:par>
                </p:childTnLst>
              </p:cTn>
              <p:nextCondLst>
                <p:cond evt="onClick" delay="0">
                  <p:tgtEl>
                    <p:spTgt spid="22"/>
                  </p:tgtEl>
                </p:cond>
              </p:nextCondLst>
            </p:seq>
            <p:audio>
              <p:cMediaNode>
                <p:cTn id="7" fill="hold" display="0">
                  <p:stCondLst>
                    <p:cond delay="indefinite"/>
                  </p:stCondLst>
                  <p:endCondLst>
                    <p:cond evt="onStopAudio" delay="0">
                      <p:tgtEl>
                        <p:sldTgt/>
                      </p:tgtEl>
                    </p:cond>
                  </p:endCondLst>
                </p:cTn>
                <p:tgtEl>
                  <p:spTgt spid="2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6557890E-85E3-4FA1-A6D3-78D0878DAD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userDrawn="1">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5" name="Rectangle 14">
            <a:extLst>
              <a:ext uri="{FF2B5EF4-FFF2-40B4-BE49-F238E27FC236}">
                <a16:creationId xmlns:a16="http://schemas.microsoft.com/office/drawing/2014/main" id="{612EE356-A629-4F1A-9BAD-E21B3B10D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10" y="489853"/>
            <a:ext cx="3990149"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1C06E8B-BA01-09D3-E5B9-B77AA0B59F35}"/>
              </a:ext>
            </a:extLst>
          </p:cNvPr>
          <p:cNvSpPr txBox="1"/>
          <p:nvPr/>
        </p:nvSpPr>
        <p:spPr>
          <a:xfrm>
            <a:off x="678955" y="976152"/>
            <a:ext cx="3555211" cy="502492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ct val="0"/>
              </a:spcBef>
              <a:spcAft>
                <a:spcPts val="600"/>
              </a:spcAft>
            </a:pPr>
            <a:r>
              <a:rPr lang="en-US" sz="5400">
                <a:latin typeface="Lucida Sans Typewriter"/>
                <a:ea typeface="+mj-ea"/>
                <a:cs typeface="+mj-cs"/>
              </a:rPr>
              <a:t>Critical analysis</a:t>
            </a:r>
          </a:p>
        </p:txBody>
      </p:sp>
      <p:cxnSp>
        <p:nvCxnSpPr>
          <p:cNvPr id="19" name="Straight Connector 18">
            <a:extLst>
              <a:ext uri="{FF2B5EF4-FFF2-40B4-BE49-F238E27FC236}">
                <a16:creationId xmlns:a16="http://schemas.microsoft.com/office/drawing/2014/main" id="{0317483B-E60B-4F41-9448-D757B9FCD2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1" name="Straight Connector 20">
            <a:extLst>
              <a:ext uri="{FF2B5EF4-FFF2-40B4-BE49-F238E27FC236}">
                <a16:creationId xmlns:a16="http://schemas.microsoft.com/office/drawing/2014/main" id="{2EB44B66-1945-4638-8E9A-4F49493D7F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TextBox 2">
            <a:extLst>
              <a:ext uri="{FF2B5EF4-FFF2-40B4-BE49-F238E27FC236}">
                <a16:creationId xmlns:a16="http://schemas.microsoft.com/office/drawing/2014/main" id="{08AA7327-2B67-C4CB-4447-A6ED07515058}"/>
              </a:ext>
            </a:extLst>
          </p:cNvPr>
          <p:cNvGraphicFramePr/>
          <p:nvPr>
            <p:extLst>
              <p:ext uri="{D42A27DB-BD31-4B8C-83A1-F6EECF244321}">
                <p14:modId xmlns:p14="http://schemas.microsoft.com/office/powerpoint/2010/main" val="1504213276"/>
              </p:ext>
            </p:extLst>
          </p:nvPr>
        </p:nvGraphicFramePr>
        <p:xfrm>
          <a:off x="4796496" y="636527"/>
          <a:ext cx="6833175" cy="558494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0" name="S 11">
            <a:hlinkClick r:id="" action="ppaction://media"/>
            <a:extLst>
              <a:ext uri="{FF2B5EF4-FFF2-40B4-BE49-F238E27FC236}">
                <a16:creationId xmlns:a16="http://schemas.microsoft.com/office/drawing/2014/main" id="{D21ED9FC-35EE-3CA5-9207-649410581B7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82907" y="1822552"/>
            <a:ext cx="730250" cy="730250"/>
          </a:xfrm>
          <a:prstGeom prst="rect">
            <a:avLst/>
          </a:prstGeom>
        </p:spPr>
      </p:pic>
    </p:spTree>
    <p:extLst>
      <p:ext uri="{BB962C8B-B14F-4D97-AF65-F5344CB8AC3E}">
        <p14:creationId xmlns:p14="http://schemas.microsoft.com/office/powerpoint/2010/main" val="31840163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0"/>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0"/>
                                        </p:tgtEl>
                                      </p:cBhvr>
                                    </p:cmd>
                                  </p:childTnLst>
                                </p:cTn>
                              </p:par>
                            </p:childTnLst>
                          </p:cTn>
                        </p:par>
                      </p:childTnLst>
                    </p:cTn>
                  </p:par>
                </p:childTnLst>
              </p:cTn>
              <p:nextCondLst>
                <p:cond evt="onClick" delay="0">
                  <p:tgtEl>
                    <p:spTgt spid="50"/>
                  </p:tgtEl>
                </p:cond>
              </p:nextCondLst>
            </p:seq>
            <p:audio>
              <p:cMediaNode>
                <p:cTn id="7" fill="hold" display="0">
                  <p:stCondLst>
                    <p:cond delay="indefinite"/>
                  </p:stCondLst>
                  <p:endCondLst>
                    <p:cond evt="onStopAudio" delay="0">
                      <p:tgtEl>
                        <p:sldTgt/>
                      </p:tgtEl>
                    </p:cond>
                  </p:endCondLst>
                </p:cTn>
                <p:tgtEl>
                  <p:spTgt spid="5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400A76-7B4E-690B-A0AC-E4A7430ED9BC}"/>
              </a:ext>
            </a:extLst>
          </p:cNvPr>
          <p:cNvSpPr txBox="1"/>
          <p:nvPr/>
        </p:nvSpPr>
        <p:spPr>
          <a:xfrm>
            <a:off x="514958" y="521770"/>
            <a:ext cx="11152031" cy="58169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b="1">
                <a:solidFill>
                  <a:srgbClr val="0F4761"/>
                </a:solidFill>
                <a:latin typeface="Lucida Sans Typewriter"/>
              </a:rPr>
              <a:t>References</a:t>
            </a:r>
            <a:endParaRPr lang="en-US" sz="1200">
              <a:latin typeface="Lucida Sans Typewriter"/>
            </a:endParaRPr>
          </a:p>
          <a:p>
            <a:r>
              <a:rPr lang="en-US" sz="1200">
                <a:latin typeface="Lucida Sans Typewriter"/>
              </a:rPr>
              <a:t>Asana. (2021, October 28). What Is Strategy Implementation + 6 Key Steps • Asana. Retrieved December 2024, from Asana website: </a:t>
            </a:r>
            <a:r>
              <a:rPr lang="en-US" sz="1200" dirty="0">
                <a:latin typeface="Lucida Sans Typewriter"/>
                <a:hlinkClick r:id="rId2"/>
              </a:rPr>
              <a:t>https://asana.com/resources/strategy-implementation</a:t>
            </a:r>
            <a:endParaRPr lang="en-US" sz="1200">
              <a:latin typeface="Lucida Sans Typewriter"/>
            </a:endParaRPr>
          </a:p>
          <a:p>
            <a:r>
              <a:rPr lang="en-US" sz="1200" err="1">
                <a:latin typeface="Lucida Sans Typewriter"/>
              </a:rPr>
              <a:t>CarringtonWest</a:t>
            </a:r>
            <a:r>
              <a:rPr lang="en-US" sz="1200">
                <a:latin typeface="Lucida Sans Typewriter"/>
              </a:rPr>
              <a:t>. (2024). Why it is Important for Businesses to Support Charities by Alex Kerr. Retrieved November 2024, from Carringtonwest.com website: </a:t>
            </a:r>
            <a:r>
              <a:rPr lang="en-US" sz="1200" dirty="0">
                <a:latin typeface="Lucida Sans Typewriter"/>
                <a:hlinkClick r:id="rId3"/>
              </a:rPr>
              <a:t>https://www.carringtonwest.com/blog/2023/05/why-it-is-important-for-businesses-to-support-charities?source=google.com</a:t>
            </a:r>
            <a:endParaRPr lang="en-US" sz="1200">
              <a:latin typeface="Lucida Sans Typewriter"/>
            </a:endParaRPr>
          </a:p>
          <a:p>
            <a:r>
              <a:rPr lang="en-US" sz="1200">
                <a:latin typeface="Lucida Sans Typewriter"/>
              </a:rPr>
              <a:t>CIPD. (2024a, March 1). CIPD | People Manager guide: Flexible Working. Retrieved December 2024, from CIPD website: </a:t>
            </a:r>
            <a:r>
              <a:rPr lang="en-US" sz="1200" dirty="0">
                <a:latin typeface="Lucida Sans Typewriter"/>
                <a:hlinkClick r:id="rId4"/>
              </a:rPr>
              <a:t>https://www.cipd.org/uk/knowledge/guides/flexible-working-manager-guide/</a:t>
            </a:r>
            <a:endParaRPr lang="en-US" sz="1200">
              <a:latin typeface="Lucida Sans Typewriter"/>
            </a:endParaRPr>
          </a:p>
          <a:p>
            <a:r>
              <a:rPr lang="en-US" sz="1200" dirty="0">
                <a:latin typeface="Lucida Sans Typewriter"/>
              </a:rPr>
              <a:t>CIPD. (2024b, March 13). PESTLE Analysis. Retrieved December 2024, from CIPD website: </a:t>
            </a:r>
            <a:r>
              <a:rPr lang="en-US" sz="1200" dirty="0">
                <a:latin typeface="Lucida Sans Typewriter"/>
                <a:hlinkClick r:id="rId5"/>
              </a:rPr>
              <a:t>https://www.cipd.org/uk/knowledge/factsheets/pestle-analysis-factsheet/</a:t>
            </a:r>
            <a:endParaRPr lang="en-US" sz="1200">
              <a:latin typeface="Lucida Sans Typewriter"/>
            </a:endParaRPr>
          </a:p>
          <a:p>
            <a:r>
              <a:rPr lang="en-US" sz="1200" dirty="0">
                <a:latin typeface="Lucida Sans Typewriter"/>
              </a:rPr>
              <a:t>Cleminson, K. (2024, April 5). How should leaders communicate the new flexible working law to employees?  - HR Magazine. Retrieved December 15, 2024, from HR Magazine website: </a:t>
            </a:r>
            <a:r>
              <a:rPr lang="en-US" sz="1200" dirty="0">
                <a:latin typeface="Lucida Sans Typewriter"/>
                <a:hlinkClick r:id="rId6"/>
              </a:rPr>
              <a:t>https://www.hrmagazine.co.uk/content/comment/how-should-leaders-communicate-the-new-flexible-working-law-to-employees/</a:t>
            </a:r>
            <a:endParaRPr lang="en-US" sz="1200">
              <a:latin typeface="Lucida Sans Typewriter"/>
            </a:endParaRPr>
          </a:p>
          <a:p>
            <a:r>
              <a:rPr lang="en-US" sz="1200" dirty="0">
                <a:latin typeface="Lucida Sans Typewriter"/>
              </a:rPr>
              <a:t>CliffsNotes. (2024). Improving Employee Engagement at Tesco Plc: Management Report - CliffsNotes. Retrieved December 2024, from Cliffsnotes.com website: </a:t>
            </a:r>
            <a:r>
              <a:rPr lang="en-US" sz="1200" dirty="0">
                <a:latin typeface="Lucida Sans Typewriter"/>
                <a:hlinkClick r:id="rId7"/>
              </a:rPr>
              <a:t>https://www.cliffsnotes.com/study-notes/20514755</a:t>
            </a:r>
            <a:endParaRPr lang="en-US" sz="1200">
              <a:latin typeface="Lucida Sans Typewriter"/>
            </a:endParaRPr>
          </a:p>
          <a:p>
            <a:r>
              <a:rPr lang="en-US" sz="1200" dirty="0">
                <a:latin typeface="Lucida Sans Typewriter"/>
              </a:rPr>
              <a:t>Coursera Staff. (2023, May 19). What Is Strategic Management? Benefits, Process, and Careers. Retrieved January 2025, from Coursera website: </a:t>
            </a:r>
            <a:r>
              <a:rPr lang="en-US" sz="1200" dirty="0">
                <a:latin typeface="Lucida Sans Typewriter"/>
                <a:hlinkClick r:id="rId8"/>
              </a:rPr>
              <a:t>https://www.coursera.org/articles/strategic-management</a:t>
            </a:r>
            <a:endParaRPr lang="en-US" sz="1200">
              <a:latin typeface="Lucida Sans Typewriter"/>
            </a:endParaRPr>
          </a:p>
          <a:p>
            <a:r>
              <a:rPr lang="en-US" sz="1200" dirty="0">
                <a:latin typeface="Lucida Sans Typewriter"/>
              </a:rPr>
              <a:t>Drzewiecka, A. (2024, December 18). Summary of Employment Law Changes to Expect in 2025 - Warner Goodman LLP. Retrieved December 31, 2024, from Warner Goodman website: </a:t>
            </a:r>
            <a:r>
              <a:rPr lang="en-US" sz="1200" dirty="0">
                <a:latin typeface="Lucida Sans Typewriter"/>
                <a:hlinkClick r:id="rId9"/>
              </a:rPr>
              <a:t>https://www.warnergoodman.co.uk/site/blog/news/summary-of-employment-law-changes-to-expect-in-2025</a:t>
            </a:r>
            <a:endParaRPr lang="en-US" sz="1200">
              <a:latin typeface="Lucida Sans Typewriter"/>
            </a:endParaRPr>
          </a:p>
          <a:p>
            <a:r>
              <a:rPr lang="en-US" sz="1200" dirty="0" err="1">
                <a:latin typeface="Lucida Sans Typewriter"/>
              </a:rPr>
              <a:t>EuroNews</a:t>
            </a:r>
            <a:r>
              <a:rPr lang="en-US" sz="1200" dirty="0">
                <a:latin typeface="Lucida Sans Typewriter"/>
              </a:rPr>
              <a:t>. (2023, May 10). Life with mum and dad: More UK adults still living with their parents. Retrieved December 2024, from </a:t>
            </a:r>
            <a:r>
              <a:rPr lang="en-US" sz="1200" dirty="0" err="1">
                <a:latin typeface="Lucida Sans Typewriter"/>
              </a:rPr>
              <a:t>eu</a:t>
            </a:r>
          </a:p>
          <a:p>
            <a:r>
              <a:rPr lang="en-US" sz="1200" dirty="0">
                <a:latin typeface="Lucida Sans Typewriter"/>
              </a:rPr>
              <a:t>Haan, S. (2024, March 15). SWOT Analysis. Retrieved November 2024, from CIPD website: </a:t>
            </a:r>
            <a:r>
              <a:rPr lang="en-US" sz="1200" dirty="0">
                <a:latin typeface="Lucida Sans Typewriter"/>
                <a:hlinkClick r:id="rId10"/>
              </a:rPr>
              <a:t>https://www.cipd.org/uk/knowledge/factsheets/swot-analysis-factsheet/</a:t>
            </a:r>
            <a:endParaRPr lang="en-US" sz="1200">
              <a:latin typeface="Lucida Sans Typewriter"/>
            </a:endParaRPr>
          </a:p>
          <a:p>
            <a:r>
              <a:rPr lang="en-US" sz="1200" dirty="0">
                <a:latin typeface="Lucida Sans Typewriter"/>
              </a:rPr>
              <a:t>Indeed. (2022). What are the main leadership theories and leadership styles? Retrieved December 2024, from Indeed Career Guide website: </a:t>
            </a:r>
            <a:r>
              <a:rPr lang="en-US" sz="1200" dirty="0">
                <a:latin typeface="Lucida Sans Typewriter"/>
                <a:hlinkClick r:id="rId11"/>
              </a:rPr>
              <a:t>https://uk.indeed.com/career-advice/career-development/leadership-theories</a:t>
            </a:r>
            <a:endParaRPr lang="en-US" sz="1200">
              <a:latin typeface="Lucida Sans Typewriter"/>
            </a:endParaRPr>
          </a:p>
          <a:p>
            <a:r>
              <a:rPr lang="en-US" sz="1200" dirty="0">
                <a:latin typeface="Lucida Sans Typewriter"/>
              </a:rPr>
              <a:t>International Encyclopedia. (2024, July 9). Post-war Societies (Great Britain and Ireland) / 1.0 / handbook - 1914-1918-Online (WW1) Encyclopedia. Retrieved December 2024, from 1914-1918-Online (WW1) Encyclopedia website: </a:t>
            </a:r>
            <a:r>
              <a:rPr lang="en-US" sz="1200" dirty="0">
                <a:latin typeface="Lucida Sans Typewriter"/>
                <a:hlinkClick r:id="rId12"/>
              </a:rPr>
              <a:t>https://encyclopedia.1914-1918-online.net/article/post-war-societies-great-britain-and-ireland/</a:t>
            </a:r>
            <a:endParaRPr lang="en-US" sz="1200">
              <a:latin typeface="Lucida Sans Typewriter"/>
            </a:endParaRPr>
          </a:p>
          <a:p>
            <a:r>
              <a:rPr lang="en-US" sz="1200" dirty="0" err="1">
                <a:latin typeface="Lucida Sans Typewriter"/>
              </a:rPr>
              <a:t>ronews</a:t>
            </a:r>
            <a:r>
              <a:rPr lang="en-US" sz="1200" dirty="0">
                <a:latin typeface="Lucida Sans Typewriter"/>
              </a:rPr>
              <a:t> website: </a:t>
            </a:r>
            <a:r>
              <a:rPr lang="en-US" sz="1200" dirty="0">
                <a:latin typeface="Lucida Sans Typewriter"/>
                <a:hlinkClick r:id="rId13"/>
              </a:rPr>
              <a:t>https://www.euronews.com/2023/05/10/life-with-mum-and-dad-more-uk-adults-still-living-with-their-parents-new-figures-reveal</a:t>
            </a:r>
            <a:endParaRPr lang="en-US"/>
          </a:p>
        </p:txBody>
      </p:sp>
    </p:spTree>
    <p:extLst>
      <p:ext uri="{BB962C8B-B14F-4D97-AF65-F5344CB8AC3E}">
        <p14:creationId xmlns:p14="http://schemas.microsoft.com/office/powerpoint/2010/main" val="4317835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ADDBCD7-B0D7-5B85-069F-89447E579B8F}"/>
              </a:ext>
            </a:extLst>
          </p:cNvPr>
          <p:cNvSpPr txBox="1"/>
          <p:nvPr/>
        </p:nvSpPr>
        <p:spPr>
          <a:xfrm>
            <a:off x="464230" y="642486"/>
            <a:ext cx="11051494"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1200" b="1" dirty="0">
              <a:solidFill>
                <a:srgbClr val="0F4761"/>
              </a:solidFill>
              <a:latin typeface="Lucida Sans Typewriter"/>
              <a:cs typeface="Times New Roman"/>
            </a:endParaRPr>
          </a:p>
          <a:p>
            <a:endParaRPr lang="en-US" sz="1100" dirty="0">
              <a:latin typeface="Lucida Sans Typewriter"/>
              <a:cs typeface="Times New Roman"/>
            </a:endParaRPr>
          </a:p>
          <a:p>
            <a:pPr algn="l"/>
            <a:endParaRPr lang="en-US" dirty="0"/>
          </a:p>
        </p:txBody>
      </p:sp>
      <p:sp>
        <p:nvSpPr>
          <p:cNvPr id="3" name="TextBox 2">
            <a:extLst>
              <a:ext uri="{FF2B5EF4-FFF2-40B4-BE49-F238E27FC236}">
                <a16:creationId xmlns:a16="http://schemas.microsoft.com/office/drawing/2014/main" id="{86983E01-4E81-6640-AB8B-2DBC180189BD}"/>
              </a:ext>
            </a:extLst>
          </p:cNvPr>
          <p:cNvSpPr txBox="1"/>
          <p:nvPr/>
        </p:nvSpPr>
        <p:spPr>
          <a:xfrm>
            <a:off x="461447" y="642013"/>
            <a:ext cx="11269069" cy="56169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Lucida Sans Typewriter"/>
                <a:cs typeface="Times New Roman"/>
              </a:rPr>
              <a:t>Kenton, W. (2024). Strategic Management. In </a:t>
            </a:r>
            <a:r>
              <a:rPr lang="en-US" sz="1100" i="1" dirty="0">
                <a:latin typeface="Lucida Sans Typewriter"/>
                <a:cs typeface="Times New Roman"/>
              </a:rPr>
              <a:t>Investopedia</a:t>
            </a:r>
            <a:r>
              <a:rPr lang="en-US" sz="1100" dirty="0">
                <a:latin typeface="Lucida Sans Typewriter"/>
                <a:cs typeface="Times New Roman"/>
              </a:rPr>
              <a:t>. Retrieved from </a:t>
            </a:r>
            <a:r>
              <a:rPr lang="en-US" sz="1100" u="sng" dirty="0">
                <a:latin typeface="Lucida Sans Typewriter"/>
                <a:cs typeface="Times New Roman"/>
                <a:hlinkClick r:id="rId2"/>
              </a:rPr>
              <a:t>https://www.investopedia.com/terms/s/strategic-management.asp</a:t>
            </a:r>
            <a:endParaRPr lang="en-US" sz="1100">
              <a:latin typeface="Lucida Sans Typewriter"/>
            </a:endParaRPr>
          </a:p>
          <a:p>
            <a:r>
              <a:rPr lang="en-US" sz="1100" dirty="0">
                <a:latin typeface="Lucida Sans Typewriter"/>
                <a:cs typeface="Times New Roman"/>
              </a:rPr>
              <a:t>LinkedIn. (n.d.). How can you analyze your competitive strategy with Bowman’s strategy clock? Retrieved December 2024, from </a:t>
            </a:r>
            <a:r>
              <a:rPr lang="en-US" sz="1100" u="sng" dirty="0">
                <a:latin typeface="Lucida Sans Typewriter"/>
                <a:cs typeface="Times New Roman"/>
                <a:hlinkClick r:id="rId3"/>
              </a:rPr>
              <a:t>www.linkedin.com</a:t>
            </a:r>
            <a:r>
              <a:rPr lang="en-US" sz="1100" dirty="0">
                <a:latin typeface="Lucida Sans Typewriter"/>
                <a:cs typeface="Times New Roman"/>
              </a:rPr>
              <a:t> website: </a:t>
            </a:r>
            <a:r>
              <a:rPr lang="en-US" sz="1100" u="sng" dirty="0">
                <a:latin typeface="Lucida Sans Typewriter"/>
                <a:cs typeface="Times New Roman"/>
                <a:hlinkClick r:id="rId4"/>
              </a:rPr>
              <a:t>https://www.linkedin.com/advice/0/how-can-you-analyze-your-competitive-strategy-bowmans</a:t>
            </a:r>
            <a:endParaRPr lang="en-US" sz="1100">
              <a:latin typeface="Lucida Sans Typewriter"/>
            </a:endParaRPr>
          </a:p>
          <a:p>
            <a:r>
              <a:rPr lang="en-US" sz="1100" dirty="0">
                <a:latin typeface="Lucida Sans Typewriter"/>
                <a:cs typeface="Times New Roman"/>
              </a:rPr>
              <a:t>Lipson, A. (2023, January 20). The Benefits of SWOT Analysis. Retrieved November 2024, from Proactive Worldwide website: </a:t>
            </a:r>
            <a:r>
              <a:rPr lang="en-US" sz="1100" u="sng" dirty="0">
                <a:latin typeface="Lucida Sans Typewriter"/>
                <a:cs typeface="Times New Roman"/>
                <a:hlinkClick r:id="rId5"/>
              </a:rPr>
              <a:t>https://www.proactiveworldwide.com/resources/market-and-competitive-intelligence-blog/the-benefits-of-swot-analysis/</a:t>
            </a:r>
            <a:endParaRPr lang="en-US" sz="1100">
              <a:latin typeface="Lucida Sans Typewriter"/>
            </a:endParaRPr>
          </a:p>
          <a:p>
            <a:r>
              <a:rPr lang="en-US" sz="1100" dirty="0">
                <a:latin typeface="Lucida Sans Typewriter"/>
                <a:cs typeface="Times New Roman"/>
              </a:rPr>
              <a:t>McDonalds. (2018, May 21). Does McDonald’s use zero hour contracts? Retrieved December 2024, from </a:t>
            </a:r>
            <a:r>
              <a:rPr lang="en-US" sz="1100" u="sng" dirty="0">
                <a:latin typeface="Lucida Sans Typewriter"/>
                <a:cs typeface="Times New Roman"/>
                <a:hlinkClick r:id="rId6"/>
              </a:rPr>
              <a:t>www.mcdonalds.com</a:t>
            </a:r>
            <a:r>
              <a:rPr lang="en-US" sz="1100" dirty="0">
                <a:latin typeface="Lucida Sans Typewriter"/>
                <a:cs typeface="Times New Roman"/>
              </a:rPr>
              <a:t> website: </a:t>
            </a:r>
            <a:r>
              <a:rPr lang="en-US" sz="1100" u="sng" dirty="0">
                <a:latin typeface="Lucida Sans Typewriter"/>
                <a:cs typeface="Times New Roman"/>
                <a:hlinkClick r:id="rId7"/>
              </a:rPr>
              <a:t>https://www.mcdonalds.com/gb/en-gb/help/faq/does-mcdonalds-use-zero-hour-contracts.html</a:t>
            </a:r>
            <a:endParaRPr lang="en-US" sz="1100">
              <a:latin typeface="Lucida Sans Typewriter"/>
            </a:endParaRPr>
          </a:p>
          <a:p>
            <a:r>
              <a:rPr lang="en-US" sz="1100" dirty="0">
                <a:latin typeface="Lucida Sans Typewriter"/>
                <a:cs typeface="Times New Roman"/>
              </a:rPr>
              <a:t>MindTools. (2023). Bowman’s Strategy Clock. Retrieved November 2024, from </a:t>
            </a:r>
            <a:r>
              <a:rPr lang="en-US" sz="1100" u="sng" dirty="0">
                <a:latin typeface="Lucida Sans Typewriter"/>
                <a:cs typeface="Times New Roman"/>
                <a:hlinkClick r:id="rId8"/>
              </a:rPr>
              <a:t>www.mindtools.com</a:t>
            </a:r>
            <a:r>
              <a:rPr lang="en-US" sz="1100" dirty="0">
                <a:latin typeface="Lucida Sans Typewriter"/>
                <a:cs typeface="Times New Roman"/>
              </a:rPr>
              <a:t> website: </a:t>
            </a:r>
            <a:r>
              <a:rPr lang="en-US" sz="1100" u="sng" dirty="0">
                <a:latin typeface="Lucida Sans Typewriter"/>
                <a:cs typeface="Times New Roman"/>
                <a:hlinkClick r:id="rId9"/>
              </a:rPr>
              <a:t>https://www.mindtools.com/a2rq300/bowmans-strategy-clock</a:t>
            </a:r>
            <a:endParaRPr lang="en-US" sz="1100">
              <a:latin typeface="Lucida Sans Typewriter"/>
            </a:endParaRPr>
          </a:p>
          <a:p>
            <a:r>
              <a:rPr lang="en-US" sz="1100" dirty="0">
                <a:latin typeface="Lucida Sans Typewriter"/>
                <a:cs typeface="Times New Roman"/>
              </a:rPr>
              <a:t>Miro. (2022, July 11). Strategic Management Process. Retrieved December 2024, from </a:t>
            </a:r>
            <a:r>
              <a:rPr lang="en-US" sz="1100" err="1">
                <a:latin typeface="Lucida Sans Typewriter"/>
                <a:cs typeface="Times New Roman"/>
              </a:rPr>
              <a:t>MiroBlog</a:t>
            </a:r>
            <a:r>
              <a:rPr lang="en-US" sz="1100" dirty="0">
                <a:latin typeface="Lucida Sans Typewriter"/>
                <a:cs typeface="Times New Roman"/>
              </a:rPr>
              <a:t> website: </a:t>
            </a:r>
            <a:r>
              <a:rPr lang="en-US" sz="1100" u="sng" dirty="0">
                <a:latin typeface="Lucida Sans Typewriter"/>
                <a:cs typeface="Times New Roman"/>
                <a:hlinkClick r:id="rId10"/>
              </a:rPr>
              <a:t>https://miro.com/blog/strategic-management-process/</a:t>
            </a:r>
            <a:endParaRPr lang="en-US" sz="1100">
              <a:latin typeface="Lucida Sans Typewriter"/>
            </a:endParaRPr>
          </a:p>
          <a:p>
            <a:r>
              <a:rPr lang="en-US" sz="1100" dirty="0">
                <a:latin typeface="Lucida Sans Typewriter"/>
                <a:cs typeface="Times New Roman"/>
              </a:rPr>
              <a:t>Office for National Statistics. (2023, May 10). More adults living with their parents - Office for National Statistics. Retrieved January 2025, from </a:t>
            </a:r>
            <a:r>
              <a:rPr lang="en-US" sz="1100" u="sng" dirty="0">
                <a:latin typeface="Lucida Sans Typewriter"/>
                <a:cs typeface="Times New Roman"/>
                <a:hlinkClick r:id="rId11"/>
              </a:rPr>
              <a:t>www.ons.gov.uk</a:t>
            </a:r>
            <a:r>
              <a:rPr lang="en-US" sz="1100" dirty="0">
                <a:latin typeface="Lucida Sans Typewriter"/>
                <a:cs typeface="Times New Roman"/>
              </a:rPr>
              <a:t> website: </a:t>
            </a:r>
            <a:r>
              <a:rPr lang="en-US" sz="1100" u="sng" dirty="0">
                <a:latin typeface="Lucida Sans Typewriter"/>
                <a:cs typeface="Times New Roman"/>
                <a:hlinkClick r:id="rId12"/>
              </a:rPr>
              <a:t>https://www.ons.gov.uk/peoplepopulationandcommunity/populationandmigration/populationestimates/articles/moreadultslivingwiththeirparents/2023-05-10</a:t>
            </a:r>
            <a:endParaRPr lang="en-US" sz="1100">
              <a:latin typeface="Lucida Sans Typewriter"/>
            </a:endParaRPr>
          </a:p>
          <a:p>
            <a:r>
              <a:rPr lang="en-US" sz="1100" dirty="0">
                <a:latin typeface="Lucida Sans Typewriter"/>
                <a:cs typeface="Times New Roman"/>
              </a:rPr>
              <a:t>Pereira. (2023, October 16). Tesco PESTLE Analysis (2024). Retrieved November 2024, from Business Model Analyst website: </a:t>
            </a:r>
            <a:r>
              <a:rPr lang="en-US" sz="1100" u="sng" dirty="0">
                <a:latin typeface="Lucida Sans Typewriter"/>
                <a:cs typeface="Times New Roman"/>
                <a:hlinkClick r:id="rId13"/>
              </a:rPr>
              <a:t>https://businessmodelanalyst.com/tesco-pestle-analysis/?srsltid=AfmBOor7cb7gf6euwCkK7eOGl4k0I9ROe-B_TL5PZfwvAVFOmLjn8b1_</a:t>
            </a:r>
            <a:endParaRPr lang="en-US" sz="1100">
              <a:latin typeface="Lucida Sans Typewriter"/>
            </a:endParaRPr>
          </a:p>
          <a:p>
            <a:r>
              <a:rPr lang="en-US" sz="1100" err="1">
                <a:latin typeface="Lucida Sans Typewriter"/>
                <a:cs typeface="Times New Roman"/>
              </a:rPr>
              <a:t>ProductPlan</a:t>
            </a:r>
            <a:r>
              <a:rPr lang="en-US" sz="1100" dirty="0">
                <a:latin typeface="Lucida Sans Typewriter"/>
                <a:cs typeface="Times New Roman"/>
              </a:rPr>
              <a:t>. (n.d.). </a:t>
            </a:r>
            <a:r>
              <a:rPr lang="en-US" sz="1100" i="1" dirty="0">
                <a:latin typeface="Lucida Sans Typewriter"/>
                <a:cs typeface="Times New Roman"/>
              </a:rPr>
              <a:t>Stakeholder analysis table</a:t>
            </a:r>
            <a:r>
              <a:rPr lang="en-US" sz="1100" dirty="0">
                <a:latin typeface="Lucida Sans Typewriter"/>
                <a:cs typeface="Times New Roman"/>
              </a:rPr>
              <a:t>. Retrieved from </a:t>
            </a:r>
            <a:r>
              <a:rPr lang="en-US" sz="1100" u="sng" dirty="0">
                <a:latin typeface="Lucida Sans Typewriter"/>
                <a:cs typeface="Times New Roman"/>
                <a:hlinkClick r:id="rId14"/>
              </a:rPr>
              <a:t>https://www.productplan.com/glossary/stakeholder-analysis/</a:t>
            </a:r>
            <a:endParaRPr lang="en-US" sz="1100">
              <a:latin typeface="Lucida Sans Typewriter"/>
            </a:endParaRPr>
          </a:p>
          <a:p>
            <a:r>
              <a:rPr lang="en-US" sz="1100" err="1">
                <a:latin typeface="Lucida Sans Typewriter"/>
                <a:cs typeface="Times New Roman"/>
              </a:rPr>
              <a:t>Quantive</a:t>
            </a:r>
            <a:r>
              <a:rPr lang="en-US" sz="1100" dirty="0">
                <a:latin typeface="Lucida Sans Typewriter"/>
                <a:cs typeface="Times New Roman"/>
              </a:rPr>
              <a:t>. (2024). What Is Strategic Management and Why Is It Important? Retrieved December 2024, from Quantive.com website: </a:t>
            </a:r>
            <a:r>
              <a:rPr lang="en-US" sz="1100" u="sng" dirty="0">
                <a:latin typeface="Lucida Sans Typewriter"/>
                <a:cs typeface="Times New Roman"/>
                <a:hlinkClick r:id="rId15"/>
              </a:rPr>
              <a:t>https://quantive.com/resources/articles/strategic-management</a:t>
            </a:r>
            <a:endParaRPr lang="en-US" sz="1100">
              <a:latin typeface="Lucida Sans Typewriter"/>
            </a:endParaRPr>
          </a:p>
          <a:p>
            <a:r>
              <a:rPr lang="en-US" sz="1100" dirty="0">
                <a:latin typeface="Lucida Sans Typewriter"/>
                <a:cs typeface="Times New Roman"/>
              </a:rPr>
              <a:t>SHRM. (n.d.). What are the basics of environmental scanning as part of the strategic planning process? Retrieved December 2024, from </a:t>
            </a:r>
            <a:r>
              <a:rPr lang="en-US" sz="1100" u="sng" dirty="0">
                <a:latin typeface="Lucida Sans Typewriter"/>
                <a:cs typeface="Times New Roman"/>
                <a:hlinkClick r:id="rId16"/>
              </a:rPr>
              <a:t>www.shrm.org</a:t>
            </a:r>
            <a:r>
              <a:rPr lang="en-US" sz="1100" dirty="0">
                <a:latin typeface="Lucida Sans Typewriter"/>
                <a:cs typeface="Times New Roman"/>
              </a:rPr>
              <a:t> website: </a:t>
            </a:r>
            <a:r>
              <a:rPr lang="en-US" sz="1100" u="sng" dirty="0">
                <a:latin typeface="Lucida Sans Typewriter"/>
                <a:cs typeface="Times New Roman"/>
                <a:hlinkClick r:id="rId17"/>
              </a:rPr>
              <a:t>https://www.shrm.org/topics-tools/tools/hr-answers/basics-environmental-scanning-part-strategic-planning-process</a:t>
            </a:r>
            <a:endParaRPr lang="en-US" sz="1100">
              <a:latin typeface="Lucida Sans Typewriter"/>
            </a:endParaRPr>
          </a:p>
          <a:p>
            <a:r>
              <a:rPr lang="en-US" sz="1100" dirty="0">
                <a:latin typeface="Lucida Sans Typewriter"/>
                <a:cs typeface="Times New Roman"/>
              </a:rPr>
              <a:t>Tesco. (2024a). Old Tesco Store. In </a:t>
            </a:r>
            <a:r>
              <a:rPr lang="en-US" sz="1100" i="1" dirty="0">
                <a:latin typeface="Lucida Sans Typewriter"/>
                <a:cs typeface="Times New Roman"/>
              </a:rPr>
              <a:t>Tesco website</a:t>
            </a:r>
            <a:r>
              <a:rPr lang="en-US" sz="1100" dirty="0">
                <a:latin typeface="Lucida Sans Typewriter"/>
                <a:cs typeface="Times New Roman"/>
              </a:rPr>
              <a:t>. Retrieved from </a:t>
            </a:r>
            <a:r>
              <a:rPr lang="en-US" sz="1100" u="sng" dirty="0">
                <a:latin typeface="Lucida Sans Typewriter"/>
                <a:cs typeface="Times New Roman"/>
                <a:hlinkClick r:id="rId18"/>
              </a:rPr>
              <a:t>https://tesco-bst.com/history-of-tesco/</a:t>
            </a:r>
            <a:endParaRPr lang="en-US" sz="1100">
              <a:latin typeface="Lucida Sans Typewriter"/>
            </a:endParaRPr>
          </a:p>
          <a:p>
            <a:r>
              <a:rPr lang="en-US" sz="1100" dirty="0">
                <a:latin typeface="Lucida Sans Typewriter"/>
                <a:cs typeface="Times New Roman"/>
              </a:rPr>
              <a:t>Tesco. (2024b). Tesco Finest | Tesco Groceries - Tesco Groceries. Retrieved December 2024, from </a:t>
            </a:r>
            <a:r>
              <a:rPr lang="en-US" sz="1100" u="sng" dirty="0">
                <a:latin typeface="Lucida Sans Typewriter"/>
                <a:cs typeface="Times New Roman"/>
                <a:hlinkClick r:id="rId19"/>
              </a:rPr>
              <a:t>www.tesco.com</a:t>
            </a:r>
            <a:r>
              <a:rPr lang="en-US" sz="1100" dirty="0">
                <a:latin typeface="Lucida Sans Typewriter"/>
                <a:cs typeface="Times New Roman"/>
              </a:rPr>
              <a:t> website: </a:t>
            </a:r>
            <a:r>
              <a:rPr lang="en-US" sz="1100" u="sng" dirty="0">
                <a:latin typeface="Lucida Sans Typewriter"/>
                <a:cs typeface="Times New Roman"/>
                <a:hlinkClick r:id="rId20"/>
              </a:rPr>
              <a:t>https://www.tesco.com/groceries/en-GB/zone/tesco-finest</a:t>
            </a:r>
            <a:endParaRPr lang="en-US" sz="1100">
              <a:latin typeface="Lucida Sans Typewriter"/>
            </a:endParaRPr>
          </a:p>
          <a:p>
            <a:r>
              <a:rPr lang="en-US" sz="1100" dirty="0">
                <a:latin typeface="Lucida Sans Typewriter"/>
                <a:cs typeface="Times New Roman"/>
              </a:rPr>
              <a:t>Tesco Plc. (2024). Our history. Retrieved October 2024, from Tesco PLC website: </a:t>
            </a:r>
            <a:r>
              <a:rPr lang="en-US" sz="1100" u="sng" dirty="0">
                <a:latin typeface="Lucida Sans Typewriter"/>
                <a:cs typeface="Times New Roman"/>
                <a:hlinkClick r:id="rId21"/>
              </a:rPr>
              <a:t>https://www.tescoplc.com/about/our-history/</a:t>
            </a:r>
            <a:endParaRPr lang="en-US" sz="1100">
              <a:latin typeface="Lucida Sans Typewriter"/>
            </a:endParaRPr>
          </a:p>
          <a:p>
            <a:r>
              <a:rPr lang="en-US" sz="1100" dirty="0">
                <a:latin typeface="Lucida Sans Typewriter"/>
                <a:cs typeface="Times New Roman"/>
              </a:rPr>
              <a:t>The Square. (n.d.). Tesco Logo. In </a:t>
            </a:r>
            <a:r>
              <a:rPr lang="en-US" sz="1100" i="1" dirty="0">
                <a:latin typeface="Lucida Sans Typewriter"/>
                <a:cs typeface="Times New Roman"/>
              </a:rPr>
              <a:t>The Square</a:t>
            </a:r>
            <a:r>
              <a:rPr lang="en-US" sz="1100" dirty="0">
                <a:latin typeface="Lucida Sans Typewriter"/>
                <a:cs typeface="Times New Roman"/>
              </a:rPr>
              <a:t>.</a:t>
            </a:r>
          </a:p>
          <a:p>
            <a:r>
              <a:rPr lang="en-US" sz="1100" dirty="0">
                <a:latin typeface="Lucida Sans Typewriter"/>
                <a:cs typeface="Times New Roman"/>
              </a:rPr>
              <a:t>Tyler, K. (2023, July 25). Goal-setting for Strategic Planning | NDSU Agriculture. Retrieved November 2024, from </a:t>
            </a:r>
            <a:r>
              <a:rPr lang="en-US" sz="1100" u="sng" dirty="0">
                <a:latin typeface="Lucida Sans Typewriter"/>
                <a:cs typeface="Times New Roman"/>
                <a:hlinkClick r:id="rId22"/>
              </a:rPr>
              <a:t>www.ag.ndsu.edu</a:t>
            </a:r>
            <a:r>
              <a:rPr lang="en-US" sz="1100" dirty="0">
                <a:latin typeface="Lucida Sans Typewriter"/>
                <a:cs typeface="Times New Roman"/>
              </a:rPr>
              <a:t> website: </a:t>
            </a:r>
            <a:r>
              <a:rPr lang="en-US" sz="1100" u="sng" dirty="0">
                <a:latin typeface="Lucida Sans Typewriter"/>
                <a:cs typeface="Times New Roman"/>
                <a:hlinkClick r:id="rId23"/>
              </a:rPr>
              <a:t>https://www.ndsu.edu/agriculture/extension/publications/goal-setting-strategic-planning</a:t>
            </a:r>
            <a:endParaRPr lang="en-US" sz="1100">
              <a:latin typeface="Lucida Sans Typewriter"/>
            </a:endParaRPr>
          </a:p>
          <a:p>
            <a:pPr algn="l"/>
            <a:endParaRPr lang="en-US" dirty="0"/>
          </a:p>
        </p:txBody>
      </p:sp>
    </p:spTree>
    <p:extLst>
      <p:ext uri="{BB962C8B-B14F-4D97-AF65-F5344CB8AC3E}">
        <p14:creationId xmlns:p14="http://schemas.microsoft.com/office/powerpoint/2010/main" val="2041818598"/>
      </p:ext>
    </p:extLst>
  </p:cSld>
  <p:clrMapOvr>
    <a:masterClrMapping/>
  </p:clrMapOvr>
</p:sld>
</file>

<file path=ppt/theme/theme1.xml><?xml version="1.0" encoding="utf-8"?>
<a:theme xmlns:a="http://schemas.openxmlformats.org/drawingml/2006/main" name="LevelVTI">
  <a:themeElements>
    <a:clrScheme name="Custom 88">
      <a:dk1>
        <a:sysClr val="windowText" lastClr="000000"/>
      </a:dk1>
      <a:lt1>
        <a:sysClr val="window" lastClr="FFFFFF"/>
      </a:lt1>
      <a:dk2>
        <a:srgbClr val="182230"/>
      </a:dk2>
      <a:lt2>
        <a:srgbClr val="F2F2F2"/>
      </a:lt2>
      <a:accent1>
        <a:srgbClr val="00BAC8"/>
      </a:accent1>
      <a:accent2>
        <a:srgbClr val="794DFF"/>
      </a:accent2>
      <a:accent3>
        <a:srgbClr val="00D17D"/>
      </a:accent3>
      <a:accent4>
        <a:srgbClr val="E69500"/>
      </a:accent4>
      <a:accent5>
        <a:srgbClr val="FE5D21"/>
      </a:accent5>
      <a:accent6>
        <a:srgbClr val="939393"/>
      </a:accent6>
      <a:hlink>
        <a:srgbClr val="3E8FF1"/>
      </a:hlink>
      <a:folHlink>
        <a:srgbClr val="939393"/>
      </a:folHlink>
    </a:clrScheme>
    <a:fontScheme name="Seaford">
      <a:majorFont>
        <a:latin typeface="Seaford"/>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velVTI" id="{64F43929-0387-4D33-907F-72B939BCAF99}" vid="{D804DF84-3298-4A39-BA0E-21F83D68BC2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LevelVTI</vt:lpstr>
      <vt:lpstr>New Strategy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348</cp:revision>
  <dcterms:created xsi:type="dcterms:W3CDTF">2025-01-05T15:13:35Z</dcterms:created>
  <dcterms:modified xsi:type="dcterms:W3CDTF">2025-01-06T12:17:46Z</dcterms:modified>
</cp:coreProperties>
</file>