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6" r:id="rId7"/>
    <p:sldId id="267" r:id="rId8"/>
    <p:sldId id="269" r:id="rId9"/>
    <p:sldId id="270" r:id="rId10"/>
    <p:sldId id="271" r:id="rId11"/>
    <p:sldId id="273" r:id="rId12"/>
    <p:sldId id="274" r:id="rId13"/>
    <p:sldId id="260" r:id="rId14"/>
    <p:sldId id="261" r:id="rId15"/>
    <p:sldId id="268" r:id="rId16"/>
    <p:sldId id="272" r:id="rId17"/>
    <p:sldId id="26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5732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5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35103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3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02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43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49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178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53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69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5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FC32260-26AC-44F9-BD36-6A00A874019E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7A8AD009-BC22-451A-8716-91F94D14D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19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ish-heritage.org.uk/visit/places/stonehenge/things-to-do/visitor-centre/" TargetMode="External"/><Relationship Id="rId7" Type="http://schemas.openxmlformats.org/officeDocument/2006/relationships/hyperlink" Target="https://worldheritageuk.org/wp-content/uploads/2021/01/heather-sebire-stonehenge.pdf" TargetMode="External"/><Relationship Id="rId2" Type="http://schemas.openxmlformats.org/officeDocument/2006/relationships/hyperlink" Target="https://blog.stonehenge-stone-circle.co.uk/2017/05/06/the-stonehenge-visitor-centre-and-excellent-english-heritage-exhibi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statistics/586843/stonehenge-visitor-numbers-united-kingdom-uk/" TargetMode="External"/><Relationship Id="rId5" Type="http://schemas.openxmlformats.org/officeDocument/2006/relationships/hyperlink" Target="https://whc.unesco.org/en/list/373/" TargetMode="External"/><Relationship Id="rId4" Type="http://schemas.openxmlformats.org/officeDocument/2006/relationships/hyperlink" Target="https://www.english-heritage.org.uk/visit/places/stonehen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group of rocks in a field&#10;&#10;Description automatically generated with low confidence">
            <a:extLst>
              <a:ext uri="{FF2B5EF4-FFF2-40B4-BE49-F238E27FC236}">
                <a16:creationId xmlns:a16="http://schemas.microsoft.com/office/drawing/2014/main" id="{37A5C43B-2553-9551-BC9D-7DB1933549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89" r="-1" b="13291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D9767E-09C2-DAB9-6E18-84DB6B7591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Stonehenge and its Surrounding Landscape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D928F-2F00-0013-4269-E47B8D55DF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does over-consumption and catering to the visitor impact our heritage sites? </a:t>
            </a:r>
          </a:p>
        </p:txBody>
      </p:sp>
    </p:spTree>
    <p:extLst>
      <p:ext uri="{BB962C8B-B14F-4D97-AF65-F5344CB8AC3E}">
        <p14:creationId xmlns:p14="http://schemas.microsoft.com/office/powerpoint/2010/main" val="2816837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497EF-BFA0-3137-6718-CBBA8CE17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/>
              <a:t>What is Stonehenge? </a:t>
            </a:r>
            <a:endParaRPr lang="en-GB" dirty="0"/>
          </a:p>
        </p:txBody>
      </p:sp>
      <p:pic>
        <p:nvPicPr>
          <p:cNvPr id="2050" name="Picture 2" descr="A group of stone structures in a grassy field&#10;&#10;Description automatically generated with low confidence">
            <a:extLst>
              <a:ext uri="{FF2B5EF4-FFF2-40B4-BE49-F238E27FC236}">
                <a16:creationId xmlns:a16="http://schemas.microsoft.com/office/drawing/2014/main" id="{0AFED384-BE25-42D8-DF89-568B8F4D29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56" r="21755"/>
          <a:stretch/>
        </p:blipFill>
        <p:spPr bwMode="auto">
          <a:xfrm>
            <a:off x="20" y="10"/>
            <a:ext cx="465329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0B4C3-081E-DE71-8175-096654824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2005739"/>
            <a:ext cx="6015571" cy="41743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dirty="0"/>
              <a:t>Stonehenge is a Neolithic historic site made of a circle of standing stones located on the Salisbury Plains.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Stonehenge, along with other Neolithic sites in the area (</a:t>
            </a:r>
            <a:r>
              <a:rPr lang="en-GB" sz="1700" dirty="0" err="1"/>
              <a:t>Woodhenge</a:t>
            </a:r>
            <a:r>
              <a:rPr lang="en-GB" sz="1700" dirty="0"/>
              <a:t>, Avebury, Durrington Walls), is listed as a UNESCO World Heritage Site. This is listed because: </a:t>
            </a:r>
          </a:p>
          <a:p>
            <a:r>
              <a:rPr lang="en-GB" sz="1700" dirty="0"/>
              <a:t>They demonstrate Neolithic and Bronze age ceremonial and mortuary practices </a:t>
            </a:r>
          </a:p>
          <a:p>
            <a:r>
              <a:rPr lang="en-GB" sz="1700" dirty="0"/>
              <a:t>[Stonehenge] is one of the most impressive neolithic megalithic monuments in the world </a:t>
            </a:r>
          </a:p>
          <a:p>
            <a:r>
              <a:rPr lang="en-GB" sz="1700" dirty="0"/>
              <a:t>Architecturally sophisticated stone circle </a:t>
            </a:r>
          </a:p>
          <a:p>
            <a:r>
              <a:rPr lang="en-GB" sz="1700" dirty="0"/>
              <a:t>Considered a key part of History and Culture from the 12</a:t>
            </a:r>
            <a:r>
              <a:rPr lang="en-GB" sz="1700" baseline="30000" dirty="0"/>
              <a:t>th</a:t>
            </a:r>
            <a:r>
              <a:rPr lang="en-GB" sz="1700" dirty="0"/>
              <a:t> century onwards </a:t>
            </a:r>
          </a:p>
        </p:txBody>
      </p:sp>
    </p:spTree>
    <p:extLst>
      <p:ext uri="{BB962C8B-B14F-4D97-AF65-F5344CB8AC3E}">
        <p14:creationId xmlns:p14="http://schemas.microsoft.com/office/powerpoint/2010/main" val="3226901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AB1CEEAD-825F-41AD-B0DB-77CE90932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A dirt road in a field&#10;&#10;Description automatically generated with low confidence">
            <a:extLst>
              <a:ext uri="{FF2B5EF4-FFF2-40B4-BE49-F238E27FC236}">
                <a16:creationId xmlns:a16="http://schemas.microsoft.com/office/drawing/2014/main" id="{53624E2C-2EF7-3218-0B7E-ABAEEB1B3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34"/>
          <a:stretch/>
        </p:blipFill>
        <p:spPr bwMode="auto">
          <a:xfrm>
            <a:off x="20" y="10"/>
            <a:ext cx="112928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84855-CE87-8467-60D2-95E43EF55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dirty="0"/>
              <a:t>Why do people visit Stonehenge?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E7F72-358F-B100-319D-15F741407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13055"/>
            <a:ext cx="8595360" cy="41670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Stonehenge is one of the most visited sites in South West England. In 2016, they recorded their number of visitors per year at 1.4 million.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English Heritage, 57,258 “Education” visitors were welcomed for free in 2016. This mostly consists of UK school groups.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Stonehenge experiences a large influx of Pagan peoples on both the Winter and Summer solstice. </a:t>
            </a:r>
          </a:p>
        </p:txBody>
      </p:sp>
    </p:spTree>
    <p:extLst>
      <p:ext uri="{BB962C8B-B14F-4D97-AF65-F5344CB8AC3E}">
        <p14:creationId xmlns:p14="http://schemas.microsoft.com/office/powerpoint/2010/main" val="465962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B3B25-F178-D612-EB2C-EACE6AF05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a problem?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18B3E-95A5-D761-3082-3D53E854C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Overflow of people visiting the site leads to: </a:t>
            </a:r>
          </a:p>
          <a:p>
            <a:r>
              <a:rPr lang="en-GB" dirty="0"/>
              <a:t>Larger and Obtrusive visitor accommodations </a:t>
            </a:r>
          </a:p>
          <a:p>
            <a:r>
              <a:rPr lang="en-GB" dirty="0"/>
              <a:t>A continuous stream of vehicles passing along the A303 </a:t>
            </a:r>
          </a:p>
          <a:p>
            <a:r>
              <a:rPr lang="en-GB" dirty="0"/>
              <a:t>More people wearing down the site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Catering for these visitors has impacted both the monument and its surrounding landscape: </a:t>
            </a:r>
          </a:p>
          <a:p>
            <a:r>
              <a:rPr lang="en-GB" dirty="0"/>
              <a:t>The stones have been roped off since 1978 </a:t>
            </a:r>
          </a:p>
          <a:p>
            <a:r>
              <a:rPr lang="en-GB" dirty="0"/>
              <a:t>Visitor centres have been either close to the stones of large within the landscape </a:t>
            </a:r>
          </a:p>
          <a:p>
            <a:r>
              <a:rPr lang="en-GB" dirty="0"/>
              <a:t>Constant stream of cars along the A303 (including those slowing down or stopping) leads to noise and pollution </a:t>
            </a:r>
          </a:p>
        </p:txBody>
      </p:sp>
    </p:spTree>
    <p:extLst>
      <p:ext uri="{BB962C8B-B14F-4D97-AF65-F5344CB8AC3E}">
        <p14:creationId xmlns:p14="http://schemas.microsoft.com/office/powerpoint/2010/main" val="2836252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951B-8A2A-3515-9C7D-264CE402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dirty="0"/>
              <a:t>The history of the Stonehenge site </a:t>
            </a:r>
          </a:p>
        </p:txBody>
      </p:sp>
      <p:sp>
        <p:nvSpPr>
          <p:cNvPr id="3079" name="Rectangle 307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55FD9-2460-B5D7-A2CC-19F071B4D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2005739"/>
            <a:ext cx="6015571" cy="4174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Stonehenge site has gone through many iterations throughout its lifetime.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From its original ownership in 1901, to its current visitor centre in 2023, Stonehenge has always had problems accommodating visitors.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 mostly due to its position in the Salisbury plains and the need to preserve this, leading to problems with transport and visitor accommodation. </a:t>
            </a:r>
          </a:p>
        </p:txBody>
      </p:sp>
      <p:pic>
        <p:nvPicPr>
          <p:cNvPr id="3074" name="Picture 2" descr="A group of rocks in a field&#10;&#10;Description automatically generated with low confidence">
            <a:extLst>
              <a:ext uri="{FF2B5EF4-FFF2-40B4-BE49-F238E27FC236}">
                <a16:creationId xmlns:a16="http://schemas.microsoft.com/office/drawing/2014/main" id="{D114B795-37AE-A704-3F4F-09D5E16284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2" r="4269"/>
          <a:stretch/>
        </p:blipFill>
        <p:spPr bwMode="auto">
          <a:xfrm>
            <a:off x="7538689" y="10"/>
            <a:ext cx="46533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255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AC3C9-2E56-CA92-4D70-1B8CC1A2B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1901 – 1950s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8FE98-0D57-EB64-043B-AE3571120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While being noticed by 12</a:t>
            </a:r>
            <a:r>
              <a:rPr lang="en-GB" baseline="30000" dirty="0"/>
              <a:t>th</a:t>
            </a:r>
            <a:r>
              <a:rPr lang="en-GB" dirty="0"/>
              <a:t> century scholars, such as Geoffrey of Monmouth, the stones were not protected by a guardian until the mid-19</a:t>
            </a:r>
            <a:r>
              <a:rPr lang="en-GB" baseline="30000" dirty="0"/>
              <a:t>th</a:t>
            </a:r>
            <a:r>
              <a:rPr lang="en-GB" dirty="0"/>
              <a:t> century.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1901, the stones were fenced off from visitors, who were required to pay a shilling. Stonehenge garnered a few thousand visitors in that first year.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1918 the Stones were given over to the government. Military buildings constructed in the war were reused as housing for the Stonehenge caretakers.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the 1920s, the Wiltshire archaeologists led a ‘save Stonehenge’ campaign which bought the surrounding land and gave it to the National Trust.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Between 1930s-1950s, a visitor centre was needed and constructed on the opposite of the northern road. The first car park was made in 1935,  and expanded until the 1960s </a:t>
            </a:r>
          </a:p>
        </p:txBody>
      </p:sp>
    </p:spTree>
    <p:extLst>
      <p:ext uri="{BB962C8B-B14F-4D97-AF65-F5344CB8AC3E}">
        <p14:creationId xmlns:p14="http://schemas.microsoft.com/office/powerpoint/2010/main" val="2730642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85F0A-1B53-F596-5982-E77546F3A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3" y="0"/>
            <a:ext cx="4534047" cy="1584895"/>
          </a:xfrm>
        </p:spPr>
        <p:txBody>
          <a:bodyPr>
            <a:normAutofit/>
          </a:bodyPr>
          <a:lstStyle/>
          <a:p>
            <a:r>
              <a:rPr lang="en-GB" dirty="0"/>
              <a:t>1960s – 2000s </a:t>
            </a:r>
          </a:p>
        </p:txBody>
      </p:sp>
      <p:pic>
        <p:nvPicPr>
          <p:cNvPr id="2050" name="Picture 2" descr="The Stonehenge visitor centre and excellent English Heritage exhibition. |  Stonehenge Stone Circle News and Information">
            <a:extLst>
              <a:ext uri="{FF2B5EF4-FFF2-40B4-BE49-F238E27FC236}">
                <a16:creationId xmlns:a16="http://schemas.microsoft.com/office/drawing/2014/main" id="{BE9B680E-F56E-EC82-D51B-814EEF48A0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3" r="21104" b="-2"/>
          <a:stretch/>
        </p:blipFill>
        <p:spPr bwMode="auto">
          <a:xfrm>
            <a:off x="20" y="10"/>
            <a:ext cx="60947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44CD-4C7A-CF29-F919-BB738043F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1828800"/>
            <a:ext cx="4572002" cy="449011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This stage of Stonehenge development can be split into Four Plans.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Plan 1 – </a:t>
            </a:r>
          </a:p>
          <a:p>
            <a:pPr marL="0" indent="0">
              <a:buNone/>
            </a:pPr>
            <a:r>
              <a:rPr lang="en-GB" dirty="0"/>
              <a:t>Built in 1968, this was a visitor centre across the northern road, with an accompanying tunnel running from the car park to the stones entrance.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centre was modified and enlarged with a café, shop, overflow toilets, and overflow cark-park. This centre lasted until 2013.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was too close to the site, and became too cramped quickly </a:t>
            </a:r>
          </a:p>
        </p:txBody>
      </p:sp>
    </p:spTree>
    <p:extLst>
      <p:ext uri="{BB962C8B-B14F-4D97-AF65-F5344CB8AC3E}">
        <p14:creationId xmlns:p14="http://schemas.microsoft.com/office/powerpoint/2010/main" val="2643005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E3AFF-8A82-A172-0AA7-61771DCD6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>
            <a:normAutofit/>
          </a:bodyPr>
          <a:lstStyle/>
          <a:p>
            <a:r>
              <a:rPr lang="en-GB" dirty="0"/>
              <a:t>1960s – 2000s </a:t>
            </a:r>
          </a:p>
        </p:txBody>
      </p:sp>
      <p:pic>
        <p:nvPicPr>
          <p:cNvPr id="2050" name="Picture 2" descr="A field of tall grass&#10;&#10;Description automatically generated with low confidence">
            <a:extLst>
              <a:ext uri="{FF2B5EF4-FFF2-40B4-BE49-F238E27FC236}">
                <a16:creationId xmlns:a16="http://schemas.microsoft.com/office/drawing/2014/main" id="{F13D8262-9CE5-88A9-9C56-00C0025382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03" r="9965" b="-2"/>
          <a:stretch/>
        </p:blipFill>
        <p:spPr bwMode="auto">
          <a:xfrm>
            <a:off x="20" y="10"/>
            <a:ext cx="60947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C296C-6CA7-B5DA-48BE-D5EFE9031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/>
              <a:t>Plan 2 – </a:t>
            </a:r>
          </a:p>
          <a:p>
            <a:pPr marL="0" indent="0">
              <a:buNone/>
            </a:pPr>
            <a:r>
              <a:rPr lang="en-GB" sz="1500"/>
              <a:t>The second suggestion for visitor facilities was not built. </a:t>
            </a:r>
          </a:p>
          <a:p>
            <a:pPr marL="0" indent="0">
              <a:buNone/>
            </a:pPr>
            <a:r>
              <a:rPr lang="en-GB" sz="1500"/>
              <a:t>It was a kilometre north, at Larkhill, and was: </a:t>
            </a:r>
          </a:p>
          <a:p>
            <a:r>
              <a:rPr lang="en-GB" sz="1500"/>
              <a:t>Close enough for visitors to walk to the stones </a:t>
            </a:r>
          </a:p>
          <a:p>
            <a:r>
              <a:rPr lang="en-GB" sz="1500"/>
              <a:t>Far enough away to allow a bigger site </a:t>
            </a:r>
          </a:p>
          <a:p>
            <a:r>
              <a:rPr lang="en-GB" sz="1500"/>
              <a:t>Would not be obtrusive </a:t>
            </a:r>
          </a:p>
          <a:p>
            <a:endParaRPr lang="en-GB" sz="1500"/>
          </a:p>
          <a:p>
            <a:pPr marL="0" indent="0">
              <a:buNone/>
            </a:pPr>
            <a:r>
              <a:rPr lang="en-GB" sz="1500"/>
              <a:t>However this was a greenfield site, and required a new access road that could not be built. </a:t>
            </a:r>
          </a:p>
        </p:txBody>
      </p:sp>
    </p:spTree>
    <p:extLst>
      <p:ext uri="{BB962C8B-B14F-4D97-AF65-F5344CB8AC3E}">
        <p14:creationId xmlns:p14="http://schemas.microsoft.com/office/powerpoint/2010/main" val="1124302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 white goat in a field&#10;&#10;Description automatically generated with low confidence">
            <a:extLst>
              <a:ext uri="{FF2B5EF4-FFF2-40B4-BE49-F238E27FC236}">
                <a16:creationId xmlns:a16="http://schemas.microsoft.com/office/drawing/2014/main" id="{7751775A-AD7A-202F-5D11-B9D1D34C87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78"/>
          <a:stretch/>
        </p:blipFill>
        <p:spPr bwMode="auto">
          <a:xfrm>
            <a:off x="20" y="10"/>
            <a:ext cx="112928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0E927D-98D4-C5E8-089A-A4E5BF3BC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1960s – 2000s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4DE50-7408-8680-CFB9-9156EAC76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05739"/>
            <a:ext cx="8595360" cy="4174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Plan 3 – 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Find a brownfield site adjacent to an existing road.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1990s – a semi-brownfield site was found at the edge of Amesbury and adjacent to 2 main roads.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Because it was too far to expect visitors to walk, land transport and footpaths would be needed. This is the same new-build problem as Plan 2. </a:t>
            </a:r>
          </a:p>
        </p:txBody>
      </p:sp>
    </p:spTree>
    <p:extLst>
      <p:ext uri="{BB962C8B-B14F-4D97-AF65-F5344CB8AC3E}">
        <p14:creationId xmlns:p14="http://schemas.microsoft.com/office/powerpoint/2010/main" val="2059357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13BC2-3AD5-F185-F0D9-F73F358EC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566382"/>
            <a:ext cx="4534047" cy="1550284"/>
          </a:xfrm>
        </p:spPr>
        <p:txBody>
          <a:bodyPr anchor="ctr">
            <a:normAutofit/>
          </a:bodyPr>
          <a:lstStyle/>
          <a:p>
            <a:r>
              <a:rPr lang="en-GB"/>
              <a:t>1960s – 2000s </a:t>
            </a:r>
          </a:p>
        </p:txBody>
      </p:sp>
      <p:sp>
        <p:nvSpPr>
          <p:cNvPr id="1035" name="Rectangle 1030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Stonehenge Visitor Centre | English Heritage">
            <a:extLst>
              <a:ext uri="{FF2B5EF4-FFF2-40B4-BE49-F238E27FC236}">
                <a16:creationId xmlns:a16="http://schemas.microsoft.com/office/drawing/2014/main" id="{4E99674A-479D-E353-0B84-6743FFF987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3" r="37386"/>
          <a:stretch/>
        </p:blipFill>
        <p:spPr bwMode="auto">
          <a:xfrm>
            <a:off x="6097181" y="10"/>
            <a:ext cx="609481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7061E-5252-B64D-2B8D-DB92B26CB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535" y="2438399"/>
            <a:ext cx="4572002" cy="38532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 dirty="0"/>
              <a:t>Plan 4 – </a:t>
            </a:r>
          </a:p>
          <a:p>
            <a:pPr marL="0" indent="0">
              <a:buNone/>
            </a:pPr>
            <a:r>
              <a:rPr lang="en-GB" sz="1100" dirty="0"/>
              <a:t>2013 - If a new build road, either for visitor cars or land transport is out, an existing road must be used. 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The recently closed A344, which ran right next to the site, could be used for visitor land transport. 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A new visitor centre was constructed at Airman’s Cross, on former farmland. While this visitor centre has a good design, there are two problems with it: </a:t>
            </a:r>
          </a:p>
          <a:p>
            <a:r>
              <a:rPr lang="en-GB" sz="1100" dirty="0"/>
              <a:t>It is a greenfield site (no major prehistoric site found) </a:t>
            </a:r>
          </a:p>
          <a:p>
            <a:r>
              <a:rPr lang="en-GB" sz="1100" dirty="0"/>
              <a:t>It exists with a large and open area of downland, a big visual intrusion </a:t>
            </a:r>
          </a:p>
        </p:txBody>
      </p:sp>
    </p:spTree>
    <p:extLst>
      <p:ext uri="{BB962C8B-B14F-4D97-AF65-F5344CB8AC3E}">
        <p14:creationId xmlns:p14="http://schemas.microsoft.com/office/powerpoint/2010/main" val="2735486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E99ED6D-365F-4CAE-942F-ECA78F74B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C42F24F1-C1EF-471F-A19B-A340CE541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6C425C-3C64-47BA-B583-94D39B9B7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6568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2D87A3F-580E-85D2-6827-E8AF4D8C81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7550" y="643467"/>
            <a:ext cx="709690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054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89AE6DA-A080-475C-BE02-EF343FBA6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33EF95-E91B-40C4-A692-E91065291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3CAC5D-D424-4EE2-A0C2-72ED7A88A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6568" cy="58978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model of a building&#10;&#10;Description automatically generated with low confidence">
            <a:extLst>
              <a:ext uri="{FF2B5EF4-FFF2-40B4-BE49-F238E27FC236}">
                <a16:creationId xmlns:a16="http://schemas.microsoft.com/office/drawing/2014/main" id="{C17722E5-153B-E5DD-472A-E21E7C56D8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86" r="11844" b="-3"/>
          <a:stretch/>
        </p:blipFill>
        <p:spPr>
          <a:xfrm>
            <a:off x="643467" y="1450335"/>
            <a:ext cx="5371395" cy="3957330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DDE08F8-917F-56CC-1911-610E565484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52" r="12478" b="-3"/>
          <a:stretch/>
        </p:blipFill>
        <p:spPr>
          <a:xfrm>
            <a:off x="6175729" y="1447795"/>
            <a:ext cx="5371395" cy="395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744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6E2A9DB-42A8-C3DE-697A-9A9DEB6520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20"/>
          <a:stretch/>
        </p:blipFill>
        <p:spPr bwMode="auto">
          <a:xfrm>
            <a:off x="20" y="10"/>
            <a:ext cx="112928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575D38-0765-8DFD-A47D-8FFE6AA3B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Problems with the 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12664-8F3E-94DC-32E3-3ED7D8417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05739"/>
            <a:ext cx="8595360" cy="4174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Stonehenge is a unique site in that not only must the stones be preserved, but also the surrounding landscape. Every iteration of a visitor centre has had its problems, either being too close, too far away, too exposed, etc.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While every Plan has attempted to address some issues, no solution has covered all the bases.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It is unlikely that a new Plan will be conceived and built any time soon. </a:t>
            </a:r>
          </a:p>
        </p:txBody>
      </p:sp>
    </p:spTree>
    <p:extLst>
      <p:ext uri="{BB962C8B-B14F-4D97-AF65-F5344CB8AC3E}">
        <p14:creationId xmlns:p14="http://schemas.microsoft.com/office/powerpoint/2010/main" val="3064309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8EDA3-FAE5-4834-AB8D-4519DB99A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A303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F62D4-512C-688C-D800-6D5B2813E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One continuous point of contention is the closing or modification of the A303.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Running from Basingstoke to Devon, this road connects the M3 and the A30, and is one of the main routes from London to Devon and Cornwall.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While the people running the site have been calling for the modification or closure of this road since the 1960s, it continues to be debated. </a:t>
            </a:r>
          </a:p>
        </p:txBody>
      </p:sp>
    </p:spTree>
    <p:extLst>
      <p:ext uri="{BB962C8B-B14F-4D97-AF65-F5344CB8AC3E}">
        <p14:creationId xmlns:p14="http://schemas.microsoft.com/office/powerpoint/2010/main" val="9720200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A3B8D-9EB7-D8B2-27C4-5CF1B70F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Future Plans </a:t>
            </a:r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4B13E0AC-9331-ECA8-0A1D-A7CE750586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021" b="-1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0D3F9-0668-4E7E-429F-0D3F39C39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2301555"/>
            <a:ext cx="3075836" cy="38785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/>
              <a:t>There has been a lot of debate over new locations and designs for a visitor accommodations. 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A new design must be on or near a former road west of Stonehenge to avoid the new-road problems of plans 2 and 3. 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One suggested site is Rollestone Camp, north of the current visitor centre, which has an existing road and is a brownfield site. </a:t>
            </a:r>
          </a:p>
        </p:txBody>
      </p:sp>
    </p:spTree>
    <p:extLst>
      <p:ext uri="{BB962C8B-B14F-4D97-AF65-F5344CB8AC3E}">
        <p14:creationId xmlns:p14="http://schemas.microsoft.com/office/powerpoint/2010/main" val="3360256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B5AC-F347-10CD-DD9B-D333BF85C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>
            <a:normAutofit/>
          </a:bodyPr>
          <a:lstStyle/>
          <a:p>
            <a:r>
              <a:rPr lang="en-GB" dirty="0"/>
              <a:t>Future Plans 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4103A53-9666-E685-8266-BAE9DAB7EB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1" r="-2" b="10223"/>
          <a:stretch/>
        </p:blipFill>
        <p:spPr bwMode="auto">
          <a:xfrm>
            <a:off x="20" y="10"/>
            <a:ext cx="60947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251BC-6F61-8645-CCD5-06D88D8C3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/>
              <a:t>English Heritage’s current plans for the Site include: </a:t>
            </a:r>
          </a:p>
          <a:p>
            <a:pPr marL="0" indent="0">
              <a:buNone/>
            </a:pPr>
            <a:r>
              <a:rPr lang="en-GB" sz="1400" b="1"/>
              <a:t>Improving the landscape setting</a:t>
            </a:r>
            <a:r>
              <a:rPr lang="en-GB" sz="1400"/>
              <a:t> by reducing noise and visual intrusion from structures and roads. </a:t>
            </a:r>
          </a:p>
          <a:p>
            <a:pPr marL="0" indent="0">
              <a:buNone/>
            </a:pPr>
            <a:r>
              <a:rPr lang="en-GB" sz="1400" b="1"/>
              <a:t>Enhancing the visitor experience</a:t>
            </a:r>
            <a:r>
              <a:rPr lang="en-GB" sz="1400"/>
              <a:t> through improved and environmentally stable visitor facilities. </a:t>
            </a:r>
          </a:p>
          <a:p>
            <a:pPr marL="0" indent="0">
              <a:buNone/>
            </a:pPr>
            <a:r>
              <a:rPr lang="en-GB" sz="1400" b="1"/>
              <a:t>Enhancing the interpretation of the World Heritage Site</a:t>
            </a:r>
            <a:r>
              <a:rPr lang="en-GB" sz="1400"/>
              <a:t> and improving access to monuments. </a:t>
            </a:r>
          </a:p>
          <a:p>
            <a:pPr marL="0" indent="0">
              <a:buNone/>
            </a:pPr>
            <a:r>
              <a:rPr lang="en-GB" sz="1400" b="1"/>
              <a:t>Enhancing the education/learning experience</a:t>
            </a:r>
            <a:r>
              <a:rPr lang="en-GB" sz="1400"/>
              <a:t>, and thus the understanding of the World Heritage Site. </a:t>
            </a:r>
            <a:endParaRPr lang="en-GB" sz="1400" b="1"/>
          </a:p>
        </p:txBody>
      </p:sp>
    </p:spTree>
    <p:extLst>
      <p:ext uri="{BB962C8B-B14F-4D97-AF65-F5344CB8AC3E}">
        <p14:creationId xmlns:p14="http://schemas.microsoft.com/office/powerpoint/2010/main" val="3716230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6E43C-CB64-665F-EDA5-554798AF1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14193-50A8-CB56-DB8B-CFAEBF4AE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Chippendale, Christopher, Chris Gosden, N. James, Mike Pitts, and Chris </a:t>
            </a:r>
            <a:r>
              <a:rPr lang="en-GB" dirty="0" err="1"/>
              <a:t>Scarre</a:t>
            </a:r>
            <a:r>
              <a:rPr lang="en-GB" dirty="0"/>
              <a:t>, ‘New Era for Stonehenge’, Antiquity, 88.340 (2014), 644-57. </a:t>
            </a:r>
          </a:p>
          <a:p>
            <a:r>
              <a:rPr lang="en-GB" dirty="0">
                <a:hlinkClick r:id="rId2"/>
              </a:rPr>
              <a:t>https://blog.stonehenge-stone-circle.co.uk/2017/05/06/the-stonehenge-visitor-centre-and-excellent-english-heritage-exhibition/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https://www.english-heritage.org.uk/visit/places/stonehenge/things-to-do/visitor-centre/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https://www.english-heritage.org.uk/visit/places/stonehenge/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https://whc.unesco.org/en/list/373/</a:t>
            </a:r>
            <a:r>
              <a:rPr lang="en-GB" dirty="0"/>
              <a:t> </a:t>
            </a:r>
          </a:p>
          <a:p>
            <a:r>
              <a:rPr lang="en-GB" dirty="0">
                <a:hlinkClick r:id="rId6"/>
              </a:rPr>
              <a:t>https://www.statista.com/statistics/586843/stonehenge-visitor-numbers-united-kingdom-uk/</a:t>
            </a:r>
            <a:r>
              <a:rPr lang="en-GB" dirty="0"/>
              <a:t> </a:t>
            </a:r>
          </a:p>
          <a:p>
            <a:r>
              <a:rPr lang="en-GB" dirty="0">
                <a:hlinkClick r:id="rId7"/>
              </a:rPr>
              <a:t>https://worldheritageuk.org/wp-content/uploads/2021/01/heather-sebire-stonehenge.pdf</a:t>
            </a:r>
            <a:r>
              <a:rPr lang="en-GB" dirty="0"/>
              <a:t> </a:t>
            </a:r>
          </a:p>
          <a:p>
            <a:r>
              <a:rPr lang="en-GB" dirty="0" err="1"/>
              <a:t>Darvill</a:t>
            </a:r>
            <a:r>
              <a:rPr lang="en-GB" dirty="0"/>
              <a:t>, Timothy, Peter Marshall, Mike Parker Pearson, and Geoff Wainwright, ‘Stonehenge Remodelled’, Antiquity, 86.334 (2012), 1021-40. </a:t>
            </a:r>
          </a:p>
          <a:p>
            <a:r>
              <a:rPr lang="en-GB" dirty="0"/>
              <a:t>Blain, Jenny, and Robert J. Wallis, ‘Sacred Sites, Contested Rites/Rights: Contemporary Pagan Engagements with the Past’, Journal of Material Culture, 9.3 (2004), 237-61. </a:t>
            </a:r>
          </a:p>
        </p:txBody>
      </p:sp>
    </p:spTree>
    <p:extLst>
      <p:ext uri="{BB962C8B-B14F-4D97-AF65-F5344CB8AC3E}">
        <p14:creationId xmlns:p14="http://schemas.microsoft.com/office/powerpoint/2010/main" val="420873933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455</TotalTime>
  <Words>1303</Words>
  <Application>Microsoft Office PowerPoint</Application>
  <PresentationFormat>Widescreen</PresentationFormat>
  <Paragraphs>110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Schoolbook</vt:lpstr>
      <vt:lpstr>Wingdings 2</vt:lpstr>
      <vt:lpstr>View</vt:lpstr>
      <vt:lpstr>Stonehenge and its Surrounding Landscape </vt:lpstr>
      <vt:lpstr>What is Stonehenge? </vt:lpstr>
      <vt:lpstr>Why do people visit Stonehenge? </vt:lpstr>
      <vt:lpstr>Why is this a problem? </vt:lpstr>
      <vt:lpstr>The history of the Stonehenge site </vt:lpstr>
      <vt:lpstr>1901 – 1950s </vt:lpstr>
      <vt:lpstr>1960s – 2000s </vt:lpstr>
      <vt:lpstr>1960s – 2000s </vt:lpstr>
      <vt:lpstr>1960s – 2000s </vt:lpstr>
      <vt:lpstr>1960s – 2000s </vt:lpstr>
      <vt:lpstr>PowerPoint Presentation</vt:lpstr>
      <vt:lpstr>PowerPoint Presentation</vt:lpstr>
      <vt:lpstr>Problems with the Site </vt:lpstr>
      <vt:lpstr>The A303 </vt:lpstr>
      <vt:lpstr>Future Plans </vt:lpstr>
      <vt:lpstr>Future Plans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Tourism - Stonehenge</dc:title>
  <dc:creator>Becky Laughlin</dc:creator>
  <cp:lastModifiedBy>Becky Laughlin</cp:lastModifiedBy>
  <cp:revision>17</cp:revision>
  <dcterms:created xsi:type="dcterms:W3CDTF">2023-03-21T09:21:22Z</dcterms:created>
  <dcterms:modified xsi:type="dcterms:W3CDTF">2023-03-24T10:11:02Z</dcterms:modified>
</cp:coreProperties>
</file>