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2" roundtripDataSignature="AMtx7mgwJmlk29GNzanJobo0NnHBftA8F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2" Type="http://customschemas.google.com/relationships/presentationmetadata" Target="meta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3" name="Google Shape;15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114300" lvl="0" marL="0" marR="139700" rtl="0" algn="just">
              <a:spcBef>
                <a:spcPts val="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Global pandemic has provided unprecedented challenges and disruptive effects on every organisation.</a:t>
            </a:r>
            <a:endParaRPr/>
          </a:p>
          <a:p>
            <a:pPr indent="-114300" lvl="0" marL="0" marR="139700" rtl="0" algn="just">
              <a:spcBef>
                <a:spcPts val="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various novel problems  experienced by the employers with respect to organizational management and human resources during the pandemic. </a:t>
            </a:r>
            <a:endParaRPr/>
          </a:p>
          <a:p>
            <a:pPr indent="-114300" lvl="0" marL="0" marR="139700" rtl="0" algn="just">
              <a:spcBef>
                <a:spcPts val="0"/>
              </a:spcBef>
              <a:spcAft>
                <a:spcPts val="0"/>
              </a:spcAft>
              <a:buClr>
                <a:srgbClr val="000000"/>
              </a:buClr>
              <a:buSzPts val="1800"/>
              <a:buFont typeface="Arial"/>
              <a:buChar char="•"/>
            </a:pPr>
            <a:r>
              <a:rPr b="0" i="0" lang="en-US" sz="1800" u="none" strike="noStrike">
                <a:solidFill>
                  <a:srgbClr val="000000"/>
                </a:solidFill>
                <a:latin typeface="Times New Roman"/>
                <a:ea typeface="Times New Roman"/>
                <a:cs typeface="Times New Roman"/>
                <a:sym typeface="Times New Roman"/>
              </a:rPr>
              <a:t>uncertainty in the supply chain sectors and the sub sectors have experienced a demand by “lock down” measures especially in Europe and US.</a:t>
            </a:r>
            <a:endParaRPr/>
          </a:p>
          <a:p>
            <a:pPr indent="0" lvl="0" marL="0" rtl="0" algn="l">
              <a:spcBef>
                <a:spcPts val="1200"/>
              </a:spcBef>
              <a:spcAft>
                <a:spcPts val="0"/>
              </a:spcAft>
              <a:buNone/>
            </a:pPr>
            <a:r>
              <a:t/>
            </a:r>
            <a:endParaRPr/>
          </a:p>
        </p:txBody>
      </p:sp>
      <p:sp>
        <p:nvSpPr>
          <p:cNvPr id="154" name="Google Shape;15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1" name="Google Shape;161;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8" name="Google Shape;16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supply chain issues, lack of staff, inappropriate handling of products, inappropriate estimation delivery, lack of training and development.</a:t>
            </a:r>
            <a:endParaRPr b="0"/>
          </a:p>
          <a:p>
            <a:pPr indent="0" lvl="0" marL="0" rtl="0" algn="l">
              <a:spcBef>
                <a:spcPts val="1200"/>
              </a:spcBef>
              <a:spcAft>
                <a:spcPts val="0"/>
              </a:spcAft>
              <a:buNone/>
            </a:pPr>
            <a:br>
              <a:rPr lang="en-US"/>
            </a:br>
            <a:endParaRPr/>
          </a:p>
        </p:txBody>
      </p:sp>
      <p:sp>
        <p:nvSpPr>
          <p:cNvPr id="175" name="Google Shape;17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0" i="0" lang="en-US" sz="1800" u="none" strike="noStrike">
                <a:solidFill>
                  <a:srgbClr val="000000"/>
                </a:solidFill>
                <a:latin typeface="Times New Roman"/>
                <a:ea typeface="Times New Roman"/>
                <a:cs typeface="Times New Roman"/>
                <a:sym typeface="Times New Roman"/>
              </a:rPr>
              <a:t>To create money and acquire a competitive advantage, the business must find solutions. To meet the needs and desires of the clients, the staff should receive efficient training and development. The effective incentives and evaluation schemes will promote economic expansion. Training will provide the business a competitive edge and help it retain more workers. It will make it easier for organisations to accomplish their aims. The HR department frequently uses words like "upskilling" and "reskilling" in the modern era. </a:t>
            </a:r>
            <a:endParaRPr/>
          </a:p>
        </p:txBody>
      </p:sp>
      <p:sp>
        <p:nvSpPr>
          <p:cNvPr id="183" name="Google Shape;18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g1880872d488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1880872d488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1" name="Google Shape;191;g1880872d488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8"/>
          <p:cNvGrpSpPr/>
          <p:nvPr/>
        </p:nvGrpSpPr>
        <p:grpSpPr>
          <a:xfrm>
            <a:off x="0" y="-8467"/>
            <a:ext cx="12192000" cy="6866467"/>
            <a:chOff x="0" y="-8467"/>
            <a:chExt cx="12192000" cy="6866467"/>
          </a:xfrm>
        </p:grpSpPr>
        <p:cxnSp>
          <p:nvCxnSpPr>
            <p:cNvPr id="28" name="Google Shape;28;p8"/>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9" name="Google Shape;29;p8"/>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0" name="Google Shape;30;p8"/>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8"/>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8"/>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8"/>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4" name="Google Shape;34;p8"/>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 name="Google Shape;35;p8"/>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8"/>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8"/>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8"/>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8"/>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40" name="Google Shape;40;p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9"/>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9"/>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6" name="Google Shape;46;p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10"/>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Trebuchet MS"/>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0"/>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52" name="Google Shape;52;p1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5" name="Shape 55"/>
        <p:cNvGrpSpPr/>
        <p:nvPr/>
      </p:nvGrpSpPr>
      <p:grpSpPr>
        <a:xfrm>
          <a:off x="0" y="0"/>
          <a:ext cx="0" cy="0"/>
          <a:chOff x="0" y="0"/>
          <a:chExt cx="0" cy="0"/>
        </a:xfrm>
      </p:grpSpPr>
      <p:sp>
        <p:nvSpPr>
          <p:cNvPr id="56" name="Google Shape;56;p1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1"/>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8" name="Google Shape;58;p11"/>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9" name="Google Shape;59;p1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2" name="Shape 62"/>
        <p:cNvGrpSpPr/>
        <p:nvPr/>
      </p:nvGrpSpPr>
      <p:grpSpPr>
        <a:xfrm>
          <a:off x="0" y="0"/>
          <a:ext cx="0" cy="0"/>
          <a:chOff x="0" y="0"/>
          <a:chExt cx="0" cy="0"/>
        </a:xfrm>
      </p:grpSpPr>
      <p:sp>
        <p:nvSpPr>
          <p:cNvPr id="63" name="Google Shape;63;p1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2"/>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5" name="Google Shape;65;p12"/>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6" name="Google Shape;66;p12"/>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7" name="Google Shape;67;p12"/>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8" name="Google Shape;68;p1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1" name="Shape 71"/>
        <p:cNvGrpSpPr/>
        <p:nvPr/>
      </p:nvGrpSpPr>
      <p:grpSpPr>
        <a:xfrm>
          <a:off x="0" y="0"/>
          <a:ext cx="0" cy="0"/>
          <a:chOff x="0" y="0"/>
          <a:chExt cx="0" cy="0"/>
        </a:xfrm>
      </p:grpSpPr>
      <p:sp>
        <p:nvSpPr>
          <p:cNvPr id="72" name="Google Shape;72;p1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6" name="Shape 76"/>
        <p:cNvGrpSpPr/>
        <p:nvPr/>
      </p:nvGrpSpPr>
      <p:grpSpPr>
        <a:xfrm>
          <a:off x="0" y="0"/>
          <a:ext cx="0" cy="0"/>
          <a:chOff x="0" y="0"/>
          <a:chExt cx="0" cy="0"/>
        </a:xfrm>
      </p:grpSpPr>
      <p:sp>
        <p:nvSpPr>
          <p:cNvPr id="77" name="Google Shape;77;p1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15"/>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5"/>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83" name="Google Shape;83;p15"/>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84" name="Google Shape;84;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16"/>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Trebuchet MS"/>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6"/>
          <p:cNvSpPr/>
          <p:nvPr>
            <p:ph idx="2" type="pic"/>
          </p:nvPr>
        </p:nvSpPr>
        <p:spPr>
          <a:xfrm>
            <a:off x="677334" y="609600"/>
            <a:ext cx="8596668" cy="3845718"/>
          </a:xfrm>
          <a:prstGeom prst="rect">
            <a:avLst/>
          </a:prstGeom>
          <a:noFill/>
          <a:ln>
            <a:noFill/>
          </a:ln>
        </p:spPr>
      </p:sp>
      <p:sp>
        <p:nvSpPr>
          <p:cNvPr id="90" name="Google Shape;90;p16"/>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1" name="Google Shape;91;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17"/>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17"/>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97" name="Google Shape;97;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18"/>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8"/>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rebuchet MS"/>
              <a:buNone/>
              <a:defRPr sz="1600">
                <a:solidFill>
                  <a:srgbClr val="7F7F7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3" name="Google Shape;103;p18"/>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4" name="Google Shape;104;p1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07" name="Google Shape;107;p18"/>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a:p>
        </p:txBody>
      </p:sp>
      <p:sp>
        <p:nvSpPr>
          <p:cNvPr id="108" name="Google Shape;108;p18"/>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b="0" i="0" sz="1800" u="none" cap="none" strike="noStrik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19"/>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9"/>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2" name="Google Shape;112;p1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1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20"/>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20"/>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rgbClr val="3F3F3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18" name="Google Shape;118;p20"/>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9" name="Google Shape;119;p2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2" name="Google Shape;122;p20"/>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a:p>
        </p:txBody>
      </p:sp>
      <p:sp>
        <p:nvSpPr>
          <p:cNvPr id="123" name="Google Shape;123;p20"/>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21"/>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21"/>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chemeClr val="accent1"/>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7" name="Google Shape;127;p21"/>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28" name="Google Shape;128;p2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2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22"/>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4" name="Google Shape;134;p2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2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2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23"/>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23"/>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0" name="Google Shape;140;p2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2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2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7"/>
          <p:cNvGrpSpPr/>
          <p:nvPr/>
        </p:nvGrpSpPr>
        <p:grpSpPr>
          <a:xfrm>
            <a:off x="0" y="-8467"/>
            <a:ext cx="12192000" cy="6866467"/>
            <a:chOff x="0" y="-8467"/>
            <a:chExt cx="12192000" cy="6866467"/>
          </a:xfrm>
        </p:grpSpPr>
        <p:cxnSp>
          <p:nvCxnSpPr>
            <p:cNvPr id="11" name="Google Shape;11;p7"/>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2" name="Google Shape;12;p7"/>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3" name="Google Shape;13;p7"/>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7"/>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7"/>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7"/>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7"/>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7"/>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7"/>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7"/>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2" name="Google Shape;22;p7"/>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23" name="Google Shape;23;p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4" name="Google Shape;24;p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5" name="Google Shape;25;p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chemeClr val="accent1"/>
              </a:buClr>
              <a:buSzPts val="1800"/>
              <a:buFont typeface="Arial"/>
              <a:buNone/>
            </a:pPr>
            <a:r>
              <a:rPr lang="en-US" sz="1800">
                <a:latin typeface="Arial"/>
                <a:ea typeface="Arial"/>
                <a:cs typeface="Arial"/>
                <a:sym typeface="Arial"/>
              </a:rPr>
              <a:t>Problem Solving and Decision Making</a:t>
            </a:r>
            <a:endParaRPr/>
          </a:p>
        </p:txBody>
      </p:sp>
      <p:sp>
        <p:nvSpPr>
          <p:cNvPr id="148" name="Google Shape;148;p1"/>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p>
            <a:pPr indent="0" lvl="0" marL="0" rtl="0" algn="r">
              <a:spcBef>
                <a:spcPts val="0"/>
              </a:spcBef>
              <a:spcAft>
                <a:spcPts val="0"/>
              </a:spcAft>
              <a:buSzPts val="1440"/>
              <a:buNone/>
            </a:pPr>
            <a:r>
              <a:rPr lang="en-US"/>
              <a:t>TASK 1</a:t>
            </a:r>
            <a:endParaRPr/>
          </a:p>
        </p:txBody>
      </p:sp>
      <p:pic>
        <p:nvPicPr>
          <p:cNvPr id="149" name="Google Shape;149;p1"/>
          <p:cNvPicPr preferRelativeResize="0"/>
          <p:nvPr/>
        </p:nvPicPr>
        <p:blipFill rotWithShape="1">
          <a:blip r:embed="rId3">
            <a:alphaModFix/>
          </a:blip>
          <a:srcRect b="0" l="0" r="0" t="0"/>
          <a:stretch/>
        </p:blipFill>
        <p:spPr>
          <a:xfrm>
            <a:off x="808293" y="882849"/>
            <a:ext cx="2406774" cy="1397072"/>
          </a:xfrm>
          <a:prstGeom prst="rect">
            <a:avLst/>
          </a:prstGeom>
          <a:noFill/>
          <a:ln>
            <a:noFill/>
          </a:ln>
        </p:spPr>
      </p:pic>
      <p:pic>
        <p:nvPicPr>
          <p:cNvPr id="150" name="Google Shape;150;p1"/>
          <p:cNvPicPr preferRelativeResize="0"/>
          <p:nvPr/>
        </p:nvPicPr>
        <p:blipFill rotWithShape="1">
          <a:blip r:embed="rId4">
            <a:alphaModFix/>
          </a:blip>
          <a:srcRect b="0" l="0" r="0" t="0"/>
          <a:stretch/>
        </p:blipFill>
        <p:spPr>
          <a:xfrm>
            <a:off x="6792686" y="4599282"/>
            <a:ext cx="2762250" cy="16573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Times New Roman"/>
              <a:buNone/>
            </a:pPr>
            <a:r>
              <a:rPr b="1" lang="en-US" sz="3600">
                <a:latin typeface="Times New Roman"/>
                <a:ea typeface="Times New Roman"/>
                <a:cs typeface="Times New Roman"/>
                <a:sym typeface="Times New Roman"/>
              </a:rPr>
              <a:t>A </a:t>
            </a:r>
            <a:r>
              <a:rPr b="1" i="1" lang="en-US" sz="3600">
                <a:latin typeface="Times New Roman"/>
                <a:ea typeface="Times New Roman"/>
                <a:cs typeface="Times New Roman"/>
                <a:sym typeface="Times New Roman"/>
              </a:rPr>
              <a:t>research-informed </a:t>
            </a:r>
            <a:r>
              <a:rPr b="1" lang="en-US" sz="3600">
                <a:latin typeface="Times New Roman"/>
                <a:ea typeface="Times New Roman"/>
                <a:cs typeface="Times New Roman"/>
                <a:sym typeface="Times New Roman"/>
              </a:rPr>
              <a:t>discussion on the nature and impact of the complex problem on employees and their organisations”.</a:t>
            </a:r>
            <a:br>
              <a:rPr b="1" lang="en-US" sz="3600">
                <a:latin typeface="Times New Roman"/>
                <a:ea typeface="Times New Roman"/>
                <a:cs typeface="Times New Roman"/>
                <a:sym typeface="Times New Roman"/>
              </a:rPr>
            </a:br>
            <a:endParaRPr/>
          </a:p>
        </p:txBody>
      </p:sp>
      <p:sp>
        <p:nvSpPr>
          <p:cNvPr id="157" name="Google Shape;157;p2"/>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342900" lvl="0" marL="342900" marR="139700" rtl="0" algn="just">
              <a:spcBef>
                <a:spcPts val="0"/>
              </a:spcBef>
              <a:spcAft>
                <a:spcPts val="0"/>
              </a:spcAft>
              <a:buSzPts val="1440"/>
              <a:buFont typeface="Arial"/>
              <a:buChar char="•"/>
            </a:pPr>
            <a:r>
              <a:rPr b="0" i="0" lang="en-US" sz="1800" u="none" strike="noStrike">
                <a:solidFill>
                  <a:srgbClr val="000000"/>
                </a:solidFill>
                <a:latin typeface="Times New Roman"/>
                <a:ea typeface="Times New Roman"/>
                <a:cs typeface="Times New Roman"/>
                <a:sym typeface="Times New Roman"/>
              </a:rPr>
              <a:t>Global pandemic has provided unprecedented challenges and disruptive effects on every organisation.</a:t>
            </a:r>
            <a:endParaRPr/>
          </a:p>
          <a:p>
            <a:pPr indent="-342900" lvl="0" marL="342900" marR="139700" rtl="0" algn="just">
              <a:spcBef>
                <a:spcPts val="0"/>
              </a:spcBef>
              <a:spcAft>
                <a:spcPts val="0"/>
              </a:spcAft>
              <a:buSzPts val="1440"/>
              <a:buFont typeface="Arial"/>
              <a:buChar char="•"/>
            </a:pPr>
            <a:r>
              <a:rPr b="0" i="0" lang="en-US" sz="1800" u="none" strike="noStrike">
                <a:solidFill>
                  <a:srgbClr val="000000"/>
                </a:solidFill>
                <a:latin typeface="Times New Roman"/>
                <a:ea typeface="Times New Roman"/>
                <a:cs typeface="Times New Roman"/>
                <a:sym typeface="Times New Roman"/>
              </a:rPr>
              <a:t>various novel problems  experienced by the employers with respect to organizational management and human resources during the pandemic. </a:t>
            </a:r>
            <a:endParaRPr/>
          </a:p>
          <a:p>
            <a:pPr indent="-342900" lvl="0" marL="342900" marR="139700" rtl="0" algn="just">
              <a:spcBef>
                <a:spcPts val="0"/>
              </a:spcBef>
              <a:spcAft>
                <a:spcPts val="0"/>
              </a:spcAft>
              <a:buSzPts val="1440"/>
              <a:buFont typeface="Arial"/>
              <a:buChar char="•"/>
            </a:pPr>
            <a:r>
              <a:rPr b="0" i="0" lang="en-US" sz="1800" u="none" strike="noStrike">
                <a:solidFill>
                  <a:srgbClr val="000000"/>
                </a:solidFill>
                <a:latin typeface="Times New Roman"/>
                <a:ea typeface="Times New Roman"/>
                <a:cs typeface="Times New Roman"/>
                <a:sym typeface="Times New Roman"/>
              </a:rPr>
              <a:t>uncertainty in the supply chain sectors and the sub sectors have experienced a demand by “lock down” measures especially in Europe and US.</a:t>
            </a:r>
            <a:endParaRPr/>
          </a:p>
          <a:p>
            <a:pPr indent="-251459" lvl="0" marL="342900" rtl="0" algn="l">
              <a:spcBef>
                <a:spcPts val="2200"/>
              </a:spcBef>
              <a:spcAft>
                <a:spcPts val="0"/>
              </a:spcAft>
              <a:buSzPts val="1440"/>
              <a:buNone/>
            </a:pPr>
            <a:r>
              <a:t/>
            </a:r>
            <a:endParaRPr/>
          </a:p>
        </p:txBody>
      </p:sp>
      <p:pic>
        <p:nvPicPr>
          <p:cNvPr id="158" name="Google Shape;158;p2"/>
          <p:cNvPicPr preferRelativeResize="0"/>
          <p:nvPr/>
        </p:nvPicPr>
        <p:blipFill rotWithShape="1">
          <a:blip r:embed="rId3">
            <a:alphaModFix/>
          </a:blip>
          <a:srcRect b="0" l="0" r="0" t="0"/>
          <a:stretch/>
        </p:blipFill>
        <p:spPr>
          <a:xfrm>
            <a:off x="9371541" y="406717"/>
            <a:ext cx="2143125" cy="21431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US"/>
              <a:t>Pestle analysis</a:t>
            </a:r>
            <a:endParaRPr/>
          </a:p>
        </p:txBody>
      </p:sp>
      <p:sp>
        <p:nvSpPr>
          <p:cNvPr id="164" name="Google Shape;164;p3"/>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fontScale="70000" lnSpcReduction="20000"/>
          </a:bodyPr>
          <a:lstStyle/>
          <a:p>
            <a:pPr indent="0" lvl="0" marL="0" marR="139700" rtl="0" algn="just">
              <a:spcBef>
                <a:spcPts val="0"/>
              </a:spcBef>
              <a:spcAft>
                <a:spcPts val="0"/>
              </a:spcAft>
              <a:buSzPct val="79999"/>
              <a:buNone/>
            </a:pPr>
            <a:r>
              <a:rPr b="1" i="0" lang="en-US" sz="1800" u="none" strike="noStrike">
                <a:solidFill>
                  <a:srgbClr val="000000"/>
                </a:solidFill>
                <a:latin typeface="Times New Roman"/>
                <a:ea typeface="Times New Roman"/>
                <a:cs typeface="Times New Roman"/>
                <a:sym typeface="Times New Roman"/>
              </a:rPr>
              <a:t>Political factors: </a:t>
            </a:r>
            <a:endParaRPr b="0"/>
          </a:p>
          <a:p>
            <a:pPr indent="-342900" lvl="0" marL="342900" marR="139700" rtl="0" algn="just">
              <a:spcBef>
                <a:spcPts val="2400"/>
              </a:spcBef>
              <a:spcAft>
                <a:spcPts val="0"/>
              </a:spcAft>
              <a:buSzPct val="79999"/>
              <a:buChar char="►"/>
            </a:pPr>
            <a:r>
              <a:rPr b="0" i="0" lang="en-US" sz="1800" u="none" strike="noStrike">
                <a:solidFill>
                  <a:srgbClr val="000000"/>
                </a:solidFill>
                <a:latin typeface="Times New Roman"/>
                <a:ea typeface="Times New Roman"/>
                <a:cs typeface="Times New Roman"/>
                <a:sym typeface="Times New Roman"/>
              </a:rPr>
              <a:t>The political stability of the UK is stable which provides opportunities to the industries to thrive and flourish. </a:t>
            </a:r>
            <a:endParaRPr b="0"/>
          </a:p>
          <a:p>
            <a:pPr indent="-342900" lvl="0" marL="342900" marR="139700" rtl="0" algn="just">
              <a:spcBef>
                <a:spcPts val="2400"/>
              </a:spcBef>
              <a:spcAft>
                <a:spcPts val="0"/>
              </a:spcAft>
              <a:buSzPct val="79999"/>
              <a:buChar char="►"/>
            </a:pPr>
            <a:r>
              <a:rPr b="0" i="0" lang="en-US" sz="1800" u="none" strike="noStrike">
                <a:solidFill>
                  <a:srgbClr val="000000"/>
                </a:solidFill>
                <a:latin typeface="Times New Roman"/>
                <a:ea typeface="Times New Roman"/>
                <a:cs typeface="Times New Roman"/>
                <a:sym typeface="Times New Roman"/>
              </a:rPr>
              <a:t>Brexit has provided various challenging factors to the industry and it has had a great impact on.</a:t>
            </a:r>
            <a:endParaRPr b="0"/>
          </a:p>
          <a:p>
            <a:pPr indent="0" lvl="0" marL="0" marR="139700" rtl="0" algn="just">
              <a:spcBef>
                <a:spcPts val="2400"/>
              </a:spcBef>
              <a:spcAft>
                <a:spcPts val="0"/>
              </a:spcAft>
              <a:buSzPct val="79999"/>
              <a:buNone/>
            </a:pPr>
            <a:r>
              <a:rPr b="1" i="0" lang="en-US" sz="1800" u="none" strike="noStrike">
                <a:solidFill>
                  <a:srgbClr val="000000"/>
                </a:solidFill>
                <a:latin typeface="Times New Roman"/>
                <a:ea typeface="Times New Roman"/>
                <a:cs typeface="Times New Roman"/>
                <a:sym typeface="Times New Roman"/>
              </a:rPr>
              <a:t>Economic factors:</a:t>
            </a:r>
            <a:endParaRPr b="0"/>
          </a:p>
          <a:p>
            <a:pPr indent="-342900" lvl="0" marL="342900" marR="139700" rtl="0" algn="just">
              <a:spcBef>
                <a:spcPts val="2400"/>
              </a:spcBef>
              <a:spcAft>
                <a:spcPts val="0"/>
              </a:spcAft>
              <a:buSzPct val="79999"/>
              <a:buChar char="►"/>
            </a:pPr>
            <a:r>
              <a:rPr b="0" i="0" lang="en-US" sz="1800" u="none" strike="noStrike">
                <a:solidFill>
                  <a:srgbClr val="000000"/>
                </a:solidFill>
                <a:latin typeface="Times New Roman"/>
                <a:ea typeface="Times New Roman"/>
                <a:cs typeface="Times New Roman"/>
                <a:sym typeface="Times New Roman"/>
              </a:rPr>
              <a:t>The economic performance of the nation, the company comprehends and it affects the business and industry.</a:t>
            </a:r>
            <a:endParaRPr b="0"/>
          </a:p>
          <a:p>
            <a:pPr indent="-342900" lvl="0" marL="342900" marR="139700" rtl="0" algn="just">
              <a:spcBef>
                <a:spcPts val="2400"/>
              </a:spcBef>
              <a:spcAft>
                <a:spcPts val="0"/>
              </a:spcAft>
              <a:buSzPct val="79999"/>
              <a:buChar char="►"/>
            </a:pPr>
            <a:r>
              <a:rPr b="0" i="0" lang="en-US" sz="1800" u="none" strike="noStrike">
                <a:solidFill>
                  <a:srgbClr val="000000"/>
                </a:solidFill>
                <a:latin typeface="Times New Roman"/>
                <a:ea typeface="Times New Roman"/>
                <a:cs typeface="Times New Roman"/>
                <a:sym typeface="Times New Roman"/>
              </a:rPr>
              <a:t> The business of Torque Brands  will be influenced by the rates of inflation and the foreign exchange rates.</a:t>
            </a:r>
            <a:endParaRPr b="0"/>
          </a:p>
          <a:p>
            <a:pPr indent="0" lvl="0" marL="0" marR="139700" rtl="0" algn="just">
              <a:spcBef>
                <a:spcPts val="2400"/>
              </a:spcBef>
              <a:spcAft>
                <a:spcPts val="0"/>
              </a:spcAft>
              <a:buSzPct val="79999"/>
              <a:buNone/>
            </a:pPr>
            <a:r>
              <a:rPr b="1" i="0" lang="en-US" sz="1800" u="none" strike="noStrike">
                <a:solidFill>
                  <a:srgbClr val="000000"/>
                </a:solidFill>
                <a:latin typeface="Times New Roman"/>
                <a:ea typeface="Times New Roman"/>
                <a:cs typeface="Times New Roman"/>
                <a:sym typeface="Times New Roman"/>
              </a:rPr>
              <a:t>Social factors </a:t>
            </a:r>
            <a:endParaRPr b="0"/>
          </a:p>
          <a:p>
            <a:pPr indent="-342900" lvl="0" marL="342900" rtl="0" algn="l">
              <a:spcBef>
                <a:spcPts val="2200"/>
              </a:spcBef>
              <a:spcAft>
                <a:spcPts val="0"/>
              </a:spcAft>
              <a:buSzPct val="79999"/>
              <a:buChar char="►"/>
            </a:pPr>
            <a:br>
              <a:rPr b="0" lang="en-US"/>
            </a:br>
            <a:r>
              <a:rPr b="0" i="0" lang="en-US" sz="1800" u="none" strike="noStrike">
                <a:solidFill>
                  <a:srgbClr val="000000"/>
                </a:solidFill>
                <a:latin typeface="Times New Roman"/>
                <a:ea typeface="Times New Roman"/>
                <a:cs typeface="Times New Roman"/>
                <a:sym typeface="Times New Roman"/>
              </a:rPr>
              <a:t>The employment of the UK is better than other European nations. The employment rate of the UK is 76%  which is one of the greatest opportunities for the retail industries to thrive effectively in the UK market (</a:t>
            </a:r>
            <a:r>
              <a:rPr b="0" i="0" lang="en-US" sz="1800" u="none" strike="noStrike">
                <a:solidFill>
                  <a:srgbClr val="222222"/>
                </a:solidFill>
                <a:latin typeface="Times New Roman"/>
                <a:ea typeface="Times New Roman"/>
                <a:cs typeface="Times New Roman"/>
                <a:sym typeface="Times New Roman"/>
              </a:rPr>
              <a:t>Phan, 2021)</a:t>
            </a:r>
            <a:r>
              <a:rPr b="0" i="0" lang="en-US" sz="1800" u="none" strike="noStrike">
                <a:solidFill>
                  <a:srgbClr val="000000"/>
                </a:solidFill>
                <a:latin typeface="Times New Roman"/>
                <a:ea typeface="Times New Roman"/>
                <a:cs typeface="Times New Roman"/>
                <a:sym typeface="Times New Roman"/>
              </a:rPr>
              <a:t>.</a:t>
            </a:r>
            <a:endParaRPr/>
          </a:p>
        </p:txBody>
      </p:sp>
      <p:pic>
        <p:nvPicPr>
          <p:cNvPr id="165" name="Google Shape;165;p3"/>
          <p:cNvPicPr preferRelativeResize="0"/>
          <p:nvPr/>
        </p:nvPicPr>
        <p:blipFill rotWithShape="1">
          <a:blip r:embed="rId3">
            <a:alphaModFix/>
          </a:blip>
          <a:srcRect b="0" l="0" r="0" t="0"/>
          <a:stretch/>
        </p:blipFill>
        <p:spPr>
          <a:xfrm>
            <a:off x="8728574" y="464345"/>
            <a:ext cx="2886075" cy="15811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4"/>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US"/>
              <a:t>Continued </a:t>
            </a:r>
            <a:endParaRPr/>
          </a:p>
        </p:txBody>
      </p:sp>
      <p:sp>
        <p:nvSpPr>
          <p:cNvPr id="171" name="Google Shape;171;p4"/>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fontScale="92500" lnSpcReduction="10000"/>
          </a:bodyPr>
          <a:lstStyle/>
          <a:p>
            <a:pPr indent="0" lvl="0" marL="0" marR="139700" rtl="0" algn="just">
              <a:spcBef>
                <a:spcPts val="0"/>
              </a:spcBef>
              <a:spcAft>
                <a:spcPts val="0"/>
              </a:spcAft>
              <a:buSzPct val="79999"/>
              <a:buNone/>
            </a:pPr>
            <a:r>
              <a:rPr b="1" i="0" lang="en-US" sz="1800" u="none" strike="noStrike">
                <a:solidFill>
                  <a:srgbClr val="000000"/>
                </a:solidFill>
                <a:latin typeface="Times New Roman"/>
                <a:ea typeface="Times New Roman"/>
                <a:cs typeface="Times New Roman"/>
                <a:sym typeface="Times New Roman"/>
              </a:rPr>
              <a:t>Technological factors:</a:t>
            </a:r>
            <a:endParaRPr b="0"/>
          </a:p>
          <a:p>
            <a:pPr indent="-342900" lvl="0" marL="342900" marR="139700" rtl="0" algn="just">
              <a:spcBef>
                <a:spcPts val="2400"/>
              </a:spcBef>
              <a:spcAft>
                <a:spcPts val="0"/>
              </a:spcAft>
              <a:buSzPct val="79999"/>
              <a:buChar char="►"/>
            </a:pPr>
            <a:r>
              <a:rPr b="1" i="0" lang="en-US" sz="1800" u="none" strike="noStrike">
                <a:solidFill>
                  <a:srgbClr val="000000"/>
                </a:solidFill>
                <a:latin typeface="Times New Roman"/>
                <a:ea typeface="Times New Roman"/>
                <a:cs typeface="Times New Roman"/>
                <a:sym typeface="Times New Roman"/>
              </a:rPr>
              <a:t> </a:t>
            </a:r>
            <a:r>
              <a:rPr b="0" i="0" lang="en-US" sz="1800" u="none" strike="noStrike">
                <a:solidFill>
                  <a:srgbClr val="000000"/>
                </a:solidFill>
                <a:latin typeface="Times New Roman"/>
                <a:ea typeface="Times New Roman"/>
                <a:cs typeface="Times New Roman"/>
                <a:sym typeface="Times New Roman"/>
              </a:rPr>
              <a:t>The UK is a technologically advanced country which facilitates the retail industries to prosper. The technological innovations have satisfied the needs and demands of the industry. </a:t>
            </a:r>
            <a:endParaRPr b="0"/>
          </a:p>
          <a:p>
            <a:pPr indent="0" lvl="0" marL="0" marR="139700" rtl="0" algn="just">
              <a:spcBef>
                <a:spcPts val="2400"/>
              </a:spcBef>
              <a:spcAft>
                <a:spcPts val="0"/>
              </a:spcAft>
              <a:buSzPct val="79999"/>
              <a:buNone/>
            </a:pPr>
            <a:r>
              <a:rPr b="1" i="0" lang="en-US" sz="1800" u="none" strike="noStrike">
                <a:solidFill>
                  <a:srgbClr val="000000"/>
                </a:solidFill>
                <a:latin typeface="Times New Roman"/>
                <a:ea typeface="Times New Roman"/>
                <a:cs typeface="Times New Roman"/>
                <a:sym typeface="Times New Roman"/>
              </a:rPr>
              <a:t>Environmental Factors: </a:t>
            </a:r>
            <a:r>
              <a:rPr b="0" i="0" lang="en-US" sz="1800" u="none" strike="noStrike">
                <a:solidFill>
                  <a:srgbClr val="000000"/>
                </a:solidFill>
                <a:latin typeface="Times New Roman"/>
                <a:ea typeface="Times New Roman"/>
                <a:cs typeface="Times New Roman"/>
                <a:sym typeface="Times New Roman"/>
              </a:rPr>
              <a:t>Each and Every industry has to abide by the various environmental rules and regulations (</a:t>
            </a:r>
            <a:r>
              <a:rPr b="0" i="0" lang="en-US" sz="1800" u="none" strike="noStrike">
                <a:solidFill>
                  <a:srgbClr val="222222"/>
                </a:solidFill>
                <a:latin typeface="Times New Roman"/>
                <a:ea typeface="Times New Roman"/>
                <a:cs typeface="Times New Roman"/>
                <a:sym typeface="Times New Roman"/>
              </a:rPr>
              <a:t>Perera, 2017)</a:t>
            </a:r>
            <a:r>
              <a:rPr b="0" i="0" lang="en-US" sz="1800" u="none" strike="noStrike">
                <a:solidFill>
                  <a:srgbClr val="000000"/>
                </a:solidFill>
                <a:latin typeface="Times New Roman"/>
                <a:ea typeface="Times New Roman"/>
                <a:cs typeface="Times New Roman"/>
                <a:sym typeface="Times New Roman"/>
              </a:rPr>
              <a:t>. </a:t>
            </a:r>
            <a:endParaRPr b="0"/>
          </a:p>
          <a:p>
            <a:pPr indent="-342900" lvl="0" marL="342900" marR="139700" rtl="0" algn="just">
              <a:spcBef>
                <a:spcPts val="2400"/>
              </a:spcBef>
              <a:spcAft>
                <a:spcPts val="0"/>
              </a:spcAft>
              <a:buSzPct val="79999"/>
              <a:buChar char="►"/>
            </a:pPr>
            <a:r>
              <a:rPr b="1" i="0" lang="en-US" sz="1800" u="none" strike="noStrike">
                <a:solidFill>
                  <a:srgbClr val="000000"/>
                </a:solidFill>
                <a:latin typeface="Times New Roman"/>
                <a:ea typeface="Times New Roman"/>
                <a:cs typeface="Times New Roman"/>
                <a:sym typeface="Times New Roman"/>
              </a:rPr>
              <a:t>Legal factors: T</a:t>
            </a:r>
            <a:r>
              <a:rPr b="0" i="0" lang="en-US" sz="1800" u="none" strike="noStrike">
                <a:solidFill>
                  <a:srgbClr val="000000"/>
                </a:solidFill>
                <a:latin typeface="Times New Roman"/>
                <a:ea typeface="Times New Roman"/>
                <a:cs typeface="Times New Roman"/>
                <a:sym typeface="Times New Roman"/>
              </a:rPr>
              <a:t>he legal factors play a significant role in the retail industry. The companies abide by the Employment Act, Equality Act 2010, Gender Discrimination Act 1975 and health and Safety Actv 1974. </a:t>
            </a:r>
            <a:endParaRPr b="0"/>
          </a:p>
          <a:p>
            <a:pPr indent="-342900" lvl="0" marL="342900" rtl="0" algn="l">
              <a:spcBef>
                <a:spcPts val="2200"/>
              </a:spcBef>
              <a:spcAft>
                <a:spcPts val="0"/>
              </a:spcAft>
              <a:buSzPct val="79999"/>
              <a:buChar char="►"/>
            </a:pPr>
            <a:br>
              <a:rPr lang="en-US"/>
            </a:b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rgbClr val="000000"/>
              </a:buClr>
              <a:buSzPct val="100000"/>
              <a:buFont typeface="Times New Roman"/>
              <a:buNone/>
            </a:pPr>
            <a:r>
              <a:rPr b="1" i="0" lang="en-US" sz="1800" u="none" strike="noStrike">
                <a:solidFill>
                  <a:srgbClr val="000000"/>
                </a:solidFill>
                <a:latin typeface="Times New Roman"/>
                <a:ea typeface="Times New Roman"/>
                <a:cs typeface="Times New Roman"/>
                <a:sym typeface="Times New Roman"/>
              </a:rPr>
              <a:t>A </a:t>
            </a:r>
            <a:r>
              <a:rPr b="1" i="1" lang="en-US" sz="1800" u="none" strike="noStrike">
                <a:solidFill>
                  <a:srgbClr val="000000"/>
                </a:solidFill>
                <a:latin typeface="Times New Roman"/>
                <a:ea typeface="Times New Roman"/>
                <a:cs typeface="Times New Roman"/>
                <a:sym typeface="Times New Roman"/>
              </a:rPr>
              <a:t>research-informed </a:t>
            </a:r>
            <a:r>
              <a:rPr b="1" i="0" lang="en-US" sz="1800" u="none" strike="noStrike">
                <a:solidFill>
                  <a:srgbClr val="000000"/>
                </a:solidFill>
                <a:latin typeface="Times New Roman"/>
                <a:ea typeface="Times New Roman"/>
                <a:cs typeface="Times New Roman"/>
                <a:sym typeface="Times New Roman"/>
              </a:rPr>
              <a:t>cause-and-effect analysis,using FishboneDiagram,of the complex problem.</a:t>
            </a:r>
            <a:br>
              <a:rPr b="0" lang="en-US"/>
            </a:br>
            <a:br>
              <a:rPr lang="en-US"/>
            </a:br>
            <a:endParaRPr/>
          </a:p>
        </p:txBody>
      </p:sp>
      <p:sp>
        <p:nvSpPr>
          <p:cNvPr id="178" name="Google Shape;178;p5"/>
          <p:cNvSpPr txBox="1"/>
          <p:nvPr>
            <p:ph idx="1" type="body"/>
          </p:nvPr>
        </p:nvSpPr>
        <p:spPr>
          <a:xfrm>
            <a:off x="677334" y="2160589"/>
            <a:ext cx="5822857" cy="3880773"/>
          </a:xfrm>
          <a:prstGeom prst="rect">
            <a:avLst/>
          </a:prstGeom>
          <a:noFill/>
          <a:ln>
            <a:noFill/>
          </a:ln>
        </p:spPr>
        <p:txBody>
          <a:bodyPr anchorCtr="0" anchor="t" bIns="45700" lIns="91425" spcFirstLastPara="1" rIns="91425" wrap="square" tIns="45700">
            <a:normAutofit/>
          </a:bodyPr>
          <a:lstStyle/>
          <a:p>
            <a:pPr indent="-342900" lvl="0" marL="342900" rtl="0" algn="just">
              <a:spcBef>
                <a:spcPts val="0"/>
              </a:spcBef>
              <a:spcAft>
                <a:spcPts val="0"/>
              </a:spcAft>
              <a:buSzPts val="1440"/>
              <a:buChar char="►"/>
            </a:pPr>
            <a:r>
              <a:rPr b="0" i="0" lang="en-US" sz="1800" u="none" strike="noStrike">
                <a:solidFill>
                  <a:srgbClr val="000000"/>
                </a:solidFill>
                <a:latin typeface="Times New Roman"/>
                <a:ea typeface="Times New Roman"/>
                <a:cs typeface="Times New Roman"/>
                <a:sym typeface="Times New Roman"/>
              </a:rPr>
              <a:t>supply chain issues, lack of staff,</a:t>
            </a:r>
            <a:endParaRPr/>
          </a:p>
          <a:p>
            <a:pPr indent="-342900" lvl="0" marL="342900" rtl="0" algn="just">
              <a:spcBef>
                <a:spcPts val="1800"/>
              </a:spcBef>
              <a:spcAft>
                <a:spcPts val="0"/>
              </a:spcAft>
              <a:buSzPts val="1440"/>
              <a:buChar char="►"/>
            </a:pPr>
            <a:r>
              <a:rPr b="0" i="0" lang="en-US" sz="1800" u="none" strike="noStrike">
                <a:solidFill>
                  <a:srgbClr val="000000"/>
                </a:solidFill>
                <a:latin typeface="Times New Roman"/>
                <a:ea typeface="Times New Roman"/>
                <a:cs typeface="Times New Roman"/>
                <a:sym typeface="Times New Roman"/>
              </a:rPr>
              <a:t> inappropriate handling of products, </a:t>
            </a:r>
            <a:endParaRPr/>
          </a:p>
          <a:p>
            <a:pPr indent="-342900" lvl="0" marL="342900" rtl="0" algn="just">
              <a:spcBef>
                <a:spcPts val="1800"/>
              </a:spcBef>
              <a:spcAft>
                <a:spcPts val="0"/>
              </a:spcAft>
              <a:buSzPts val="1440"/>
              <a:buChar char="►"/>
            </a:pPr>
            <a:r>
              <a:rPr b="0" i="0" lang="en-US" sz="1800" u="none" strike="noStrike">
                <a:solidFill>
                  <a:srgbClr val="000000"/>
                </a:solidFill>
                <a:latin typeface="Times New Roman"/>
                <a:ea typeface="Times New Roman"/>
                <a:cs typeface="Times New Roman"/>
                <a:sym typeface="Times New Roman"/>
              </a:rPr>
              <a:t>inappropriate estimation delivery</a:t>
            </a:r>
            <a:endParaRPr/>
          </a:p>
          <a:p>
            <a:pPr indent="-342900" lvl="0" marL="342900" rtl="0" algn="just">
              <a:spcBef>
                <a:spcPts val="1800"/>
              </a:spcBef>
              <a:spcAft>
                <a:spcPts val="0"/>
              </a:spcAft>
              <a:buSzPts val="1440"/>
              <a:buChar char="►"/>
            </a:pPr>
            <a:r>
              <a:rPr b="0" i="0" lang="en-US" sz="1800" u="none" strike="noStrike">
                <a:solidFill>
                  <a:srgbClr val="000000"/>
                </a:solidFill>
                <a:latin typeface="Times New Roman"/>
                <a:ea typeface="Times New Roman"/>
                <a:cs typeface="Times New Roman"/>
                <a:sym typeface="Times New Roman"/>
              </a:rPr>
              <a:t>,ack of training and development.</a:t>
            </a:r>
            <a:endParaRPr b="0"/>
          </a:p>
          <a:p>
            <a:pPr indent="-342900" lvl="0" marL="342900" rtl="0" algn="l">
              <a:spcBef>
                <a:spcPts val="2200"/>
              </a:spcBef>
              <a:spcAft>
                <a:spcPts val="0"/>
              </a:spcAft>
              <a:buSzPts val="1440"/>
              <a:buChar char="►"/>
            </a:pPr>
            <a:br>
              <a:rPr lang="en-US"/>
            </a:br>
            <a:endParaRPr/>
          </a:p>
        </p:txBody>
      </p:sp>
      <p:pic>
        <p:nvPicPr>
          <p:cNvPr id="179" name="Google Shape;179;p5"/>
          <p:cNvPicPr preferRelativeResize="0"/>
          <p:nvPr/>
        </p:nvPicPr>
        <p:blipFill rotWithShape="1">
          <a:blip r:embed="rId3">
            <a:alphaModFix/>
          </a:blip>
          <a:srcRect b="0" l="0" r="0" t="0"/>
          <a:stretch/>
        </p:blipFill>
        <p:spPr>
          <a:xfrm>
            <a:off x="6500191" y="1930400"/>
            <a:ext cx="4578585" cy="29402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rgbClr val="000000"/>
              </a:buClr>
              <a:buSzPct val="100000"/>
              <a:buFont typeface="Times New Roman"/>
              <a:buNone/>
            </a:pPr>
            <a:r>
              <a:rPr b="1" i="0" lang="en-US" sz="1800" u="none" strike="noStrike">
                <a:solidFill>
                  <a:srgbClr val="000000"/>
                </a:solidFill>
                <a:latin typeface="Times New Roman"/>
                <a:ea typeface="Times New Roman"/>
                <a:cs typeface="Times New Roman"/>
                <a:sym typeface="Times New Roman"/>
              </a:rPr>
              <a:t>Alternative solutions to the problem with an aim of choosing the most appropriate solution among these alternatives.</a:t>
            </a:r>
            <a:br>
              <a:rPr b="0" lang="en-US"/>
            </a:br>
            <a:br>
              <a:rPr lang="en-US"/>
            </a:br>
            <a:endParaRPr/>
          </a:p>
        </p:txBody>
      </p:sp>
      <p:sp>
        <p:nvSpPr>
          <p:cNvPr id="186" name="Google Shape;186;p6"/>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342900" lvl="0" marL="342900" rtl="0" algn="just">
              <a:spcBef>
                <a:spcPts val="0"/>
              </a:spcBef>
              <a:spcAft>
                <a:spcPts val="0"/>
              </a:spcAft>
              <a:buSzPts val="1440"/>
              <a:buFont typeface="Arial"/>
              <a:buChar char="•"/>
            </a:pPr>
            <a:r>
              <a:rPr b="0" i="0" lang="en-US" sz="1800" u="none" strike="noStrike">
                <a:solidFill>
                  <a:srgbClr val="000000"/>
                </a:solidFill>
                <a:latin typeface="Times New Roman"/>
                <a:ea typeface="Times New Roman"/>
                <a:cs typeface="Times New Roman"/>
                <a:sym typeface="Times New Roman"/>
              </a:rPr>
              <a:t>Providing effective training and development</a:t>
            </a:r>
            <a:endParaRPr/>
          </a:p>
          <a:p>
            <a:pPr indent="-251459" lvl="0" marL="342900" rtl="0" algn="just">
              <a:spcBef>
                <a:spcPts val="600"/>
              </a:spcBef>
              <a:spcAft>
                <a:spcPts val="0"/>
              </a:spcAft>
              <a:buSzPts val="1440"/>
              <a:buFont typeface="Arial"/>
              <a:buNone/>
            </a:pPr>
            <a:r>
              <a:t/>
            </a:r>
            <a:endParaRPr b="0" i="0" sz="1800" u="none" strike="noStrike">
              <a:solidFill>
                <a:srgbClr val="000000"/>
              </a:solidFill>
              <a:latin typeface="Times New Roman"/>
              <a:ea typeface="Times New Roman"/>
              <a:cs typeface="Times New Roman"/>
              <a:sym typeface="Times New Roman"/>
            </a:endParaRPr>
          </a:p>
          <a:p>
            <a:pPr indent="-342900" lvl="0" marL="342900" rtl="0" algn="just">
              <a:spcBef>
                <a:spcPts val="0"/>
              </a:spcBef>
              <a:spcAft>
                <a:spcPts val="0"/>
              </a:spcAft>
              <a:buSzPts val="1440"/>
              <a:buFont typeface="Arial"/>
              <a:buChar char="•"/>
            </a:pPr>
            <a:r>
              <a:rPr b="0" i="0" lang="en-US" sz="1800" u="none" strike="noStrike">
                <a:solidFill>
                  <a:srgbClr val="000000"/>
                </a:solidFill>
                <a:latin typeface="Times New Roman"/>
                <a:ea typeface="Times New Roman"/>
                <a:cs typeface="Times New Roman"/>
                <a:sym typeface="Times New Roman"/>
              </a:rPr>
              <a:t>Incorporation of digital innovation</a:t>
            </a:r>
            <a:endParaRPr/>
          </a:p>
          <a:p>
            <a:pPr indent="-251459" lvl="0" marL="342900" rtl="0" algn="l">
              <a:spcBef>
                <a:spcPts val="2200"/>
              </a:spcBef>
              <a:spcAft>
                <a:spcPts val="0"/>
              </a:spcAft>
              <a:buSzPts val="1440"/>
              <a:buNone/>
            </a:pPr>
            <a:r>
              <a:t/>
            </a:r>
            <a:endParaRPr/>
          </a:p>
        </p:txBody>
      </p:sp>
      <p:pic>
        <p:nvPicPr>
          <p:cNvPr id="187" name="Google Shape;187;p6"/>
          <p:cNvPicPr preferRelativeResize="0"/>
          <p:nvPr/>
        </p:nvPicPr>
        <p:blipFill rotWithShape="1">
          <a:blip r:embed="rId3">
            <a:alphaModFix/>
          </a:blip>
          <a:srcRect b="0" l="0" r="0" t="0"/>
          <a:stretch/>
        </p:blipFill>
        <p:spPr>
          <a:xfrm>
            <a:off x="7585846" y="3029222"/>
            <a:ext cx="2524125" cy="18097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g1880872d488_0_0"/>
          <p:cNvSpPr txBox="1"/>
          <p:nvPr>
            <p:ph type="title"/>
          </p:nvPr>
        </p:nvSpPr>
        <p:spPr>
          <a:xfrm>
            <a:off x="677334" y="609600"/>
            <a:ext cx="8596800" cy="1320900"/>
          </a:xfrm>
          <a:prstGeom prst="rect">
            <a:avLst/>
          </a:prstGeom>
        </p:spPr>
        <p:txBody>
          <a:bodyPr anchorCtr="0" anchor="t" bIns="45700" lIns="91425" spcFirstLastPara="1" rIns="91425" wrap="square" tIns="45700">
            <a:normAutofit/>
          </a:bodyPr>
          <a:lstStyle/>
          <a:p>
            <a:pPr indent="0" lvl="0" marL="0" rtl="0" algn="l">
              <a:spcBef>
                <a:spcPts val="0"/>
              </a:spcBef>
              <a:spcAft>
                <a:spcPts val="0"/>
              </a:spcAft>
              <a:buNone/>
            </a:pPr>
            <a:r>
              <a:rPr lang="en-US"/>
              <a:t>Conclusion:</a:t>
            </a:r>
            <a:endParaRPr/>
          </a:p>
        </p:txBody>
      </p:sp>
      <p:sp>
        <p:nvSpPr>
          <p:cNvPr id="194" name="Google Shape;194;g1880872d488_0_0"/>
          <p:cNvSpPr txBox="1"/>
          <p:nvPr>
            <p:ph idx="1" type="body"/>
          </p:nvPr>
        </p:nvSpPr>
        <p:spPr>
          <a:xfrm>
            <a:off x="677325" y="1609352"/>
            <a:ext cx="8596800" cy="4432200"/>
          </a:xfrm>
          <a:prstGeom prst="rect">
            <a:avLst/>
          </a:prstGeom>
        </p:spPr>
        <p:txBody>
          <a:bodyPr anchorCtr="0" anchor="t" bIns="45700" lIns="91425" spcFirstLastPara="1" rIns="91425" wrap="square" tIns="45700">
            <a:normAutofit/>
          </a:bodyPr>
          <a:lstStyle/>
          <a:p>
            <a:pPr indent="457200" lvl="0" marL="0" rtl="0" algn="just">
              <a:lnSpc>
                <a:spcPct val="150000"/>
              </a:lnSpc>
              <a:spcBef>
                <a:spcPts val="600"/>
              </a:spcBef>
              <a:spcAft>
                <a:spcPts val="0"/>
              </a:spcAft>
              <a:buNone/>
            </a:pPr>
            <a:r>
              <a:t/>
            </a:r>
            <a:endParaRPr b="1" sz="1900">
              <a:solidFill>
                <a:schemeClr val="dk1"/>
              </a:solidFill>
              <a:latin typeface="Times New Roman"/>
              <a:ea typeface="Times New Roman"/>
              <a:cs typeface="Times New Roman"/>
              <a:sym typeface="Times New Roman"/>
            </a:endParaRPr>
          </a:p>
          <a:p>
            <a:pPr indent="457200" lvl="0" marL="0" rtl="0" algn="just">
              <a:lnSpc>
                <a:spcPct val="150000"/>
              </a:lnSpc>
              <a:spcBef>
                <a:spcPts val="1200"/>
              </a:spcBef>
              <a:spcAft>
                <a:spcPts val="0"/>
              </a:spcAft>
              <a:buClr>
                <a:schemeClr val="dk1"/>
              </a:buClr>
              <a:buSzPts val="1100"/>
              <a:buFont typeface="Arial"/>
              <a:buNone/>
            </a:pPr>
            <a:r>
              <a:rPr b="1" lang="en-US" sz="1900">
                <a:solidFill>
                  <a:schemeClr val="dk1"/>
                </a:solidFill>
                <a:latin typeface="Times New Roman"/>
                <a:ea typeface="Times New Roman"/>
                <a:cs typeface="Times New Roman"/>
                <a:sym typeface="Times New Roman"/>
              </a:rPr>
              <a:t>With the incorporation of digital equipment the company will be able to recover the challenges of COVID 19 and increase the profitability.</a:t>
            </a:r>
            <a:endParaRPr b="1" sz="1900">
              <a:solidFill>
                <a:schemeClr val="dk1"/>
              </a:solidFill>
              <a:latin typeface="Times New Roman"/>
              <a:ea typeface="Times New Roman"/>
              <a:cs typeface="Times New Roman"/>
              <a:sym typeface="Times New Roman"/>
            </a:endParaRPr>
          </a:p>
          <a:p>
            <a:pPr indent="0" lvl="0" marL="0" rtl="0" algn="l">
              <a:spcBef>
                <a:spcPts val="120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2022-11-09T18:04:14Z</dcterms:created>
  <dc:creator>Ishita Saha</dc:creator>
</cp:coreProperties>
</file>