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63" r:id="rId5"/>
    <p:sldId id="264" r:id="rId6"/>
    <p:sldId id="262"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E2DC"/>
    <a:srgbClr val="FF3300"/>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2" autoAdjust="0"/>
    <p:restoredTop sz="94660"/>
  </p:normalViewPr>
  <p:slideViewPr>
    <p:cSldViewPr snapToGrid="0">
      <p:cViewPr varScale="1">
        <p:scale>
          <a:sx n="52" d="100"/>
          <a:sy n="52" d="100"/>
        </p:scale>
        <p:origin x="53" y="1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C7DA6-86D4-494E-8B4A-A3E7445C8CC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17071F0-4382-4AB6-9551-ABF514E3D6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E6E45F0-A0F6-4EAA-82B6-FC1F7FB14D4A}"/>
              </a:ext>
            </a:extLst>
          </p:cNvPr>
          <p:cNvSpPr>
            <a:spLocks noGrp="1"/>
          </p:cNvSpPr>
          <p:nvPr>
            <p:ph type="dt" sz="half" idx="10"/>
          </p:nvPr>
        </p:nvSpPr>
        <p:spPr/>
        <p:txBody>
          <a:bodyPr/>
          <a:lstStyle/>
          <a:p>
            <a:fld id="{A3D8EF0C-2988-4D92-913E-FF1A980B18DE}" type="datetimeFigureOut">
              <a:rPr lang="en-GB" smtClean="0"/>
              <a:t>05/11/2018</a:t>
            </a:fld>
            <a:endParaRPr lang="en-GB"/>
          </a:p>
        </p:txBody>
      </p:sp>
      <p:sp>
        <p:nvSpPr>
          <p:cNvPr id="5" name="Footer Placeholder 4">
            <a:extLst>
              <a:ext uri="{FF2B5EF4-FFF2-40B4-BE49-F238E27FC236}">
                <a16:creationId xmlns:a16="http://schemas.microsoft.com/office/drawing/2014/main" id="{DFA97CE9-5C41-4E73-A68E-6C6A453951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E3B805-E1FF-47A0-9966-C6894A48B169}"/>
              </a:ext>
            </a:extLst>
          </p:cNvPr>
          <p:cNvSpPr>
            <a:spLocks noGrp="1"/>
          </p:cNvSpPr>
          <p:nvPr>
            <p:ph type="sldNum" sz="quarter" idx="12"/>
          </p:nvPr>
        </p:nvSpPr>
        <p:spPr/>
        <p:txBody>
          <a:bodyPr/>
          <a:lstStyle/>
          <a:p>
            <a:fld id="{A598890D-1F23-4F3F-9BB8-E10A1205B17B}" type="slidenum">
              <a:rPr lang="en-GB" smtClean="0"/>
              <a:t>‹#›</a:t>
            </a:fld>
            <a:endParaRPr lang="en-GB"/>
          </a:p>
        </p:txBody>
      </p:sp>
    </p:spTree>
    <p:extLst>
      <p:ext uri="{BB962C8B-B14F-4D97-AF65-F5344CB8AC3E}">
        <p14:creationId xmlns:p14="http://schemas.microsoft.com/office/powerpoint/2010/main" val="15530294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BEA1-863F-4B40-BA1B-E5C8EFC3102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AE6E56-5B7D-4661-8048-BCBFB6AFEBF4}"/>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E3D66B-5CF4-423D-8201-A8519276181B}"/>
              </a:ext>
            </a:extLst>
          </p:cNvPr>
          <p:cNvSpPr>
            <a:spLocks noGrp="1"/>
          </p:cNvSpPr>
          <p:nvPr>
            <p:ph type="dt" sz="half" idx="10"/>
          </p:nvPr>
        </p:nvSpPr>
        <p:spPr/>
        <p:txBody>
          <a:bodyPr/>
          <a:lstStyle/>
          <a:p>
            <a:fld id="{A3D8EF0C-2988-4D92-913E-FF1A980B18DE}" type="datetimeFigureOut">
              <a:rPr lang="en-GB" smtClean="0"/>
              <a:t>05/11/2018</a:t>
            </a:fld>
            <a:endParaRPr lang="en-GB"/>
          </a:p>
        </p:txBody>
      </p:sp>
      <p:sp>
        <p:nvSpPr>
          <p:cNvPr id="5" name="Footer Placeholder 4">
            <a:extLst>
              <a:ext uri="{FF2B5EF4-FFF2-40B4-BE49-F238E27FC236}">
                <a16:creationId xmlns:a16="http://schemas.microsoft.com/office/drawing/2014/main" id="{CFDE66BC-8BEF-48B5-BD27-8451381CFE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549727-0488-4A5D-979D-AB42C7C749DB}"/>
              </a:ext>
            </a:extLst>
          </p:cNvPr>
          <p:cNvSpPr>
            <a:spLocks noGrp="1"/>
          </p:cNvSpPr>
          <p:nvPr>
            <p:ph type="sldNum" sz="quarter" idx="12"/>
          </p:nvPr>
        </p:nvSpPr>
        <p:spPr/>
        <p:txBody>
          <a:bodyPr/>
          <a:lstStyle/>
          <a:p>
            <a:fld id="{A598890D-1F23-4F3F-9BB8-E10A1205B17B}" type="slidenum">
              <a:rPr lang="en-GB" smtClean="0"/>
              <a:t>‹#›</a:t>
            </a:fld>
            <a:endParaRPr lang="en-GB"/>
          </a:p>
        </p:txBody>
      </p:sp>
    </p:spTree>
    <p:extLst>
      <p:ext uri="{BB962C8B-B14F-4D97-AF65-F5344CB8AC3E}">
        <p14:creationId xmlns:p14="http://schemas.microsoft.com/office/powerpoint/2010/main" val="39269866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B898B-3E94-4A39-B8A6-EC7D5942CC0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A18522D-9A20-4E69-A39C-ED98CF4098C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79CDFFF-B229-4BA8-8B52-8C88277AE503}"/>
              </a:ext>
            </a:extLst>
          </p:cNvPr>
          <p:cNvSpPr>
            <a:spLocks noGrp="1"/>
          </p:cNvSpPr>
          <p:nvPr>
            <p:ph type="dt" sz="half" idx="10"/>
          </p:nvPr>
        </p:nvSpPr>
        <p:spPr/>
        <p:txBody>
          <a:bodyPr/>
          <a:lstStyle/>
          <a:p>
            <a:fld id="{A3D8EF0C-2988-4D92-913E-FF1A980B18DE}" type="datetimeFigureOut">
              <a:rPr lang="en-GB" smtClean="0"/>
              <a:t>05/11/2018</a:t>
            </a:fld>
            <a:endParaRPr lang="en-GB"/>
          </a:p>
        </p:txBody>
      </p:sp>
      <p:sp>
        <p:nvSpPr>
          <p:cNvPr id="5" name="Footer Placeholder 4">
            <a:extLst>
              <a:ext uri="{FF2B5EF4-FFF2-40B4-BE49-F238E27FC236}">
                <a16:creationId xmlns:a16="http://schemas.microsoft.com/office/drawing/2014/main" id="{874CD632-AF9E-4C56-8BF5-1CA4F19F86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B61922-A412-4B4F-AA7C-A62FD1292558}"/>
              </a:ext>
            </a:extLst>
          </p:cNvPr>
          <p:cNvSpPr>
            <a:spLocks noGrp="1"/>
          </p:cNvSpPr>
          <p:nvPr>
            <p:ph type="sldNum" sz="quarter" idx="12"/>
          </p:nvPr>
        </p:nvSpPr>
        <p:spPr/>
        <p:txBody>
          <a:bodyPr/>
          <a:lstStyle/>
          <a:p>
            <a:fld id="{A598890D-1F23-4F3F-9BB8-E10A1205B17B}" type="slidenum">
              <a:rPr lang="en-GB" smtClean="0"/>
              <a:t>‹#›</a:t>
            </a:fld>
            <a:endParaRPr lang="en-GB"/>
          </a:p>
        </p:txBody>
      </p:sp>
    </p:spTree>
    <p:extLst>
      <p:ext uri="{BB962C8B-B14F-4D97-AF65-F5344CB8AC3E}">
        <p14:creationId xmlns:p14="http://schemas.microsoft.com/office/powerpoint/2010/main" val="1957309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CB3B1-B804-46B0-B216-B2CA6C04A2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32143E-A3F3-4C49-9454-823E6F6EA5C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8DCA155-828C-472A-AF25-0C888A8DD88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ACC2DB5-2B4E-403D-A554-F36887370A8E}"/>
              </a:ext>
            </a:extLst>
          </p:cNvPr>
          <p:cNvSpPr>
            <a:spLocks noGrp="1"/>
          </p:cNvSpPr>
          <p:nvPr>
            <p:ph type="dt" sz="half" idx="10"/>
          </p:nvPr>
        </p:nvSpPr>
        <p:spPr/>
        <p:txBody>
          <a:bodyPr/>
          <a:lstStyle/>
          <a:p>
            <a:fld id="{A3D8EF0C-2988-4D92-913E-FF1A980B18DE}" type="datetimeFigureOut">
              <a:rPr lang="en-GB" smtClean="0"/>
              <a:t>05/11/2018</a:t>
            </a:fld>
            <a:endParaRPr lang="en-GB"/>
          </a:p>
        </p:txBody>
      </p:sp>
      <p:sp>
        <p:nvSpPr>
          <p:cNvPr id="6" name="Footer Placeholder 5">
            <a:extLst>
              <a:ext uri="{FF2B5EF4-FFF2-40B4-BE49-F238E27FC236}">
                <a16:creationId xmlns:a16="http://schemas.microsoft.com/office/drawing/2014/main" id="{351D2F4A-BAA2-4465-844F-CD588429D8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E9F18D-3735-4EF2-91D8-85CF94A8E6E0}"/>
              </a:ext>
            </a:extLst>
          </p:cNvPr>
          <p:cNvSpPr>
            <a:spLocks noGrp="1"/>
          </p:cNvSpPr>
          <p:nvPr>
            <p:ph type="sldNum" sz="quarter" idx="12"/>
          </p:nvPr>
        </p:nvSpPr>
        <p:spPr/>
        <p:txBody>
          <a:bodyPr/>
          <a:lstStyle/>
          <a:p>
            <a:fld id="{A598890D-1F23-4F3F-9BB8-E10A1205B17B}" type="slidenum">
              <a:rPr lang="en-GB" smtClean="0"/>
              <a:t>‹#›</a:t>
            </a:fld>
            <a:endParaRPr lang="en-GB"/>
          </a:p>
        </p:txBody>
      </p:sp>
    </p:spTree>
    <p:extLst>
      <p:ext uri="{BB962C8B-B14F-4D97-AF65-F5344CB8AC3E}">
        <p14:creationId xmlns:p14="http://schemas.microsoft.com/office/powerpoint/2010/main" val="3325726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3EFF8-0AF3-48B2-8F2F-19BD4B5F845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964E16-6832-4315-B60E-D2238444999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45110E86-1ADD-464B-93F9-ED0575FEE861}"/>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71D6D65-CF5A-4F94-9E16-88EB696E9E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68BFBEC-951A-45E7-AF66-8D17336AF0B0}"/>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2C519A2-6532-4E57-A351-3162C064B15A}"/>
              </a:ext>
            </a:extLst>
          </p:cNvPr>
          <p:cNvSpPr>
            <a:spLocks noGrp="1"/>
          </p:cNvSpPr>
          <p:nvPr>
            <p:ph type="dt" sz="half" idx="10"/>
          </p:nvPr>
        </p:nvSpPr>
        <p:spPr/>
        <p:txBody>
          <a:bodyPr/>
          <a:lstStyle/>
          <a:p>
            <a:fld id="{A3D8EF0C-2988-4D92-913E-FF1A980B18DE}" type="datetimeFigureOut">
              <a:rPr lang="en-GB" smtClean="0"/>
              <a:t>05/11/2018</a:t>
            </a:fld>
            <a:endParaRPr lang="en-GB"/>
          </a:p>
        </p:txBody>
      </p:sp>
      <p:sp>
        <p:nvSpPr>
          <p:cNvPr id="8" name="Footer Placeholder 7">
            <a:extLst>
              <a:ext uri="{FF2B5EF4-FFF2-40B4-BE49-F238E27FC236}">
                <a16:creationId xmlns:a16="http://schemas.microsoft.com/office/drawing/2014/main" id="{731ECB0C-5F6C-4171-81B0-DBCC61FD9C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AE425B-9133-4E1E-9DC4-5096D8DDC825}"/>
              </a:ext>
            </a:extLst>
          </p:cNvPr>
          <p:cNvSpPr>
            <a:spLocks noGrp="1"/>
          </p:cNvSpPr>
          <p:nvPr>
            <p:ph type="sldNum" sz="quarter" idx="12"/>
          </p:nvPr>
        </p:nvSpPr>
        <p:spPr/>
        <p:txBody>
          <a:bodyPr/>
          <a:lstStyle/>
          <a:p>
            <a:fld id="{A598890D-1F23-4F3F-9BB8-E10A1205B17B}" type="slidenum">
              <a:rPr lang="en-GB" smtClean="0"/>
              <a:t>‹#›</a:t>
            </a:fld>
            <a:endParaRPr lang="en-GB"/>
          </a:p>
        </p:txBody>
      </p:sp>
    </p:spTree>
    <p:extLst>
      <p:ext uri="{BB962C8B-B14F-4D97-AF65-F5344CB8AC3E}">
        <p14:creationId xmlns:p14="http://schemas.microsoft.com/office/powerpoint/2010/main" val="2757222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11A0E-5DAF-478D-AE66-10180A88BD3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09534A3-48C5-4CEA-8958-F01686448C0F}"/>
              </a:ext>
            </a:extLst>
          </p:cNvPr>
          <p:cNvSpPr>
            <a:spLocks noGrp="1"/>
          </p:cNvSpPr>
          <p:nvPr>
            <p:ph type="dt" sz="half" idx="10"/>
          </p:nvPr>
        </p:nvSpPr>
        <p:spPr/>
        <p:txBody>
          <a:bodyPr/>
          <a:lstStyle/>
          <a:p>
            <a:fld id="{A3D8EF0C-2988-4D92-913E-FF1A980B18DE}" type="datetimeFigureOut">
              <a:rPr lang="en-GB" smtClean="0"/>
              <a:t>05/11/2018</a:t>
            </a:fld>
            <a:endParaRPr lang="en-GB"/>
          </a:p>
        </p:txBody>
      </p:sp>
      <p:sp>
        <p:nvSpPr>
          <p:cNvPr id="4" name="Footer Placeholder 3">
            <a:extLst>
              <a:ext uri="{FF2B5EF4-FFF2-40B4-BE49-F238E27FC236}">
                <a16:creationId xmlns:a16="http://schemas.microsoft.com/office/drawing/2014/main" id="{4E8B55AA-DB03-42C4-B15F-75CECE8CB9E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D6E50BA-4AA0-4782-A66B-0BAD57A8B141}"/>
              </a:ext>
            </a:extLst>
          </p:cNvPr>
          <p:cNvSpPr>
            <a:spLocks noGrp="1"/>
          </p:cNvSpPr>
          <p:nvPr>
            <p:ph type="sldNum" sz="quarter" idx="12"/>
          </p:nvPr>
        </p:nvSpPr>
        <p:spPr/>
        <p:txBody>
          <a:bodyPr/>
          <a:lstStyle/>
          <a:p>
            <a:fld id="{A598890D-1F23-4F3F-9BB8-E10A1205B17B}" type="slidenum">
              <a:rPr lang="en-GB" smtClean="0"/>
              <a:t>‹#›</a:t>
            </a:fld>
            <a:endParaRPr lang="en-GB"/>
          </a:p>
        </p:txBody>
      </p:sp>
    </p:spTree>
    <p:extLst>
      <p:ext uri="{BB962C8B-B14F-4D97-AF65-F5344CB8AC3E}">
        <p14:creationId xmlns:p14="http://schemas.microsoft.com/office/powerpoint/2010/main" val="38096894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F5743D-F099-462D-BD83-1C7FC04D0157}"/>
              </a:ext>
            </a:extLst>
          </p:cNvPr>
          <p:cNvSpPr>
            <a:spLocks noGrp="1"/>
          </p:cNvSpPr>
          <p:nvPr>
            <p:ph type="dt" sz="half" idx="10"/>
          </p:nvPr>
        </p:nvSpPr>
        <p:spPr/>
        <p:txBody>
          <a:bodyPr/>
          <a:lstStyle/>
          <a:p>
            <a:fld id="{A3D8EF0C-2988-4D92-913E-FF1A980B18DE}" type="datetimeFigureOut">
              <a:rPr lang="en-GB" smtClean="0"/>
              <a:t>05/11/2018</a:t>
            </a:fld>
            <a:endParaRPr lang="en-GB"/>
          </a:p>
        </p:txBody>
      </p:sp>
      <p:sp>
        <p:nvSpPr>
          <p:cNvPr id="3" name="Footer Placeholder 2">
            <a:extLst>
              <a:ext uri="{FF2B5EF4-FFF2-40B4-BE49-F238E27FC236}">
                <a16:creationId xmlns:a16="http://schemas.microsoft.com/office/drawing/2014/main" id="{6431AF13-CEB7-4B67-8313-2E2FE78E3F1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A11372-11D7-464D-920E-8489EDC4FB16}"/>
              </a:ext>
            </a:extLst>
          </p:cNvPr>
          <p:cNvSpPr>
            <a:spLocks noGrp="1"/>
          </p:cNvSpPr>
          <p:nvPr>
            <p:ph type="sldNum" sz="quarter" idx="12"/>
          </p:nvPr>
        </p:nvSpPr>
        <p:spPr/>
        <p:txBody>
          <a:bodyPr/>
          <a:lstStyle/>
          <a:p>
            <a:fld id="{A598890D-1F23-4F3F-9BB8-E10A1205B17B}" type="slidenum">
              <a:rPr lang="en-GB" smtClean="0"/>
              <a:t>‹#›</a:t>
            </a:fld>
            <a:endParaRPr lang="en-GB"/>
          </a:p>
        </p:txBody>
      </p:sp>
    </p:spTree>
    <p:extLst>
      <p:ext uri="{BB962C8B-B14F-4D97-AF65-F5344CB8AC3E}">
        <p14:creationId xmlns:p14="http://schemas.microsoft.com/office/powerpoint/2010/main" val="25804040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9B3C7-AA4A-427B-9746-567D6DDDE7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8B5EE81-F262-4E8C-A483-E452079E890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04F6692-91FE-4DA6-85D1-996B31C247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C06FD73-F60E-4C7D-BBC7-5F14AFD45F1F}"/>
              </a:ext>
            </a:extLst>
          </p:cNvPr>
          <p:cNvSpPr>
            <a:spLocks noGrp="1"/>
          </p:cNvSpPr>
          <p:nvPr>
            <p:ph type="dt" sz="half" idx="10"/>
          </p:nvPr>
        </p:nvSpPr>
        <p:spPr/>
        <p:txBody>
          <a:bodyPr/>
          <a:lstStyle/>
          <a:p>
            <a:fld id="{A3D8EF0C-2988-4D92-913E-FF1A980B18DE}" type="datetimeFigureOut">
              <a:rPr lang="en-GB" smtClean="0"/>
              <a:t>05/11/2018</a:t>
            </a:fld>
            <a:endParaRPr lang="en-GB"/>
          </a:p>
        </p:txBody>
      </p:sp>
      <p:sp>
        <p:nvSpPr>
          <p:cNvPr id="6" name="Footer Placeholder 5">
            <a:extLst>
              <a:ext uri="{FF2B5EF4-FFF2-40B4-BE49-F238E27FC236}">
                <a16:creationId xmlns:a16="http://schemas.microsoft.com/office/drawing/2014/main" id="{F8F0811E-BB1D-4574-9C93-60CAF9FE1D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50C685-4F8B-42EE-ABE6-4CADDA1F5C4F}"/>
              </a:ext>
            </a:extLst>
          </p:cNvPr>
          <p:cNvSpPr>
            <a:spLocks noGrp="1"/>
          </p:cNvSpPr>
          <p:nvPr>
            <p:ph type="sldNum" sz="quarter" idx="12"/>
          </p:nvPr>
        </p:nvSpPr>
        <p:spPr/>
        <p:txBody>
          <a:bodyPr/>
          <a:lstStyle/>
          <a:p>
            <a:fld id="{A598890D-1F23-4F3F-9BB8-E10A1205B17B}" type="slidenum">
              <a:rPr lang="en-GB" smtClean="0"/>
              <a:t>‹#›</a:t>
            </a:fld>
            <a:endParaRPr lang="en-GB"/>
          </a:p>
        </p:txBody>
      </p:sp>
    </p:spTree>
    <p:extLst>
      <p:ext uri="{BB962C8B-B14F-4D97-AF65-F5344CB8AC3E}">
        <p14:creationId xmlns:p14="http://schemas.microsoft.com/office/powerpoint/2010/main" val="502952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84E95-C5E9-4DCC-83D6-6F750EF07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9E7B841-71D8-4DE9-9A14-3E10CB101FD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C0C9472-901E-4587-957C-3F880332CA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82AB91A-13E4-4585-BDB0-2351C65732FC}"/>
              </a:ext>
            </a:extLst>
          </p:cNvPr>
          <p:cNvSpPr>
            <a:spLocks noGrp="1"/>
          </p:cNvSpPr>
          <p:nvPr>
            <p:ph type="dt" sz="half" idx="10"/>
          </p:nvPr>
        </p:nvSpPr>
        <p:spPr/>
        <p:txBody>
          <a:bodyPr/>
          <a:lstStyle/>
          <a:p>
            <a:fld id="{A3D8EF0C-2988-4D92-913E-FF1A980B18DE}" type="datetimeFigureOut">
              <a:rPr lang="en-GB" smtClean="0"/>
              <a:t>05/11/2018</a:t>
            </a:fld>
            <a:endParaRPr lang="en-GB"/>
          </a:p>
        </p:txBody>
      </p:sp>
      <p:sp>
        <p:nvSpPr>
          <p:cNvPr id="6" name="Footer Placeholder 5">
            <a:extLst>
              <a:ext uri="{FF2B5EF4-FFF2-40B4-BE49-F238E27FC236}">
                <a16:creationId xmlns:a16="http://schemas.microsoft.com/office/drawing/2014/main" id="{726AFB02-EE80-4272-8939-41B1609BDA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F649BF-4A7F-4DC6-B1A1-B88749CA5C26}"/>
              </a:ext>
            </a:extLst>
          </p:cNvPr>
          <p:cNvSpPr>
            <a:spLocks noGrp="1"/>
          </p:cNvSpPr>
          <p:nvPr>
            <p:ph type="sldNum" sz="quarter" idx="12"/>
          </p:nvPr>
        </p:nvSpPr>
        <p:spPr/>
        <p:txBody>
          <a:bodyPr/>
          <a:lstStyle/>
          <a:p>
            <a:fld id="{A598890D-1F23-4F3F-9BB8-E10A1205B17B}" type="slidenum">
              <a:rPr lang="en-GB" smtClean="0"/>
              <a:t>‹#›</a:t>
            </a:fld>
            <a:endParaRPr lang="en-GB"/>
          </a:p>
        </p:txBody>
      </p:sp>
    </p:spTree>
    <p:extLst>
      <p:ext uri="{BB962C8B-B14F-4D97-AF65-F5344CB8AC3E}">
        <p14:creationId xmlns:p14="http://schemas.microsoft.com/office/powerpoint/2010/main" val="25517371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D631E-3786-4CC7-89E4-4565D63FC94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1E9B3DF-8415-48CC-8D49-45617726930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CDD431-15EA-49F0-84D8-11BF488511D8}"/>
              </a:ext>
            </a:extLst>
          </p:cNvPr>
          <p:cNvSpPr>
            <a:spLocks noGrp="1"/>
          </p:cNvSpPr>
          <p:nvPr>
            <p:ph type="dt" sz="half" idx="10"/>
          </p:nvPr>
        </p:nvSpPr>
        <p:spPr/>
        <p:txBody>
          <a:bodyPr/>
          <a:lstStyle/>
          <a:p>
            <a:fld id="{A3D8EF0C-2988-4D92-913E-FF1A980B18DE}" type="datetimeFigureOut">
              <a:rPr lang="en-GB" smtClean="0"/>
              <a:t>05/11/2018</a:t>
            </a:fld>
            <a:endParaRPr lang="en-GB"/>
          </a:p>
        </p:txBody>
      </p:sp>
      <p:sp>
        <p:nvSpPr>
          <p:cNvPr id="5" name="Footer Placeholder 4">
            <a:extLst>
              <a:ext uri="{FF2B5EF4-FFF2-40B4-BE49-F238E27FC236}">
                <a16:creationId xmlns:a16="http://schemas.microsoft.com/office/drawing/2014/main" id="{2914C416-C312-450D-A4BB-D775578509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F4E745-4F86-4347-ADA2-98F0FD49C66A}"/>
              </a:ext>
            </a:extLst>
          </p:cNvPr>
          <p:cNvSpPr>
            <a:spLocks noGrp="1"/>
          </p:cNvSpPr>
          <p:nvPr>
            <p:ph type="sldNum" sz="quarter" idx="12"/>
          </p:nvPr>
        </p:nvSpPr>
        <p:spPr/>
        <p:txBody>
          <a:bodyPr/>
          <a:lstStyle/>
          <a:p>
            <a:fld id="{A598890D-1F23-4F3F-9BB8-E10A1205B17B}" type="slidenum">
              <a:rPr lang="en-GB" smtClean="0"/>
              <a:t>‹#›</a:t>
            </a:fld>
            <a:endParaRPr lang="en-GB"/>
          </a:p>
        </p:txBody>
      </p:sp>
    </p:spTree>
    <p:extLst>
      <p:ext uri="{BB962C8B-B14F-4D97-AF65-F5344CB8AC3E}">
        <p14:creationId xmlns:p14="http://schemas.microsoft.com/office/powerpoint/2010/main" val="1586065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D37EA9C-B4A7-4C3F-8EA6-9382CA2BB0D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E3A7F2-D2B4-42BD-BB27-954DB67A3168}"/>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73D89F-9399-43B0-9C14-A2F2616660F7}"/>
              </a:ext>
            </a:extLst>
          </p:cNvPr>
          <p:cNvSpPr>
            <a:spLocks noGrp="1"/>
          </p:cNvSpPr>
          <p:nvPr>
            <p:ph type="dt" sz="half" idx="10"/>
          </p:nvPr>
        </p:nvSpPr>
        <p:spPr/>
        <p:txBody>
          <a:bodyPr/>
          <a:lstStyle/>
          <a:p>
            <a:fld id="{A3D8EF0C-2988-4D92-913E-FF1A980B18DE}" type="datetimeFigureOut">
              <a:rPr lang="en-GB" smtClean="0"/>
              <a:t>05/11/2018</a:t>
            </a:fld>
            <a:endParaRPr lang="en-GB"/>
          </a:p>
        </p:txBody>
      </p:sp>
      <p:sp>
        <p:nvSpPr>
          <p:cNvPr id="5" name="Footer Placeholder 4">
            <a:extLst>
              <a:ext uri="{FF2B5EF4-FFF2-40B4-BE49-F238E27FC236}">
                <a16:creationId xmlns:a16="http://schemas.microsoft.com/office/drawing/2014/main" id="{7E8DD0C6-C7DC-4C2A-B967-4D135163C6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57B46C-B957-42E1-A2C5-A26BDE813B19}"/>
              </a:ext>
            </a:extLst>
          </p:cNvPr>
          <p:cNvSpPr>
            <a:spLocks noGrp="1"/>
          </p:cNvSpPr>
          <p:nvPr>
            <p:ph type="sldNum" sz="quarter" idx="12"/>
          </p:nvPr>
        </p:nvSpPr>
        <p:spPr/>
        <p:txBody>
          <a:bodyPr/>
          <a:lstStyle/>
          <a:p>
            <a:fld id="{A598890D-1F23-4F3F-9BB8-E10A1205B17B}" type="slidenum">
              <a:rPr lang="en-GB" smtClean="0"/>
              <a:t>‹#›</a:t>
            </a:fld>
            <a:endParaRPr lang="en-GB"/>
          </a:p>
        </p:txBody>
      </p:sp>
    </p:spTree>
    <p:extLst>
      <p:ext uri="{BB962C8B-B14F-4D97-AF65-F5344CB8AC3E}">
        <p14:creationId xmlns:p14="http://schemas.microsoft.com/office/powerpoint/2010/main" val="19054077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F24CBD-CCDA-4EEC-96A3-9CF5EED74D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8C9059-5A85-45E7-B1D5-AD801461F4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ED3669-824C-456C-9F6D-C2596AC0412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D8EF0C-2988-4D92-913E-FF1A980B18DE}" type="datetimeFigureOut">
              <a:rPr lang="en-GB" smtClean="0"/>
              <a:t>05/11/2018</a:t>
            </a:fld>
            <a:endParaRPr lang="en-GB"/>
          </a:p>
        </p:txBody>
      </p:sp>
      <p:sp>
        <p:nvSpPr>
          <p:cNvPr id="5" name="Footer Placeholder 4">
            <a:extLst>
              <a:ext uri="{FF2B5EF4-FFF2-40B4-BE49-F238E27FC236}">
                <a16:creationId xmlns:a16="http://schemas.microsoft.com/office/drawing/2014/main" id="{4DD8667F-07AC-4291-9F06-10F7535FF6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4BD001F-D9D5-4AF8-8B8E-D60B339E7C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598890D-1F23-4F3F-9BB8-E10A1205B17B}" type="slidenum">
              <a:rPr lang="en-GB" smtClean="0"/>
              <a:t>‹#›</a:t>
            </a:fld>
            <a:endParaRPr lang="en-GB"/>
          </a:p>
        </p:txBody>
      </p:sp>
    </p:spTree>
    <p:extLst>
      <p:ext uri="{BB962C8B-B14F-4D97-AF65-F5344CB8AC3E}">
        <p14:creationId xmlns:p14="http://schemas.microsoft.com/office/powerpoint/2010/main" val="15470169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jpg"/><Relationship Id="rId3" Type="http://schemas.microsoft.com/office/2007/relationships/hdphoto" Target="../media/hdphoto1.wdp"/><Relationship Id="rId7" Type="http://schemas.openxmlformats.org/officeDocument/2006/relationships/hyperlink" Target="https://pixabay.com/en/scaffolding-scaffold-building-frame-595607/"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2.jpg"/><Relationship Id="rId11" Type="http://schemas.openxmlformats.org/officeDocument/2006/relationships/hyperlink" Target="https://pixabay.com/en/class-discussion-girls-study-child-302116/" TargetMode="External"/><Relationship Id="rId5" Type="http://schemas.openxmlformats.org/officeDocument/2006/relationships/hyperlink" Target="https://creativecommons.org/licenses/by-sa/3.0/" TargetMode="External"/><Relationship Id="rId10" Type="http://schemas.openxmlformats.org/officeDocument/2006/relationships/image" Target="../media/image4.jpg"/><Relationship Id="rId4" Type="http://schemas.openxmlformats.org/officeDocument/2006/relationships/hyperlink" Target="https://en.wikipedia.org/wiki/Operant_conditioning_chamber" TargetMode="External"/><Relationship Id="rId9" Type="http://schemas.openxmlformats.org/officeDocument/2006/relationships/hyperlink" Target="http://www.tonybates.ca/2014/09/09/is-the-classroom-model-appropriate-for-teaching-in-a-digital-age/"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eg"/><Relationship Id="rId1" Type="http://schemas.openxmlformats.org/officeDocument/2006/relationships/slideLayout" Target="../slideLayouts/slideLayout6.xml"/><Relationship Id="rId4" Type="http://schemas.openxmlformats.org/officeDocument/2006/relationships/hyperlink" Target="http://able2learn.com/products/token-board-my-stars-weekly-reward-chart-pages-2.html"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6.xml"/><Relationship Id="rId5" Type="http://schemas.openxmlformats.org/officeDocument/2006/relationships/image" Target="../media/image10.jpeg"/><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onlinelearninginsights.com/category/instructional-design" TargetMode="External"/><Relationship Id="rId7" Type="http://schemas.openxmlformats.org/officeDocument/2006/relationships/hyperlink" Target="https://calicospanish.com/i-1-whats-your-formula-for-comprehensible-input/" TargetMode="External"/><Relationship Id="rId2" Type="http://schemas.openxmlformats.org/officeDocument/2006/relationships/image" Target="../media/image11.jpg"/><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12.png"/><Relationship Id="rId10" Type="http://schemas.openxmlformats.org/officeDocument/2006/relationships/image" Target="../media/image15.jpeg"/><Relationship Id="rId4" Type="http://schemas.openxmlformats.org/officeDocument/2006/relationships/hyperlink" Target="https://creativecommons.org/licenses/by-nc-sa/3.0/" TargetMode="External"/><Relationship Id="rId9" Type="http://schemas.openxmlformats.org/officeDocument/2006/relationships/image" Target="../media/image14.jpeg"/></Relationships>
</file>

<file path=ppt/slides/_rels/slide5.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17.jpeg"/><Relationship Id="rId7" Type="http://schemas.openxmlformats.org/officeDocument/2006/relationships/image" Target="../media/image21.jpeg"/><Relationship Id="rId2" Type="http://schemas.openxmlformats.org/officeDocument/2006/relationships/image" Target="../media/image16.jpeg"/><Relationship Id="rId1" Type="http://schemas.openxmlformats.org/officeDocument/2006/relationships/slideLayout" Target="../slideLayouts/slideLayout7.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jpeg"/></Relationships>
</file>

<file path=ppt/slides/_rels/slide6.xml.rels><?xml version="1.0" encoding="UTF-8" standalone="yes"?>
<Relationships xmlns="http://schemas.openxmlformats.org/package/2006/relationships"><Relationship Id="rId3" Type="http://schemas.openxmlformats.org/officeDocument/2006/relationships/hyperlink" Target="http://www.simplyphyscoloist.org/" TargetMode="External"/><Relationship Id="rId2" Type="http://schemas.openxmlformats.org/officeDocument/2006/relationships/hyperlink" Target="http://www.teach-nology.com/tutorials/teaching/operantcond.html" TargetMode="External"/><Relationship Id="rId1" Type="http://schemas.openxmlformats.org/officeDocument/2006/relationships/slideLayout" Target="../slideLayouts/slideLayout7.xml"/><Relationship Id="rId4" Type="http://schemas.openxmlformats.org/officeDocument/2006/relationships/hyperlink" Target="http://teachthought.com/learning-theories-Jerome-bruner-scaffolding-learn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path path="shape">
            <a:fillToRect l="50000" t="50000" r="50000" b="50000"/>
          </a:path>
          <a:tileRect/>
        </a:gra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46C12B4D-FC56-41AE-8CA0-ED153C85AE2D}"/>
              </a:ext>
            </a:extLst>
          </p:cNvPr>
          <p:cNvPicPr>
            <a:picLocks noChangeAspect="1"/>
          </p:cNvPicPr>
          <p:nvPr/>
        </p:nvPicPr>
        <p:blipFill>
          <a:blip r:embed="rId2">
            <a:duotone>
              <a:prstClr val="black"/>
              <a:srgbClr val="D9C3A5">
                <a:tint val="50000"/>
                <a:satMod val="180000"/>
              </a:srgbClr>
            </a:duotone>
            <a:extLst>
              <a:ext uri="{BEBA8EAE-BF5A-486C-A8C5-ECC9F3942E4B}">
                <a14:imgProps xmlns:a14="http://schemas.microsoft.com/office/drawing/2010/main">
                  <a14:imgLayer r:embed="rId3">
                    <a14:imgEffect>
                      <a14:artisticTexturizer/>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586451" y="18306"/>
            <a:ext cx="2554842" cy="2571875"/>
          </a:xfrm>
          <a:prstGeom prst="rect">
            <a:avLst/>
          </a:prstGeom>
        </p:spPr>
      </p:pic>
      <p:sp>
        <p:nvSpPr>
          <p:cNvPr id="13" name="TextBox 12">
            <a:extLst>
              <a:ext uri="{FF2B5EF4-FFF2-40B4-BE49-F238E27FC236}">
                <a16:creationId xmlns:a16="http://schemas.microsoft.com/office/drawing/2014/main" id="{9A398A44-9733-46DA-90FF-89C84A1CB6B4}"/>
              </a:ext>
            </a:extLst>
          </p:cNvPr>
          <p:cNvSpPr txBox="1"/>
          <p:nvPr/>
        </p:nvSpPr>
        <p:spPr>
          <a:xfrm>
            <a:off x="9573582" y="2543762"/>
            <a:ext cx="2554842" cy="369332"/>
          </a:xfrm>
          <a:prstGeom prst="rect">
            <a:avLst/>
          </a:prstGeom>
          <a:noFill/>
        </p:spPr>
        <p:txBody>
          <a:bodyPr wrap="square" rtlCol="0">
            <a:spAutoFit/>
          </a:bodyPr>
          <a:lstStyle/>
          <a:p>
            <a:r>
              <a:rPr lang="en-GB" sz="900" dirty="0">
                <a:hlinkClick r:id="rId4" tooltip="https://en.wikipedia.org/wiki/Operant_conditioning_chamber"/>
              </a:rPr>
              <a:t>This Photo</a:t>
            </a:r>
            <a:r>
              <a:rPr lang="en-GB" sz="900" dirty="0"/>
              <a:t> by Unknown Author is licensed under </a:t>
            </a:r>
            <a:r>
              <a:rPr lang="en-GB" sz="900" dirty="0">
                <a:hlinkClick r:id="rId5" tooltip="https://creativecommons.org/licenses/by-sa/3.0/"/>
              </a:rPr>
              <a:t>CC BY-SA</a:t>
            </a:r>
            <a:endParaRPr lang="en-GB" sz="900" dirty="0"/>
          </a:p>
        </p:txBody>
      </p:sp>
      <p:pic>
        <p:nvPicPr>
          <p:cNvPr id="10" name="Picture 9" descr="Scaffolding in front of a building&#10;&#10;Description automatically generated">
            <a:extLst>
              <a:ext uri="{FF2B5EF4-FFF2-40B4-BE49-F238E27FC236}">
                <a16:creationId xmlns:a16="http://schemas.microsoft.com/office/drawing/2014/main" id="{994D126E-08E8-4C07-9414-4C97A26E37FA}"/>
              </a:ext>
            </a:extLst>
          </p:cNvPr>
          <p:cNvPicPr>
            <a:picLocks noChangeAspect="1"/>
          </p:cNvPicPr>
          <p:nvPr/>
        </p:nvPicPr>
        <p:blipFill>
          <a:blip r:embed="rId6">
            <a:duotone>
              <a:schemeClr val="accent2">
                <a:shade val="45000"/>
                <a:satMod val="135000"/>
              </a:schemeClr>
              <a:prstClr val="white"/>
            </a:duotone>
            <a:alphaModFix amt="85000"/>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21024" y="4572000"/>
            <a:ext cx="3048000" cy="2286000"/>
          </a:xfrm>
          <a:prstGeom prst="rect">
            <a:avLst/>
          </a:prstGeom>
        </p:spPr>
      </p:pic>
      <p:sp>
        <p:nvSpPr>
          <p:cNvPr id="2" name="Title 1">
            <a:extLst>
              <a:ext uri="{FF2B5EF4-FFF2-40B4-BE49-F238E27FC236}">
                <a16:creationId xmlns:a16="http://schemas.microsoft.com/office/drawing/2014/main" id="{4BC31C8E-18D1-48E7-9D4F-8F866CB908F7}"/>
              </a:ext>
            </a:extLst>
          </p:cNvPr>
          <p:cNvSpPr>
            <a:spLocks noGrp="1"/>
          </p:cNvSpPr>
          <p:nvPr>
            <p:ph type="ctrTitle"/>
          </p:nvPr>
        </p:nvSpPr>
        <p:spPr>
          <a:xfrm>
            <a:off x="1524000" y="2972245"/>
            <a:ext cx="9144000" cy="2387600"/>
          </a:xfrm>
        </p:spPr>
        <p:txBody>
          <a:bodyPr/>
          <a:lstStyle/>
          <a:p>
            <a:r>
              <a:rPr lang="en-GB" b="1" dirty="0">
                <a:latin typeface="Arial" panose="020B0604020202020204" pitchFamily="34" charset="0"/>
                <a:cs typeface="Arial" panose="020B0604020202020204" pitchFamily="34" charset="0"/>
              </a:rPr>
              <a:t>You can run from it or learn from it.</a:t>
            </a:r>
          </a:p>
        </p:txBody>
      </p:sp>
      <p:sp>
        <p:nvSpPr>
          <p:cNvPr id="3" name="Subtitle 2">
            <a:extLst>
              <a:ext uri="{FF2B5EF4-FFF2-40B4-BE49-F238E27FC236}">
                <a16:creationId xmlns:a16="http://schemas.microsoft.com/office/drawing/2014/main" id="{C9AB46CD-F77D-4883-8A65-5C9C3CD379BF}"/>
              </a:ext>
            </a:extLst>
          </p:cNvPr>
          <p:cNvSpPr>
            <a:spLocks noGrp="1"/>
          </p:cNvSpPr>
          <p:nvPr>
            <p:ph type="subTitle" idx="1"/>
          </p:nvPr>
        </p:nvSpPr>
        <p:spPr>
          <a:xfrm>
            <a:off x="1645024" y="2260218"/>
            <a:ext cx="9144000" cy="1655762"/>
          </a:xfrm>
        </p:spPr>
        <p:txBody>
          <a:bodyPr>
            <a:normAutofit/>
          </a:bodyPr>
          <a:lstStyle/>
          <a:p>
            <a:r>
              <a:rPr lang="en-GB" sz="6000" dirty="0">
                <a:latin typeface="Arial" panose="020B0604020202020204" pitchFamily="34" charset="0"/>
                <a:cs typeface="Arial" panose="020B0604020202020204" pitchFamily="34" charset="0"/>
              </a:rPr>
              <a:t>The past is the past.</a:t>
            </a:r>
          </a:p>
        </p:txBody>
      </p:sp>
      <p:pic>
        <p:nvPicPr>
          <p:cNvPr id="5" name="Picture 4" descr="A group of people posing for a photo&#10;&#10;Description generated with very high confidence">
            <a:extLst>
              <a:ext uri="{FF2B5EF4-FFF2-40B4-BE49-F238E27FC236}">
                <a16:creationId xmlns:a16="http://schemas.microsoft.com/office/drawing/2014/main" id="{E36A6C5B-9B67-44D5-A59F-E643F6C85CC9}"/>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144112" y="237363"/>
            <a:ext cx="3001824" cy="1891393"/>
          </a:xfrm>
          <a:prstGeom prst="ellipse">
            <a:avLst/>
          </a:prstGeom>
          <a:ln>
            <a:noFill/>
          </a:ln>
          <a:effectLst>
            <a:softEdge rad="112500"/>
          </a:effectLst>
        </p:spPr>
      </p:pic>
      <p:sp>
        <p:nvSpPr>
          <p:cNvPr id="6" name="TextBox 5">
            <a:extLst>
              <a:ext uri="{FF2B5EF4-FFF2-40B4-BE49-F238E27FC236}">
                <a16:creationId xmlns:a16="http://schemas.microsoft.com/office/drawing/2014/main" id="{132B1FDC-AFC3-4F26-877D-69001A43AC6F}"/>
              </a:ext>
            </a:extLst>
          </p:cNvPr>
          <p:cNvSpPr txBox="1"/>
          <p:nvPr/>
        </p:nvSpPr>
        <p:spPr>
          <a:xfrm>
            <a:off x="144112" y="2141915"/>
            <a:ext cx="3145935" cy="230832"/>
          </a:xfrm>
          <a:prstGeom prst="rect">
            <a:avLst/>
          </a:prstGeom>
          <a:noFill/>
        </p:spPr>
        <p:txBody>
          <a:bodyPr wrap="square" rtlCol="0">
            <a:spAutoFit/>
          </a:bodyPr>
          <a:lstStyle/>
          <a:p>
            <a:r>
              <a:rPr lang="en-GB" sz="900" dirty="0">
                <a:hlinkClick r:id="rId9" tooltip="http://www.tonybates.ca/2014/09/09/is-the-classroom-model-appropriate-for-teaching-in-a-digital-age/"/>
              </a:rPr>
              <a:t>This Photo</a:t>
            </a:r>
            <a:r>
              <a:rPr lang="en-GB" sz="900" dirty="0"/>
              <a:t> by Unknown Author is licensed under CC BY-SA-NC</a:t>
            </a:r>
          </a:p>
        </p:txBody>
      </p:sp>
      <p:pic>
        <p:nvPicPr>
          <p:cNvPr id="8" name="Picture 7" descr="A group of people standing around a table&#10;&#10;Description generated with very high confidence">
            <a:extLst>
              <a:ext uri="{FF2B5EF4-FFF2-40B4-BE49-F238E27FC236}">
                <a16:creationId xmlns:a16="http://schemas.microsoft.com/office/drawing/2014/main" id="{D502A658-EB29-4086-9ECA-3062B5EF46AF}"/>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8828689" y="4515478"/>
            <a:ext cx="3063877" cy="2297907"/>
          </a:xfrm>
          <a:prstGeom prst="rect">
            <a:avLst/>
          </a:prstGeom>
          <a:ln>
            <a:noFill/>
          </a:ln>
          <a:effectLst>
            <a:softEdge rad="112500"/>
          </a:effectLst>
        </p:spPr>
      </p:pic>
      <p:sp>
        <p:nvSpPr>
          <p:cNvPr id="4" name="TextBox 3">
            <a:extLst>
              <a:ext uri="{FF2B5EF4-FFF2-40B4-BE49-F238E27FC236}">
                <a16:creationId xmlns:a16="http://schemas.microsoft.com/office/drawing/2014/main" id="{9208774B-9499-44BD-935D-AB63B5A8D4BD}"/>
              </a:ext>
            </a:extLst>
          </p:cNvPr>
          <p:cNvSpPr txBox="1"/>
          <p:nvPr/>
        </p:nvSpPr>
        <p:spPr>
          <a:xfrm>
            <a:off x="7977859" y="262362"/>
            <a:ext cx="1701659"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B.F Skinner,</a:t>
            </a:r>
          </a:p>
          <a:p>
            <a:r>
              <a:rPr lang="en-GB" sz="2000" dirty="0">
                <a:latin typeface="Arial" panose="020B0604020202020204" pitchFamily="34" charset="0"/>
                <a:cs typeface="Arial" panose="020B0604020202020204" pitchFamily="34" charset="0"/>
              </a:rPr>
              <a:t>Behaviourist.</a:t>
            </a:r>
          </a:p>
        </p:txBody>
      </p:sp>
      <p:sp>
        <p:nvSpPr>
          <p:cNvPr id="7" name="TextBox 6">
            <a:extLst>
              <a:ext uri="{FF2B5EF4-FFF2-40B4-BE49-F238E27FC236}">
                <a16:creationId xmlns:a16="http://schemas.microsoft.com/office/drawing/2014/main" id="{3FF890F6-C76F-46D4-B4EA-99E002D78ABE}"/>
              </a:ext>
            </a:extLst>
          </p:cNvPr>
          <p:cNvSpPr txBox="1"/>
          <p:nvPr/>
        </p:nvSpPr>
        <p:spPr>
          <a:xfrm>
            <a:off x="3145936" y="6250874"/>
            <a:ext cx="3572960" cy="369763"/>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J. Bruner, Social Constructivist. </a:t>
            </a:r>
          </a:p>
        </p:txBody>
      </p:sp>
    </p:spTree>
    <p:extLst>
      <p:ext uri="{BB962C8B-B14F-4D97-AF65-F5344CB8AC3E}">
        <p14:creationId xmlns:p14="http://schemas.microsoft.com/office/powerpoint/2010/main" val="2286013647"/>
      </p:ext>
    </p:extLst>
  </p:cSld>
  <p:clrMapOvr>
    <a:masterClrMapping/>
  </p:clrMapOvr>
  <p:transition spd="med">
    <p:pull/>
  </p:transition>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BE817-9F42-4B13-A332-CA3487DDAE2B}"/>
              </a:ext>
            </a:extLst>
          </p:cNvPr>
          <p:cNvSpPr>
            <a:spLocks noGrp="1"/>
          </p:cNvSpPr>
          <p:nvPr>
            <p:ph type="title"/>
          </p:nvPr>
        </p:nvSpPr>
        <p:spPr>
          <a:xfrm>
            <a:off x="2181532" y="206478"/>
            <a:ext cx="7828935" cy="696759"/>
          </a:xfrm>
          <a:ln/>
        </p:spPr>
        <p:style>
          <a:lnRef idx="2">
            <a:schemeClr val="accent5">
              <a:shade val="50000"/>
            </a:schemeClr>
          </a:lnRef>
          <a:fillRef idx="1">
            <a:schemeClr val="accent5"/>
          </a:fillRef>
          <a:effectRef idx="0">
            <a:schemeClr val="accent5"/>
          </a:effectRef>
          <a:fontRef idx="minor">
            <a:schemeClr val="lt1"/>
          </a:fontRef>
        </p:style>
        <p:txBody>
          <a:bodyPr>
            <a:normAutofit/>
          </a:bodyPr>
          <a:lstStyle/>
          <a:p>
            <a:pPr algn="ctr"/>
            <a:r>
              <a:rPr lang="en-GB" sz="1600" dirty="0" err="1"/>
              <a:t>Burrhus</a:t>
            </a:r>
            <a:r>
              <a:rPr lang="en-GB" sz="1600" dirty="0"/>
              <a:t> Frederic Skinner 1904-1990</a:t>
            </a:r>
          </a:p>
        </p:txBody>
      </p:sp>
      <p:sp>
        <p:nvSpPr>
          <p:cNvPr id="3" name="TextBox 2">
            <a:extLst>
              <a:ext uri="{FF2B5EF4-FFF2-40B4-BE49-F238E27FC236}">
                <a16:creationId xmlns:a16="http://schemas.microsoft.com/office/drawing/2014/main" id="{CBD7C6A5-C0BD-4507-B8EE-D265A6FD6B58}"/>
              </a:ext>
            </a:extLst>
          </p:cNvPr>
          <p:cNvSpPr txBox="1"/>
          <p:nvPr/>
        </p:nvSpPr>
        <p:spPr>
          <a:xfrm>
            <a:off x="5636525" y="2975212"/>
            <a:ext cx="914400" cy="914400"/>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379D74EC-A09A-4787-843A-508556E26967}"/>
              </a:ext>
            </a:extLst>
          </p:cNvPr>
          <p:cNvSpPr txBox="1"/>
          <p:nvPr/>
        </p:nvSpPr>
        <p:spPr>
          <a:xfrm>
            <a:off x="752450" y="1028163"/>
            <a:ext cx="10789693" cy="1443152"/>
          </a:xfrm>
          <a:prstGeom prst="rect">
            <a:avLst/>
          </a:prstGeom>
          <a:noFill/>
        </p:spPr>
        <p:txBody>
          <a:bodyPr wrap="square" rtlCol="0">
            <a:spAutoFit/>
          </a:bodyPr>
          <a:lstStyle/>
          <a:p>
            <a:pPr>
              <a:lnSpc>
                <a:spcPct val="150000"/>
              </a:lnSpc>
            </a:pPr>
            <a:r>
              <a:rPr lang="en-GB" sz="1200" dirty="0" err="1">
                <a:latin typeface="Arial" panose="020B0604020202020204" pitchFamily="34" charset="0"/>
                <a:cs typeface="Arial" panose="020B0604020202020204" pitchFamily="34" charset="0"/>
              </a:rPr>
              <a:t>Burrhus</a:t>
            </a:r>
            <a:r>
              <a:rPr lang="en-GB" sz="1200" dirty="0">
                <a:latin typeface="Arial" panose="020B0604020202020204" pitchFamily="34" charset="0"/>
                <a:cs typeface="Arial" panose="020B0604020202020204" pitchFamily="34" charset="0"/>
              </a:rPr>
              <a:t> Frederic Skinner is an American psychologist who was born in 1904 in Pennsylvania. B.F. Skinner was perhaps the most important behaviourist, becoming influential, suggesting new forms of learning other than classical conditioning. He believed that the explanation behind the research into classical conditioning was far to simplified and did not give a thorough description of the complex human behaviour. Skinner thought that the only way to recognise the understanding of someone’s behaviour was to look at the reason behind the action and its consequences. He called this approach ‘operant conditioning’. McLeod (2018). </a:t>
            </a:r>
          </a:p>
        </p:txBody>
      </p:sp>
      <p:pic>
        <p:nvPicPr>
          <p:cNvPr id="1026" name="Picture 2" descr="Image result for b f skinner">
            <a:extLst>
              <a:ext uri="{FF2B5EF4-FFF2-40B4-BE49-F238E27FC236}">
                <a16:creationId xmlns:a16="http://schemas.microsoft.com/office/drawing/2014/main" id="{C41CF163-C145-4357-8EB9-003FCB418A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9895200">
            <a:off x="62508" y="2789667"/>
            <a:ext cx="2853315" cy="160498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6" name="Title 1">
            <a:extLst>
              <a:ext uri="{FF2B5EF4-FFF2-40B4-BE49-F238E27FC236}">
                <a16:creationId xmlns:a16="http://schemas.microsoft.com/office/drawing/2014/main" id="{2F2157DE-C520-4917-8C99-5D1C2D171927}"/>
              </a:ext>
            </a:extLst>
          </p:cNvPr>
          <p:cNvSpPr txBox="1">
            <a:spLocks/>
          </p:cNvSpPr>
          <p:nvPr/>
        </p:nvSpPr>
        <p:spPr>
          <a:xfrm>
            <a:off x="3618777" y="2333678"/>
            <a:ext cx="7727142" cy="607211"/>
          </a:xfrm>
          <a:prstGeom prst="rect">
            <a:avLst/>
          </a:prstGeom>
          <a:solidFill>
            <a:srgbClr val="92D050"/>
          </a:solidFill>
          <a:effectLst>
            <a:reflection blurRad="6350" stA="50000" endA="300" endPos="38500" dist="50800" dir="5400000" sy="-100000" algn="bl" rotWithShape="0"/>
          </a:effectLst>
        </p:spPr>
        <p:style>
          <a:lnRef idx="2">
            <a:schemeClr val="accent4">
              <a:shade val="50000"/>
            </a:schemeClr>
          </a:lnRef>
          <a:fillRef idx="1">
            <a:schemeClr val="accent4"/>
          </a:fillRef>
          <a:effectRef idx="0">
            <a:schemeClr val="accent4"/>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GB" sz="1600" dirty="0">
                <a:latin typeface="Arial" panose="020B0604020202020204" pitchFamily="34" charset="0"/>
                <a:cs typeface="Arial" panose="020B0604020202020204" pitchFamily="34" charset="0"/>
              </a:rPr>
              <a:t>Operant conditioning</a:t>
            </a:r>
          </a:p>
        </p:txBody>
      </p:sp>
      <p:sp>
        <p:nvSpPr>
          <p:cNvPr id="5" name="Rectangle 4">
            <a:extLst>
              <a:ext uri="{FF2B5EF4-FFF2-40B4-BE49-F238E27FC236}">
                <a16:creationId xmlns:a16="http://schemas.microsoft.com/office/drawing/2014/main" id="{3C126F6A-234A-404F-8693-54B12CC7F9EE}"/>
              </a:ext>
            </a:extLst>
          </p:cNvPr>
          <p:cNvSpPr/>
          <p:nvPr/>
        </p:nvSpPr>
        <p:spPr>
          <a:xfrm>
            <a:off x="2772697" y="3043858"/>
            <a:ext cx="9419303" cy="889154"/>
          </a:xfrm>
          <a:prstGeom prst="rect">
            <a:avLst/>
          </a:prstGeom>
        </p:spPr>
        <p:txBody>
          <a:bodyPr wrap="square">
            <a:spAutoFit/>
          </a:bodyPr>
          <a:lstStyle/>
          <a:p>
            <a:pPr>
              <a:lnSpc>
                <a:spcPct val="150000"/>
              </a:lnSpc>
            </a:pPr>
            <a:r>
              <a:rPr lang="en-GB" sz="1200" dirty="0">
                <a:latin typeface="Arial" panose="020B0604020202020204" pitchFamily="34" charset="0"/>
                <a:cs typeface="Arial" panose="020B0604020202020204" pitchFamily="34" charset="0"/>
              </a:rPr>
              <a:t>Operant conditioning encourages positive reinforcement, the theory uses both the positive and the negative of a reinforcement to encourage good behaviour whilst preventing the bad behaviour. Operant conditioning can be applied in the classroom environment to get the good behaviour you want and need from pupils, and hopefully to help remove the bad behaviour from the pupil’s.(teach-</a:t>
            </a:r>
            <a:r>
              <a:rPr lang="en-GB" sz="1200" dirty="0" err="1">
                <a:latin typeface="Arial" panose="020B0604020202020204" pitchFamily="34" charset="0"/>
                <a:cs typeface="Arial" panose="020B0604020202020204" pitchFamily="34" charset="0"/>
              </a:rPr>
              <a:t>nology</a:t>
            </a:r>
            <a:r>
              <a:rPr lang="en-GB" sz="1200" dirty="0">
                <a:latin typeface="Arial" panose="020B0604020202020204" pitchFamily="34" charset="0"/>
                <a:cs typeface="Arial" panose="020B0604020202020204" pitchFamily="34" charset="0"/>
              </a:rPr>
              <a:t>)</a:t>
            </a:r>
          </a:p>
        </p:txBody>
      </p:sp>
      <p:sp>
        <p:nvSpPr>
          <p:cNvPr id="8" name="Title 1">
            <a:extLst>
              <a:ext uri="{FF2B5EF4-FFF2-40B4-BE49-F238E27FC236}">
                <a16:creationId xmlns:a16="http://schemas.microsoft.com/office/drawing/2014/main" id="{8D22E3BE-8484-4910-BD37-142A84F3135D}"/>
              </a:ext>
            </a:extLst>
          </p:cNvPr>
          <p:cNvSpPr txBox="1">
            <a:spLocks/>
          </p:cNvSpPr>
          <p:nvPr/>
        </p:nvSpPr>
        <p:spPr>
          <a:xfrm>
            <a:off x="2377637" y="4057938"/>
            <a:ext cx="8346575" cy="563259"/>
          </a:xfrm>
          <a:prstGeom prst="rect">
            <a:avLst/>
          </a:prstGeom>
          <a:solidFill>
            <a:srgbClr val="FF0000"/>
          </a:solidFill>
          <a:effectLst>
            <a:outerShdw blurRad="50800" dist="38100" dir="2700000" algn="tl" rotWithShape="0">
              <a:prstClr val="black">
                <a:alpha val="40000"/>
              </a:prstClr>
            </a:outerShdw>
          </a:effectLst>
        </p:spPr>
        <p:style>
          <a:lnRef idx="3">
            <a:schemeClr val="lt1"/>
          </a:lnRef>
          <a:fillRef idx="1">
            <a:schemeClr val="accent6"/>
          </a:fillRef>
          <a:effectRef idx="1">
            <a:schemeClr val="accent6"/>
          </a:effectRef>
          <a:fontRef idx="minor">
            <a:schemeClr val="lt1"/>
          </a:fontRef>
        </p:style>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GB" sz="1400" dirty="0">
                <a:latin typeface="Arial" panose="020B0604020202020204" pitchFamily="34" charset="0"/>
                <a:cs typeface="Arial" panose="020B0604020202020204" pitchFamily="34" charset="0"/>
              </a:rPr>
              <a:t>Every action has a consequence</a:t>
            </a:r>
            <a:r>
              <a:rPr lang="en-GB" dirty="0">
                <a:latin typeface="Arial" panose="020B0604020202020204" pitchFamily="34" charset="0"/>
                <a:cs typeface="Arial" panose="020B0604020202020204" pitchFamily="34" charset="0"/>
              </a:rPr>
              <a:t>.</a:t>
            </a:r>
          </a:p>
        </p:txBody>
      </p:sp>
      <p:sp>
        <p:nvSpPr>
          <p:cNvPr id="7" name="Rectangle 6">
            <a:extLst>
              <a:ext uri="{FF2B5EF4-FFF2-40B4-BE49-F238E27FC236}">
                <a16:creationId xmlns:a16="http://schemas.microsoft.com/office/drawing/2014/main" id="{E6B9F6EC-93CE-46E3-A3DD-1BBC3B3A57A7}"/>
              </a:ext>
            </a:extLst>
          </p:cNvPr>
          <p:cNvSpPr/>
          <p:nvPr/>
        </p:nvSpPr>
        <p:spPr>
          <a:xfrm>
            <a:off x="2772697" y="4776372"/>
            <a:ext cx="9247238" cy="889154"/>
          </a:xfrm>
          <a:prstGeom prst="rect">
            <a:avLst/>
          </a:prstGeom>
        </p:spPr>
        <p:txBody>
          <a:bodyPr wrap="square">
            <a:spAutoFit/>
          </a:bodyPr>
          <a:lstStyle/>
          <a:p>
            <a:pPr>
              <a:lnSpc>
                <a:spcPct val="150000"/>
              </a:lnSpc>
            </a:pPr>
            <a:r>
              <a:rPr lang="en-GB" sz="1200" dirty="0">
                <a:latin typeface="Arial" panose="020B0604020202020204" pitchFamily="34" charset="0"/>
                <a:cs typeface="Arial" panose="020B0604020202020204" pitchFamily="34" charset="0"/>
              </a:rPr>
              <a:t>If the consequence is good, the person is more likely to do it again in the future. However, if the consequence is not so great, it is likely the individual will avoid doing it in a similar situation next time around. With this develop our behaviours we begin to understand what is appropriate and useful and what is not. (</a:t>
            </a:r>
            <a:r>
              <a:rPr lang="en-GB" sz="1200" dirty="0" err="1">
                <a:latin typeface="Arial" panose="020B0604020202020204" pitchFamily="34" charset="0"/>
                <a:cs typeface="Arial" panose="020B0604020202020204" pitchFamily="34" charset="0"/>
              </a:rPr>
              <a:t>teach.nology</a:t>
            </a:r>
            <a:r>
              <a:rPr lang="en-GB" sz="1200" dirty="0">
                <a:latin typeface="Arial" panose="020B0604020202020204" pitchFamily="34" charset="0"/>
                <a:cs typeface="Arial" panose="020B0604020202020204" pitchFamily="34" charset="0"/>
              </a:rPr>
              <a:t>)</a:t>
            </a:r>
          </a:p>
        </p:txBody>
      </p:sp>
      <p:pic>
        <p:nvPicPr>
          <p:cNvPr id="10" name="Picture 9" descr="A screenshot of a cell phone&#10;&#10;Description automatically generated">
            <a:extLst>
              <a:ext uri="{FF2B5EF4-FFF2-40B4-BE49-F238E27FC236}">
                <a16:creationId xmlns:a16="http://schemas.microsoft.com/office/drawing/2014/main" id="{D0169250-2532-4630-A5B7-4FB7B9E2B5F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9750" y="5092002"/>
            <a:ext cx="2227887" cy="155952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58377179"/>
      </p:ext>
    </p:extLst>
  </p:cSld>
  <p:clrMapOvr>
    <a:masterClrMapping/>
  </p:clrMapOvr>
  <p:transition spd="med">
    <p:pull/>
  </p:transition>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17000">
              <a:schemeClr val="accent3">
                <a:lumMod val="75000"/>
              </a:schemeClr>
            </a:gs>
            <a:gs pos="44000">
              <a:schemeClr val="accent1">
                <a:lumMod val="45000"/>
                <a:lumOff val="55000"/>
              </a:schemeClr>
            </a:gs>
            <a:gs pos="83000">
              <a:schemeClr val="accent1">
                <a:lumMod val="45000"/>
                <a:lumOff val="55000"/>
              </a:schemeClr>
            </a:gs>
            <a:gs pos="100000">
              <a:schemeClr val="accent1">
                <a:lumMod val="30000"/>
                <a:lumOff val="70000"/>
              </a:schemeClr>
            </a:gs>
          </a:gsLst>
          <a:lin ang="162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25EE9-6D45-4FC1-A076-541359F6503F}"/>
              </a:ext>
            </a:extLst>
          </p:cNvPr>
          <p:cNvSpPr>
            <a:spLocks noGrp="1"/>
          </p:cNvSpPr>
          <p:nvPr>
            <p:ph type="title"/>
          </p:nvPr>
        </p:nvSpPr>
        <p:spPr>
          <a:xfrm>
            <a:off x="1887793" y="150535"/>
            <a:ext cx="8141110" cy="749116"/>
          </a:xfrm>
          <a:solidFill>
            <a:srgbClr val="FF3300"/>
          </a:solidFill>
          <a:effectLst>
            <a:reflection blurRad="6350" stA="52000" endA="300" endPos="35000" dir="5400000" sy="-100000" algn="bl" rotWithShape="0"/>
          </a:effectLst>
        </p:spPr>
        <p:txBody>
          <a:bodyPr>
            <a:normAutofit/>
          </a:bodyPr>
          <a:lstStyle/>
          <a:p>
            <a:pPr algn="ctr"/>
            <a:r>
              <a:rPr lang="en-GB" sz="1400" dirty="0">
                <a:latin typeface="Arial" panose="020B0604020202020204" pitchFamily="34" charset="0"/>
                <a:cs typeface="Arial" panose="020B0604020202020204" pitchFamily="34" charset="0"/>
              </a:rPr>
              <a:t>Rewards and Sanctions within the school and classroom setting</a:t>
            </a:r>
            <a:r>
              <a:rPr lang="en-GB" sz="2400" dirty="0">
                <a:latin typeface="Arial" panose="020B0604020202020204" pitchFamily="34" charset="0"/>
                <a:cs typeface="Arial" panose="020B0604020202020204" pitchFamily="34" charset="0"/>
              </a:rPr>
              <a:t>.</a:t>
            </a:r>
          </a:p>
        </p:txBody>
      </p:sp>
      <p:sp>
        <p:nvSpPr>
          <p:cNvPr id="3" name="TextBox 2">
            <a:extLst>
              <a:ext uri="{FF2B5EF4-FFF2-40B4-BE49-F238E27FC236}">
                <a16:creationId xmlns:a16="http://schemas.microsoft.com/office/drawing/2014/main" id="{48CB683B-81B4-45B6-8161-18A41AAA7073}"/>
              </a:ext>
            </a:extLst>
          </p:cNvPr>
          <p:cNvSpPr txBox="1"/>
          <p:nvPr/>
        </p:nvSpPr>
        <p:spPr>
          <a:xfrm>
            <a:off x="5641041" y="2971800"/>
            <a:ext cx="914400" cy="914400"/>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AE031902-BA1E-4A5C-A05C-16016945CC18}"/>
              </a:ext>
            </a:extLst>
          </p:cNvPr>
          <p:cNvSpPr txBox="1"/>
          <p:nvPr/>
        </p:nvSpPr>
        <p:spPr>
          <a:xfrm>
            <a:off x="2511388" y="899651"/>
            <a:ext cx="7097714" cy="4524315"/>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b="100000"/>
            </a:path>
            <a:tileRect t="-100000" r="-100000"/>
          </a:gradFill>
        </p:spPr>
        <p:txBody>
          <a:bodyPr wrap="square" rtlCol="0">
            <a:spAutoFit/>
          </a:bodyPr>
          <a:lstStyle/>
          <a:p>
            <a:pPr>
              <a:lnSpc>
                <a:spcPct val="150000"/>
              </a:lnSpc>
            </a:pPr>
            <a:r>
              <a:rPr lang="en-GB" sz="1200" b="1" dirty="0">
                <a:latin typeface="Arial" panose="020B0604020202020204" pitchFamily="34" charset="0"/>
                <a:cs typeface="Arial" panose="020B0604020202020204" pitchFamily="34" charset="0"/>
              </a:rPr>
              <a:t>According to school As’ Behaviour policy, “good behaviour and effective discipline are two key components in creating a school environment that supports and stimulates quality teaching and learning”. </a:t>
            </a:r>
          </a:p>
          <a:p>
            <a:pPr>
              <a:lnSpc>
                <a:spcPct val="150000"/>
              </a:lnSpc>
            </a:pPr>
            <a:r>
              <a:rPr lang="en-GB" sz="1200" b="1" dirty="0">
                <a:latin typeface="Arial" panose="020B0604020202020204" pitchFamily="34" charset="0"/>
                <a:cs typeface="Arial" panose="020B0604020202020204" pitchFamily="34" charset="0"/>
              </a:rPr>
              <a:t>The rewards and sanctions are put into place to achieve good order throughout with expectations of a high standard of behaviour and effective discipline.</a:t>
            </a:r>
          </a:p>
          <a:p>
            <a:pPr>
              <a:lnSpc>
                <a:spcPct val="150000"/>
              </a:lnSpc>
            </a:pPr>
            <a:r>
              <a:rPr lang="en-GB" sz="1200" b="1" dirty="0">
                <a:latin typeface="Arial" panose="020B0604020202020204" pitchFamily="34" charset="0"/>
                <a:cs typeface="Arial" panose="020B0604020202020204" pitchFamily="34" charset="0"/>
              </a:rPr>
              <a:t>The children’s behaviour will be shared and encouraged through positive reinforcement, and rewarded using the school ‘House Points’ system and pupil of the week certificates. Another  reward that are offered is the’ Golden ticket’ this ticket entitles the winner to a hot chocolate with the headteacher and have you photo taken to be put on display and the school website, if you are rewarded with one it means that you have excelled in everything that week.</a:t>
            </a:r>
          </a:p>
          <a:p>
            <a:pPr>
              <a:lnSpc>
                <a:spcPct val="150000"/>
              </a:lnSpc>
            </a:pPr>
            <a:r>
              <a:rPr lang="en-GB" sz="1200" b="1" dirty="0">
                <a:latin typeface="Arial" panose="020B0604020202020204" pitchFamily="34" charset="0"/>
                <a:cs typeface="Arial" panose="020B0604020202020204" pitchFamily="34" charset="0"/>
              </a:rPr>
              <a:t>Sanctions vary depending on the behaviour it can start with five minutes off their play and are made to stand against the wall, if they continue to miss behave then they will lose time off their Golden time. However if the child's behaviour is out of control and needs further discipline then a visit to either the head of the juniors or if needed the headteacher. </a:t>
            </a:r>
          </a:p>
          <a:p>
            <a:endParaRPr lang="en-GB" dirty="0"/>
          </a:p>
          <a:p>
            <a:endParaRPr lang="en-GB" dirty="0"/>
          </a:p>
        </p:txBody>
      </p:sp>
      <p:pic>
        <p:nvPicPr>
          <p:cNvPr id="5" name="Picture 4">
            <a:extLst>
              <a:ext uri="{FF2B5EF4-FFF2-40B4-BE49-F238E27FC236}">
                <a16:creationId xmlns:a16="http://schemas.microsoft.com/office/drawing/2014/main" id="{8A8C5D7D-33EE-4F5A-9356-FFE49D5051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449107">
            <a:off x="246148" y="322813"/>
            <a:ext cx="1496052" cy="841530"/>
          </a:xfrm>
          <a:prstGeom prst="ellipse">
            <a:avLst/>
          </a:prstGeom>
          <a:ln>
            <a:noFill/>
          </a:ln>
          <a:effectLst>
            <a:softEdge rad="112500"/>
          </a:effectLst>
        </p:spPr>
      </p:pic>
      <p:sp>
        <p:nvSpPr>
          <p:cNvPr id="6" name="Rectangle 5">
            <a:extLst>
              <a:ext uri="{FF2B5EF4-FFF2-40B4-BE49-F238E27FC236}">
                <a16:creationId xmlns:a16="http://schemas.microsoft.com/office/drawing/2014/main" id="{BB9D4A46-2AAD-429F-894E-B9634CCDB9F8}"/>
              </a:ext>
            </a:extLst>
          </p:cNvPr>
          <p:cNvSpPr/>
          <p:nvPr/>
        </p:nvSpPr>
        <p:spPr>
          <a:xfrm>
            <a:off x="-27009" y="1329188"/>
            <a:ext cx="1991032" cy="1277273"/>
          </a:xfrm>
          <a:prstGeom prst="rect">
            <a:avLst/>
          </a:prstGeom>
        </p:spPr>
        <p:txBody>
          <a:bodyPr wrap="square">
            <a:spAutoFit/>
          </a:bodyPr>
          <a:lstStyle/>
          <a:p>
            <a:r>
              <a:rPr lang="en-GB" sz="1100" b="1" dirty="0">
                <a:latin typeface="Arial" panose="020B0604020202020204" pitchFamily="34" charset="0"/>
                <a:cs typeface="Arial" panose="020B0604020202020204" pitchFamily="34" charset="0"/>
              </a:rPr>
              <a:t>Golden Rules are the rules for the whole school. The pupil's learn these rules at the beginning of the year in assembly, and they are printed out and placed throughout the school.</a:t>
            </a:r>
          </a:p>
        </p:txBody>
      </p:sp>
      <p:pic>
        <p:nvPicPr>
          <p:cNvPr id="7" name="Picture 6" descr="A picture containing indoor&#10;&#10;Description generated with high confidence">
            <a:extLst>
              <a:ext uri="{FF2B5EF4-FFF2-40B4-BE49-F238E27FC236}">
                <a16:creationId xmlns:a16="http://schemas.microsoft.com/office/drawing/2014/main" id="{4D437564-D305-4144-9B13-8CBB6C65A1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7182245">
            <a:off x="-166478" y="3100583"/>
            <a:ext cx="1713274" cy="96371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8" name="Rectangle 7">
            <a:extLst>
              <a:ext uri="{FF2B5EF4-FFF2-40B4-BE49-F238E27FC236}">
                <a16:creationId xmlns:a16="http://schemas.microsoft.com/office/drawing/2014/main" id="{B7D29762-D4C7-42C8-BA45-C880A1F186E1}"/>
              </a:ext>
            </a:extLst>
          </p:cNvPr>
          <p:cNvSpPr/>
          <p:nvPr/>
        </p:nvSpPr>
        <p:spPr>
          <a:xfrm>
            <a:off x="885451" y="3964977"/>
            <a:ext cx="1463969" cy="2800767"/>
          </a:xfrm>
          <a:prstGeom prst="rect">
            <a:avLst/>
          </a:prstGeom>
        </p:spPr>
        <p:txBody>
          <a:bodyPr wrap="square">
            <a:spAutoFit/>
          </a:bodyPr>
          <a:lstStyle/>
          <a:p>
            <a:r>
              <a:rPr lang="en-GB" sz="1100" b="1" dirty="0">
                <a:latin typeface="Arial" panose="020B0604020202020204" pitchFamily="34" charset="0"/>
                <a:cs typeface="Arial" panose="020B0604020202020204" pitchFamily="34" charset="0"/>
              </a:rPr>
              <a:t>Golden time, is given to the children on the last session on Friday. They can play games, or watch a video, however if they miss behave or do not follow the school’s golden rules they can miss time, this starts with five minutes and works up to the full twenty minutes. </a:t>
            </a:r>
          </a:p>
        </p:txBody>
      </p:sp>
      <p:pic>
        <p:nvPicPr>
          <p:cNvPr id="9" name="Picture 8" descr="A close up of a piece of paper&#10;&#10;Description generated with high confidence">
            <a:extLst>
              <a:ext uri="{FF2B5EF4-FFF2-40B4-BE49-F238E27FC236}">
                <a16:creationId xmlns:a16="http://schemas.microsoft.com/office/drawing/2014/main" id="{9B28D9E9-7485-4051-91F9-DCCD5553E814}"/>
              </a:ext>
            </a:extLst>
          </p:cNvPr>
          <p:cNvPicPr>
            <a:picLocks noChangeAspect="1"/>
          </p:cNvPicPr>
          <p:nvPr/>
        </p:nvPicPr>
        <p:blipFill rotWithShape="1">
          <a:blip r:embed="rId4">
            <a:alphaModFix/>
            <a:extLst>
              <a:ext uri="{28A0092B-C50C-407E-A947-70E740481C1C}">
                <a14:useLocalDpi xmlns:a14="http://schemas.microsoft.com/office/drawing/2010/main" val="0"/>
              </a:ext>
            </a:extLst>
          </a:blip>
          <a:srcRect l="37996" r="23151" b="-1"/>
          <a:stretch/>
        </p:blipFill>
        <p:spPr>
          <a:xfrm rot="17158890">
            <a:off x="10733060" y="52047"/>
            <a:ext cx="910958" cy="1318866"/>
          </a:xfrm>
          <a:prstGeom prst="rect">
            <a:avLst/>
          </a:prstGeom>
          <a:ln>
            <a:noFill/>
          </a:ln>
          <a:effectLst>
            <a:outerShdw blurRad="292100" dist="139700" dir="2700000" algn="tl" rotWithShape="0">
              <a:srgbClr val="333333">
                <a:alpha val="65000"/>
              </a:srgbClr>
            </a:outerShdw>
          </a:effectLst>
        </p:spPr>
      </p:pic>
      <p:sp>
        <p:nvSpPr>
          <p:cNvPr id="10" name="Rectangle 9">
            <a:extLst>
              <a:ext uri="{FF2B5EF4-FFF2-40B4-BE49-F238E27FC236}">
                <a16:creationId xmlns:a16="http://schemas.microsoft.com/office/drawing/2014/main" id="{69C01692-7459-4490-BF29-B12E6BE07C24}"/>
              </a:ext>
            </a:extLst>
          </p:cNvPr>
          <p:cNvSpPr/>
          <p:nvPr/>
        </p:nvSpPr>
        <p:spPr>
          <a:xfrm rot="10800000" flipV="1">
            <a:off x="9774651" y="1281510"/>
            <a:ext cx="2173240" cy="2123658"/>
          </a:xfrm>
          <a:prstGeom prst="rect">
            <a:avLst/>
          </a:prstGeom>
        </p:spPr>
        <p:txBody>
          <a:bodyPr wrap="square">
            <a:spAutoFit/>
          </a:bodyPr>
          <a:lstStyle/>
          <a:p>
            <a:r>
              <a:rPr lang="en-GB" sz="1100" b="1" dirty="0">
                <a:latin typeface="Arial" panose="020B0604020202020204" pitchFamily="34" charset="0"/>
                <a:cs typeface="Arial" panose="020B0604020202020204" pitchFamily="34" charset="0"/>
              </a:rPr>
              <a:t>House points charts are used within the class room the children can collect points for a number of achievements for example, for working hard, producing a good piece of work, working quietly or playing nicely on the yard. The points are added up and at the end of the week the house with the most points wins a prize</a:t>
            </a:r>
            <a:endParaRPr lang="en-GB" sz="1100" dirty="0"/>
          </a:p>
        </p:txBody>
      </p:sp>
      <p:pic>
        <p:nvPicPr>
          <p:cNvPr id="11" name="Picture 10" descr="A close up of a piece of paper&#10;&#10;Description automatically generated">
            <a:extLst>
              <a:ext uri="{FF2B5EF4-FFF2-40B4-BE49-F238E27FC236}">
                <a16:creationId xmlns:a16="http://schemas.microsoft.com/office/drawing/2014/main" id="{E0B9CE6C-F85E-4FB7-BE8B-A4243ABF13A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8196032">
            <a:off x="10284679" y="3786189"/>
            <a:ext cx="1702507" cy="95766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2" name="Rectangle 11">
            <a:extLst>
              <a:ext uri="{FF2B5EF4-FFF2-40B4-BE49-F238E27FC236}">
                <a16:creationId xmlns:a16="http://schemas.microsoft.com/office/drawing/2014/main" id="{2919D304-D9C5-4D77-B7F4-7432B2600D7F}"/>
              </a:ext>
            </a:extLst>
          </p:cNvPr>
          <p:cNvSpPr/>
          <p:nvPr/>
        </p:nvSpPr>
        <p:spPr>
          <a:xfrm>
            <a:off x="9774651" y="5364861"/>
            <a:ext cx="1817307" cy="600164"/>
          </a:xfrm>
          <a:prstGeom prst="rect">
            <a:avLst/>
          </a:prstGeom>
        </p:spPr>
        <p:txBody>
          <a:bodyPr wrap="square">
            <a:spAutoFit/>
          </a:bodyPr>
          <a:lstStyle/>
          <a:p>
            <a:r>
              <a:rPr lang="en-GB" sz="1100" dirty="0">
                <a:latin typeface="Arial" panose="020B0604020202020204" pitchFamily="34" charset="0"/>
                <a:cs typeface="Arial" panose="020B0604020202020204" pitchFamily="34" charset="0"/>
              </a:rPr>
              <a:t>Class certificates that the class teacher can give out to children anytime.</a:t>
            </a:r>
          </a:p>
        </p:txBody>
      </p:sp>
    </p:spTree>
    <p:extLst>
      <p:ext uri="{BB962C8B-B14F-4D97-AF65-F5344CB8AC3E}">
        <p14:creationId xmlns:p14="http://schemas.microsoft.com/office/powerpoint/2010/main" val="4191931143"/>
      </p:ext>
    </p:extLst>
  </p:cSld>
  <p:clrMapOvr>
    <a:masterClrMapping/>
  </p:clrMapOvr>
  <p:transition spd="med">
    <p:pull/>
  </p:transition>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17000">
              <a:srgbClr val="FFFF00"/>
            </a:gs>
            <a:gs pos="44000">
              <a:schemeClr val="accent1">
                <a:lumMod val="45000"/>
                <a:lumOff val="55000"/>
              </a:schemeClr>
            </a:gs>
            <a:gs pos="83000">
              <a:schemeClr val="accent1">
                <a:lumMod val="45000"/>
                <a:lumOff val="55000"/>
              </a:schemeClr>
            </a:gs>
            <a:gs pos="100000">
              <a:schemeClr val="accent1">
                <a:lumMod val="30000"/>
                <a:lumOff val="70000"/>
              </a:schemeClr>
            </a:gs>
          </a:gsLst>
          <a:lin ang="162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89287-5085-41CA-B4A5-E59122F04478}"/>
              </a:ext>
            </a:extLst>
          </p:cNvPr>
          <p:cNvSpPr>
            <a:spLocks noGrp="1"/>
          </p:cNvSpPr>
          <p:nvPr>
            <p:ph type="title"/>
          </p:nvPr>
        </p:nvSpPr>
        <p:spPr>
          <a:xfrm>
            <a:off x="1353433" y="136516"/>
            <a:ext cx="9343279" cy="586545"/>
          </a:xfrm>
        </p:spPr>
        <p:txBody>
          <a:bodyPr>
            <a:normAutofit/>
          </a:bodyPr>
          <a:lstStyle/>
          <a:p>
            <a:pPr algn="ctr"/>
            <a:r>
              <a:rPr lang="en-GB" sz="1800" dirty="0">
                <a:latin typeface="Arial" panose="020B0604020202020204" pitchFamily="34" charset="0"/>
                <a:cs typeface="Arial" panose="020B0604020202020204" pitchFamily="34" charset="0"/>
              </a:rPr>
              <a:t>Scaffolding</a:t>
            </a:r>
          </a:p>
        </p:txBody>
      </p:sp>
      <p:sp>
        <p:nvSpPr>
          <p:cNvPr id="3" name="Content Placeholder 2">
            <a:extLst>
              <a:ext uri="{FF2B5EF4-FFF2-40B4-BE49-F238E27FC236}">
                <a16:creationId xmlns:a16="http://schemas.microsoft.com/office/drawing/2014/main" id="{2F58AEF1-F17D-412A-B2AE-C61803788A55}"/>
              </a:ext>
            </a:extLst>
          </p:cNvPr>
          <p:cNvSpPr>
            <a:spLocks noGrp="1"/>
          </p:cNvSpPr>
          <p:nvPr>
            <p:ph idx="1"/>
          </p:nvPr>
        </p:nvSpPr>
        <p:spPr>
          <a:xfrm>
            <a:off x="2855636" y="840834"/>
            <a:ext cx="6480727" cy="586545"/>
          </a:xfrm>
        </p:spPr>
        <p:txBody>
          <a:bodyPr>
            <a:normAutofit/>
          </a:bodyPr>
          <a:lstStyle/>
          <a:p>
            <a:pPr marL="0" indent="0">
              <a:buNone/>
            </a:pPr>
            <a:r>
              <a:rPr lang="en-GB" sz="1200" dirty="0">
                <a:latin typeface="Arial" panose="020B0604020202020204" pitchFamily="34" charset="0"/>
                <a:cs typeface="Arial" panose="020B0604020202020204" pitchFamily="34" charset="0"/>
              </a:rPr>
              <a:t>Bruner was born in New York in 1915, and is regarded as one of the best academics working in the fields of education and psychology (Gray and </a:t>
            </a:r>
            <a:r>
              <a:rPr lang="en-GB" sz="1200" dirty="0" err="1">
                <a:latin typeface="Arial" panose="020B0604020202020204" pitchFamily="34" charset="0"/>
                <a:cs typeface="Arial" panose="020B0604020202020204" pitchFamily="34" charset="0"/>
              </a:rPr>
              <a:t>Mcblain</a:t>
            </a:r>
            <a:r>
              <a:rPr lang="en-GB" sz="1200" dirty="0">
                <a:latin typeface="Arial" panose="020B0604020202020204" pitchFamily="34" charset="0"/>
                <a:cs typeface="Arial" panose="020B0604020202020204" pitchFamily="34" charset="0"/>
              </a:rPr>
              <a:t> p129).</a:t>
            </a:r>
          </a:p>
          <a:p>
            <a:endParaRPr lang="en-GB" dirty="0"/>
          </a:p>
        </p:txBody>
      </p:sp>
      <p:sp>
        <p:nvSpPr>
          <p:cNvPr id="4" name="TextBox 3">
            <a:extLst>
              <a:ext uri="{FF2B5EF4-FFF2-40B4-BE49-F238E27FC236}">
                <a16:creationId xmlns:a16="http://schemas.microsoft.com/office/drawing/2014/main" id="{8501B52F-BB43-4E91-90BA-28EFED4F8D64}"/>
              </a:ext>
            </a:extLst>
          </p:cNvPr>
          <p:cNvSpPr txBox="1"/>
          <p:nvPr/>
        </p:nvSpPr>
        <p:spPr>
          <a:xfrm>
            <a:off x="3580037" y="1943241"/>
            <a:ext cx="5279740" cy="769441"/>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Bruner felt that the role of the teacher was about encouraging the children to be more actively involved in their learning, and by doing this the children become more motivated and become more engaged with what their involved in giving them feelings of satisfaction (Gray and </a:t>
            </a:r>
            <a:r>
              <a:rPr lang="en-GB" sz="1100" dirty="0" err="1">
                <a:latin typeface="Arial" panose="020B0604020202020204" pitchFamily="34" charset="0"/>
                <a:cs typeface="Arial" panose="020B0604020202020204" pitchFamily="34" charset="0"/>
              </a:rPr>
              <a:t>Mcblain</a:t>
            </a:r>
            <a:r>
              <a:rPr lang="en-GB" sz="1100" dirty="0">
                <a:latin typeface="Arial" panose="020B0604020202020204" pitchFamily="34" charset="0"/>
                <a:cs typeface="Arial" panose="020B0604020202020204" pitchFamily="34" charset="0"/>
              </a:rPr>
              <a:t> p142)</a:t>
            </a:r>
            <a:endParaRPr lang="en-GB" sz="1100" dirty="0"/>
          </a:p>
        </p:txBody>
      </p:sp>
      <p:pic>
        <p:nvPicPr>
          <p:cNvPr id="6" name="Picture 5" descr="A person wearing glasses posing for the camera&#10;&#10;Description automatically generated">
            <a:extLst>
              <a:ext uri="{FF2B5EF4-FFF2-40B4-BE49-F238E27FC236}">
                <a16:creationId xmlns:a16="http://schemas.microsoft.com/office/drawing/2014/main" id="{77F6130B-3B66-44C9-8DB2-E2E7F01F947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rot="1413449">
            <a:off x="9509440" y="505638"/>
            <a:ext cx="2239939" cy="188373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7" name="TextBox 6">
            <a:extLst>
              <a:ext uri="{FF2B5EF4-FFF2-40B4-BE49-F238E27FC236}">
                <a16:creationId xmlns:a16="http://schemas.microsoft.com/office/drawing/2014/main" id="{DF793968-BE8A-4D49-9A7F-DFB893F48E91}"/>
              </a:ext>
            </a:extLst>
          </p:cNvPr>
          <p:cNvSpPr txBox="1"/>
          <p:nvPr/>
        </p:nvSpPr>
        <p:spPr>
          <a:xfrm>
            <a:off x="9493329" y="2537484"/>
            <a:ext cx="2010413" cy="369332"/>
          </a:xfrm>
          <a:prstGeom prst="rect">
            <a:avLst/>
          </a:prstGeom>
          <a:noFill/>
        </p:spPr>
        <p:txBody>
          <a:bodyPr wrap="square" rtlCol="0">
            <a:spAutoFit/>
          </a:bodyPr>
          <a:lstStyle/>
          <a:p>
            <a:r>
              <a:rPr lang="en-GB" sz="900" dirty="0">
                <a:hlinkClick r:id="rId3" tooltip="http://onlinelearninginsights.com/category/instructional-design"/>
              </a:rPr>
              <a:t>This Photo</a:t>
            </a:r>
            <a:r>
              <a:rPr lang="en-GB" sz="900" dirty="0"/>
              <a:t> by Unknown Author is licensed under </a:t>
            </a:r>
            <a:r>
              <a:rPr lang="en-GB" sz="900" dirty="0">
                <a:hlinkClick r:id="rId4" tooltip="https://creativecommons.org/licenses/by-nc-sa/3.0/"/>
              </a:rPr>
              <a:t>CC BY-SA-NC</a:t>
            </a:r>
            <a:endParaRPr lang="en-GB" sz="900" dirty="0"/>
          </a:p>
        </p:txBody>
      </p:sp>
      <p:pic>
        <p:nvPicPr>
          <p:cNvPr id="8" name="Picture 7">
            <a:extLst>
              <a:ext uri="{FF2B5EF4-FFF2-40B4-BE49-F238E27FC236}">
                <a16:creationId xmlns:a16="http://schemas.microsoft.com/office/drawing/2014/main" id="{20BC22E4-7B3E-4E94-8035-16CBDDE5D972}"/>
              </a:ext>
            </a:extLst>
          </p:cNvPr>
          <p:cNvPicPr>
            <a:picLocks noChangeAspect="1"/>
          </p:cNvPicPr>
          <p:nvPr/>
        </p:nvPicPr>
        <p:blipFill>
          <a:blip r:embed="rId5">
            <a:extLst>
              <a:ext uri="{BEBA8EAE-BF5A-486C-A8C5-ECC9F3942E4B}">
                <a14:imgProps xmlns:a14="http://schemas.microsoft.com/office/drawing/2010/main">
                  <a14:imgLayer r:embed="rId6">
                    <a14:imgEffect>
                      <a14:artisticPlasticWrap/>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rot="19820891">
            <a:off x="429950" y="1835428"/>
            <a:ext cx="2661522" cy="1000732"/>
          </a:xfrm>
          <a:prstGeom prst="rect">
            <a:avLst/>
          </a:prstGeom>
          <a:ln>
            <a:solidFill>
              <a:srgbClr val="E0E2DC"/>
            </a:solidFill>
            <a:prstDash val="dashDot"/>
          </a:ln>
        </p:spPr>
      </p:pic>
      <p:sp>
        <p:nvSpPr>
          <p:cNvPr id="11" name="TextBox 10">
            <a:extLst>
              <a:ext uri="{FF2B5EF4-FFF2-40B4-BE49-F238E27FC236}">
                <a16:creationId xmlns:a16="http://schemas.microsoft.com/office/drawing/2014/main" id="{9ED071F4-B9FD-4262-AD3C-BD35CA3A825C}"/>
              </a:ext>
            </a:extLst>
          </p:cNvPr>
          <p:cNvSpPr txBox="1"/>
          <p:nvPr/>
        </p:nvSpPr>
        <p:spPr>
          <a:xfrm rot="19873358">
            <a:off x="790348" y="2692985"/>
            <a:ext cx="2772406" cy="369332"/>
          </a:xfrm>
          <a:prstGeom prst="rect">
            <a:avLst/>
          </a:prstGeom>
          <a:noFill/>
        </p:spPr>
        <p:txBody>
          <a:bodyPr wrap="square" rtlCol="0">
            <a:spAutoFit/>
          </a:bodyPr>
          <a:lstStyle/>
          <a:p>
            <a:r>
              <a:rPr lang="en-GB" sz="900" dirty="0">
                <a:hlinkClick r:id="rId7" tooltip="https://calicospanish.com/i-1-whats-your-formula-for-comprehensible-input/"/>
              </a:rPr>
              <a:t>This Photo</a:t>
            </a:r>
            <a:r>
              <a:rPr lang="en-GB" sz="900" dirty="0"/>
              <a:t> by Unknown Author is licensed under </a:t>
            </a:r>
            <a:r>
              <a:rPr lang="en-GB" sz="900" dirty="0">
                <a:hlinkClick r:id="rId4" tooltip="https://creativecommons.org/licenses/by-nc-sa/3.0/"/>
              </a:rPr>
              <a:t>CC BY-SA-NC</a:t>
            </a:r>
            <a:endParaRPr lang="en-GB" sz="900" dirty="0"/>
          </a:p>
        </p:txBody>
      </p:sp>
      <p:sp>
        <p:nvSpPr>
          <p:cNvPr id="12" name="Rectangle 11">
            <a:extLst>
              <a:ext uri="{FF2B5EF4-FFF2-40B4-BE49-F238E27FC236}">
                <a16:creationId xmlns:a16="http://schemas.microsoft.com/office/drawing/2014/main" id="{7EB34EB2-9F0F-4D6D-9618-A81AFC71A8E3}"/>
              </a:ext>
            </a:extLst>
          </p:cNvPr>
          <p:cNvSpPr/>
          <p:nvPr/>
        </p:nvSpPr>
        <p:spPr>
          <a:xfrm>
            <a:off x="3305399" y="3481760"/>
            <a:ext cx="6096000" cy="600164"/>
          </a:xfrm>
          <a:prstGeom prst="rect">
            <a:avLst/>
          </a:prstGeom>
        </p:spPr>
        <p:txBody>
          <a:bodyPr>
            <a:spAutoFit/>
          </a:bodyPr>
          <a:lstStyle/>
          <a:p>
            <a:r>
              <a:rPr lang="en-GB" sz="1100" dirty="0">
                <a:latin typeface="Arial" panose="020B0604020202020204" pitchFamily="34" charset="0"/>
                <a:cs typeface="Arial" panose="020B0604020202020204" pitchFamily="34" charset="0"/>
              </a:rPr>
              <a:t>Scaffolding can be provided by the teacher or teaching assistant, as a way to support children with challenging tasks, as a class, a group or an individual. All scaffolding should be differentiated for children at different levels.</a:t>
            </a:r>
          </a:p>
        </p:txBody>
      </p:sp>
      <p:sp>
        <p:nvSpPr>
          <p:cNvPr id="13" name="Rectangle 12">
            <a:extLst>
              <a:ext uri="{FF2B5EF4-FFF2-40B4-BE49-F238E27FC236}">
                <a16:creationId xmlns:a16="http://schemas.microsoft.com/office/drawing/2014/main" id="{03E772B9-DE3B-4163-A3C9-0F2546AF7246}"/>
              </a:ext>
            </a:extLst>
          </p:cNvPr>
          <p:cNvSpPr/>
          <p:nvPr/>
        </p:nvSpPr>
        <p:spPr>
          <a:xfrm>
            <a:off x="7831394" y="4424587"/>
            <a:ext cx="3672348" cy="1923604"/>
          </a:xfrm>
          <a:prstGeom prst="rect">
            <a:avLst/>
          </a:prstGeom>
        </p:spPr>
        <p:txBody>
          <a:bodyPr wrap="square">
            <a:spAutoFit/>
          </a:bodyPr>
          <a:lstStyle/>
          <a:p>
            <a:r>
              <a:rPr lang="en-GB" sz="1200" dirty="0">
                <a:latin typeface="Arial" panose="020B0604020202020204" pitchFamily="34" charset="0"/>
                <a:cs typeface="Arial" panose="020B0604020202020204" pitchFamily="34" charset="0"/>
              </a:rPr>
              <a:t>Around 1976 Bruner’s theory of scaffolding occurred this was part of social constructivist theory, he was particularly influenced by the work of psychologist Lev Vygotsky. Bruner’s theory is when children begin to learn new concepts they need help from teachers and other adults for support. Once the child becomes more confident then the support can gradually fade away. This interaction between teacher and child is </a:t>
            </a:r>
            <a:r>
              <a:rPr lang="en-GB" sz="1100" dirty="0">
                <a:latin typeface="Arial" panose="020B0604020202020204" pitchFamily="34" charset="0"/>
                <a:cs typeface="Arial" panose="020B0604020202020204" pitchFamily="34" charset="0"/>
              </a:rPr>
              <a:t>reminiscent of the scaffolding. Wheeler (2017)</a:t>
            </a:r>
          </a:p>
        </p:txBody>
      </p:sp>
      <p:pic>
        <p:nvPicPr>
          <p:cNvPr id="14" name="Picture 13" descr="A close up of text on a white background&#10;&#10;Description automatically generated">
            <a:extLst>
              <a:ext uri="{FF2B5EF4-FFF2-40B4-BE49-F238E27FC236}">
                <a16:creationId xmlns:a16="http://schemas.microsoft.com/office/drawing/2014/main" id="{61B284ED-53A9-4832-B0F9-62CCCFFE7AB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4445399">
            <a:off x="188120" y="5316731"/>
            <a:ext cx="1314259" cy="73927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5" name="Picture 14" descr="A close up of text on a black background&#10;&#10;Description automatically generated">
            <a:extLst>
              <a:ext uri="{FF2B5EF4-FFF2-40B4-BE49-F238E27FC236}">
                <a16:creationId xmlns:a16="http://schemas.microsoft.com/office/drawing/2014/main" id="{70A4A563-20B1-48AC-BD89-3F8DFD7F7936}"/>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rot="14348281">
            <a:off x="1058123" y="4846790"/>
            <a:ext cx="1269776" cy="71424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6" name="Picture 15" descr="A close up of text on a white surface&#10;&#10;Description automatically generated">
            <a:extLst>
              <a:ext uri="{FF2B5EF4-FFF2-40B4-BE49-F238E27FC236}">
                <a16:creationId xmlns:a16="http://schemas.microsoft.com/office/drawing/2014/main" id="{CDE101B7-193A-4743-AE21-55B4116C109E}"/>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rot="14611672">
            <a:off x="1868026" y="4409726"/>
            <a:ext cx="1266073" cy="71216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7" name="Rectangle 16">
            <a:extLst>
              <a:ext uri="{FF2B5EF4-FFF2-40B4-BE49-F238E27FC236}">
                <a16:creationId xmlns:a16="http://schemas.microsoft.com/office/drawing/2014/main" id="{09390392-8D33-4363-AA38-BD34357CF76D}"/>
              </a:ext>
            </a:extLst>
          </p:cNvPr>
          <p:cNvSpPr/>
          <p:nvPr/>
        </p:nvSpPr>
        <p:spPr>
          <a:xfrm>
            <a:off x="3111292" y="5244156"/>
            <a:ext cx="2035279" cy="600164"/>
          </a:xfrm>
          <a:prstGeom prst="rect">
            <a:avLst/>
          </a:prstGeom>
        </p:spPr>
        <p:txBody>
          <a:bodyPr wrap="square">
            <a:spAutoFit/>
          </a:bodyPr>
          <a:lstStyle/>
          <a:p>
            <a:r>
              <a:rPr lang="en-GB" sz="1100" dirty="0">
                <a:latin typeface="Arial" panose="020B0604020202020204" pitchFamily="34" charset="0"/>
                <a:cs typeface="Arial" panose="020B0604020202020204" pitchFamily="34" charset="0"/>
              </a:rPr>
              <a:t>Children planning a science project step by step with guidance from the teacher</a:t>
            </a:r>
            <a:r>
              <a:rPr lang="en-GB" sz="1100" dirty="0"/>
              <a:t>.</a:t>
            </a:r>
          </a:p>
        </p:txBody>
      </p:sp>
      <p:sp>
        <p:nvSpPr>
          <p:cNvPr id="18" name="Arrow: Left 17">
            <a:extLst>
              <a:ext uri="{FF2B5EF4-FFF2-40B4-BE49-F238E27FC236}">
                <a16:creationId xmlns:a16="http://schemas.microsoft.com/office/drawing/2014/main" id="{7A001ED8-F3B3-4647-8147-F39CA13FBDF6}"/>
              </a:ext>
            </a:extLst>
          </p:cNvPr>
          <p:cNvSpPr/>
          <p:nvPr/>
        </p:nvSpPr>
        <p:spPr>
          <a:xfrm rot="2317593">
            <a:off x="2338391" y="5679685"/>
            <a:ext cx="681451" cy="502023"/>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27281777"/>
      </p:ext>
    </p:extLst>
  </p:cSld>
  <p:clrMapOvr>
    <a:masterClrMapping/>
  </p:clrMapOvr>
  <p:transition spd="med">
    <p:pull/>
  </p:transition>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7BA1B42-86D5-464F-A385-964B5452C5D9}"/>
              </a:ext>
            </a:extLst>
          </p:cNvPr>
          <p:cNvSpPr txBox="1"/>
          <p:nvPr/>
        </p:nvSpPr>
        <p:spPr>
          <a:xfrm>
            <a:off x="1151009" y="404788"/>
            <a:ext cx="10218057" cy="461665"/>
          </a:xfrm>
          <a:prstGeom prst="rect">
            <a:avLst/>
          </a:prstGeom>
          <a:solidFill>
            <a:srgbClr val="92D050"/>
          </a:solidFill>
        </p:spPr>
        <p:txBody>
          <a:bodyPr wrap="square" rtlCol="0">
            <a:spAutoFit/>
          </a:bodyPr>
          <a:lstStyle/>
          <a:p>
            <a:r>
              <a:rPr lang="en-GB" sz="1200" dirty="0">
                <a:latin typeface="Arial" panose="020B0604020202020204" pitchFamily="34" charset="0"/>
                <a:cs typeface="Arial" panose="020B0604020202020204" pitchFamily="34" charset="0"/>
              </a:rPr>
              <a:t>The teacher should always try to encourage the children to engage and involve themselves as actively as possible. Also making them aware that they need to discover things for themselves, only so much information and guidance should be given from the teacher.</a:t>
            </a:r>
          </a:p>
        </p:txBody>
      </p:sp>
      <p:pic>
        <p:nvPicPr>
          <p:cNvPr id="7" name="Picture 6" descr="A picture containing indoor, floor, wall&#10;&#10;Description automatically generated">
            <a:extLst>
              <a:ext uri="{FF2B5EF4-FFF2-40B4-BE49-F238E27FC236}">
                <a16:creationId xmlns:a16="http://schemas.microsoft.com/office/drawing/2014/main" id="{9518A074-57E6-437D-B747-8F1CA5B3E2D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4944750">
            <a:off x="184650" y="1542323"/>
            <a:ext cx="1804449" cy="101500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1" name="Picture 10" descr="A person standing in a room&#10;&#10;Description automatically generated">
            <a:extLst>
              <a:ext uri="{FF2B5EF4-FFF2-40B4-BE49-F238E27FC236}">
                <a16:creationId xmlns:a16="http://schemas.microsoft.com/office/drawing/2014/main" id="{1D12DBAB-1A9F-4C5E-85C8-B584BD38781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6366722">
            <a:off x="1540241" y="1433730"/>
            <a:ext cx="1759594" cy="98977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3" name="Picture 12" descr="A group of people sitting at a desk&#10;&#10;Description automatically generated">
            <a:extLst>
              <a:ext uri="{FF2B5EF4-FFF2-40B4-BE49-F238E27FC236}">
                <a16:creationId xmlns:a16="http://schemas.microsoft.com/office/drawing/2014/main" id="{EF5D5A90-079F-489E-958C-64F0C452FEF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7048079">
            <a:off x="2654041" y="1590807"/>
            <a:ext cx="1776463" cy="99926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3" name="Rectangle 2">
            <a:extLst>
              <a:ext uri="{FF2B5EF4-FFF2-40B4-BE49-F238E27FC236}">
                <a16:creationId xmlns:a16="http://schemas.microsoft.com/office/drawing/2014/main" id="{5C0154E6-244F-4D3D-AF50-615D99DE0175}"/>
              </a:ext>
            </a:extLst>
          </p:cNvPr>
          <p:cNvSpPr/>
          <p:nvPr/>
        </p:nvSpPr>
        <p:spPr>
          <a:xfrm>
            <a:off x="4363290" y="2090437"/>
            <a:ext cx="3229896" cy="4324261"/>
          </a:xfrm>
          <a:prstGeom prst="rect">
            <a:avLst/>
          </a:prstGeom>
          <a:solidFill>
            <a:schemeClr val="accent2">
              <a:lumMod val="60000"/>
              <a:lumOff val="40000"/>
            </a:schemeClr>
          </a:solidFill>
        </p:spPr>
        <p:txBody>
          <a:bodyPr wrap="square">
            <a:spAutoFit/>
          </a:bodyPr>
          <a:lstStyle/>
          <a:p>
            <a:pPr>
              <a:lnSpc>
                <a:spcPct val="90000"/>
              </a:lnSpc>
              <a:spcAft>
                <a:spcPts val="600"/>
              </a:spcAft>
            </a:pPr>
            <a:r>
              <a:rPr lang="en-US" sz="1200" dirty="0">
                <a:latin typeface="Arial" panose="020B0604020202020204" pitchFamily="34" charset="0"/>
                <a:cs typeface="Arial" panose="020B0604020202020204" pitchFamily="34" charset="0"/>
              </a:rPr>
              <a:t>As part of school As’ curriculum we have lessons made up off discreet teaching where the teacher will discuss the terms topic giving the children time to understand and process what the topic involves. Then the children have a chance to discuss between themselves what they could do to learn more about the topic, making sure they are aware that they need to cover all basis of subjects such as, math's, English, ICT, and humanities. The children then have what you call, the children's voice where they get a chance to put forward their ideas. The teacher writes all their ideas down, and then try's to cover as much in their planning.</a:t>
            </a:r>
          </a:p>
          <a:p>
            <a:pPr indent="-228600">
              <a:lnSpc>
                <a:spcPct val="9000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Through this the children know have an understanding of the terms topic and what they will be learning. This is where the teacher with support of the teaching assistant can start to put in place a scaffold to support the children with new concepts and tasks, to achieve their work at their right level. Remembering to make it as enjoyable as possible so that the children engage and have fun while learning.</a:t>
            </a:r>
          </a:p>
        </p:txBody>
      </p:sp>
      <p:pic>
        <p:nvPicPr>
          <p:cNvPr id="8" name="Picture 7" descr="A picture containing grass&#10;&#10;Description automatically generated">
            <a:extLst>
              <a:ext uri="{FF2B5EF4-FFF2-40B4-BE49-F238E27FC236}">
                <a16:creationId xmlns:a16="http://schemas.microsoft.com/office/drawing/2014/main" id="{8EF3B09E-9FC8-4334-A6FD-AD7FBBF7C112}"/>
              </a:ext>
            </a:extLst>
          </p:cNvPr>
          <p:cNvPicPr>
            <a:picLocks noChangeAspect="1"/>
          </p:cNvPicPr>
          <p:nvPr/>
        </p:nvPicPr>
        <p:blipFill rotWithShape="1">
          <a:blip r:embed="rId6">
            <a:extLst>
              <a:ext uri="{28A0092B-C50C-407E-A947-70E740481C1C}">
                <a14:useLocalDpi xmlns:a14="http://schemas.microsoft.com/office/drawing/2010/main" val="0"/>
              </a:ext>
            </a:extLst>
          </a:blip>
          <a:srcRect l="32452" r="15767"/>
          <a:stretch/>
        </p:blipFill>
        <p:spPr>
          <a:xfrm>
            <a:off x="7712793" y="1907541"/>
            <a:ext cx="4404852" cy="4784999"/>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pic>
        <p:nvPicPr>
          <p:cNvPr id="9" name="Picture 8">
            <a:extLst>
              <a:ext uri="{FF2B5EF4-FFF2-40B4-BE49-F238E27FC236}">
                <a16:creationId xmlns:a16="http://schemas.microsoft.com/office/drawing/2014/main" id="{811F8F0A-760A-48A0-A088-AFEB3E80768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4441832">
            <a:off x="120988" y="4448415"/>
            <a:ext cx="1940722" cy="1091656"/>
          </a:xfrm>
          <a:prstGeom prst="rect">
            <a:avLst/>
          </a:prstGeom>
          <a:ln>
            <a:noFill/>
          </a:ln>
          <a:effectLst>
            <a:outerShdw blurRad="292100" dist="139700" dir="2700000" algn="tl" rotWithShape="0">
              <a:srgbClr val="333333">
                <a:alpha val="65000"/>
              </a:srgbClr>
            </a:outerShdw>
          </a:effectLst>
        </p:spPr>
      </p:pic>
      <p:pic>
        <p:nvPicPr>
          <p:cNvPr id="10" name="Picture 9">
            <a:extLst>
              <a:ext uri="{FF2B5EF4-FFF2-40B4-BE49-F238E27FC236}">
                <a16:creationId xmlns:a16="http://schemas.microsoft.com/office/drawing/2014/main" id="{EF7F25B2-954B-447F-96A3-F604FFC2152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7371648">
            <a:off x="2173691" y="4427031"/>
            <a:ext cx="2016754" cy="113442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371990599"/>
      </p:ext>
    </p:extLst>
  </p:cSld>
  <p:clrMapOvr>
    <a:masterClrMapping/>
  </p:clrMapOvr>
  <p:transition spd="med">
    <p:pull/>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FE91B40-27F6-4A2C-AD40-3828F4A7A077}"/>
              </a:ext>
            </a:extLst>
          </p:cNvPr>
          <p:cNvSpPr txBox="1"/>
          <p:nvPr/>
        </p:nvSpPr>
        <p:spPr>
          <a:xfrm>
            <a:off x="2699657" y="799094"/>
            <a:ext cx="6749143"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How to use operant conditioning in your classroom. Available at: </a:t>
            </a:r>
          </a:p>
        </p:txBody>
      </p:sp>
      <p:sp>
        <p:nvSpPr>
          <p:cNvPr id="3" name="Rectangle 2">
            <a:extLst>
              <a:ext uri="{FF2B5EF4-FFF2-40B4-BE49-F238E27FC236}">
                <a16:creationId xmlns:a16="http://schemas.microsoft.com/office/drawing/2014/main" id="{1C355B54-F5B5-4BB1-BB2D-7DBEF766847E}"/>
              </a:ext>
            </a:extLst>
          </p:cNvPr>
          <p:cNvSpPr/>
          <p:nvPr/>
        </p:nvSpPr>
        <p:spPr>
          <a:xfrm>
            <a:off x="2699657" y="995533"/>
            <a:ext cx="6096000" cy="861774"/>
          </a:xfrm>
          <a:prstGeom prst="rect">
            <a:avLst/>
          </a:prstGeom>
        </p:spPr>
        <p:txBody>
          <a:bodyPr>
            <a:spAutoFit/>
          </a:bodyPr>
          <a:lstStyle/>
          <a:p>
            <a:r>
              <a:rPr lang="en-GB" dirty="0">
                <a:hlinkClick r:id="rId2"/>
              </a:rPr>
              <a:t>http://www.</a:t>
            </a:r>
            <a:r>
              <a:rPr lang="en-GB" sz="1600" dirty="0">
                <a:latin typeface="Arial" panose="020B0604020202020204" pitchFamily="34" charset="0"/>
                <a:cs typeface="Arial" panose="020B0604020202020204" pitchFamily="34" charset="0"/>
                <a:hlinkClick r:id="rId2"/>
              </a:rPr>
              <a:t>teach-nology.com/tutorials/teaching/operantcond.html</a:t>
            </a:r>
            <a:r>
              <a:rPr lang="en-GB" sz="1600" dirty="0">
                <a:latin typeface="Arial" panose="020B0604020202020204" pitchFamily="34" charset="0"/>
                <a:cs typeface="Arial" panose="020B0604020202020204" pitchFamily="34" charset="0"/>
              </a:rPr>
              <a:t> (Accessed: 26</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2018)  </a:t>
            </a:r>
          </a:p>
        </p:txBody>
      </p:sp>
      <p:sp>
        <p:nvSpPr>
          <p:cNvPr id="4" name="TextBox 3">
            <a:extLst>
              <a:ext uri="{FF2B5EF4-FFF2-40B4-BE49-F238E27FC236}">
                <a16:creationId xmlns:a16="http://schemas.microsoft.com/office/drawing/2014/main" id="{220C98C7-D3A6-4659-A770-6F6A5446195D}"/>
              </a:ext>
            </a:extLst>
          </p:cNvPr>
          <p:cNvSpPr txBox="1"/>
          <p:nvPr/>
        </p:nvSpPr>
        <p:spPr>
          <a:xfrm>
            <a:off x="2699657" y="1892097"/>
            <a:ext cx="6604000" cy="615553"/>
          </a:xfrm>
          <a:prstGeom prst="rect">
            <a:avLst/>
          </a:prstGeom>
          <a:noFill/>
        </p:spPr>
        <p:txBody>
          <a:bodyPr wrap="square" rtlCol="0">
            <a:spAutoFit/>
          </a:bodyPr>
          <a:lstStyle/>
          <a:p>
            <a:r>
              <a:rPr lang="en-GB" sz="1600" dirty="0" err="1">
                <a:latin typeface="Arial" panose="020B0604020202020204" pitchFamily="34" charset="0"/>
                <a:cs typeface="Arial" panose="020B0604020202020204" pitchFamily="34" charset="0"/>
              </a:rPr>
              <a:t>Mcleod,S</a:t>
            </a:r>
            <a:r>
              <a:rPr lang="en-GB" sz="1600" dirty="0">
                <a:latin typeface="Arial" panose="020B0604020202020204" pitchFamily="34" charset="0"/>
                <a:cs typeface="Arial" panose="020B0604020202020204" pitchFamily="34" charset="0"/>
              </a:rPr>
              <a:t>.(2018) </a:t>
            </a:r>
            <a:r>
              <a:rPr lang="en-GB" sz="1600" i="1" dirty="0">
                <a:latin typeface="Arial" panose="020B0604020202020204" pitchFamily="34" charset="0"/>
                <a:cs typeface="Arial" panose="020B0604020202020204" pitchFamily="34" charset="0"/>
              </a:rPr>
              <a:t>operant conditioning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3"/>
              </a:rPr>
              <a:t>http://www.simplyphyscoloist.org</a:t>
            </a:r>
            <a:r>
              <a:rPr lang="en-GB" sz="1600" dirty="0">
                <a:latin typeface="Arial" panose="020B0604020202020204" pitchFamily="34" charset="0"/>
                <a:cs typeface="Arial" panose="020B0604020202020204" pitchFamily="34" charset="0"/>
              </a:rPr>
              <a:t>. (Accessed:26</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2018</a:t>
            </a:r>
            <a:r>
              <a:rPr lang="en-GB" dirty="0"/>
              <a:t>)</a:t>
            </a:r>
            <a:endParaRPr lang="en-GB" i="1" dirty="0"/>
          </a:p>
        </p:txBody>
      </p:sp>
      <p:sp>
        <p:nvSpPr>
          <p:cNvPr id="5" name="TextBox 4">
            <a:extLst>
              <a:ext uri="{FF2B5EF4-FFF2-40B4-BE49-F238E27FC236}">
                <a16:creationId xmlns:a16="http://schemas.microsoft.com/office/drawing/2014/main" id="{BE4603C8-F040-47DE-84A4-1C38427C4112}"/>
              </a:ext>
            </a:extLst>
          </p:cNvPr>
          <p:cNvSpPr txBox="1"/>
          <p:nvPr/>
        </p:nvSpPr>
        <p:spPr>
          <a:xfrm>
            <a:off x="2699657" y="2579723"/>
            <a:ext cx="5878286" cy="369332"/>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School As, Pupil Discipline and Behaviour Policy (2016</a:t>
            </a:r>
            <a:r>
              <a:rPr lang="en-GB" dirty="0"/>
              <a:t>)</a:t>
            </a:r>
          </a:p>
        </p:txBody>
      </p:sp>
      <p:sp>
        <p:nvSpPr>
          <p:cNvPr id="6" name="TextBox 5">
            <a:extLst>
              <a:ext uri="{FF2B5EF4-FFF2-40B4-BE49-F238E27FC236}">
                <a16:creationId xmlns:a16="http://schemas.microsoft.com/office/drawing/2014/main" id="{F1FD7F2A-A485-4372-86F9-C123482C24F4}"/>
              </a:ext>
            </a:extLst>
          </p:cNvPr>
          <p:cNvSpPr txBox="1"/>
          <p:nvPr/>
        </p:nvSpPr>
        <p:spPr>
          <a:xfrm>
            <a:off x="420914" y="406400"/>
            <a:ext cx="2278743" cy="369332"/>
          </a:xfrm>
          <a:prstGeom prst="rect">
            <a:avLst/>
          </a:prstGeom>
          <a:noFill/>
        </p:spPr>
        <p:txBody>
          <a:bodyPr wrap="square" rtlCol="0">
            <a:spAutoFit/>
          </a:bodyPr>
          <a:lstStyle/>
          <a:p>
            <a:r>
              <a:rPr lang="en-GB" dirty="0"/>
              <a:t>References </a:t>
            </a:r>
          </a:p>
        </p:txBody>
      </p:sp>
      <p:sp>
        <p:nvSpPr>
          <p:cNvPr id="7" name="TextBox 6">
            <a:extLst>
              <a:ext uri="{FF2B5EF4-FFF2-40B4-BE49-F238E27FC236}">
                <a16:creationId xmlns:a16="http://schemas.microsoft.com/office/drawing/2014/main" id="{BBC9C055-275C-4E85-91D4-A40EE6AD2743}"/>
              </a:ext>
            </a:extLst>
          </p:cNvPr>
          <p:cNvSpPr txBox="1"/>
          <p:nvPr/>
        </p:nvSpPr>
        <p:spPr>
          <a:xfrm>
            <a:off x="2699657" y="3031645"/>
            <a:ext cx="6096000" cy="584775"/>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Gray, C. and Macblain, S (2015) </a:t>
            </a:r>
            <a:r>
              <a:rPr lang="en-GB" sz="1600" i="1" dirty="0">
                <a:latin typeface="Arial" panose="020B0604020202020204" pitchFamily="34" charset="0"/>
                <a:cs typeface="Arial" panose="020B0604020202020204" pitchFamily="34" charset="0"/>
              </a:rPr>
              <a:t>Learning theories in childhood.</a:t>
            </a:r>
            <a:r>
              <a:rPr lang="en-GB" sz="1600" dirty="0">
                <a:latin typeface="Arial" panose="020B0604020202020204" pitchFamily="34" charset="0"/>
                <a:cs typeface="Arial" panose="020B0604020202020204" pitchFamily="34" charset="0"/>
              </a:rPr>
              <a:t>2</a:t>
            </a:r>
            <a:r>
              <a:rPr lang="en-GB" sz="1600" baseline="30000" dirty="0">
                <a:latin typeface="Arial" panose="020B0604020202020204" pitchFamily="34" charset="0"/>
                <a:cs typeface="Arial" panose="020B0604020202020204" pitchFamily="34" charset="0"/>
              </a:rPr>
              <a:t>nd</a:t>
            </a:r>
            <a:r>
              <a:rPr lang="en-GB" sz="1600" dirty="0">
                <a:latin typeface="Arial" panose="020B0604020202020204" pitchFamily="34" charset="0"/>
                <a:cs typeface="Arial" panose="020B0604020202020204" pitchFamily="34" charset="0"/>
              </a:rPr>
              <a:t> Ed. London: Sage Press.</a:t>
            </a:r>
            <a:endParaRPr lang="en-GB" sz="1600" i="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D717509A-588D-4767-B74E-8E8781EC79A3}"/>
              </a:ext>
            </a:extLst>
          </p:cNvPr>
          <p:cNvSpPr txBox="1"/>
          <p:nvPr/>
        </p:nvSpPr>
        <p:spPr>
          <a:xfrm>
            <a:off x="2699657" y="3760566"/>
            <a:ext cx="6415315" cy="1107996"/>
          </a:xfrm>
          <a:prstGeom prst="rect">
            <a:avLst/>
          </a:prstGeom>
          <a:noFill/>
        </p:spPr>
        <p:txBody>
          <a:bodyPr wrap="square" rtlCol="0">
            <a:spAutoFit/>
          </a:bodyPr>
          <a:lstStyle/>
          <a:p>
            <a:r>
              <a:rPr lang="en-GB" sz="1600" dirty="0" err="1">
                <a:latin typeface="Arial" panose="020B0604020202020204" pitchFamily="34" charset="0"/>
                <a:cs typeface="Arial" panose="020B0604020202020204" pitchFamily="34" charset="0"/>
              </a:rPr>
              <a:t>Wheeler.S</a:t>
            </a:r>
            <a:r>
              <a:rPr lang="en-GB" sz="1600" dirty="0">
                <a:latin typeface="Arial" panose="020B0604020202020204" pitchFamily="34" charset="0"/>
                <a:cs typeface="Arial" panose="020B0604020202020204" pitchFamily="34" charset="0"/>
              </a:rPr>
              <a:t>.(2017) </a:t>
            </a:r>
            <a:r>
              <a:rPr lang="en-GB" sz="1600" i="1" dirty="0">
                <a:latin typeface="Arial" panose="020B0604020202020204" pitchFamily="34" charset="0"/>
                <a:cs typeface="Arial" panose="020B0604020202020204" pitchFamily="34" charset="0"/>
              </a:rPr>
              <a:t>Jerome Bruner on the scaffolding of learning.</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4"/>
              </a:rPr>
              <a:t>http://teachthought.com/learning-theories-Jerome-bruner-scaffolding-learning/</a:t>
            </a:r>
            <a:r>
              <a:rPr lang="en-GB" sz="1600" dirty="0">
                <a:latin typeface="Arial" panose="020B0604020202020204" pitchFamily="34" charset="0"/>
                <a:cs typeface="Arial" panose="020B0604020202020204" pitchFamily="34" charset="0"/>
              </a:rPr>
              <a:t> (Accessed:15</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October 2018)</a:t>
            </a:r>
            <a:endParaRPr lang="en-GB" sz="1600" i="1" dirty="0">
              <a:latin typeface="Arial" panose="020B0604020202020204" pitchFamily="34" charset="0"/>
              <a:cs typeface="Arial" panose="020B0604020202020204" pitchFamily="34" charset="0"/>
            </a:endParaRPr>
          </a:p>
          <a:p>
            <a:endParaRPr lang="en-GB" dirty="0"/>
          </a:p>
        </p:txBody>
      </p:sp>
      <p:sp>
        <p:nvSpPr>
          <p:cNvPr id="9" name="TextBox 8">
            <a:extLst>
              <a:ext uri="{FF2B5EF4-FFF2-40B4-BE49-F238E27FC236}">
                <a16:creationId xmlns:a16="http://schemas.microsoft.com/office/drawing/2014/main" id="{38BD635A-1693-4CD1-BF04-CE9F610ECA2E}"/>
              </a:ext>
            </a:extLst>
          </p:cNvPr>
          <p:cNvSpPr txBox="1"/>
          <p:nvPr/>
        </p:nvSpPr>
        <p:spPr>
          <a:xfrm>
            <a:off x="2775741" y="4769166"/>
            <a:ext cx="6339231" cy="86177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Graf, M. and Birch, A. (2009) </a:t>
            </a:r>
            <a:r>
              <a:rPr lang="en-GB" sz="1600" i="1" dirty="0">
                <a:latin typeface="Arial" panose="020B0604020202020204" pitchFamily="34" charset="0"/>
                <a:cs typeface="Arial" panose="020B0604020202020204" pitchFamily="34" charset="0"/>
              </a:rPr>
              <a:t>The teaching assistant’s guide to understanding and supporting learning. </a:t>
            </a:r>
            <a:r>
              <a:rPr lang="en-GB" sz="1600" dirty="0">
                <a:latin typeface="Arial" panose="020B0604020202020204" pitchFamily="34" charset="0"/>
                <a:cs typeface="Arial" panose="020B0604020202020204" pitchFamily="34" charset="0"/>
              </a:rPr>
              <a:t>London: Continuum International Publishing Group</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006216633"/>
      </p:ext>
    </p:extLst>
  </p:cSld>
  <p:clrMapOvr>
    <a:masterClrMapping/>
  </p:clrMapOvr>
  <p:transition spd="med">
    <p:pull/>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1330</Words>
  <Application>Microsoft Office PowerPoint</Application>
  <PresentationFormat>Widescreen</PresentationFormat>
  <Paragraphs>41</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You can run from it or learn from it.</vt:lpstr>
      <vt:lpstr>Burrhus Frederic Skinner 1904-1990</vt:lpstr>
      <vt:lpstr>Rewards and Sanctions within the school and classroom setting.</vt:lpstr>
      <vt:lpstr>Scaffolding</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 can run from it or learn from it.</dc:title>
  <dc:creator>Darrell Davies</dc:creator>
  <cp:lastModifiedBy>Darrell Davies</cp:lastModifiedBy>
  <cp:revision>10</cp:revision>
  <dcterms:created xsi:type="dcterms:W3CDTF">2018-11-05T20:03:21Z</dcterms:created>
  <dcterms:modified xsi:type="dcterms:W3CDTF">2018-11-05T21:24:18Z</dcterms:modified>
</cp:coreProperties>
</file>