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4478" r:id="rId4"/>
  </p:sldMasterIdLst>
  <p:notesMasterIdLst>
    <p:notesMasterId r:id="rId11"/>
  </p:notesMasterIdLst>
  <p:sldIdLst>
    <p:sldId id="256" r:id="rId5"/>
    <p:sldId id="269" r:id="rId6"/>
    <p:sldId id="260" r:id="rId7"/>
    <p:sldId id="263" r:id="rId8"/>
    <p:sldId id="270" r:id="rId9"/>
    <p:sldId id="257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6" autoAdjust="0"/>
    <p:restoredTop sz="94631" autoAdjust="0"/>
  </p:normalViewPr>
  <p:slideViewPr>
    <p:cSldViewPr snapToGrid="0">
      <p:cViewPr varScale="1">
        <p:scale>
          <a:sx n="92" d="100"/>
          <a:sy n="92" d="100"/>
        </p:scale>
        <p:origin x="9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F07771-3FAA-4D43-A059-9A7D838C2880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B68C18-1BF1-F447-95ED-60EAAE3542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759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-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47656" y="1264197"/>
            <a:ext cx="5670487" cy="4268965"/>
          </a:xfrm>
        </p:spPr>
        <p:txBody>
          <a:bodyPr anchor="ctr">
            <a:normAutofit/>
          </a:bodyPr>
          <a:lstStyle>
            <a:lvl1pPr algn="l">
              <a:lnSpc>
                <a:spcPct val="85000"/>
              </a:lnSpc>
              <a:defRPr sz="600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666" y="4151085"/>
            <a:ext cx="4633806" cy="1591181"/>
          </a:xfrm>
        </p:spPr>
        <p:txBody>
          <a:bodyPr anchor="b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2300" b="0" i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 title="Verticle Rule Line"/>
          <p:cNvCxnSpPr>
            <a:cxnSpLocks/>
          </p:cNvCxnSpPr>
          <p:nvPr/>
        </p:nvCxnSpPr>
        <p:spPr>
          <a:xfrm>
            <a:off x="5524563" y="1115733"/>
            <a:ext cx="0" cy="4626534"/>
          </a:xfrm>
          <a:prstGeom prst="line">
            <a:avLst/>
          </a:prstGeom>
          <a:ln w="635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xmlns="" id="{137A75DA-C6FF-4420-94B9-E3338D1F9A04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743615" y="1367500"/>
            <a:ext cx="2397795" cy="2397795"/>
          </a:xfrm>
          <a:prstGeom prst="ellipse">
            <a:avLst/>
          </a:prstGeom>
          <a:solidFill>
            <a:schemeClr val="bg1"/>
          </a:solidFill>
        </p:spPr>
        <p:txBody>
          <a:bodyPr anchor="ctr"/>
          <a:lstStyle>
            <a:lvl1pPr marL="0" indent="0" algn="ctr">
              <a:buNone/>
              <a:defRPr i="1"/>
            </a:lvl1pPr>
          </a:lstStyle>
          <a:p>
            <a:r>
              <a:rPr lang="en-ZA" dirty="0"/>
              <a:t>Insert Portrait Photo</a:t>
            </a:r>
          </a:p>
        </p:txBody>
      </p:sp>
    </p:spTree>
    <p:extLst>
      <p:ext uri="{BB962C8B-B14F-4D97-AF65-F5344CB8AC3E}">
        <p14:creationId xmlns:p14="http://schemas.microsoft.com/office/powerpoint/2010/main" val="1827426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9E2565D1-06D8-4141-9B5F-95C29313C16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/>
          </a:p>
        </p:txBody>
      </p:sp>
      <p:sp>
        <p:nvSpPr>
          <p:cNvPr id="10" name="Text Placeholder 19">
            <a:extLst>
              <a:ext uri="{FF2B5EF4-FFF2-40B4-BE49-F238E27FC236}">
                <a16:creationId xmlns:a16="http://schemas.microsoft.com/office/drawing/2014/main" xmlns="" id="{04FBD4F5-432F-4C2D-A734-6CC48615FF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/>
          <a:lstStyle>
            <a:lvl1pPr marL="0" indent="0" algn="r">
              <a:buNone/>
              <a:defRPr/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dirty="0"/>
              <a:t>Place your subtitle here</a:t>
            </a:r>
            <a:endParaRPr lang="en-ZA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DDDD7-72ED-FC4E-8075-0107060235C5}" type="datetime1">
              <a:rPr lang="en-US" smtClean="0"/>
              <a:t>10/29/2018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xmlns="" id="{3837580B-9009-4524-B820-7ACB27BCB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12" name="Straight Connector 11" title="Horizontal Rule Line">
            <a:extLst>
              <a:ext uri="{FF2B5EF4-FFF2-40B4-BE49-F238E27FC236}">
                <a16:creationId xmlns:a16="http://schemas.microsoft.com/office/drawing/2014/main" xmlns="" id="{54F1A406-73A8-450C-B21C-AA9616F476C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7954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Image / Icon Bullets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D9D9-8B30-6A45-929D-0A0366E2E953}" type="datetime1">
              <a:rPr lang="en-US" smtClean="0"/>
              <a:t>10/29/2018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xmlns="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/>
          <a:lstStyle>
            <a:lvl1pPr marL="0" indent="0" algn="r">
              <a:buNone/>
              <a:defRPr/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dirty="0"/>
              <a:t>Place your subtitle here</a:t>
            </a:r>
            <a:endParaRPr lang="en-ZA" dirty="0"/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xmlns="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xmlns="" id="{0CF91DE7-F23F-444D-B56E-B059EC98D98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62550" y="559678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xmlns="" id="{DD8B7AFB-040F-4222-BF21-649EEB9B766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95581" y="559678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xmlns="" id="{36C44B50-DCD8-4661-AE20-1744F5052F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28613" y="559678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3" name="Text Placeholder 6">
            <a:extLst>
              <a:ext uri="{FF2B5EF4-FFF2-40B4-BE49-F238E27FC236}">
                <a16:creationId xmlns:a16="http://schemas.microsoft.com/office/drawing/2014/main" xmlns="" id="{C0107EA4-5D36-4C90-97D0-F9F14116BDE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62550" y="3429000"/>
            <a:ext cx="1944000" cy="2700000"/>
          </a:xfrm>
          <a:solidFill>
            <a:schemeClr val="bg1"/>
          </a:solidFill>
        </p:spPr>
        <p:txBody>
          <a:bodyPr lIns="0" tIns="1332000" rIns="0" bIns="0"/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4" name="Text Placeholder 15">
            <a:extLst>
              <a:ext uri="{FF2B5EF4-FFF2-40B4-BE49-F238E27FC236}">
                <a16:creationId xmlns:a16="http://schemas.microsoft.com/office/drawing/2014/main" xmlns="" id="{CB22D40E-097C-4007-9190-A3749806532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95356" y="3429000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xmlns="" id="{D385A57E-D5E6-4E0A-BE4C-C1B40196AB2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428163" y="3429000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6" name="Picture Placeholder 22">
            <a:extLst>
              <a:ext uri="{FF2B5EF4-FFF2-40B4-BE49-F238E27FC236}">
                <a16:creationId xmlns:a16="http://schemas.microsoft.com/office/drawing/2014/main" xmlns="" id="{3D1BBD84-BA1A-4F7F-BD78-6D42162E33D5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5648550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27" name="Picture Placeholder 24">
            <a:extLst>
              <a:ext uri="{FF2B5EF4-FFF2-40B4-BE49-F238E27FC236}">
                <a16:creationId xmlns:a16="http://schemas.microsoft.com/office/drawing/2014/main" xmlns="" id="{75DDD589-ADD5-491E-B180-F1FCDF9ED6A1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7781581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28" name="Picture Placeholder 26">
            <a:extLst>
              <a:ext uri="{FF2B5EF4-FFF2-40B4-BE49-F238E27FC236}">
                <a16:creationId xmlns:a16="http://schemas.microsoft.com/office/drawing/2014/main" xmlns="" id="{BFFFDD99-5C1A-4C7C-8FA2-BEA3DB4BA884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9914613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29" name="Picture Placeholder 30">
            <a:extLst>
              <a:ext uri="{FF2B5EF4-FFF2-40B4-BE49-F238E27FC236}">
                <a16:creationId xmlns:a16="http://schemas.microsoft.com/office/drawing/2014/main" xmlns="" id="{23C5456C-A352-4CF6-8671-B2572BAD518D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5648550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30" name="Picture Placeholder 32">
            <a:extLst>
              <a:ext uri="{FF2B5EF4-FFF2-40B4-BE49-F238E27FC236}">
                <a16:creationId xmlns:a16="http://schemas.microsoft.com/office/drawing/2014/main" xmlns="" id="{C7C33AAD-B12F-4AA1-80BD-D7D3D1304B98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7781581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31" name="Picture Placeholder 34">
            <a:extLst>
              <a:ext uri="{FF2B5EF4-FFF2-40B4-BE49-F238E27FC236}">
                <a16:creationId xmlns:a16="http://schemas.microsoft.com/office/drawing/2014/main" xmlns="" id="{E2951AF1-2CE3-48B5-9CF3-7488DCDF3299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9914613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</p:spTree>
    <p:extLst>
      <p:ext uri="{BB962C8B-B14F-4D97-AF65-F5344CB8AC3E}">
        <p14:creationId xmlns:p14="http://schemas.microsoft.com/office/powerpoint/2010/main" val="4187982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ed Bullets in a r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162550" y="2019300"/>
            <a:ext cx="1944000" cy="2700000"/>
          </a:xfr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99000">
                <a:schemeClr val="accent1">
                  <a:lumMod val="20000"/>
                  <a:lumOff val="80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0" tIns="1332000" rIns="0" bIns="0">
            <a:no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/>
              <a:t>Event Description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19B67-2563-3544-8019-B2D766585AE6}" type="datetime1">
              <a:rPr lang="en-US" smtClean="0"/>
              <a:t>10/29/2018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xmlns="" id="{617748B7-E5B4-4481-8BBD-FA336F544D6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95806" y="2019300"/>
            <a:ext cx="1943100" cy="2700000"/>
          </a:xfrm>
          <a:gradFill>
            <a:gsLst>
              <a:gs pos="0">
                <a:schemeClr val="accent3">
                  <a:lumMod val="20000"/>
                  <a:lumOff val="80000"/>
                </a:schemeClr>
              </a:gs>
              <a:gs pos="99000">
                <a:schemeClr val="accent3">
                  <a:lumMod val="20000"/>
                  <a:lumOff val="80000"/>
                </a:schemeClr>
              </a:gs>
              <a:gs pos="100000">
                <a:schemeClr val="accent3"/>
              </a:gs>
            </a:gsLst>
            <a:lin ang="5400000" scaled="1"/>
          </a:gradFill>
        </p:spPr>
        <p:txBody>
          <a:bodyPr lIns="0" tIns="1332000" rIns="0" bIns="0">
            <a:no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/>
              <a:t>Event Description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xmlns="" id="{47DBBB1B-8761-455D-AD09-0A48C1ED27E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28163" y="2019300"/>
            <a:ext cx="1943100" cy="2700000"/>
          </a:xfrm>
          <a:gradFill>
            <a:gsLst>
              <a:gs pos="0">
                <a:schemeClr val="accent5">
                  <a:lumMod val="20000"/>
                  <a:lumOff val="80000"/>
                </a:schemeClr>
              </a:gs>
              <a:gs pos="99000">
                <a:schemeClr val="accent5">
                  <a:lumMod val="20000"/>
                  <a:lumOff val="80000"/>
                </a:schemeClr>
              </a:gs>
              <a:gs pos="100000">
                <a:schemeClr val="accent5"/>
              </a:gs>
            </a:gsLst>
            <a:lin ang="5400000" scaled="1"/>
          </a:gradFill>
        </p:spPr>
        <p:txBody>
          <a:bodyPr lIns="0" tIns="1332000" rIns="0" bIns="0">
            <a:no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/>
              <a:t>Event Description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701A7388-8628-470F-82E9-729C86AAFDC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720550" y="2324100"/>
            <a:ext cx="828000" cy="8280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i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1</a:t>
            </a:r>
            <a:endParaRPr lang="en-ZA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xmlns="" id="{CAE5D4FA-2556-4640-8793-063247AA272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853356" y="2324100"/>
            <a:ext cx="828000" cy="8280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lIns="0" tIns="0" rIns="0" bIns="0" anchor="ctr"/>
          <a:lstStyle>
            <a:lvl1pPr marL="0" indent="0" algn="ctr">
              <a:buNone/>
              <a:defRPr i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2</a:t>
            </a:r>
            <a:endParaRPr lang="en-ZA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xmlns="" id="{8379251E-EDF2-4AC5-AB5B-C1FD66A9D6F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985713" y="2324100"/>
            <a:ext cx="828000" cy="8280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lIns="0" tIns="0" rIns="0" bIns="0" anchor="ctr"/>
          <a:lstStyle>
            <a:lvl1pPr marL="0" indent="0" algn="ctr">
              <a:buNone/>
              <a:defRPr i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3</a:t>
            </a:r>
            <a:endParaRPr lang="en-ZA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xmlns="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/>
          <a:lstStyle>
            <a:lvl1pPr marL="0" indent="0" algn="r">
              <a:buNone/>
              <a:defRPr/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dirty="0"/>
              <a:t>Place your subtitle here</a:t>
            </a:r>
            <a:endParaRPr lang="en-ZA" dirty="0"/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xmlns="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1316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71D0754-1959-7F4F-A198-3F4710E170D8}" type="datetime1">
              <a:rPr lang="en-US" smtClean="0"/>
              <a:t>10/29/2018</a:t>
            </a:fld>
            <a:endParaRPr lang="en-ZA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xmlns="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dirty="0"/>
              <a:t>Place your subtitle here</a:t>
            </a:r>
            <a:endParaRPr lang="en-ZA" dirty="0"/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xmlns="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3914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 Image / Icon Bullets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 title="Page Number Shape">
            <a:extLst>
              <a:ext uri="{FF2B5EF4-FFF2-40B4-BE49-F238E27FC236}">
                <a16:creationId xmlns:a16="http://schemas.microsoft.com/office/drawing/2014/main" xmlns="" id="{4C028BF1-8F7F-4E8E-9D47-05D46323E336}"/>
              </a:ext>
            </a:extLst>
          </p:cNvPr>
          <p:cNvSpPr/>
          <p:nvPr userDrawn="1"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8F1C92E-34EF-7443-98EE-55EB64C2F5FD}" type="datetime1">
              <a:rPr lang="en-US" smtClean="0"/>
              <a:t>10/29/2018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ZA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xmlns="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dirty="0"/>
              <a:t>Place your subtitle here</a:t>
            </a:r>
            <a:endParaRPr lang="en-ZA" dirty="0"/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xmlns="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xmlns="" id="{5D7203A2-76F7-4D98-BFEB-C48DDC3E5C6C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62550" y="559678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xmlns="" id="{333FF03C-99D8-472E-A74F-87D3B5A5696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95581" y="559678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xmlns="" id="{982C482D-2EED-4942-A5D4-D8A794C2486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28613" y="559678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xmlns="" id="{51D4C5CB-E26D-42D3-B242-792D37C5074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62550" y="3429000"/>
            <a:ext cx="1944000" cy="2700000"/>
          </a:xfrm>
          <a:solidFill>
            <a:schemeClr val="bg1"/>
          </a:solidFill>
        </p:spPr>
        <p:txBody>
          <a:bodyPr lIns="0" tIns="1332000" rIns="0" bIns="0"/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xmlns="" id="{8F1F9D8C-5E2A-414E-9E1D-AB7DF4824DB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95356" y="3429000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xmlns="" id="{571AC612-4E8C-42E2-88EB-DB98E2791D0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428163" y="3429000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xmlns="" id="{2AA95DF8-549D-4CA3-8E1A-D2DEB8CF4608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5648550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xmlns="" id="{AA78BAAC-8764-4AFE-9AC1-DF47930B46EB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7781581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xmlns="" id="{88491EA9-E431-4D48-BD30-3BA8FACC97F2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9914613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xmlns="" id="{130F713C-752D-4C1A-89AB-638A7DAF60A8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5648550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xmlns="" id="{EDF00299-5001-4927-B344-D4AE0D5F0393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7781581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xmlns="" id="{4CBE51A8-3BCA-490E-93CB-B70BBCCD9671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9914613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</p:spTree>
    <p:extLst>
      <p:ext uri="{BB962C8B-B14F-4D97-AF65-F5344CB8AC3E}">
        <p14:creationId xmlns:p14="http://schemas.microsoft.com/office/powerpoint/2010/main" val="1232522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Medium Photos with Descri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2000" y="2831932"/>
            <a:ext cx="3833906" cy="1562638"/>
          </a:xfrm>
        </p:spPr>
        <p:txBody>
          <a:bodyPr anchor="b"/>
          <a:lstStyle>
            <a:lvl1pPr>
              <a:defRPr/>
            </a:lvl1pPr>
          </a:lstStyle>
          <a:p>
            <a:r>
              <a:rPr lang="en-US" dirty="0"/>
              <a:t>Click to edit your title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6DA4A-63D4-BC43-9B38-53D06F7CC9C4}" type="datetime1">
              <a:rPr lang="en-US" smtClean="0"/>
              <a:t>10/29/2018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xmlns="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4573117"/>
            <a:ext cx="3842550" cy="1178396"/>
          </a:xfrm>
        </p:spPr>
        <p:txBody>
          <a:bodyPr/>
          <a:lstStyle>
            <a:lvl1pPr marL="0" indent="0" algn="r">
              <a:buNone/>
              <a:defRPr/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dirty="0"/>
              <a:t>Place your subtitle here</a:t>
            </a:r>
            <a:endParaRPr lang="en-ZA" dirty="0"/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xmlns="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10">
            <a:extLst>
              <a:ext uri="{FF2B5EF4-FFF2-40B4-BE49-F238E27FC236}">
                <a16:creationId xmlns:a16="http://schemas.microsoft.com/office/drawing/2014/main" xmlns="" id="{4EDDE9BC-8D20-403B-A5FE-C277A3515DE4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2424736" y="482857"/>
            <a:ext cx="2179814" cy="217981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i="1"/>
            </a:lvl1pPr>
          </a:lstStyle>
          <a:p>
            <a:r>
              <a:rPr lang="en-ZA" dirty="0"/>
              <a:t>Insert Portrait Photo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xmlns="" id="{2BF5E186-AFA1-42AA-AE51-CF3AC059F0F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62550" y="559678"/>
            <a:ext cx="1944000" cy="2700000"/>
          </a:xfrm>
          <a:solidFill>
            <a:schemeClr val="bg1"/>
          </a:solidFill>
        </p:spPr>
        <p:txBody>
          <a:bodyPr lIns="0" tIns="1944000" rIns="0" bIns="72000" anchor="ctr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xmlns="" id="{C860CCD0-F268-4994-9434-F0E0132A4E5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95581" y="559678"/>
            <a:ext cx="1944000" cy="2700000"/>
          </a:xfrm>
          <a:solidFill>
            <a:schemeClr val="bg1"/>
          </a:solidFill>
        </p:spPr>
        <p:txBody>
          <a:bodyPr lIns="0" tIns="1944000" rIns="0" bIns="72000" anchor="ctr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xmlns="" id="{28D5E220-4F6C-4A47-9F47-4CA88EA230D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28613" y="559678"/>
            <a:ext cx="1944000" cy="2700000"/>
          </a:xfrm>
          <a:solidFill>
            <a:schemeClr val="bg1"/>
          </a:solidFill>
        </p:spPr>
        <p:txBody>
          <a:bodyPr lIns="0" tIns="1944000" rIns="0" bIns="72000" anchor="ctr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4" name="Text Placeholder 6">
            <a:extLst>
              <a:ext uri="{FF2B5EF4-FFF2-40B4-BE49-F238E27FC236}">
                <a16:creationId xmlns:a16="http://schemas.microsoft.com/office/drawing/2014/main" xmlns="" id="{1DFEF73A-C0FC-4A4C-8342-991CEFF532E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162550" y="3429000"/>
            <a:ext cx="1944000" cy="2700000"/>
          </a:xfrm>
          <a:solidFill>
            <a:schemeClr val="bg1"/>
          </a:solidFill>
        </p:spPr>
        <p:txBody>
          <a:bodyPr lIns="0" tIns="1944000" rIns="0" bIns="72000" anchor="ctr"/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5" name="Text Placeholder 15">
            <a:extLst>
              <a:ext uri="{FF2B5EF4-FFF2-40B4-BE49-F238E27FC236}">
                <a16:creationId xmlns:a16="http://schemas.microsoft.com/office/drawing/2014/main" xmlns="" id="{E60572FB-0574-4BE3-9637-7CA7B5ACA8D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295356" y="3429000"/>
            <a:ext cx="1944000" cy="2700000"/>
          </a:xfrm>
          <a:solidFill>
            <a:schemeClr val="bg1"/>
          </a:solidFill>
        </p:spPr>
        <p:txBody>
          <a:bodyPr lIns="0" tIns="1944000" rIns="0" bIns="72000" anchor="ctr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6" name="Text Placeholder 18">
            <a:extLst>
              <a:ext uri="{FF2B5EF4-FFF2-40B4-BE49-F238E27FC236}">
                <a16:creationId xmlns:a16="http://schemas.microsoft.com/office/drawing/2014/main" xmlns="" id="{155E2FBC-2458-49C4-B75C-CAEAC6D9F10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428163" y="3429000"/>
            <a:ext cx="1944000" cy="2700000"/>
          </a:xfrm>
          <a:solidFill>
            <a:schemeClr val="bg1"/>
          </a:solidFill>
        </p:spPr>
        <p:txBody>
          <a:bodyPr lIns="0" tIns="1944000" rIns="0" bIns="72000" anchor="ctr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7" name="Picture Placeholder 22">
            <a:extLst>
              <a:ext uri="{FF2B5EF4-FFF2-40B4-BE49-F238E27FC236}">
                <a16:creationId xmlns:a16="http://schemas.microsoft.com/office/drawing/2014/main" xmlns="" id="{844B1DAB-161E-44A0-9E15-DA816B46A48E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5234550" y="647388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28" name="Picture Placeholder 24">
            <a:extLst>
              <a:ext uri="{FF2B5EF4-FFF2-40B4-BE49-F238E27FC236}">
                <a16:creationId xmlns:a16="http://schemas.microsoft.com/office/drawing/2014/main" xmlns="" id="{8811849A-335B-47C0-980E-357EE8C4BCC2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7367581" y="647388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29" name="Picture Placeholder 26">
            <a:extLst>
              <a:ext uri="{FF2B5EF4-FFF2-40B4-BE49-F238E27FC236}">
                <a16:creationId xmlns:a16="http://schemas.microsoft.com/office/drawing/2014/main" xmlns="" id="{E1254A81-6A51-429E-91AC-6B4CADA71DC5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9500613" y="647388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30" name="Picture Placeholder 30">
            <a:extLst>
              <a:ext uri="{FF2B5EF4-FFF2-40B4-BE49-F238E27FC236}">
                <a16:creationId xmlns:a16="http://schemas.microsoft.com/office/drawing/2014/main" xmlns="" id="{64053090-461C-448F-9705-7FEE78A41337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5234550" y="3516711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31" name="Picture Placeholder 32">
            <a:extLst>
              <a:ext uri="{FF2B5EF4-FFF2-40B4-BE49-F238E27FC236}">
                <a16:creationId xmlns:a16="http://schemas.microsoft.com/office/drawing/2014/main" xmlns="" id="{7AD2F7CB-CFE4-4C72-864A-D00C1CEAA23D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7367581" y="3516711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32" name="Picture Placeholder 34">
            <a:extLst>
              <a:ext uri="{FF2B5EF4-FFF2-40B4-BE49-F238E27FC236}">
                <a16:creationId xmlns:a16="http://schemas.microsoft.com/office/drawing/2014/main" xmlns="" id="{CCA07CA3-C8D4-41EA-A0FB-74E1A4770398}"/>
              </a:ext>
            </a:extLst>
          </p:cNvPr>
          <p:cNvSpPr>
            <a:spLocks noGrp="1"/>
          </p:cNvSpPr>
          <p:nvPr>
            <p:ph type="pic" sz="quarter" idx="28" hasCustomPrompt="1"/>
          </p:nvPr>
        </p:nvSpPr>
        <p:spPr>
          <a:xfrm>
            <a:off x="9500163" y="3516711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</p:spTree>
    <p:extLst>
      <p:ext uri="{BB962C8B-B14F-4D97-AF65-F5344CB8AC3E}">
        <p14:creationId xmlns:p14="http://schemas.microsoft.com/office/powerpoint/2010/main" val="1108071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-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47656" y="1264197"/>
            <a:ext cx="5670487" cy="4268965"/>
          </a:xfrm>
        </p:spPr>
        <p:txBody>
          <a:bodyPr anchor="ctr">
            <a:normAutofit/>
          </a:bodyPr>
          <a:lstStyle>
            <a:lvl1pPr algn="l">
              <a:lnSpc>
                <a:spcPct val="85000"/>
              </a:lnSpc>
              <a:defRPr sz="600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666" y="4151085"/>
            <a:ext cx="4633806" cy="1591181"/>
          </a:xfrm>
        </p:spPr>
        <p:txBody>
          <a:bodyPr anchor="b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2300" b="0" i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 title="Verticle Rule Line"/>
          <p:cNvCxnSpPr>
            <a:cxnSpLocks/>
          </p:cNvCxnSpPr>
          <p:nvPr/>
        </p:nvCxnSpPr>
        <p:spPr>
          <a:xfrm>
            <a:off x="5524563" y="1115733"/>
            <a:ext cx="0" cy="4626534"/>
          </a:xfrm>
          <a:prstGeom prst="line">
            <a:avLst/>
          </a:prstGeom>
          <a:ln w="635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20531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 title="Page Number Shape"/>
          <p:cNvSpPr/>
          <p:nvPr/>
        </p:nvSpPr>
        <p:spPr bwMode="auto">
          <a:xfrm>
            <a:off x="11784011" y="1393748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7673" y="2571722"/>
            <a:ext cx="8296654" cy="3286153"/>
          </a:xfrm>
        </p:spPr>
        <p:txBody>
          <a:bodyPr anchor="t">
            <a:normAutofit/>
          </a:bodyPr>
          <a:lstStyle>
            <a:lvl1pPr>
              <a:lnSpc>
                <a:spcPct val="85000"/>
              </a:lnSpc>
              <a:defRPr sz="770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7673" y="1393748"/>
            <a:ext cx="8401429" cy="81915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3000"/>
              </a:lnSpc>
              <a:spcBef>
                <a:spcPts val="0"/>
              </a:spcBef>
              <a:buNone/>
              <a:defRPr sz="20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742955" y="6314439"/>
            <a:ext cx="1596622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529964A5-3468-3F49-AD7A-0CF5EB762F89}" type="datetime1">
              <a:rPr lang="en-US" smtClean="0"/>
              <a:t>10/29/2018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47673" y="6314440"/>
            <a:ext cx="6480226" cy="365125"/>
          </a:xfrm>
        </p:spPr>
        <p:txBody>
          <a:bodyPr/>
          <a:lstStyle>
            <a:lvl1pPr>
              <a:defRPr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620760"/>
            <a:ext cx="407988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 flipH="1">
            <a:off x="1" y="6178167"/>
            <a:ext cx="10244326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8453484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71D0754-1959-7F4F-A198-3F4710E170D8}" type="datetime1">
              <a:rPr lang="en-US" smtClean="0"/>
              <a:t>10/29/2018</a:t>
            </a:fld>
            <a:endParaRPr lang="en-ZA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xmlns="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dirty="0"/>
              <a:t>Place your subtitle here</a:t>
            </a:r>
            <a:endParaRPr lang="en-ZA" dirty="0"/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xmlns="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xmlns="" id="{FBC751F3-ABD6-4995-8494-4932D12ACE1B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326063" y="559678"/>
            <a:ext cx="6103937" cy="519183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75451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71D0754-1959-7F4F-A198-3F4710E170D8}" type="datetime1">
              <a:rPr lang="en-US" smtClean="0"/>
              <a:t>10/29/2018</a:t>
            </a:fld>
            <a:endParaRPr lang="en-ZA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xmlns="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dirty="0"/>
              <a:t>Place your subtitle here</a:t>
            </a:r>
            <a:endParaRPr lang="en-ZA" dirty="0"/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xmlns="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xmlns="" id="{1466EC8C-C8BE-4149-A684-18CFF4574C1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297488" y="559678"/>
            <a:ext cx="6132512" cy="5191835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6874912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7"/>
            <a:ext cx="3833906" cy="5274923"/>
          </a:xfrm>
        </p:spPr>
        <p:txBody>
          <a:bodyPr anchor="b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71D0754-1959-7F4F-A198-3F4710E170D8}" type="datetime1">
              <a:rPr lang="en-US" smtClean="0"/>
              <a:t>10/29/2018</a:t>
            </a:fld>
            <a:endParaRPr lang="en-ZA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xmlns="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xmlns="" id="{4889D34E-DF9E-41B7-A5EC-B9D63999B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0" y="559678"/>
            <a:ext cx="6172200" cy="561728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26173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81600" y="540628"/>
            <a:ext cx="6248400" cy="248894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3712467"/>
            <a:ext cx="6248400" cy="248222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6E73E-FB98-2A42-974A-9CD83D46C100}" type="datetime1">
              <a:rPr lang="en-US" smtClean="0"/>
              <a:t>10/29/2018</a:t>
            </a:fld>
            <a:endParaRPr lang="en-Z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4543023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7784"/>
            <a:ext cx="3831336" cy="49560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58065"/>
            <a:ext cx="6245352" cy="914400"/>
          </a:xfrm>
        </p:spPr>
        <p:txBody>
          <a:bodyPr anchor="b"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1526671"/>
            <a:ext cx="6245352" cy="175564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81600" y="3700826"/>
            <a:ext cx="6248400" cy="914400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4669432"/>
            <a:ext cx="6245352" cy="175564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115EF-7A83-9842-815E-554E5DEB63CD}" type="datetime1">
              <a:rPr lang="en-US" smtClean="0"/>
              <a:t>10/29/2018</a:t>
            </a:fld>
            <a:endParaRPr lang="en-ZA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42770199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097A0-4000-B744-87D8-18F42A934248}" type="datetime1">
              <a:rPr lang="en-US" smtClean="0"/>
              <a:t>10/29/2018</a:t>
            </a:fld>
            <a:endParaRPr lang="en-ZA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0434470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4EA9-4639-9B48-9E98-70455404EF00}" type="datetime1">
              <a:rPr lang="en-US" smtClean="0"/>
              <a:t>10/29/2018</a:t>
            </a:fld>
            <a:endParaRPr lang="en-ZA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823902382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49524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69066"/>
            <a:ext cx="6248398" cy="5655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1" y="593006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A90851AE-F437-A04B-ADE2-D5E346F2089C}" type="datetime1">
              <a:rPr lang="en-US" smtClean="0"/>
              <a:t>10/29/2018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1" y="631444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200" b="1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84011" y="5607592"/>
            <a:ext cx="407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1" baseline="0">
                <a:solidFill>
                  <a:schemeClr val="bg2"/>
                </a:solidFill>
                <a:latin typeface="+mj-lt"/>
              </a:defRPr>
            </a:lvl1pPr>
          </a:lstStyle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6093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79" r:id="rId1"/>
    <p:sldLayoutId id="2147484480" r:id="rId2"/>
    <p:sldLayoutId id="2147484495" r:id="rId3"/>
    <p:sldLayoutId id="2147484490" r:id="rId4"/>
    <p:sldLayoutId id="2147484491" r:id="rId5"/>
    <p:sldLayoutId id="2147484492" r:id="rId6"/>
    <p:sldLayoutId id="2147484493" r:id="rId7"/>
    <p:sldLayoutId id="2147484496" r:id="rId8"/>
    <p:sldLayoutId id="2147484481" r:id="rId9"/>
    <p:sldLayoutId id="2147484498" r:id="rId10"/>
    <p:sldLayoutId id="2147484499" r:id="rId11"/>
    <p:sldLayoutId id="2147484500" r:id="rId12"/>
    <p:sldLayoutId id="2147484482" r:id="rId13"/>
    <p:sldLayoutId id="2147484483" r:id="rId14"/>
    <p:sldLayoutId id="2147484484" r:id="rId15"/>
    <p:sldLayoutId id="2147484485" r:id="rId16"/>
  </p:sldLayoutIdLst>
  <p:hf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5000" b="0" i="1" kern="1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20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6858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8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6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6002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4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0574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29718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34290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38862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2832">
          <p15:clr>
            <a:srgbClr val="F26B43"/>
          </p15:clr>
        </p15:guide>
        <p15:guide id="2" pos="480">
          <p15:clr>
            <a:srgbClr val="F26B43"/>
          </p15:clr>
        </p15:guide>
        <p15:guide id="3" orient="horz" pos="432">
          <p15:clr>
            <a:srgbClr val="F26B43"/>
          </p15:clr>
        </p15:guide>
        <p15:guide id="4" pos="7200">
          <p15:clr>
            <a:srgbClr val="F26B43"/>
          </p15:clr>
        </p15:guide>
        <p15:guide id="5" pos="32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2679374-8EAE-4873-9BB6-F6C630302DA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ZA" dirty="0"/>
              <a:t>Methods and Methodologies</a:t>
            </a: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xmlns="" id="{8DFB8432-2417-49E9-AD9B-61832615E78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2500" r="12500"/>
          <a:stretch>
            <a:fillRect/>
          </a:stretch>
        </p:blipFill>
        <p:spPr>
          <a:xfrm>
            <a:off x="2581275" y="1441450"/>
            <a:ext cx="2397125" cy="2397125"/>
          </a:xfrm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xmlns="" id="{033BD51D-5CC4-4321-94FE-9B610AC8726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Integrating the Data: Report Writing </a:t>
            </a:r>
          </a:p>
          <a:p>
            <a:r>
              <a:rPr lang="en-GB" dirty="0"/>
              <a:t>Micro lecture 2</a:t>
            </a:r>
          </a:p>
        </p:txBody>
      </p:sp>
    </p:spTree>
    <p:extLst>
      <p:ext uri="{BB962C8B-B14F-4D97-AF65-F5344CB8AC3E}">
        <p14:creationId xmlns:p14="http://schemas.microsoft.com/office/powerpoint/2010/main" val="11938868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9D1F34B-93F5-46C0-9BEC-B1A8D5500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471" y="559678"/>
            <a:ext cx="4330435" cy="2221622"/>
          </a:xfrm>
        </p:spPr>
        <p:txBody>
          <a:bodyPr>
            <a:normAutofit/>
          </a:bodyPr>
          <a:lstStyle/>
          <a:p>
            <a:r>
              <a:rPr lang="en-ZA" dirty="0"/>
              <a:t>Methods and methodologies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381FDC16-3D69-48AD-B08B-ED28A10640C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74115" y="3856703"/>
            <a:ext cx="4330435" cy="1894810"/>
          </a:xfrm>
        </p:spPr>
        <p:txBody>
          <a:bodyPr/>
          <a:lstStyle/>
          <a:p>
            <a:pPr algn="ctr"/>
            <a:r>
              <a:rPr lang="en-ZA" dirty="0"/>
              <a:t>They are not the same thing, they should not be used interchangeably although they often are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xmlns="" id="{AC4A7A4E-C192-4A89-A661-72D76FF2F23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627806" y="2079000"/>
            <a:ext cx="2079523" cy="2700000"/>
          </a:xfrm>
        </p:spPr>
        <p:txBody>
          <a:bodyPr lIns="72000" rIns="72000">
            <a:normAutofit lnSpcReduction="10000"/>
          </a:bodyPr>
          <a:lstStyle/>
          <a:p>
            <a:r>
              <a:rPr lang="en-ZA" sz="2400" dirty="0"/>
              <a:t>Methodology</a:t>
            </a:r>
          </a:p>
          <a:p>
            <a:r>
              <a:rPr lang="en-ZA" sz="2400" dirty="0"/>
              <a:t>Framework</a:t>
            </a:r>
          </a:p>
          <a:p>
            <a:r>
              <a:rPr lang="en-ZA" sz="2400" dirty="0"/>
              <a:t>i.e. science</a:t>
            </a:r>
          </a:p>
          <a:p>
            <a:endParaRPr lang="en-ZA" sz="24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C7C944DD-F200-6B48-8A79-099A08992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2</a:t>
            </a:fld>
            <a:endParaRPr lang="en-ZA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xmlns="" id="{D7F651D2-5C0B-427B-A911-2DA55E10D44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39627" y="2079000"/>
            <a:ext cx="1944000" cy="2700000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Method</a:t>
            </a:r>
          </a:p>
          <a:p>
            <a:r>
              <a:rPr lang="en-GB" sz="2400" dirty="0"/>
              <a:t>Technique</a:t>
            </a:r>
          </a:p>
          <a:p>
            <a:r>
              <a:rPr lang="en-GB" sz="2400" dirty="0"/>
              <a:t>i.e. Interview</a:t>
            </a:r>
          </a:p>
        </p:txBody>
      </p:sp>
    </p:spTree>
    <p:extLst>
      <p:ext uri="{BB962C8B-B14F-4D97-AF65-F5344CB8AC3E}">
        <p14:creationId xmlns:p14="http://schemas.microsoft.com/office/powerpoint/2010/main" val="1707474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672769D-B8C8-4982-AE15-C41C3D921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55100"/>
            <a:ext cx="4763846" cy="4952492"/>
          </a:xfrm>
        </p:spPr>
        <p:txBody>
          <a:bodyPr/>
          <a:lstStyle/>
          <a:p>
            <a:r>
              <a:rPr lang="en-ZA" dirty="0"/>
              <a:t>Methods</a:t>
            </a:r>
            <a:br>
              <a:rPr lang="en-ZA" dirty="0"/>
            </a:br>
            <a:r>
              <a:rPr lang="en-ZA" dirty="0"/>
              <a:t/>
            </a:r>
            <a:br>
              <a:rPr lang="en-ZA" dirty="0"/>
            </a:br>
            <a:r>
              <a:rPr lang="en-ZA" dirty="0"/>
              <a:t>   Statements of fact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AD45E12-8254-4FAB-AF03-3FA92E2DC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8097" y="134998"/>
            <a:ext cx="6248398" cy="5655156"/>
          </a:xfrm>
        </p:spPr>
        <p:txBody>
          <a:bodyPr>
            <a:noAutofit/>
          </a:bodyPr>
          <a:lstStyle/>
          <a:p>
            <a:r>
              <a:rPr lang="en-ZA" sz="2400" dirty="0"/>
              <a:t>Keep in mind, if someone were to follow you in this endeavour, could they?</a:t>
            </a:r>
          </a:p>
          <a:p>
            <a:r>
              <a:rPr lang="en-ZA" sz="2400" dirty="0"/>
              <a:t>Give the sort of detail of what you did, exactly and in what order</a:t>
            </a:r>
          </a:p>
          <a:p>
            <a:r>
              <a:rPr lang="en-ZA" sz="2400" dirty="0"/>
              <a:t>In science this </a:t>
            </a:r>
            <a:r>
              <a:rPr lang="en-ZA" sz="2400" dirty="0" smtClean="0"/>
              <a:t>allows replication </a:t>
            </a:r>
            <a:r>
              <a:rPr lang="en-ZA" sz="2400" dirty="0"/>
              <a:t>(and is a good thing)</a:t>
            </a:r>
          </a:p>
          <a:p>
            <a:r>
              <a:rPr lang="en-ZA" sz="2400" dirty="0"/>
              <a:t>As in the rest of the report, </a:t>
            </a:r>
            <a:r>
              <a:rPr lang="en-ZA" sz="2400" dirty="0" smtClean="0"/>
              <a:t>clear and </a:t>
            </a:r>
            <a:r>
              <a:rPr lang="en-ZA" sz="2400" dirty="0"/>
              <a:t>concise prose, short statements, simple language (does not need to be fancy)</a:t>
            </a:r>
          </a:p>
          <a:p>
            <a:r>
              <a:rPr lang="en-ZA" sz="2400" dirty="0"/>
              <a:t>Images and graphics should be used, maps, plans, charts, tables, remember, you may be the first to do this so you may have to construct from scratch or modify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D0C282D6-6FE9-264F-8985-EBC964197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3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746201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xmlns="" id="{F80FBCA7-DCC3-4A33-B6AB-DA51577D0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091" y="584468"/>
            <a:ext cx="3833906" cy="5274923"/>
          </a:xfrm>
        </p:spPr>
        <p:txBody>
          <a:bodyPr/>
          <a:lstStyle/>
          <a:p>
            <a:r>
              <a:rPr lang="en-GB" dirty="0"/>
              <a:t>You need to explain your </a:t>
            </a:r>
            <a:r>
              <a:rPr lang="en-GB" dirty="0" err="1" smtClean="0"/>
              <a:t>protocal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xmlns="" id="{EB761CE6-695A-0941-954E-A6BD7E163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pPr/>
              <a:t>4</a:t>
            </a:fld>
            <a:endParaRPr lang="en-ZA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255F1C11-CFC7-417A-B648-44C2736F84AD}"/>
              </a:ext>
            </a:extLst>
          </p:cNvPr>
          <p:cNvSpPr txBox="1"/>
          <p:nvPr/>
        </p:nvSpPr>
        <p:spPr>
          <a:xfrm>
            <a:off x="5007076" y="280219"/>
            <a:ext cx="5479027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Looked at text in an epic poem that describes a battle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Focus on physical details of the battle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Say what lines, phrases or words you used, refer the reader to them or put them in the text</a:t>
            </a: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 does it say and what can you glean from 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Looked at remaining upstanding walls, location, size, depth, construction materials, defend ability, damage,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Can both be compared, can any meaningful pattern be seen, can inferences be drawn and conclusions made?</a:t>
            </a:r>
          </a:p>
        </p:txBody>
      </p:sp>
    </p:spTree>
    <p:extLst>
      <p:ext uri="{BB962C8B-B14F-4D97-AF65-F5344CB8AC3E}">
        <p14:creationId xmlns:p14="http://schemas.microsoft.com/office/powerpoint/2010/main" val="2989754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 Tips for writing methods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5</a:t>
            </a:fld>
            <a:endParaRPr lang="en-ZA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191991" y="1338997"/>
            <a:ext cx="6172200" cy="5617285"/>
          </a:xfrm>
        </p:spPr>
        <p:txBody>
          <a:bodyPr/>
          <a:lstStyle/>
          <a:p>
            <a:r>
              <a:rPr lang="en-GB" dirty="0" smtClean="0"/>
              <a:t>Written in the past tense </a:t>
            </a:r>
          </a:p>
          <a:p>
            <a:r>
              <a:rPr lang="en-GB" dirty="0" smtClean="0"/>
              <a:t>If you have used materials, IT/graphics programmes, data bases, special apparatus = you need to say what you used and how you used it</a:t>
            </a:r>
          </a:p>
          <a:p>
            <a:r>
              <a:rPr lang="en-GB" dirty="0" smtClean="0"/>
              <a:t>Outline your procedure OR can say what procedure you followed</a:t>
            </a:r>
          </a:p>
          <a:p>
            <a:r>
              <a:rPr lang="en-GB" dirty="0" smtClean="0"/>
              <a:t>Read through it and edit (get as concise as possible)</a:t>
            </a:r>
          </a:p>
          <a:p>
            <a:r>
              <a:rPr lang="en-GB" dirty="0" smtClean="0"/>
              <a:t>Check for agreement with the Introduction (and other sections)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4028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C8D30775-E195-4C4C-93B0-0261753A37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6</a:t>
            </a:fld>
            <a:endParaRPr lang="en-ZA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6CAE39DC-80D0-4955-95EA-9E8DCE8E7C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Part of the report structure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052BBA7B-1398-4A00-AAD7-F361748B39BB}"/>
              </a:ext>
            </a:extLst>
          </p:cNvPr>
          <p:cNvSpPr txBox="1"/>
          <p:nvPr/>
        </p:nvSpPr>
        <p:spPr>
          <a:xfrm>
            <a:off x="5153940" y="738424"/>
            <a:ext cx="652616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Because it sits in a report it has to have continuity from the previous section and lead to the discussion and evaluation to come</a:t>
            </a:r>
          </a:p>
          <a:p>
            <a:endParaRPr lang="en-US" sz="2400" dirty="0"/>
          </a:p>
          <a:p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 cannot conclude it is possible to do </a:t>
            </a:r>
            <a:r>
              <a:rPr lang="en-US" sz="2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something 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if you have not demonstrated what you have done. </a:t>
            </a:r>
          </a:p>
          <a:p>
            <a:endParaRPr lang="en-US" sz="2400" dirty="0"/>
          </a:p>
          <a:p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Most reports have some level of ‘success’ </a:t>
            </a:r>
            <a:r>
              <a:rPr lang="en-US" sz="2400" dirty="0"/>
              <a:t>even if it does not work for you on this </a:t>
            </a:r>
            <a:r>
              <a:rPr lang="en-US" sz="2400" dirty="0" smtClean="0"/>
              <a:t>occasion, the methods section provides the information by which the study is judged</a:t>
            </a:r>
          </a:p>
          <a:p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2400" dirty="0" smtClean="0"/>
              <a:t>Makes it one of the most important sections</a:t>
            </a: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4598200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">
  <a:themeElements>
    <a:clrScheme name="Headlines">
      <a:dk1>
        <a:sysClr val="windowText" lastClr="000000"/>
      </a:dk1>
      <a:lt1>
        <a:sysClr val="window" lastClr="FFFFFF"/>
      </a:lt1>
      <a:dk2>
        <a:srgbClr val="1D1A1D"/>
      </a:dk2>
      <a:lt2>
        <a:srgbClr val="F5F5F5"/>
      </a:lt2>
      <a:accent1>
        <a:srgbClr val="439EB7"/>
      </a:accent1>
      <a:accent2>
        <a:srgbClr val="E28B55"/>
      </a:accent2>
      <a:accent3>
        <a:srgbClr val="DCB64D"/>
      </a:accent3>
      <a:accent4>
        <a:srgbClr val="4CA198"/>
      </a:accent4>
      <a:accent5>
        <a:srgbClr val="835B82"/>
      </a:accent5>
      <a:accent6>
        <a:srgbClr val="645135"/>
      </a:accent6>
      <a:hlink>
        <a:srgbClr val="439EB7"/>
      </a:hlink>
      <a:folHlink>
        <a:srgbClr val="835B82"/>
      </a:folHlink>
    </a:clrScheme>
    <a:fontScheme name="Headlines">
      <a:majorFont>
        <a:latin typeface="Century Schoolbook" panose="020406040505050203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eadlines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100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88900" dist="25400" dir="10800000">
              <a:srgbClr val="000000">
                <a:alpha val="25000"/>
              </a:srgbClr>
            </a:innerShdw>
            <a:outerShdw blurRad="25400" dist="25400" dir="5400000" rotWithShape="0">
              <a:srgbClr val="FFFFFF">
                <a:alpha val="1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iography Template SB v5" id="{C8F63719-C7B0-440F-BF45-FBF3A61BF5B0}" vid="{52D5C24F-F4F1-40E8-BCD0-A5A76B78905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B4284A5-B91B-44CE-AA98-D113F7E92098}">
  <ds:schemaRefs>
    <ds:schemaRef ds:uri="http://purl.org/dc/terms/"/>
    <ds:schemaRef ds:uri="http://schemas.openxmlformats.org/package/2006/metadata/core-properties"/>
    <ds:schemaRef ds:uri="6dc4bcd6-49db-4c07-9060-8acfc67cef9f"/>
    <ds:schemaRef ds:uri="http://schemas.microsoft.com/office/2006/documentManagement/types"/>
    <ds:schemaRef ds:uri="http://schemas.microsoft.com/office/infopath/2007/PartnerControls"/>
    <ds:schemaRef ds:uri="fb0879af-3eba-417a-a55a-ffe6dcd6ca77"/>
    <ds:schemaRef ds:uri="http://purl.org/dc/elements/1.1/"/>
    <ds:schemaRef ds:uri="http://schemas.microsoft.com/office/2006/metadata/properties"/>
    <ds:schemaRef ds:uri="http://schemas.microsoft.com/sharepoint/v3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C6FA4BFD-A0C4-48D8-A7A5-82C354709A0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A8C7708-2BC8-4D9C-B536-F8B43BD93DB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Biography presentation</Template>
  <TotalTime>0</TotalTime>
  <Words>404</Words>
  <Application>Microsoft Office PowerPoint</Application>
  <PresentationFormat>Widescreen</PresentationFormat>
  <Paragraphs>47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Century Schoolbook</vt:lpstr>
      <vt:lpstr>Corbel</vt:lpstr>
      <vt:lpstr>Headlines</vt:lpstr>
      <vt:lpstr>Methods and Methodologies</vt:lpstr>
      <vt:lpstr>Methods and methodologies  </vt:lpstr>
      <vt:lpstr>Methods     Statements of fact</vt:lpstr>
      <vt:lpstr>You need to explain your protocal</vt:lpstr>
      <vt:lpstr>Top Tips for writing methods</vt:lpstr>
      <vt:lpstr>  Part of the report structure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2018-10-28T14:31:10Z</dcterms:created>
  <dcterms:modified xsi:type="dcterms:W3CDTF">2018-10-29T09:24:20Z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