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8"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66" d="100"/>
          <a:sy n="66" d="100"/>
        </p:scale>
        <p:origin x="-174" y="1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B594014-94C3-431F-B359-E6344A646AD4}" type="datetimeFigureOut">
              <a:rPr lang="en-GB" smtClean="0"/>
              <a:t>10/05/2022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2B545E-01FC-4D59-8607-F07FCFFAC9A6}" type="slidenum">
              <a:rPr lang="en-GB" smtClean="0"/>
              <a:t>‹#›</a:t>
            </a:fld>
            <a:endParaRPr lang="en-GB"/>
          </a:p>
        </p:txBody>
      </p:sp>
    </p:spTree>
    <p:extLst>
      <p:ext uri="{BB962C8B-B14F-4D97-AF65-F5344CB8AC3E}">
        <p14:creationId xmlns:p14="http://schemas.microsoft.com/office/powerpoint/2010/main" val="3907478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594014-94C3-431F-B359-E6344A646AD4}" type="datetimeFigureOut">
              <a:rPr lang="en-GB" smtClean="0"/>
              <a:t>10/05/2022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2B545E-01FC-4D59-8607-F07FCFFAC9A6}" type="slidenum">
              <a:rPr lang="en-GB" smtClean="0"/>
              <a:t>‹#›</a:t>
            </a:fld>
            <a:endParaRPr lang="en-GB"/>
          </a:p>
        </p:txBody>
      </p:sp>
    </p:spTree>
    <p:extLst>
      <p:ext uri="{BB962C8B-B14F-4D97-AF65-F5344CB8AC3E}">
        <p14:creationId xmlns:p14="http://schemas.microsoft.com/office/powerpoint/2010/main" val="4060743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B594014-94C3-431F-B359-E6344A646AD4}" type="datetimeFigureOut">
              <a:rPr lang="en-GB" smtClean="0"/>
              <a:t>10/05/2022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2B545E-01FC-4D59-8607-F07FCFFAC9A6}" type="slidenum">
              <a:rPr lang="en-GB" smtClean="0"/>
              <a:t>‹#›</a:t>
            </a:fld>
            <a:endParaRPr lang="en-GB"/>
          </a:p>
        </p:txBody>
      </p:sp>
    </p:spTree>
    <p:extLst>
      <p:ext uri="{BB962C8B-B14F-4D97-AF65-F5344CB8AC3E}">
        <p14:creationId xmlns:p14="http://schemas.microsoft.com/office/powerpoint/2010/main" val="1781938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B594014-94C3-431F-B359-E6344A646AD4}" type="datetimeFigureOut">
              <a:rPr lang="en-GB" smtClean="0"/>
              <a:t>10/05/2022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2B545E-01FC-4D59-8607-F07FCFFAC9A6}" type="slidenum">
              <a:rPr lang="en-GB" smtClean="0"/>
              <a:t>‹#›</a:t>
            </a:fld>
            <a:endParaRPr lang="en-GB"/>
          </a:p>
        </p:txBody>
      </p:sp>
    </p:spTree>
    <p:extLst>
      <p:ext uri="{BB962C8B-B14F-4D97-AF65-F5344CB8AC3E}">
        <p14:creationId xmlns:p14="http://schemas.microsoft.com/office/powerpoint/2010/main" val="3526252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B594014-94C3-431F-B359-E6344A646AD4}" type="datetimeFigureOut">
              <a:rPr lang="en-GB" smtClean="0"/>
              <a:t>10/05/2022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2B545E-01FC-4D59-8607-F07FCFFAC9A6}" type="slidenum">
              <a:rPr lang="en-GB" smtClean="0"/>
              <a:t>‹#›</a:t>
            </a:fld>
            <a:endParaRPr lang="en-GB"/>
          </a:p>
        </p:txBody>
      </p:sp>
    </p:spTree>
    <p:extLst>
      <p:ext uri="{BB962C8B-B14F-4D97-AF65-F5344CB8AC3E}">
        <p14:creationId xmlns:p14="http://schemas.microsoft.com/office/powerpoint/2010/main" val="4227267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B594014-94C3-431F-B359-E6344A646AD4}" type="datetimeFigureOut">
              <a:rPr lang="en-GB" smtClean="0"/>
              <a:t>10/05/2022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2B545E-01FC-4D59-8607-F07FCFFAC9A6}" type="slidenum">
              <a:rPr lang="en-GB" smtClean="0"/>
              <a:t>‹#›</a:t>
            </a:fld>
            <a:endParaRPr lang="en-GB"/>
          </a:p>
        </p:txBody>
      </p:sp>
    </p:spTree>
    <p:extLst>
      <p:ext uri="{BB962C8B-B14F-4D97-AF65-F5344CB8AC3E}">
        <p14:creationId xmlns:p14="http://schemas.microsoft.com/office/powerpoint/2010/main" val="1047457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594014-94C3-431F-B359-E6344A646AD4}" type="datetimeFigureOut">
              <a:rPr lang="en-GB" smtClean="0"/>
              <a:t>10/05/2022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2B545E-01FC-4D59-8607-F07FCFFAC9A6}" type="slidenum">
              <a:rPr lang="en-GB" smtClean="0"/>
              <a:t>‹#›</a:t>
            </a:fld>
            <a:endParaRPr lang="en-GB"/>
          </a:p>
        </p:txBody>
      </p:sp>
    </p:spTree>
    <p:extLst>
      <p:ext uri="{BB962C8B-B14F-4D97-AF65-F5344CB8AC3E}">
        <p14:creationId xmlns:p14="http://schemas.microsoft.com/office/powerpoint/2010/main" val="1342390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B594014-94C3-431F-B359-E6344A646AD4}" type="datetimeFigureOut">
              <a:rPr lang="en-GB" smtClean="0"/>
              <a:t>10/05/2022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2B545E-01FC-4D59-8607-F07FCFFAC9A6}" type="slidenum">
              <a:rPr lang="en-GB" smtClean="0"/>
              <a:t>‹#›</a:t>
            </a:fld>
            <a:endParaRPr lang="en-GB"/>
          </a:p>
        </p:txBody>
      </p:sp>
    </p:spTree>
    <p:extLst>
      <p:ext uri="{BB962C8B-B14F-4D97-AF65-F5344CB8AC3E}">
        <p14:creationId xmlns:p14="http://schemas.microsoft.com/office/powerpoint/2010/main" val="513137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B594014-94C3-431F-B359-E6344A646AD4}" type="datetimeFigureOut">
              <a:rPr lang="en-GB" smtClean="0"/>
              <a:t>10/05/2022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2B545E-01FC-4D59-8607-F07FCFFAC9A6}" type="slidenum">
              <a:rPr lang="en-GB" smtClean="0"/>
              <a:t>‹#›</a:t>
            </a:fld>
            <a:endParaRPr lang="en-GB"/>
          </a:p>
        </p:txBody>
      </p:sp>
    </p:spTree>
    <p:extLst>
      <p:ext uri="{BB962C8B-B14F-4D97-AF65-F5344CB8AC3E}">
        <p14:creationId xmlns:p14="http://schemas.microsoft.com/office/powerpoint/2010/main" val="3204763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594014-94C3-431F-B359-E6344A646AD4}" type="datetimeFigureOut">
              <a:rPr lang="en-GB" smtClean="0"/>
              <a:t>10/05/2022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2B545E-01FC-4D59-8607-F07FCFFAC9A6}" type="slidenum">
              <a:rPr lang="en-GB" smtClean="0"/>
              <a:t>‹#›</a:t>
            </a:fld>
            <a:endParaRPr lang="en-GB"/>
          </a:p>
        </p:txBody>
      </p:sp>
    </p:spTree>
    <p:extLst>
      <p:ext uri="{BB962C8B-B14F-4D97-AF65-F5344CB8AC3E}">
        <p14:creationId xmlns:p14="http://schemas.microsoft.com/office/powerpoint/2010/main" val="632475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594014-94C3-431F-B359-E6344A646AD4}" type="datetimeFigureOut">
              <a:rPr lang="en-GB" smtClean="0"/>
              <a:t>10/05/2022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2B545E-01FC-4D59-8607-F07FCFFAC9A6}" type="slidenum">
              <a:rPr lang="en-GB" smtClean="0"/>
              <a:t>‹#›</a:t>
            </a:fld>
            <a:endParaRPr lang="en-GB"/>
          </a:p>
        </p:txBody>
      </p:sp>
    </p:spTree>
    <p:extLst>
      <p:ext uri="{BB962C8B-B14F-4D97-AF65-F5344CB8AC3E}">
        <p14:creationId xmlns:p14="http://schemas.microsoft.com/office/powerpoint/2010/main" val="3789690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594014-94C3-431F-B359-E6344A646AD4}" type="datetimeFigureOut">
              <a:rPr lang="en-GB" smtClean="0"/>
              <a:t>10/05/2022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2B545E-01FC-4D59-8607-F07FCFFAC9A6}" type="slidenum">
              <a:rPr lang="en-GB" smtClean="0"/>
              <a:t>‹#›</a:t>
            </a:fld>
            <a:endParaRPr lang="en-GB"/>
          </a:p>
        </p:txBody>
      </p:sp>
    </p:spTree>
    <p:extLst>
      <p:ext uri="{BB962C8B-B14F-4D97-AF65-F5344CB8AC3E}">
        <p14:creationId xmlns:p14="http://schemas.microsoft.com/office/powerpoint/2010/main" val="17488508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692127" y="816827"/>
            <a:ext cx="3510915" cy="3057893"/>
          </a:xfrm>
          <a:prstGeom prst="rect">
            <a:avLst/>
          </a:prstGeom>
        </p:spPr>
      </p:pic>
      <p:grpSp>
        <p:nvGrpSpPr>
          <p:cNvPr id="7" name="Group 6"/>
          <p:cNvGrpSpPr/>
          <p:nvPr/>
        </p:nvGrpSpPr>
        <p:grpSpPr>
          <a:xfrm>
            <a:off x="6203042" y="816827"/>
            <a:ext cx="3136900" cy="3057893"/>
            <a:chOff x="7195820" y="1225041"/>
            <a:chExt cx="3794760" cy="3670135"/>
          </a:xfrm>
        </p:grpSpPr>
        <p:sp>
          <p:nvSpPr>
            <p:cNvPr id="8" name="Rectangle 7"/>
            <p:cNvSpPr/>
            <p:nvPr/>
          </p:nvSpPr>
          <p:spPr>
            <a:xfrm>
              <a:off x="7195820" y="1225041"/>
              <a:ext cx="3794760" cy="3670135"/>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9" name="Group 8"/>
            <p:cNvGrpSpPr/>
            <p:nvPr/>
          </p:nvGrpSpPr>
          <p:grpSpPr>
            <a:xfrm>
              <a:off x="8241529" y="2010963"/>
              <a:ext cx="1708921" cy="2098289"/>
              <a:chOff x="2939488" y="1053465"/>
              <a:chExt cx="520700" cy="777875"/>
            </a:xfrm>
          </p:grpSpPr>
          <p:pic>
            <p:nvPicPr>
              <p:cNvPr id="10" name="Picture 9"/>
              <p:cNvPicPr>
                <a:picLocks noChangeAspect="1"/>
              </p:cNvPicPr>
              <p:nvPr/>
            </p:nvPicPr>
            <p:blipFill rotWithShape="1">
              <a:blip r:embed="rId3"/>
              <a:srcRect l="24857" t="13790" r="24736" b="13673"/>
              <a:stretch/>
            </p:blipFill>
            <p:spPr>
              <a:xfrm>
                <a:off x="2939488" y="1082040"/>
                <a:ext cx="520700" cy="749300"/>
              </a:xfrm>
              <a:prstGeom prst="rect">
                <a:avLst/>
              </a:prstGeom>
              <a:noFill/>
            </p:spPr>
          </p:pic>
          <p:pic>
            <p:nvPicPr>
              <p:cNvPr id="11" name="Picture 10"/>
              <p:cNvPicPr>
                <a:picLocks noChangeAspect="1"/>
              </p:cNvPicPr>
              <p:nvPr/>
            </p:nvPicPr>
            <p:blipFill rotWithShape="1">
              <a:blip r:embed="rId3">
                <a:lum bright="70000" contrast="-70000"/>
              </a:blip>
              <a:srcRect l="24857" t="13790" r="24736" b="13673"/>
              <a:stretch/>
            </p:blipFill>
            <p:spPr>
              <a:xfrm>
                <a:off x="2939488" y="1053465"/>
                <a:ext cx="520700" cy="749300"/>
              </a:xfrm>
              <a:prstGeom prst="rect">
                <a:avLst/>
              </a:prstGeom>
            </p:spPr>
          </p:pic>
        </p:grpSp>
      </p:grpSp>
      <p:sp>
        <p:nvSpPr>
          <p:cNvPr id="12" name="TextBox 11"/>
          <p:cNvSpPr txBox="1"/>
          <p:nvPr/>
        </p:nvSpPr>
        <p:spPr>
          <a:xfrm>
            <a:off x="2692127" y="4310743"/>
            <a:ext cx="6647815" cy="923330"/>
          </a:xfrm>
          <a:prstGeom prst="rect">
            <a:avLst/>
          </a:prstGeom>
          <a:noFill/>
        </p:spPr>
        <p:txBody>
          <a:bodyPr wrap="square" rtlCol="0">
            <a:spAutoFit/>
          </a:bodyPr>
          <a:lstStyle/>
          <a:p>
            <a:r>
              <a:rPr lang="en-GB" sz="5400" dirty="0" smtClean="0">
                <a:solidFill>
                  <a:srgbClr val="C00000"/>
                </a:solidFill>
                <a:latin typeface="Bahnschrift SemiBold" panose="020B0502040204020203" pitchFamily="34" charset="0"/>
              </a:rPr>
              <a:t>IDEATION &amp; DESIGN</a:t>
            </a:r>
            <a:endParaRPr lang="en-GB" sz="5400" dirty="0">
              <a:solidFill>
                <a:srgbClr val="C00000"/>
              </a:solidFill>
              <a:latin typeface="Bahnschrift SemiBold" panose="020B0502040204020203" pitchFamily="34" charset="0"/>
            </a:endParaRPr>
          </a:p>
        </p:txBody>
      </p:sp>
    </p:spTree>
    <p:extLst>
      <p:ext uri="{BB962C8B-B14F-4D97-AF65-F5344CB8AC3E}">
        <p14:creationId xmlns:p14="http://schemas.microsoft.com/office/powerpoint/2010/main" val="1207226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C00000"/>
                </a:solidFill>
                <a:latin typeface="Bahnschrift SemiBold" panose="020B0502040204020203" pitchFamily="34" charset="0"/>
              </a:rPr>
              <a:t>Requirements</a:t>
            </a:r>
            <a:endParaRPr lang="en-GB" dirty="0">
              <a:solidFill>
                <a:srgbClr val="C00000"/>
              </a:solidFill>
              <a:latin typeface="Bahnschrift SemiBold" panose="020B0502040204020203" pitchFamily="34" charset="0"/>
            </a:endParaRPr>
          </a:p>
        </p:txBody>
      </p:sp>
      <p:sp>
        <p:nvSpPr>
          <p:cNvPr id="3" name="Content Placeholder 2"/>
          <p:cNvSpPr>
            <a:spLocks noGrp="1"/>
          </p:cNvSpPr>
          <p:nvPr>
            <p:ph idx="1"/>
          </p:nvPr>
        </p:nvSpPr>
        <p:spPr/>
        <p:txBody>
          <a:bodyPr>
            <a:normAutofit fontScale="92500" lnSpcReduction="10000"/>
          </a:bodyPr>
          <a:lstStyle/>
          <a:p>
            <a:pPr marL="0" indent="0">
              <a:buNone/>
            </a:pPr>
            <a:r>
              <a:rPr lang="en-US" dirty="0">
                <a:latin typeface="Bahnschrift SemiBold" panose="020B0502040204020203" pitchFamily="34" charset="0"/>
              </a:rPr>
              <a:t>The WheresMyLocal app must include the following:</a:t>
            </a:r>
            <a:endParaRPr lang="en-GB" dirty="0">
              <a:latin typeface="Bahnschrift SemiBold" panose="020B0502040204020203" pitchFamily="34" charset="0"/>
            </a:endParaRPr>
          </a:p>
          <a:p>
            <a:pPr lvl="0"/>
            <a:r>
              <a:rPr lang="en-US" dirty="0">
                <a:latin typeface="Bahnschrift SemiBold" panose="020B0502040204020203" pitchFamily="34" charset="0"/>
              </a:rPr>
              <a:t>Ability for users to create an account to access rewards from associated pubs.</a:t>
            </a:r>
            <a:endParaRPr lang="en-GB" dirty="0">
              <a:latin typeface="Bahnschrift SemiBold" panose="020B0502040204020203" pitchFamily="34" charset="0"/>
            </a:endParaRPr>
          </a:p>
          <a:p>
            <a:pPr lvl="0"/>
            <a:r>
              <a:rPr lang="en-US" dirty="0">
                <a:latin typeface="Bahnschrift SemiBold" panose="020B0502040204020203" pitchFamily="34" charset="0"/>
              </a:rPr>
              <a:t>In app ordering for food/drinks.</a:t>
            </a:r>
            <a:endParaRPr lang="en-GB" dirty="0">
              <a:latin typeface="Bahnschrift SemiBold" panose="020B0502040204020203" pitchFamily="34" charset="0"/>
            </a:endParaRPr>
          </a:p>
          <a:p>
            <a:pPr lvl="0"/>
            <a:r>
              <a:rPr lang="en-US" dirty="0">
                <a:latin typeface="Bahnschrift SemiBold" panose="020B0502040204020203" pitchFamily="34" charset="0"/>
              </a:rPr>
              <a:t>Maps to find pubs in the area.</a:t>
            </a:r>
            <a:endParaRPr lang="en-GB" dirty="0">
              <a:latin typeface="Bahnschrift SemiBold" panose="020B0502040204020203" pitchFamily="34" charset="0"/>
            </a:endParaRPr>
          </a:p>
          <a:p>
            <a:pPr lvl="0"/>
            <a:r>
              <a:rPr lang="en-US" dirty="0">
                <a:latin typeface="Bahnschrift SemiBold" panose="020B0502040204020203" pitchFamily="34" charset="0"/>
              </a:rPr>
              <a:t>Must include menu items from pubs that we are associated with.</a:t>
            </a:r>
            <a:endParaRPr lang="en-GB" dirty="0">
              <a:latin typeface="Bahnschrift SemiBold" panose="020B0502040204020203" pitchFamily="34" charset="0"/>
            </a:endParaRPr>
          </a:p>
          <a:p>
            <a:pPr lvl="0"/>
            <a:r>
              <a:rPr lang="en-US" dirty="0">
                <a:latin typeface="Bahnschrift SemiBold" panose="020B0502040204020203" pitchFamily="34" charset="0"/>
              </a:rPr>
              <a:t>Must include a checkout system to allow users to order in app.</a:t>
            </a:r>
            <a:endParaRPr lang="en-GB" dirty="0">
              <a:latin typeface="Bahnschrift SemiBold" panose="020B0502040204020203" pitchFamily="34" charset="0"/>
            </a:endParaRPr>
          </a:p>
          <a:p>
            <a:pPr lvl="0"/>
            <a:r>
              <a:rPr lang="en-US" dirty="0">
                <a:latin typeface="Bahnschrift SemiBold" panose="020B0502040204020203" pitchFamily="34" charset="0"/>
              </a:rPr>
              <a:t>Ability for customers to review and rate pubs.</a:t>
            </a:r>
            <a:endParaRPr lang="en-GB" dirty="0">
              <a:latin typeface="Bahnschrift SemiBold" panose="020B0502040204020203" pitchFamily="34" charset="0"/>
            </a:endParaRPr>
          </a:p>
          <a:p>
            <a:pPr lvl="0"/>
            <a:r>
              <a:rPr lang="en-US" dirty="0">
                <a:latin typeface="Bahnschrift SemiBold" panose="020B0502040204020203" pitchFamily="34" charset="0"/>
              </a:rPr>
              <a:t>Allow pubs to put on various promotions to appeal to customers.</a:t>
            </a:r>
            <a:endParaRPr lang="en-GB" dirty="0">
              <a:latin typeface="Bahnschrift SemiBold" panose="020B0502040204020203" pitchFamily="34" charset="0"/>
            </a:endParaRPr>
          </a:p>
          <a:p>
            <a:pPr lvl="0"/>
            <a:r>
              <a:rPr lang="en-US" dirty="0">
                <a:latin typeface="Bahnschrift SemiBold" panose="020B0502040204020203" pitchFamily="34" charset="0"/>
              </a:rPr>
              <a:t>Targeted advertisements to customers.</a:t>
            </a:r>
            <a:endParaRPr lang="en-GB" dirty="0">
              <a:latin typeface="Bahnschrift SemiBold" panose="020B0502040204020203" pitchFamily="34" charset="0"/>
            </a:endParaRPr>
          </a:p>
        </p:txBody>
      </p:sp>
    </p:spTree>
    <p:extLst>
      <p:ext uri="{BB962C8B-B14F-4D97-AF65-F5344CB8AC3E}">
        <p14:creationId xmlns:p14="http://schemas.microsoft.com/office/powerpoint/2010/main" val="432422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C00000"/>
                </a:solidFill>
                <a:latin typeface="Bahnschrift SemiBold" panose="020B0502040204020203" pitchFamily="34" charset="0"/>
              </a:rPr>
              <a:t>App Navigation Flowchart</a:t>
            </a:r>
            <a:endParaRPr lang="en-GB" dirty="0">
              <a:solidFill>
                <a:srgbClr val="C00000"/>
              </a:solidFill>
              <a:latin typeface="Bahnschrift SemiBold" panose="020B0502040204020203" pitchFamily="34" charset="0"/>
            </a:endParaRPr>
          </a:p>
        </p:txBody>
      </p:sp>
      <p:pic>
        <p:nvPicPr>
          <p:cNvPr id="4" name="Content Placeholder 3"/>
          <p:cNvPicPr>
            <a:picLocks noGrp="1"/>
          </p:cNvPicPr>
          <p:nvPr>
            <p:ph idx="1"/>
          </p:nvPr>
        </p:nvPicPr>
        <p:blipFill>
          <a:blip r:embed="rId2"/>
          <a:stretch>
            <a:fillRect/>
          </a:stretch>
        </p:blipFill>
        <p:spPr>
          <a:xfrm>
            <a:off x="2806700" y="1690688"/>
            <a:ext cx="6578600" cy="5032376"/>
          </a:xfrm>
          <a:prstGeom prst="rect">
            <a:avLst/>
          </a:prstGeom>
        </p:spPr>
      </p:pic>
    </p:spTree>
    <p:extLst>
      <p:ext uri="{BB962C8B-B14F-4D97-AF65-F5344CB8AC3E}">
        <p14:creationId xmlns:p14="http://schemas.microsoft.com/office/powerpoint/2010/main" val="2865999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C00000"/>
                </a:solidFill>
                <a:latin typeface="Bahnschrift SemiBold" panose="020B0502040204020203" pitchFamily="34" charset="0"/>
              </a:rPr>
              <a:t>USP</a:t>
            </a:r>
            <a:endParaRPr lang="en-GB" dirty="0">
              <a:solidFill>
                <a:srgbClr val="C00000"/>
              </a:solidFill>
              <a:latin typeface="Bahnschrift SemiBold" panose="020B0502040204020203" pitchFamily="34" charset="0"/>
            </a:endParaRPr>
          </a:p>
        </p:txBody>
      </p:sp>
      <p:sp>
        <p:nvSpPr>
          <p:cNvPr id="3" name="Content Placeholder 2"/>
          <p:cNvSpPr>
            <a:spLocks noGrp="1"/>
          </p:cNvSpPr>
          <p:nvPr>
            <p:ph idx="1"/>
          </p:nvPr>
        </p:nvSpPr>
        <p:spPr>
          <a:xfrm>
            <a:off x="838200" y="1690688"/>
            <a:ext cx="10515600" cy="4351338"/>
          </a:xfrm>
        </p:spPr>
        <p:txBody>
          <a:bodyPr/>
          <a:lstStyle/>
          <a:p>
            <a:r>
              <a:rPr lang="en-US" dirty="0" smtClean="0">
                <a:latin typeface="Bahnschrift SemiBold" panose="020B0502040204020203" pitchFamily="34" charset="0"/>
              </a:rPr>
              <a:t>Where's </a:t>
            </a:r>
            <a:r>
              <a:rPr lang="en-US" dirty="0">
                <a:latin typeface="Bahnschrift SemiBold" panose="020B0502040204020203" pitchFamily="34" charset="0"/>
              </a:rPr>
              <a:t>My Local differs from other apps on the market such as Weatherspoon’s or Swansea Eats.</a:t>
            </a:r>
            <a:endParaRPr lang="en-GB" dirty="0">
              <a:latin typeface="Bahnschrift SemiBold" panose="020B0502040204020203" pitchFamily="34" charset="0"/>
            </a:endParaRPr>
          </a:p>
          <a:p>
            <a:r>
              <a:rPr lang="en-US" dirty="0">
                <a:latin typeface="Bahnschrift SemiBold" panose="020B0502040204020203" pitchFamily="34" charset="0"/>
              </a:rPr>
              <a:t>Our unique selling point is that we work with local pubs rather than just the chain pubs. We work with these pubs to allow them to sell their products via our app, whilst giving them the ability to reward their customers that have signed up with us. By working with us, pubs can reach a larger target audience, as people will see their pub on the app and decide to visit, whereas they wouldn’t usually think about going there.</a:t>
            </a:r>
            <a:endParaRPr lang="en-GB" dirty="0">
              <a:latin typeface="Bahnschrift SemiBold" panose="020B0502040204020203" pitchFamily="34" charset="0"/>
            </a:endParaRPr>
          </a:p>
        </p:txBody>
      </p:sp>
    </p:spTree>
    <p:extLst>
      <p:ext uri="{BB962C8B-B14F-4D97-AF65-F5344CB8AC3E}">
        <p14:creationId xmlns:p14="http://schemas.microsoft.com/office/powerpoint/2010/main" val="1631742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1850" y="2579914"/>
            <a:ext cx="10515600" cy="1061357"/>
          </a:xfrm>
        </p:spPr>
        <p:txBody>
          <a:bodyPr/>
          <a:lstStyle/>
          <a:p>
            <a:pPr algn="ctr"/>
            <a:r>
              <a:rPr lang="en-GB" dirty="0" smtClean="0">
                <a:solidFill>
                  <a:srgbClr val="C00000"/>
                </a:solidFill>
                <a:latin typeface="Bahnschrift SemiBold" panose="020B0502040204020203" pitchFamily="34" charset="0"/>
              </a:rPr>
              <a:t>Design and Implementation</a:t>
            </a:r>
            <a:endParaRPr lang="en-GB" dirty="0">
              <a:solidFill>
                <a:srgbClr val="C00000"/>
              </a:solidFill>
              <a:latin typeface="Bahnschrift SemiBold" panose="020B0502040204020203" pitchFamily="34" charset="0"/>
            </a:endParaRP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346892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rgbClr val="C00000"/>
                </a:solidFill>
                <a:latin typeface="Bahnschrift SemiBold" panose="020B0502040204020203" pitchFamily="34" charset="0"/>
              </a:rPr>
              <a:t>Design &amp; Implementation – Main Menu</a:t>
            </a:r>
            <a:endParaRPr lang="en-GB" dirty="0">
              <a:solidFill>
                <a:srgbClr val="C00000"/>
              </a:solidFill>
              <a:latin typeface="Bahnschrift SemiBold" panose="020B0502040204020203" pitchFamily="34" charset="0"/>
            </a:endParaRPr>
          </a:p>
        </p:txBody>
      </p:sp>
      <p:pic>
        <p:nvPicPr>
          <p:cNvPr id="9" name="Content Placeholder 8"/>
          <p:cNvPicPr>
            <a:picLocks noGrp="1" noChangeAspect="1"/>
          </p:cNvPicPr>
          <p:nvPr>
            <p:ph sz="half" idx="2"/>
          </p:nvPr>
        </p:nvPicPr>
        <p:blipFill>
          <a:blip r:embed="rId2"/>
          <a:stretch>
            <a:fillRect/>
          </a:stretch>
        </p:blipFill>
        <p:spPr>
          <a:xfrm>
            <a:off x="7445829" y="1408859"/>
            <a:ext cx="2510971" cy="5452780"/>
          </a:xfrm>
          <a:prstGeom prst="rect">
            <a:avLst/>
          </a:prstGeom>
        </p:spPr>
      </p:pic>
      <p:pic>
        <p:nvPicPr>
          <p:cNvPr id="8" name="Content Placeholder 7"/>
          <p:cNvPicPr>
            <a:picLocks noGrp="1"/>
          </p:cNvPicPr>
          <p:nvPr>
            <p:ph sz="half" idx="1"/>
          </p:nvPr>
        </p:nvPicPr>
        <p:blipFill>
          <a:blip r:embed="rId3">
            <a:extLst>
              <a:ext uri="{28A0092B-C50C-407E-A947-70E740481C1C}">
                <a14:useLocalDpi xmlns:a14="http://schemas.microsoft.com/office/drawing/2010/main" val="0"/>
              </a:ext>
            </a:extLst>
          </a:blip>
          <a:stretch>
            <a:fillRect/>
          </a:stretch>
        </p:blipFill>
        <p:spPr>
          <a:xfrm>
            <a:off x="2533650" y="2239169"/>
            <a:ext cx="1790700" cy="3524250"/>
          </a:xfrm>
          <a:prstGeom prst="rect">
            <a:avLst/>
          </a:prstGeom>
        </p:spPr>
      </p:pic>
    </p:spTree>
    <p:extLst>
      <p:ext uri="{BB962C8B-B14F-4D97-AF65-F5344CB8AC3E}">
        <p14:creationId xmlns:p14="http://schemas.microsoft.com/office/powerpoint/2010/main" val="785025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C00000"/>
                </a:solidFill>
                <a:latin typeface="Bahnschrift SemiBold" panose="020B0502040204020203" pitchFamily="34" charset="0"/>
              </a:rPr>
              <a:t>Design &amp; Implementation – Pub Finder</a:t>
            </a:r>
            <a:endParaRPr lang="en-GB" dirty="0"/>
          </a:p>
        </p:txBody>
      </p:sp>
      <p:pic>
        <p:nvPicPr>
          <p:cNvPr id="6" name="Content Placeholder 5"/>
          <p:cNvPicPr>
            <a:picLocks noGrp="1" noChangeAspect="1"/>
          </p:cNvPicPr>
          <p:nvPr>
            <p:ph sz="half" idx="2"/>
          </p:nvPr>
        </p:nvPicPr>
        <p:blipFill>
          <a:blip r:embed="rId2"/>
          <a:stretch>
            <a:fillRect/>
          </a:stretch>
        </p:blipFill>
        <p:spPr>
          <a:xfrm>
            <a:off x="7474857" y="1305494"/>
            <a:ext cx="2540000" cy="5469738"/>
          </a:xfrm>
          <a:prstGeom prst="rect">
            <a:avLst/>
          </a:prstGeom>
        </p:spPr>
      </p:pic>
      <p:pic>
        <p:nvPicPr>
          <p:cNvPr id="5" name="Content Placeholder 4"/>
          <p:cNvPicPr>
            <a:picLocks noGrp="1"/>
          </p:cNvPicPr>
          <p:nvPr>
            <p:ph sz="half" idx="1"/>
          </p:nvPr>
        </p:nvPicPr>
        <p:blipFill>
          <a:blip r:embed="rId3">
            <a:extLst>
              <a:ext uri="{28A0092B-C50C-407E-A947-70E740481C1C}">
                <a14:useLocalDpi xmlns:a14="http://schemas.microsoft.com/office/drawing/2010/main" val="0"/>
              </a:ext>
            </a:extLst>
          </a:blip>
          <a:stretch>
            <a:fillRect/>
          </a:stretch>
        </p:blipFill>
        <p:spPr>
          <a:xfrm>
            <a:off x="2533650" y="2243931"/>
            <a:ext cx="1790700" cy="3514725"/>
          </a:xfrm>
          <a:prstGeom prst="rect">
            <a:avLst/>
          </a:prstGeom>
        </p:spPr>
      </p:pic>
    </p:spTree>
    <p:extLst>
      <p:ext uri="{BB962C8B-B14F-4D97-AF65-F5344CB8AC3E}">
        <p14:creationId xmlns:p14="http://schemas.microsoft.com/office/powerpoint/2010/main" val="931262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C00000"/>
                </a:solidFill>
                <a:latin typeface="Bahnschrift SemiBold" panose="020B0502040204020203" pitchFamily="34" charset="0"/>
              </a:rPr>
              <a:t>Design &amp; Implementation – Drinks</a:t>
            </a:r>
            <a:endParaRPr lang="en-GB" dirty="0"/>
          </a:p>
        </p:txBody>
      </p:sp>
      <p:pic>
        <p:nvPicPr>
          <p:cNvPr id="6" name="Content Placeholder 5"/>
          <p:cNvPicPr>
            <a:picLocks noGrp="1" noChangeAspect="1"/>
          </p:cNvPicPr>
          <p:nvPr>
            <p:ph sz="half" idx="2"/>
          </p:nvPr>
        </p:nvPicPr>
        <p:blipFill>
          <a:blip r:embed="rId2"/>
          <a:stretch>
            <a:fillRect/>
          </a:stretch>
        </p:blipFill>
        <p:spPr>
          <a:xfrm>
            <a:off x="7576457" y="1279402"/>
            <a:ext cx="2409372" cy="5363013"/>
          </a:xfrm>
          <a:prstGeom prst="rect">
            <a:avLst/>
          </a:prstGeom>
        </p:spPr>
      </p:pic>
      <p:pic>
        <p:nvPicPr>
          <p:cNvPr id="5" name="Content Placeholder 4"/>
          <p:cNvPicPr>
            <a:picLocks noGrp="1"/>
          </p:cNvPicPr>
          <p:nvPr>
            <p:ph sz="half" idx="1"/>
          </p:nvPr>
        </p:nvPicPr>
        <p:blipFill>
          <a:blip r:embed="rId3">
            <a:extLst>
              <a:ext uri="{28A0092B-C50C-407E-A947-70E740481C1C}">
                <a14:useLocalDpi xmlns:a14="http://schemas.microsoft.com/office/drawing/2010/main" val="0"/>
              </a:ext>
            </a:extLst>
          </a:blip>
          <a:stretch>
            <a:fillRect/>
          </a:stretch>
        </p:blipFill>
        <p:spPr>
          <a:xfrm>
            <a:off x="2495550" y="2205831"/>
            <a:ext cx="1866900" cy="3590925"/>
          </a:xfrm>
          <a:prstGeom prst="rect">
            <a:avLst/>
          </a:prstGeom>
        </p:spPr>
      </p:pic>
    </p:spTree>
    <p:extLst>
      <p:ext uri="{BB962C8B-B14F-4D97-AF65-F5344CB8AC3E}">
        <p14:creationId xmlns:p14="http://schemas.microsoft.com/office/powerpoint/2010/main" val="1847068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C00000"/>
                </a:solidFill>
                <a:latin typeface="Bahnschrift SemiBold" panose="020B0502040204020203" pitchFamily="34" charset="0"/>
              </a:rPr>
              <a:t>Design &amp; Implementation – Menu Example</a:t>
            </a:r>
            <a:endParaRPr lang="en-GB" dirty="0"/>
          </a:p>
        </p:txBody>
      </p:sp>
      <p:pic>
        <p:nvPicPr>
          <p:cNvPr id="6" name="Content Placeholder 5"/>
          <p:cNvPicPr>
            <a:picLocks noGrp="1" noChangeAspect="1"/>
          </p:cNvPicPr>
          <p:nvPr>
            <p:ph sz="half" idx="2"/>
          </p:nvPr>
        </p:nvPicPr>
        <p:blipFill>
          <a:blip r:embed="rId2"/>
          <a:stretch>
            <a:fillRect/>
          </a:stretch>
        </p:blipFill>
        <p:spPr>
          <a:xfrm>
            <a:off x="7460343" y="1431000"/>
            <a:ext cx="2496457" cy="5374959"/>
          </a:xfrm>
          <a:prstGeom prst="rect">
            <a:avLst/>
          </a:prstGeom>
        </p:spPr>
      </p:pic>
      <p:pic>
        <p:nvPicPr>
          <p:cNvPr id="5" name="Content Placeholder 4"/>
          <p:cNvPicPr>
            <a:picLocks noGrp="1"/>
          </p:cNvPicPr>
          <p:nvPr>
            <p:ph sz="half" idx="1"/>
          </p:nvPr>
        </p:nvPicPr>
        <p:blipFill>
          <a:blip r:embed="rId3">
            <a:extLst>
              <a:ext uri="{28A0092B-C50C-407E-A947-70E740481C1C}">
                <a14:useLocalDpi xmlns:a14="http://schemas.microsoft.com/office/drawing/2010/main" val="0"/>
              </a:ext>
            </a:extLst>
          </a:blip>
          <a:stretch>
            <a:fillRect/>
          </a:stretch>
        </p:blipFill>
        <p:spPr>
          <a:xfrm>
            <a:off x="2533650" y="2205831"/>
            <a:ext cx="1790700" cy="3590925"/>
          </a:xfrm>
          <a:prstGeom prst="rect">
            <a:avLst/>
          </a:prstGeom>
        </p:spPr>
      </p:pic>
    </p:spTree>
    <p:extLst>
      <p:ext uri="{BB962C8B-B14F-4D97-AF65-F5344CB8AC3E}">
        <p14:creationId xmlns:p14="http://schemas.microsoft.com/office/powerpoint/2010/main" val="1898024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C00000"/>
                </a:solidFill>
                <a:latin typeface="Bahnschrift SemiBold" panose="020B0502040204020203" pitchFamily="34" charset="0"/>
              </a:rPr>
              <a:t>Design &amp; Implementation – Food</a:t>
            </a:r>
            <a:endParaRPr lang="en-GB" dirty="0"/>
          </a:p>
        </p:txBody>
      </p:sp>
      <p:pic>
        <p:nvPicPr>
          <p:cNvPr id="6" name="Content Placeholder 5"/>
          <p:cNvPicPr>
            <a:picLocks noGrp="1" noChangeAspect="1"/>
          </p:cNvPicPr>
          <p:nvPr>
            <p:ph sz="half" idx="2"/>
          </p:nvPr>
        </p:nvPicPr>
        <p:blipFill>
          <a:blip r:embed="rId2"/>
          <a:stretch>
            <a:fillRect/>
          </a:stretch>
        </p:blipFill>
        <p:spPr>
          <a:xfrm>
            <a:off x="7431314" y="1346964"/>
            <a:ext cx="2540000" cy="5579674"/>
          </a:xfrm>
          <a:prstGeom prst="rect">
            <a:avLst/>
          </a:prstGeom>
        </p:spPr>
      </p:pic>
      <p:pic>
        <p:nvPicPr>
          <p:cNvPr id="5" name="Content Placeholder 4"/>
          <p:cNvPicPr>
            <a:picLocks noGrp="1"/>
          </p:cNvPicPr>
          <p:nvPr>
            <p:ph sz="half" idx="1"/>
          </p:nvPr>
        </p:nvPicPr>
        <p:blipFill>
          <a:blip r:embed="rId3">
            <a:extLst>
              <a:ext uri="{28A0092B-C50C-407E-A947-70E740481C1C}">
                <a14:useLocalDpi xmlns:a14="http://schemas.microsoft.com/office/drawing/2010/main" val="0"/>
              </a:ext>
            </a:extLst>
          </a:blip>
          <a:stretch>
            <a:fillRect/>
          </a:stretch>
        </p:blipFill>
        <p:spPr>
          <a:xfrm>
            <a:off x="2481262" y="2215356"/>
            <a:ext cx="1895475" cy="3571875"/>
          </a:xfrm>
          <a:prstGeom prst="rect">
            <a:avLst/>
          </a:prstGeom>
        </p:spPr>
      </p:pic>
    </p:spTree>
    <p:extLst>
      <p:ext uri="{BB962C8B-B14F-4D97-AF65-F5344CB8AC3E}">
        <p14:creationId xmlns:p14="http://schemas.microsoft.com/office/powerpoint/2010/main" val="1489087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C00000"/>
                </a:solidFill>
                <a:latin typeface="Bahnschrift SemiBold" panose="020B0502040204020203" pitchFamily="34" charset="0"/>
              </a:rPr>
              <a:t>Design &amp; Implementation – Menu Example</a:t>
            </a:r>
            <a:endParaRPr lang="en-GB" dirty="0"/>
          </a:p>
        </p:txBody>
      </p:sp>
      <p:pic>
        <p:nvPicPr>
          <p:cNvPr id="6" name="Content Placeholder 5"/>
          <p:cNvPicPr>
            <a:picLocks noGrp="1" noChangeAspect="1"/>
          </p:cNvPicPr>
          <p:nvPr>
            <p:ph sz="half" idx="2"/>
          </p:nvPr>
        </p:nvPicPr>
        <p:blipFill>
          <a:blip r:embed="rId2"/>
          <a:stretch>
            <a:fillRect/>
          </a:stretch>
        </p:blipFill>
        <p:spPr>
          <a:xfrm>
            <a:off x="7431315" y="1341394"/>
            <a:ext cx="2554514" cy="5556586"/>
          </a:xfrm>
          <a:prstGeom prst="rect">
            <a:avLst/>
          </a:prstGeom>
        </p:spPr>
      </p:pic>
      <p:pic>
        <p:nvPicPr>
          <p:cNvPr id="5" name="Content Placeholder 4"/>
          <p:cNvPicPr>
            <a:picLocks noGrp="1"/>
          </p:cNvPicPr>
          <p:nvPr>
            <p:ph sz="half" idx="1"/>
          </p:nvPr>
        </p:nvPicPr>
        <p:blipFill>
          <a:blip r:embed="rId3">
            <a:extLst>
              <a:ext uri="{28A0092B-C50C-407E-A947-70E740481C1C}">
                <a14:useLocalDpi xmlns:a14="http://schemas.microsoft.com/office/drawing/2010/main" val="0"/>
              </a:ext>
            </a:extLst>
          </a:blip>
          <a:stretch>
            <a:fillRect/>
          </a:stretch>
        </p:blipFill>
        <p:spPr>
          <a:xfrm>
            <a:off x="2509837" y="2243931"/>
            <a:ext cx="1838325" cy="3514725"/>
          </a:xfrm>
          <a:prstGeom prst="rect">
            <a:avLst/>
          </a:prstGeom>
        </p:spPr>
      </p:pic>
    </p:spTree>
    <p:extLst>
      <p:ext uri="{BB962C8B-B14F-4D97-AF65-F5344CB8AC3E}">
        <p14:creationId xmlns:p14="http://schemas.microsoft.com/office/powerpoint/2010/main" val="80186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C00000"/>
                </a:solidFill>
                <a:latin typeface="Bahnschrift SemiBold" panose="020B0502040204020203" pitchFamily="34" charset="0"/>
              </a:rPr>
              <a:t>Design &amp; Implementation – Cart</a:t>
            </a:r>
            <a:endParaRPr lang="en-GB" dirty="0"/>
          </a:p>
        </p:txBody>
      </p:sp>
      <p:pic>
        <p:nvPicPr>
          <p:cNvPr id="6" name="Content Placeholder 5"/>
          <p:cNvPicPr>
            <a:picLocks noGrp="1" noChangeAspect="1"/>
          </p:cNvPicPr>
          <p:nvPr>
            <p:ph sz="half" idx="2"/>
          </p:nvPr>
        </p:nvPicPr>
        <p:blipFill>
          <a:blip r:embed="rId2"/>
          <a:stretch>
            <a:fillRect/>
          </a:stretch>
        </p:blipFill>
        <p:spPr>
          <a:xfrm>
            <a:off x="7503886" y="1361742"/>
            <a:ext cx="2467428" cy="5390077"/>
          </a:xfrm>
          <a:prstGeom prst="rect">
            <a:avLst/>
          </a:prstGeom>
        </p:spPr>
      </p:pic>
      <p:pic>
        <p:nvPicPr>
          <p:cNvPr id="5" name="Content Placeholder 4"/>
          <p:cNvPicPr>
            <a:picLocks noGrp="1"/>
          </p:cNvPicPr>
          <p:nvPr>
            <p:ph sz="half" idx="1"/>
          </p:nvPr>
        </p:nvPicPr>
        <p:blipFill>
          <a:blip r:embed="rId3"/>
          <a:stretch>
            <a:fillRect/>
          </a:stretch>
        </p:blipFill>
        <p:spPr>
          <a:xfrm>
            <a:off x="1901371" y="1465943"/>
            <a:ext cx="2859315" cy="5285876"/>
          </a:xfrm>
          <a:prstGeom prst="rect">
            <a:avLst/>
          </a:prstGeom>
        </p:spPr>
      </p:pic>
    </p:spTree>
    <p:extLst>
      <p:ext uri="{BB962C8B-B14F-4D97-AF65-F5344CB8AC3E}">
        <p14:creationId xmlns:p14="http://schemas.microsoft.com/office/powerpoint/2010/main" val="3495680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C00000"/>
                </a:solidFill>
                <a:latin typeface="Bahnschrift SemiBold" panose="020B0502040204020203" pitchFamily="34" charset="0"/>
              </a:rPr>
              <a:t>Select Table Number</a:t>
            </a:r>
            <a:endParaRPr lang="en-GB" dirty="0">
              <a:solidFill>
                <a:srgbClr val="C00000"/>
              </a:solidFill>
              <a:latin typeface="Bahnschrift SemiBold" panose="020B0502040204020203" pitchFamily="34" charset="0"/>
            </a:endParaRPr>
          </a:p>
        </p:txBody>
      </p:sp>
      <p:pic>
        <p:nvPicPr>
          <p:cNvPr id="6" name="Content Placeholder 5"/>
          <p:cNvPicPr>
            <a:picLocks noGrp="1" noChangeAspect="1"/>
          </p:cNvPicPr>
          <p:nvPr>
            <p:ph idx="1"/>
          </p:nvPr>
        </p:nvPicPr>
        <p:blipFill rotWithShape="1">
          <a:blip r:embed="rId2"/>
          <a:srcRect l="15196" t="13937" r="65432" b="11492"/>
          <a:stretch/>
        </p:blipFill>
        <p:spPr>
          <a:xfrm>
            <a:off x="4495800" y="1463942"/>
            <a:ext cx="2438400" cy="5279758"/>
          </a:xfrm>
          <a:prstGeom prst="rect">
            <a:avLst/>
          </a:prstGeom>
        </p:spPr>
      </p:pic>
    </p:spTree>
    <p:extLst>
      <p:ext uri="{BB962C8B-B14F-4D97-AF65-F5344CB8AC3E}">
        <p14:creationId xmlns:p14="http://schemas.microsoft.com/office/powerpoint/2010/main" val="41919081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243</Words>
  <Application>Microsoft Office PowerPoint</Application>
  <PresentationFormat>Widescreen</PresentationFormat>
  <Paragraphs>24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Bahnschrift SemiBold</vt:lpstr>
      <vt:lpstr>Calibri</vt:lpstr>
      <vt:lpstr>Calibri Light</vt:lpstr>
      <vt:lpstr>Office Theme</vt:lpstr>
      <vt:lpstr>PowerPoint Presentation</vt:lpstr>
      <vt:lpstr>Requirements</vt:lpstr>
      <vt:lpstr>App Navigation Flowchart</vt:lpstr>
      <vt:lpstr>USP</vt:lpstr>
      <vt:lpstr>Design and Implementation</vt:lpstr>
      <vt:lpstr>Design &amp; Implementation – Main Menu</vt:lpstr>
      <vt:lpstr>Design &amp; Implementation – Pub Finder</vt:lpstr>
      <vt:lpstr>Design &amp; Implementation – Drinks</vt:lpstr>
      <vt:lpstr>Design &amp; Implementation – Menu Example</vt:lpstr>
      <vt:lpstr>Design &amp; Implementation – Food</vt:lpstr>
      <vt:lpstr>Design &amp; Implementation – Menu Example</vt:lpstr>
      <vt:lpstr>Design &amp; Implementation – Cart</vt:lpstr>
      <vt:lpstr>Select Table Number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EDW18838709 (Samuel Edwards)</dc:creator>
  <cp:lastModifiedBy>EDW18838709 (Samuel Edwards)</cp:lastModifiedBy>
  <cp:revision>4</cp:revision>
  <dcterms:created xsi:type="dcterms:W3CDTF">2022-05-10T09:50:10Z</dcterms:created>
  <dcterms:modified xsi:type="dcterms:W3CDTF">2022-05-10T10:07:18Z</dcterms:modified>
</cp:coreProperties>
</file>