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7"/>
  </p:notesMasterIdLst>
  <p:handoutMasterIdLst>
    <p:handoutMasterId r:id="rId18"/>
  </p:handoutMasterIdLst>
  <p:sldIdLst>
    <p:sldId id="313" r:id="rId2"/>
    <p:sldId id="314" r:id="rId3"/>
    <p:sldId id="326" r:id="rId4"/>
    <p:sldId id="315" r:id="rId5"/>
    <p:sldId id="316" r:id="rId6"/>
    <p:sldId id="317" r:id="rId7"/>
    <p:sldId id="319" r:id="rId8"/>
    <p:sldId id="320" r:id="rId9"/>
    <p:sldId id="321" r:id="rId10"/>
    <p:sldId id="322" r:id="rId11"/>
    <p:sldId id="323" r:id="rId12"/>
    <p:sldId id="324" r:id="rId13"/>
    <p:sldId id="325" r:id="rId14"/>
    <p:sldId id="327" r:id="rId15"/>
    <p:sldId id="318" r:id="rId16"/>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48" autoAdjust="0"/>
    <p:restoredTop sz="72405" autoAdjust="0"/>
  </p:normalViewPr>
  <p:slideViewPr>
    <p:cSldViewPr>
      <p:cViewPr varScale="1">
        <p:scale>
          <a:sx n="76" d="100"/>
          <a:sy n="76" d="100"/>
        </p:scale>
        <p:origin x="1203" y="45"/>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4833446-256D-43F3-A852-8E96EDCCE1A7}" type="slidenum">
              <a:rPr lang="cy-GB" altLang="en-US"/>
              <a:pPr>
                <a:defRPr/>
              </a:pPr>
              <a:t>‹#›</a:t>
            </a:fld>
            <a:endParaRPr lang="cy-GB" altLang="en-US"/>
          </a:p>
        </p:txBody>
      </p:sp>
    </p:spTree>
    <p:extLst>
      <p:ext uri="{BB962C8B-B14F-4D97-AF65-F5344CB8AC3E}">
        <p14:creationId xmlns:p14="http://schemas.microsoft.com/office/powerpoint/2010/main" val="92619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7ACEAAD-BAF8-4820-B111-156D712C7F10}" type="slidenum">
              <a:rPr lang="cy-GB" altLang="en-US"/>
              <a:pPr>
                <a:defRPr/>
              </a:pPr>
              <a:t>‹#›</a:t>
            </a:fld>
            <a:endParaRPr lang="cy-GB" altLang="en-US"/>
          </a:p>
        </p:txBody>
      </p:sp>
    </p:spTree>
    <p:extLst>
      <p:ext uri="{BB962C8B-B14F-4D97-AF65-F5344CB8AC3E}">
        <p14:creationId xmlns:p14="http://schemas.microsoft.com/office/powerpoint/2010/main" val="30943313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latin typeface="Arial" panose="020B0604020202020204" pitchFamily="34" charset="0"/>
              </a:rPr>
              <a:t>This</a:t>
            </a:r>
            <a:r>
              <a:rPr lang="en-GB" altLang="en-US" baseline="0" dirty="0" smtClean="0">
                <a:latin typeface="Arial" panose="020B0604020202020204" pitchFamily="34" charset="0"/>
              </a:rPr>
              <a:t> lecture will explore the importance of including children appropriately at varying stages of development in early years settings.  Also the role of the adult/professional and partnering with parents.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As previously explored in theories of development the environment and relationships are factors which impact directly upon children's development.  </a:t>
            </a:r>
          </a:p>
          <a:p>
            <a:endParaRPr lang="en-GB" altLang="en-US" baseline="0" dirty="0" smtClean="0">
              <a:latin typeface="Arial" panose="020B0604020202020204" pitchFamily="34" charset="0"/>
            </a:endParaRPr>
          </a:p>
          <a:p>
            <a:r>
              <a:rPr lang="en-GB" altLang="en-US" baseline="0" dirty="0" smtClean="0">
                <a:latin typeface="Arial" panose="020B0604020202020204" pitchFamily="34" charset="0"/>
              </a:rPr>
              <a:t>Inclusive environments and positive interactions between professionals and parents can underpin a holistic approach to enhancing positive development.</a:t>
            </a:r>
            <a:endParaRPr lang="en-GB" altLang="en-US" dirty="0" smtClean="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537324-0E71-498F-9AE1-AE23D72D10E3}"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extLst>
      <p:ext uri="{BB962C8B-B14F-4D97-AF65-F5344CB8AC3E}">
        <p14:creationId xmlns:p14="http://schemas.microsoft.com/office/powerpoint/2010/main" val="1981563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idealistic statement</a:t>
            </a:r>
            <a:r>
              <a:rPr lang="en-GB" baseline="0" dirty="0" smtClean="0"/>
              <a:t>, how can this be reinforced in practice.  This statement implies partnership and mutual respect.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2</a:t>
            </a:fld>
            <a:endParaRPr lang="cy-GB" altLang="en-US"/>
          </a:p>
        </p:txBody>
      </p:sp>
    </p:spTree>
    <p:extLst>
      <p:ext uri="{BB962C8B-B14F-4D97-AF65-F5344CB8AC3E}">
        <p14:creationId xmlns:p14="http://schemas.microsoft.com/office/powerpoint/2010/main" val="17577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3</a:t>
            </a:fld>
            <a:endParaRPr lang="cy-GB" altLang="en-US"/>
          </a:p>
        </p:txBody>
      </p:sp>
    </p:spTree>
    <p:extLst>
      <p:ext uri="{BB962C8B-B14F-4D97-AF65-F5344CB8AC3E}">
        <p14:creationId xmlns:p14="http://schemas.microsoft.com/office/powerpoint/2010/main" val="2017779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Is this an idea that we fully subscribe to? What are the advantages and disadvantages</a:t>
            </a:r>
            <a:r>
              <a:rPr lang="en-GB" baseline="0" dirty="0" smtClean="0"/>
              <a:t> of this position? How could this impact on a child's development?</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4</a:t>
            </a:fld>
            <a:endParaRPr lang="cy-GB" altLang="en-US"/>
          </a:p>
        </p:txBody>
      </p:sp>
    </p:spTree>
    <p:extLst>
      <p:ext uri="{BB962C8B-B14F-4D97-AF65-F5344CB8AC3E}">
        <p14:creationId xmlns:p14="http://schemas.microsoft.com/office/powerpoint/2010/main" val="1826540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a:t>
            </a:r>
            <a:r>
              <a:rPr lang="en-GB" baseline="0" dirty="0" smtClean="0"/>
              <a:t> do these two ideas link to theories of child development that we have discussed so far.  Is this an easy philosophy to incorporate into practice.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5</a:t>
            </a:fld>
            <a:endParaRPr lang="cy-GB" altLang="en-US"/>
          </a:p>
        </p:txBody>
      </p:sp>
    </p:spTree>
    <p:extLst>
      <p:ext uri="{BB962C8B-B14F-4D97-AF65-F5344CB8AC3E}">
        <p14:creationId xmlns:p14="http://schemas.microsoft.com/office/powerpoint/2010/main" val="1449568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It is our responsibly to translate this philosophy  into practice.</a:t>
            </a:r>
          </a:p>
          <a:p>
            <a:endParaRPr lang="en-GB" dirty="0" smtClean="0"/>
          </a:p>
          <a:p>
            <a:r>
              <a:rPr lang="en-GB" dirty="0" smtClean="0"/>
              <a:t>https://youtu.be/AJvEoLPLIg8  first 15 minutes.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6</a:t>
            </a:fld>
            <a:endParaRPr lang="cy-GB" altLang="en-US"/>
          </a:p>
        </p:txBody>
      </p:sp>
    </p:spTree>
    <p:extLst>
      <p:ext uri="{BB962C8B-B14F-4D97-AF65-F5344CB8AC3E}">
        <p14:creationId xmlns:p14="http://schemas.microsoft.com/office/powerpoint/2010/main" val="273953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Above quote taken from </a:t>
            </a:r>
            <a:r>
              <a:rPr lang="en-GB" dirty="0" err="1" smtClean="0"/>
              <a:t>Nutbrown</a:t>
            </a:r>
            <a:r>
              <a:rPr lang="en-GB" dirty="0" smtClean="0"/>
              <a:t> (2013).</a:t>
            </a:r>
          </a:p>
          <a:p>
            <a:endParaRPr lang="en-GB" dirty="0" smtClean="0"/>
          </a:p>
          <a:p>
            <a:r>
              <a:rPr lang="en-GB" dirty="0" smtClean="0"/>
              <a:t>Some factors that can lead to exclusion are poverty, ill health, disability, unemployment, low levels</a:t>
            </a:r>
            <a:r>
              <a:rPr lang="en-GB" baseline="0" dirty="0" smtClean="0"/>
              <a:t> of parental literacy, culture, immigration resettlement, gender.  Think about the graph in previous lecture about language development in different socio economic groups.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7</a:t>
            </a:fld>
            <a:endParaRPr lang="cy-GB" altLang="en-US"/>
          </a:p>
        </p:txBody>
      </p:sp>
    </p:spTree>
    <p:extLst>
      <p:ext uri="{BB962C8B-B14F-4D97-AF65-F5344CB8AC3E}">
        <p14:creationId xmlns:p14="http://schemas.microsoft.com/office/powerpoint/2010/main" val="2405809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This accountability forms a part of the value base of early years</a:t>
            </a:r>
            <a:r>
              <a:rPr lang="en-GB" baseline="0" dirty="0" smtClean="0"/>
              <a:t> practitioners.</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8</a:t>
            </a:fld>
            <a:endParaRPr lang="cy-GB" altLang="en-US"/>
          </a:p>
        </p:txBody>
      </p:sp>
    </p:spTree>
    <p:extLst>
      <p:ext uri="{BB962C8B-B14F-4D97-AF65-F5344CB8AC3E}">
        <p14:creationId xmlns:p14="http://schemas.microsoft.com/office/powerpoint/2010/main" val="2164113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For examples read </a:t>
            </a:r>
            <a:r>
              <a:rPr lang="en-GB" dirty="0" err="1" smtClean="0"/>
              <a:t>Nutbrown</a:t>
            </a:r>
            <a:r>
              <a:rPr lang="en-GB" dirty="0" smtClean="0"/>
              <a:t> pg. 95</a:t>
            </a:r>
            <a:r>
              <a:rPr lang="en-GB" baseline="0" dirty="0" smtClean="0"/>
              <a:t> train and restaurant.  How easy is this in an early years setting.</a:t>
            </a:r>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9</a:t>
            </a:fld>
            <a:endParaRPr lang="cy-GB" altLang="en-US"/>
          </a:p>
        </p:txBody>
      </p:sp>
    </p:spTree>
    <p:extLst>
      <p:ext uri="{BB962C8B-B14F-4D97-AF65-F5344CB8AC3E}">
        <p14:creationId xmlns:p14="http://schemas.microsoft.com/office/powerpoint/2010/main" val="2333236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Children should be respected as research participants rather than research subjects, Discuss.</a:t>
            </a:r>
          </a:p>
          <a:p>
            <a:endParaRPr lang="en-GB" dirty="0" smtClean="0"/>
          </a:p>
          <a:p>
            <a:r>
              <a:rPr lang="en-GB" dirty="0" smtClean="0"/>
              <a:t>‘Voice should be central to the methodology and ways to listen and act upon what has been said.</a:t>
            </a:r>
          </a:p>
          <a:p>
            <a:r>
              <a:rPr lang="en-GB" dirty="0" smtClean="0"/>
              <a:t>Children's commissioner for wales </a:t>
            </a:r>
          </a:p>
          <a:p>
            <a:r>
              <a:rPr lang="en-GB" dirty="0" smtClean="0"/>
              <a:t>http://www.childcomwales.org.uk/</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10</a:t>
            </a:fld>
            <a:endParaRPr lang="cy-GB" altLang="en-US"/>
          </a:p>
        </p:txBody>
      </p:sp>
    </p:spTree>
    <p:extLst>
      <p:ext uri="{BB962C8B-B14F-4D97-AF65-F5344CB8AC3E}">
        <p14:creationId xmlns:p14="http://schemas.microsoft.com/office/powerpoint/2010/main" val="2217703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a:t>'</a:t>
            </a:r>
            <a:r>
              <a:rPr lang="en-GB" b="1" dirty="0"/>
              <a:t>Sustained shared thinking</a:t>
            </a:r>
            <a:r>
              <a:rPr lang="en-GB" dirty="0"/>
              <a:t>' occurs when two or more individuals 'work together' in an intellectual way to solve a problem, clarify a concept, evaluate an activity, extend a narrative etc. Both parties must contribute to the </a:t>
            </a:r>
            <a:r>
              <a:rPr lang="en-GB" b="1" dirty="0"/>
              <a:t>thinking</a:t>
            </a:r>
            <a:r>
              <a:rPr lang="en-GB" dirty="0"/>
              <a:t> and it must develop and extend the understanding.</a:t>
            </a:r>
          </a:p>
          <a:p>
            <a:endParaRPr lang="en-GB" dirty="0"/>
          </a:p>
          <a:p>
            <a:r>
              <a:rPr lang="en-GB" dirty="0"/>
              <a:t>This can be related to the zone of proximal development described by Vygotsky.</a:t>
            </a:r>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11</a:t>
            </a:fld>
            <a:endParaRPr lang="cy-GB" altLang="en-US"/>
          </a:p>
        </p:txBody>
      </p:sp>
    </p:spTree>
    <p:extLst>
      <p:ext uri="{BB962C8B-B14F-4D97-AF65-F5344CB8AC3E}">
        <p14:creationId xmlns:p14="http://schemas.microsoft.com/office/powerpoint/2010/main" val="1680389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dirty="0" smtClean="0"/>
              <a:t>How are parents included</a:t>
            </a:r>
            <a:r>
              <a:rPr lang="en-GB" baseline="0" dirty="0" smtClean="0"/>
              <a:t> in early years settings and curricula. </a:t>
            </a:r>
          </a:p>
          <a:p>
            <a:endParaRPr lang="en-GB" baseline="0" dirty="0" smtClean="0"/>
          </a:p>
          <a:p>
            <a:endParaRPr lang="en-GB" dirty="0"/>
          </a:p>
          <a:p>
            <a:r>
              <a:rPr lang="en-GB" dirty="0"/>
              <a:t>Acknowledge parents as a child’s first and most enduring educators. </a:t>
            </a:r>
          </a:p>
          <a:p>
            <a:r>
              <a:rPr lang="en-GB" dirty="0"/>
              <a:t>• Assign a key person to each child who should work to form a warm, trusting, respectful relationship with that child and their family. </a:t>
            </a:r>
          </a:p>
          <a:p>
            <a:r>
              <a:rPr lang="en-GB" dirty="0"/>
              <a:t>• Work with parents to enhance learning and development. Establish an ongoing dialogue with parents, share information, take account of parents’ own observations of their child and support learning in the home </a:t>
            </a:r>
          </a:p>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12</a:t>
            </a:fld>
            <a:endParaRPr lang="cy-GB" altLang="en-US"/>
          </a:p>
        </p:txBody>
      </p:sp>
    </p:spTree>
    <p:extLst>
      <p:ext uri="{BB962C8B-B14F-4D97-AF65-F5344CB8AC3E}">
        <p14:creationId xmlns:p14="http://schemas.microsoft.com/office/powerpoint/2010/main" val="3949539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13</a:t>
            </a:fld>
            <a:endParaRPr lang="cy-GB" altLang="en-US"/>
          </a:p>
        </p:txBody>
      </p:sp>
    </p:spTree>
    <p:extLst>
      <p:ext uri="{BB962C8B-B14F-4D97-AF65-F5344CB8AC3E}">
        <p14:creationId xmlns:p14="http://schemas.microsoft.com/office/powerpoint/2010/main" val="2110562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14</a:t>
            </a:fld>
            <a:endParaRPr lang="cy-GB" altLang="en-US"/>
          </a:p>
        </p:txBody>
      </p:sp>
    </p:spTree>
    <p:extLst>
      <p:ext uri="{BB962C8B-B14F-4D97-AF65-F5344CB8AC3E}">
        <p14:creationId xmlns:p14="http://schemas.microsoft.com/office/powerpoint/2010/main" val="3813130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15</a:t>
            </a:fld>
            <a:endParaRPr lang="cy-GB" altLang="en-US"/>
          </a:p>
        </p:txBody>
      </p:sp>
    </p:spTree>
    <p:extLst>
      <p:ext uri="{BB962C8B-B14F-4D97-AF65-F5344CB8AC3E}">
        <p14:creationId xmlns:p14="http://schemas.microsoft.com/office/powerpoint/2010/main" val="30452030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BB1DF151-094A-426E-AE2F-787E1196C5FE}" type="datetimeFigureOut">
              <a:rPr lang="en-GB"/>
              <a:pPr>
                <a:defRPr/>
              </a:pPr>
              <a:t>12/09/2019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9D6025E-32B5-46B1-A7BA-882B384308EE}" type="slidenum">
              <a:rPr lang="en-GB" altLang="en-US"/>
              <a:pPr>
                <a:defRPr/>
              </a:pPr>
              <a:t>‹#›</a:t>
            </a:fld>
            <a:endParaRPr lang="en-GB" altLang="en-US"/>
          </a:p>
        </p:txBody>
      </p:sp>
    </p:spTree>
    <p:extLst>
      <p:ext uri="{BB962C8B-B14F-4D97-AF65-F5344CB8AC3E}">
        <p14:creationId xmlns:p14="http://schemas.microsoft.com/office/powerpoint/2010/main" val="845596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155E5F1-E221-4E4F-8B1D-9115A6E82624}" type="datetimeFigureOut">
              <a:rPr lang="en-GB"/>
              <a:pPr>
                <a:defRPr/>
              </a:pPr>
              <a:t>12/09/2019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9E200594-BA6A-4985-B269-76B2B7F2D360}" type="slidenum">
              <a:rPr lang="en-GB" altLang="en-US"/>
              <a:pPr>
                <a:defRPr/>
              </a:pPr>
              <a:t>‹#›</a:t>
            </a:fld>
            <a:endParaRPr lang="en-GB" altLang="en-US"/>
          </a:p>
        </p:txBody>
      </p:sp>
    </p:spTree>
    <p:extLst>
      <p:ext uri="{BB962C8B-B14F-4D97-AF65-F5344CB8AC3E}">
        <p14:creationId xmlns:p14="http://schemas.microsoft.com/office/powerpoint/2010/main" val="3785326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92DE8ED-A83D-433B-B58F-391078818A71}"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26CCC32A-9E50-40B5-8899-38BFE06E85BF}" type="slidenum">
              <a:rPr lang="en-GB" altLang="en-US"/>
              <a:pPr>
                <a:defRPr/>
              </a:pPr>
              <a:t>‹#›</a:t>
            </a:fld>
            <a:endParaRPr lang="en-GB" altLang="en-US"/>
          </a:p>
        </p:txBody>
      </p:sp>
    </p:spTree>
    <p:extLst>
      <p:ext uri="{BB962C8B-B14F-4D97-AF65-F5344CB8AC3E}">
        <p14:creationId xmlns:p14="http://schemas.microsoft.com/office/powerpoint/2010/main" val="337265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DF11DBC-306C-4231-941F-1A591A915013}"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01371B30-670F-42CE-8A74-643E00335FBA}" type="slidenum">
              <a:rPr lang="en-GB" altLang="en-US"/>
              <a:pPr>
                <a:defRPr/>
              </a:pPr>
              <a:t>‹#›</a:t>
            </a:fld>
            <a:endParaRPr lang="en-GB" altLang="en-US"/>
          </a:p>
        </p:txBody>
      </p:sp>
    </p:spTree>
    <p:extLst>
      <p:ext uri="{BB962C8B-B14F-4D97-AF65-F5344CB8AC3E}">
        <p14:creationId xmlns:p14="http://schemas.microsoft.com/office/powerpoint/2010/main" val="2478365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E9312D0-CB2A-44FF-A226-3A2C431C22BB}" type="datetimeFigureOut">
              <a:rPr lang="en-GB"/>
              <a:pPr>
                <a:defRPr/>
              </a:pPr>
              <a:t>12/09/2019</a:t>
            </a:fld>
            <a:endParaRPr lang="en-GB"/>
          </a:p>
        </p:txBody>
      </p:sp>
      <p:sp>
        <p:nvSpPr>
          <p:cNvPr id="8" name="Slide Number Placeholder 8"/>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FF63942-C019-4E94-B413-3430D57F5A4F}" type="slidenum">
              <a:rPr lang="en-GB" altLang="en-US"/>
              <a:pPr>
                <a:defRPr/>
              </a:pPr>
              <a:t>‹#›</a:t>
            </a:fld>
            <a:endParaRPr lang="en-GB" altLang="en-US"/>
          </a:p>
        </p:txBody>
      </p:sp>
    </p:spTree>
    <p:extLst>
      <p:ext uri="{BB962C8B-B14F-4D97-AF65-F5344CB8AC3E}">
        <p14:creationId xmlns:p14="http://schemas.microsoft.com/office/powerpoint/2010/main" val="277433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8727007-B4E7-4D35-96F9-5F48F0871BED}" type="datetimeFigureOut">
              <a:rPr lang="en-GB"/>
              <a:pPr>
                <a:defRPr/>
              </a:pPr>
              <a:t>12/09/2019</a:t>
            </a:fld>
            <a:endParaRPr lang="en-GB"/>
          </a:p>
        </p:txBody>
      </p:sp>
      <p:sp>
        <p:nvSpPr>
          <p:cNvPr id="4" name="Slide Number Placeholder 4"/>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75789E8-EE89-4802-8080-5B9686004CF2}" type="slidenum">
              <a:rPr lang="en-GB" altLang="en-US"/>
              <a:pPr>
                <a:defRPr/>
              </a:pPr>
              <a:t>‹#›</a:t>
            </a:fld>
            <a:endParaRPr lang="en-GB" altLang="en-US"/>
          </a:p>
        </p:txBody>
      </p:sp>
    </p:spTree>
    <p:extLst>
      <p:ext uri="{BB962C8B-B14F-4D97-AF65-F5344CB8AC3E}">
        <p14:creationId xmlns:p14="http://schemas.microsoft.com/office/powerpoint/2010/main" val="2223942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125E6A3-6F9C-4926-A14C-B058DC98F753}" type="datetimeFigureOut">
              <a:rPr lang="en-GB"/>
              <a:pPr>
                <a:defRPr/>
              </a:pPr>
              <a:t>12/09/2019</a:t>
            </a:fld>
            <a:endParaRPr lang="en-GB"/>
          </a:p>
        </p:txBody>
      </p:sp>
      <p:sp>
        <p:nvSpPr>
          <p:cNvPr id="3" name="Slide Number Placeholder 3"/>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A287C7C-180C-44EB-952A-0C22435F9E8E}" type="slidenum">
              <a:rPr lang="en-GB" altLang="en-US"/>
              <a:pPr>
                <a:defRPr/>
              </a:pPr>
              <a:t>‹#›</a:t>
            </a:fld>
            <a:endParaRPr lang="en-GB" altLang="en-US"/>
          </a:p>
        </p:txBody>
      </p:sp>
    </p:spTree>
    <p:extLst>
      <p:ext uri="{BB962C8B-B14F-4D97-AF65-F5344CB8AC3E}">
        <p14:creationId xmlns:p14="http://schemas.microsoft.com/office/powerpoint/2010/main" val="402538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2DAB3B2-131A-4769-B073-E630AACD9298}"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FFD36CE-3417-403D-B4BD-6DBBC8FE34C3}" type="slidenum">
              <a:rPr lang="en-GB" altLang="en-US"/>
              <a:pPr>
                <a:defRPr/>
              </a:pPr>
              <a:t>‹#›</a:t>
            </a:fld>
            <a:endParaRPr lang="en-GB" altLang="en-US"/>
          </a:p>
        </p:txBody>
      </p:sp>
    </p:spTree>
    <p:extLst>
      <p:ext uri="{BB962C8B-B14F-4D97-AF65-F5344CB8AC3E}">
        <p14:creationId xmlns:p14="http://schemas.microsoft.com/office/powerpoint/2010/main" val="31027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6642D9A-5672-42DE-A8F4-EE02781413B4}" type="datetimeFigureOut">
              <a:rPr lang="en-GB"/>
              <a:pPr>
                <a:defRPr/>
              </a:pPr>
              <a:t>12/09/2019</a:t>
            </a:fld>
            <a:endParaRPr lang="en-GB"/>
          </a:p>
        </p:txBody>
      </p:sp>
      <p:sp>
        <p:nvSpPr>
          <p:cNvPr id="6" name="Slide Number Placeholder 6"/>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085BD2-10B8-4838-BD76-9EF8340BB8AF}" type="slidenum">
              <a:rPr lang="en-GB" altLang="en-US"/>
              <a:pPr>
                <a:defRPr/>
              </a:pPr>
              <a:t>‹#›</a:t>
            </a:fld>
            <a:endParaRPr lang="en-GB" altLang="en-US"/>
          </a:p>
        </p:txBody>
      </p:sp>
    </p:spTree>
    <p:extLst>
      <p:ext uri="{BB962C8B-B14F-4D97-AF65-F5344CB8AC3E}">
        <p14:creationId xmlns:p14="http://schemas.microsoft.com/office/powerpoint/2010/main" val="3812759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57B2A93-E95D-4CAE-B905-BC72C0490DC8}"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77DE466-6CF0-41F1-9E08-1F1BA94D050E}" type="slidenum">
              <a:rPr lang="en-GB" altLang="en-US"/>
              <a:pPr>
                <a:defRPr/>
              </a:pPr>
              <a:t>‹#›</a:t>
            </a:fld>
            <a:endParaRPr lang="en-GB" altLang="en-US"/>
          </a:p>
        </p:txBody>
      </p:sp>
    </p:spTree>
    <p:extLst>
      <p:ext uri="{BB962C8B-B14F-4D97-AF65-F5344CB8AC3E}">
        <p14:creationId xmlns:p14="http://schemas.microsoft.com/office/powerpoint/2010/main" val="2372121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6FFC83F2-5EDF-4AF5-996B-2756924CE5D5}" type="datetimeFigureOut">
              <a:rPr lang="en-GB"/>
              <a:pPr>
                <a:defRPr/>
              </a:pPr>
              <a:t>12/09/2019</a:t>
            </a:fld>
            <a:endParaRPr lang="en-GB"/>
          </a:p>
        </p:txBody>
      </p:sp>
      <p:sp>
        <p:nvSpPr>
          <p:cNvPr id="5" name="Slide Number Placeholder 5"/>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6F97A31A-2C97-4C2F-9346-C530FDE3C9CB}" type="slidenum">
              <a:rPr lang="en-GB" altLang="en-US"/>
              <a:pPr>
                <a:defRPr/>
              </a:pPr>
              <a:t>‹#›</a:t>
            </a:fld>
            <a:endParaRPr lang="en-GB" altLang="en-US"/>
          </a:p>
        </p:txBody>
      </p:sp>
    </p:spTree>
    <p:extLst>
      <p:ext uri="{BB962C8B-B14F-4D97-AF65-F5344CB8AC3E}">
        <p14:creationId xmlns:p14="http://schemas.microsoft.com/office/powerpoint/2010/main" val="315240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16B99812-3490-4677-ABB0-5B10A72EE303}" type="datetimeFigureOut">
              <a:rPr lang="en-GB"/>
              <a:pPr>
                <a:defRPr/>
              </a:pPr>
              <a:t>12/09/2019</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a:defRPr/>
            </a:pPr>
            <a:fld id="{46A93BA6-EE41-4120-A245-AB3358F596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www.childcomwales.org.u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684213" y="1989138"/>
            <a:ext cx="7772400" cy="1470025"/>
          </a:xfrm>
        </p:spPr>
        <p:txBody>
          <a:bodyPr/>
          <a:lstStyle/>
          <a:p>
            <a:r>
              <a:rPr lang="cy-GB" altLang="en-US" dirty="0" smtClean="0"/>
              <a:t>Cynhwysiant a Datblygiad yn y Blynyddoedd Cynnar</a:t>
            </a:r>
            <a:br>
              <a:rPr lang="cy-GB" altLang="en-US" dirty="0" smtClean="0"/>
            </a:br>
            <a:r>
              <a:rPr lang="en-GB" altLang="en-US" dirty="0" smtClean="0"/>
              <a:t>Inclusion and Development in the Early Years </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smtClean="0"/>
              <a:t>Diwylliant o Gynhwysiant</a:t>
            </a:r>
            <a:br>
              <a:rPr lang="cy-GB" dirty="0" smtClean="0"/>
            </a:br>
            <a:r>
              <a:rPr lang="en-GB" dirty="0" smtClean="0"/>
              <a:t>A Culture of Inclusion</a:t>
            </a:r>
            <a:endParaRPr lang="en-GB" dirty="0"/>
          </a:p>
        </p:txBody>
      </p:sp>
      <p:sp>
        <p:nvSpPr>
          <p:cNvPr id="5" name="Content Placeholder 4"/>
          <p:cNvSpPr>
            <a:spLocks noGrp="1"/>
          </p:cNvSpPr>
          <p:nvPr>
            <p:ph sz="half" idx="1"/>
          </p:nvPr>
        </p:nvSpPr>
        <p:spPr/>
        <p:txBody>
          <a:bodyPr/>
          <a:lstStyle/>
          <a:p>
            <a:r>
              <a:rPr lang="cy-GB" dirty="0" smtClean="0"/>
              <a:t>Mae pob lleoliad blynyddoedd cynnar yn cynrychioli diwylliant sy’n cael ei greu gan blant, ymarferwyr, rhieni ac eraill. </a:t>
            </a:r>
          </a:p>
          <a:p>
            <a:endParaRPr lang="en-GB" dirty="0"/>
          </a:p>
        </p:txBody>
      </p:sp>
      <p:sp>
        <p:nvSpPr>
          <p:cNvPr id="6" name="Content Placeholder 5"/>
          <p:cNvSpPr>
            <a:spLocks noGrp="1"/>
          </p:cNvSpPr>
          <p:nvPr>
            <p:ph sz="half" idx="2"/>
          </p:nvPr>
        </p:nvSpPr>
        <p:spPr/>
        <p:txBody>
          <a:bodyPr/>
          <a:lstStyle/>
          <a:p>
            <a:r>
              <a:rPr lang="en-GB" dirty="0" smtClean="0"/>
              <a:t>Every early years setting represents a culture which is created by children, practitioners, parents and others. </a:t>
            </a:r>
            <a:endParaRPr lang="en-GB" dirty="0"/>
          </a:p>
        </p:txBody>
      </p:sp>
    </p:spTree>
    <p:extLst>
      <p:ext uri="{BB962C8B-B14F-4D97-AF65-F5344CB8AC3E}">
        <p14:creationId xmlns:p14="http://schemas.microsoft.com/office/powerpoint/2010/main" val="33533258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sz="3600" dirty="0" smtClean="0"/>
              <a:t>Cyfnod Sylfaen y Blynyddoedd Cynnar</a:t>
            </a:r>
            <a:r>
              <a:rPr lang="en-GB" sz="3600" dirty="0" smtClean="0"/>
              <a:t/>
            </a:r>
            <a:br>
              <a:rPr lang="en-GB" sz="3600" dirty="0" smtClean="0"/>
            </a:br>
            <a:r>
              <a:rPr lang="en-GB" sz="3800" dirty="0" smtClean="0"/>
              <a:t>Early years foundation Phase</a:t>
            </a:r>
            <a:endParaRPr lang="en-GB" sz="3800" dirty="0"/>
          </a:p>
        </p:txBody>
      </p:sp>
      <p:sp>
        <p:nvSpPr>
          <p:cNvPr id="4" name="Content Placeholder 3"/>
          <p:cNvSpPr>
            <a:spLocks noGrp="1"/>
          </p:cNvSpPr>
          <p:nvPr>
            <p:ph sz="half" idx="1"/>
          </p:nvPr>
        </p:nvSpPr>
        <p:spPr/>
        <p:txBody>
          <a:bodyPr/>
          <a:lstStyle/>
          <a:p>
            <a:r>
              <a:rPr lang="cy-GB" dirty="0" smtClean="0"/>
              <a:t>Plentyn Unigryw  </a:t>
            </a:r>
          </a:p>
          <a:p>
            <a:r>
              <a:rPr lang="cy-GB" dirty="0" smtClean="0"/>
              <a:t>Perthnasoedd cadarnhaol</a:t>
            </a:r>
          </a:p>
          <a:p>
            <a:r>
              <a:rPr lang="cy-GB" dirty="0" smtClean="0"/>
              <a:t>Amgylcheddau sy’n Galluogi</a:t>
            </a:r>
          </a:p>
          <a:p>
            <a:r>
              <a:rPr lang="cy-GB" dirty="0" smtClean="0"/>
              <a:t>Dysgu a Datblygu</a:t>
            </a:r>
          </a:p>
          <a:p>
            <a:pPr marL="0" indent="0">
              <a:buNone/>
            </a:pPr>
            <a:endParaRPr lang="en-GB" dirty="0"/>
          </a:p>
          <a:p>
            <a:pPr marL="0" indent="0">
              <a:buNone/>
            </a:pPr>
            <a:endParaRPr lang="en-GB" dirty="0"/>
          </a:p>
        </p:txBody>
      </p:sp>
      <p:sp>
        <p:nvSpPr>
          <p:cNvPr id="6" name="Content Placeholder 5"/>
          <p:cNvSpPr>
            <a:spLocks noGrp="1"/>
          </p:cNvSpPr>
          <p:nvPr>
            <p:ph sz="half" idx="2"/>
          </p:nvPr>
        </p:nvSpPr>
        <p:spPr/>
        <p:txBody>
          <a:bodyPr/>
          <a:lstStyle/>
          <a:p>
            <a:r>
              <a:rPr lang="en-GB" dirty="0"/>
              <a:t>A Unique Child </a:t>
            </a:r>
            <a:r>
              <a:rPr lang="en-GB" dirty="0" smtClean="0"/>
              <a:t> </a:t>
            </a:r>
            <a:endParaRPr lang="en-GB" dirty="0"/>
          </a:p>
          <a:p>
            <a:r>
              <a:rPr lang="en-GB" dirty="0"/>
              <a:t>Positive Relationships </a:t>
            </a:r>
          </a:p>
          <a:p>
            <a:r>
              <a:rPr lang="en-GB" dirty="0"/>
              <a:t>Enabling </a:t>
            </a:r>
            <a:r>
              <a:rPr lang="en-GB" dirty="0" smtClean="0"/>
              <a:t>Environments</a:t>
            </a:r>
          </a:p>
          <a:p>
            <a:r>
              <a:rPr lang="en-GB" dirty="0"/>
              <a:t>Learning and </a:t>
            </a:r>
            <a:r>
              <a:rPr lang="en-GB" dirty="0" smtClean="0"/>
              <a:t>Development</a:t>
            </a: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2541620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Barn Wrthgyferbyniol</a:t>
            </a:r>
            <a:r>
              <a:rPr lang="en-GB" dirty="0" smtClean="0"/>
              <a:t/>
            </a:r>
            <a:br>
              <a:rPr lang="en-GB" dirty="0" smtClean="0"/>
            </a:br>
            <a:r>
              <a:rPr lang="en-GB" dirty="0" smtClean="0"/>
              <a:t>Polarised Views</a:t>
            </a:r>
            <a:endParaRPr lang="en-GB" dirty="0"/>
          </a:p>
        </p:txBody>
      </p:sp>
      <p:sp>
        <p:nvSpPr>
          <p:cNvPr id="3" name="Content Placeholder 2"/>
          <p:cNvSpPr>
            <a:spLocks noGrp="1"/>
          </p:cNvSpPr>
          <p:nvPr>
            <p:ph sz="half" idx="1"/>
          </p:nvPr>
        </p:nvSpPr>
        <p:spPr/>
        <p:txBody>
          <a:bodyPr/>
          <a:lstStyle/>
          <a:p>
            <a:r>
              <a:rPr lang="cy-GB" dirty="0" smtClean="0"/>
              <a:t>Mae plentyndod yn gyflwr bregus pryd mae rhaid i oedolion amddiffyn a gwarchod plant rhag risg</a:t>
            </a:r>
            <a:endParaRPr lang="cy-GB" dirty="0"/>
          </a:p>
        </p:txBody>
      </p:sp>
      <p:sp>
        <p:nvSpPr>
          <p:cNvPr id="4" name="Content Placeholder 3"/>
          <p:cNvSpPr>
            <a:spLocks noGrp="1"/>
          </p:cNvSpPr>
          <p:nvPr>
            <p:ph sz="half" idx="2"/>
          </p:nvPr>
        </p:nvSpPr>
        <p:spPr/>
        <p:txBody>
          <a:bodyPr/>
          <a:lstStyle/>
          <a:p>
            <a:r>
              <a:rPr lang="en-GB" dirty="0" smtClean="0"/>
              <a:t>Childhood is a vulnerable state where adults must protect and shield children from risk.</a:t>
            </a:r>
            <a:endParaRPr lang="en-GB" dirty="0"/>
          </a:p>
        </p:txBody>
      </p:sp>
    </p:spTree>
    <p:extLst>
      <p:ext uri="{BB962C8B-B14F-4D97-AF65-F5344CB8AC3E}">
        <p14:creationId xmlns:p14="http://schemas.microsoft.com/office/powerpoint/2010/main" val="41605365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Barn Wrthgyferbyniol</a:t>
            </a:r>
            <a:r>
              <a:rPr lang="en-GB" dirty="0"/>
              <a:t/>
            </a:r>
            <a:br>
              <a:rPr lang="en-GB" dirty="0"/>
            </a:br>
            <a:r>
              <a:rPr lang="en-GB" dirty="0"/>
              <a:t>Polarised Views</a:t>
            </a:r>
          </a:p>
        </p:txBody>
      </p:sp>
      <p:sp>
        <p:nvSpPr>
          <p:cNvPr id="3" name="Content Placeholder 2"/>
          <p:cNvSpPr>
            <a:spLocks noGrp="1"/>
          </p:cNvSpPr>
          <p:nvPr>
            <p:ph sz="half" idx="1"/>
          </p:nvPr>
        </p:nvSpPr>
        <p:spPr/>
        <p:txBody>
          <a:bodyPr/>
          <a:lstStyle/>
          <a:p>
            <a:r>
              <a:rPr lang="cy-GB" sz="2700" dirty="0" smtClean="0"/>
              <a:t>Mae plentyndod yn gyfnod o ddarganfod, eich darganfod eich hun yn ogystal â darganfod gwybodaeth am y byd, lle mae’n gyfrifoldeb ar oedolion i gefnogi ac i annog</a:t>
            </a:r>
            <a:r>
              <a:rPr lang="en-GB" dirty="0" smtClean="0"/>
              <a:t>.</a:t>
            </a:r>
            <a:endParaRPr lang="en-GB" dirty="0"/>
          </a:p>
          <a:p>
            <a:endParaRPr lang="en-GB" dirty="0"/>
          </a:p>
        </p:txBody>
      </p:sp>
      <p:sp>
        <p:nvSpPr>
          <p:cNvPr id="4" name="Content Placeholder 3"/>
          <p:cNvSpPr>
            <a:spLocks noGrp="1"/>
          </p:cNvSpPr>
          <p:nvPr>
            <p:ph sz="half" idx="2"/>
          </p:nvPr>
        </p:nvSpPr>
        <p:spPr/>
        <p:txBody>
          <a:bodyPr/>
          <a:lstStyle/>
          <a:p>
            <a:r>
              <a:rPr lang="en-GB" dirty="0" smtClean="0"/>
              <a:t>Childhood is a time of discovery, of oneself as well as of the knowledge of the world, where adults have the responsibility to support and encourage.</a:t>
            </a:r>
            <a:endParaRPr lang="en-GB" dirty="0"/>
          </a:p>
        </p:txBody>
      </p:sp>
    </p:spTree>
    <p:extLst>
      <p:ext uri="{BB962C8B-B14F-4D97-AF65-F5344CB8AC3E}">
        <p14:creationId xmlns:p14="http://schemas.microsoft.com/office/powerpoint/2010/main" val="34480481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467544" y="980728"/>
            <a:ext cx="8229600" cy="4637112"/>
          </a:xfrm>
        </p:spPr>
        <p:txBody>
          <a:bodyPr/>
          <a:lstStyle/>
          <a:p>
            <a:r>
              <a:rPr lang="en-GB" dirty="0" smtClean="0"/>
              <a:t>“Respectful educators will include all children; not just children who are easy to work with, obliging, endearing, clean, pretty, articulate, capable, but every child-respecting them for who they are , respecting their language, their culture, their history, their family their needs, their abilities, their name, their ways, their very essence.” </a:t>
            </a:r>
            <a:r>
              <a:rPr lang="en-GB" noProof="1" smtClean="0"/>
              <a:t>Nutbrown</a:t>
            </a:r>
            <a:r>
              <a:rPr lang="en-GB" dirty="0" smtClean="0"/>
              <a:t>, (1996).</a:t>
            </a:r>
            <a:endParaRPr lang="en-GB" dirty="0"/>
          </a:p>
        </p:txBody>
      </p:sp>
    </p:spTree>
    <p:extLst>
      <p:ext uri="{BB962C8B-B14F-4D97-AF65-F5344CB8AC3E}">
        <p14:creationId xmlns:p14="http://schemas.microsoft.com/office/powerpoint/2010/main" val="9639647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Beth yw ystyr cynhwysiant</a:t>
            </a:r>
            <a:r>
              <a:rPr lang="en-GB" dirty="0" smtClean="0"/>
              <a:t>?</a:t>
            </a:r>
            <a:br>
              <a:rPr lang="en-GB" dirty="0" smtClean="0"/>
            </a:br>
            <a:r>
              <a:rPr lang="en-GB" dirty="0" smtClean="0"/>
              <a:t>What is meant by inclusion?</a:t>
            </a:r>
            <a:endParaRPr lang="en-GB" dirty="0"/>
          </a:p>
        </p:txBody>
      </p:sp>
      <p:sp>
        <p:nvSpPr>
          <p:cNvPr id="4" name="Content Placeholder 3"/>
          <p:cNvSpPr>
            <a:spLocks noGrp="1"/>
          </p:cNvSpPr>
          <p:nvPr>
            <p:ph sz="half" idx="1"/>
          </p:nvPr>
        </p:nvSpPr>
        <p:spPr/>
        <p:txBody>
          <a:bodyPr/>
          <a:lstStyle/>
          <a:p>
            <a:r>
              <a:rPr lang="cy-GB" sz="2700" dirty="0" smtClean="0"/>
              <a:t>Y symudiad unedig tuag at y cyfranogiad mwyaf posibl a’r gwahardd lleiaf posibl o leoliadau blynyddoedd cynnar, o ysgolion ac o gymdeithas. (Booth, </a:t>
            </a:r>
            <a:r>
              <a:rPr lang="cy-GB" sz="2700" noProof="1" smtClean="0"/>
              <a:t>Ainscow</a:t>
            </a:r>
            <a:r>
              <a:rPr lang="cy-GB" sz="2700" dirty="0" smtClean="0"/>
              <a:t> </a:t>
            </a:r>
            <a:r>
              <a:rPr lang="en-GB" sz="2700" dirty="0" smtClean="0"/>
              <a:t>a </a:t>
            </a:r>
            <a:r>
              <a:rPr lang="en-GB" sz="2700" dirty="0"/>
              <a:t>Kingston, 2006)</a:t>
            </a:r>
          </a:p>
          <a:p>
            <a:endParaRPr lang="en-GB" dirty="0"/>
          </a:p>
        </p:txBody>
      </p:sp>
      <p:sp>
        <p:nvSpPr>
          <p:cNvPr id="5" name="Content Placeholder 4"/>
          <p:cNvSpPr>
            <a:spLocks noGrp="1"/>
          </p:cNvSpPr>
          <p:nvPr>
            <p:ph sz="half" idx="2"/>
          </p:nvPr>
        </p:nvSpPr>
        <p:spPr/>
        <p:txBody>
          <a:bodyPr/>
          <a:lstStyle/>
          <a:p>
            <a:r>
              <a:rPr lang="en-GB" dirty="0" smtClean="0"/>
              <a:t>The unified drive towards maximal participation in and minimal exclusion from early years settings, from schools and from society. (Booth, </a:t>
            </a:r>
            <a:r>
              <a:rPr lang="en-GB" noProof="1" smtClean="0"/>
              <a:t>Ainscow</a:t>
            </a:r>
            <a:r>
              <a:rPr lang="en-GB" dirty="0" smtClean="0"/>
              <a:t> and Kingston, 2006)</a:t>
            </a:r>
            <a:endParaRPr lang="en-GB" dirty="0"/>
          </a:p>
        </p:txBody>
      </p:sp>
    </p:spTree>
    <p:extLst>
      <p:ext uri="{BB962C8B-B14F-4D97-AF65-F5344CB8AC3E}">
        <p14:creationId xmlns:p14="http://schemas.microsoft.com/office/powerpoint/2010/main" val="277983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143000"/>
          </a:xfrm>
        </p:spPr>
        <p:txBody>
          <a:bodyPr/>
          <a:lstStyle/>
          <a:p>
            <a:r>
              <a:rPr lang="cy-GB" dirty="0" smtClean="0"/>
              <a:t>Deilliannau</a:t>
            </a:r>
            <a:br>
              <a:rPr lang="cy-GB" dirty="0" smtClean="0"/>
            </a:br>
            <a:r>
              <a:rPr lang="en-GB" dirty="0" smtClean="0"/>
              <a:t>Outcomes</a:t>
            </a:r>
            <a:endParaRPr lang="en-GB" dirty="0"/>
          </a:p>
        </p:txBody>
      </p:sp>
      <p:sp>
        <p:nvSpPr>
          <p:cNvPr id="3" name="Content Placeholder 2"/>
          <p:cNvSpPr>
            <a:spLocks noGrp="1"/>
          </p:cNvSpPr>
          <p:nvPr>
            <p:ph sz="half" idx="1"/>
          </p:nvPr>
        </p:nvSpPr>
        <p:spPr>
          <a:xfrm>
            <a:off x="467544" y="1412776"/>
            <a:ext cx="4038600" cy="3989040"/>
          </a:xfrm>
        </p:spPr>
        <p:txBody>
          <a:bodyPr/>
          <a:lstStyle/>
          <a:p>
            <a:r>
              <a:rPr lang="cy-GB" sz="2400" dirty="0" smtClean="0"/>
              <a:t>Gofynnir i oedolion arwyddocaol ym mywyd plentyn dderbyn cyfrifoldeb am alluogi plant i gyflawni’r deilliannau gorau. Drwy groesawu’r ymatebolrwydd hwn mae modd cefnogi plant ifanc i wireddu eu potensial. (Llywodraeth Cymru, </a:t>
            </a:r>
            <a:r>
              <a:rPr lang="en-GB" sz="2400" dirty="0" smtClean="0"/>
              <a:t>2008) </a:t>
            </a:r>
            <a:endParaRPr lang="en-GB" sz="2400" dirty="0"/>
          </a:p>
        </p:txBody>
      </p:sp>
      <p:sp>
        <p:nvSpPr>
          <p:cNvPr id="4" name="Content Placeholder 3"/>
          <p:cNvSpPr>
            <a:spLocks noGrp="1"/>
          </p:cNvSpPr>
          <p:nvPr>
            <p:ph sz="half" idx="2"/>
          </p:nvPr>
        </p:nvSpPr>
        <p:spPr>
          <a:xfrm>
            <a:off x="4644008" y="1412776"/>
            <a:ext cx="4038600" cy="3989040"/>
          </a:xfrm>
        </p:spPr>
        <p:txBody>
          <a:bodyPr/>
          <a:lstStyle/>
          <a:p>
            <a:r>
              <a:rPr lang="en-GB" sz="2400" dirty="0" smtClean="0"/>
              <a:t>The significant adults in a children's life are called to accept responsibility to enable children to achieve best outcomes. By embracing this accountability young children can be supported to realise their potential.  (Welsh Government , 2008)</a:t>
            </a:r>
            <a:endParaRPr lang="en-GB" sz="2400" dirty="0"/>
          </a:p>
        </p:txBody>
      </p:sp>
    </p:spTree>
    <p:extLst>
      <p:ext uri="{BB962C8B-B14F-4D97-AF65-F5344CB8AC3E}">
        <p14:creationId xmlns:p14="http://schemas.microsoft.com/office/powerpoint/2010/main" val="192240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Babanod a Phlant Bach </a:t>
            </a:r>
            <a:br>
              <a:rPr lang="cy-GB" dirty="0" smtClean="0"/>
            </a:br>
            <a:r>
              <a:rPr lang="en-GB" dirty="0" smtClean="0"/>
              <a:t>Babies and Toddlers</a:t>
            </a:r>
            <a:endParaRPr lang="en-GB" dirty="0"/>
          </a:p>
        </p:txBody>
      </p:sp>
      <p:sp>
        <p:nvSpPr>
          <p:cNvPr id="3" name="Content Placeholder 2"/>
          <p:cNvSpPr>
            <a:spLocks noGrp="1"/>
          </p:cNvSpPr>
          <p:nvPr>
            <p:ph sz="half" idx="1"/>
          </p:nvPr>
        </p:nvSpPr>
        <p:spPr/>
        <p:txBody>
          <a:bodyPr/>
          <a:lstStyle/>
          <a:p>
            <a:r>
              <a:rPr lang="cy-GB" dirty="0" smtClean="0"/>
              <a:t>Darganfod dulliau o wrando arnyn nhw a bod yn sensitif i’w hanghenion a’u dyheadau. </a:t>
            </a:r>
          </a:p>
          <a:p>
            <a:r>
              <a:rPr lang="cy-GB" dirty="0" smtClean="0"/>
              <a:t>Angen sylw sy’n wahanol iawn i’r sylw sydd ei angen ar gyfer plant hŷn.</a:t>
            </a:r>
          </a:p>
          <a:p>
            <a:endParaRPr lang="en-GB" dirty="0"/>
          </a:p>
        </p:txBody>
      </p:sp>
      <p:sp>
        <p:nvSpPr>
          <p:cNvPr id="4" name="Content Placeholder 3"/>
          <p:cNvSpPr>
            <a:spLocks noGrp="1"/>
          </p:cNvSpPr>
          <p:nvPr>
            <p:ph sz="half" idx="2"/>
          </p:nvPr>
        </p:nvSpPr>
        <p:spPr/>
        <p:txBody>
          <a:bodyPr/>
          <a:lstStyle/>
          <a:p>
            <a:r>
              <a:rPr lang="en-GB" dirty="0" smtClean="0"/>
              <a:t>Finding ways to listen to them and become sensitive to their needs and wants. </a:t>
            </a:r>
          </a:p>
          <a:p>
            <a:r>
              <a:rPr lang="en-GB" dirty="0" smtClean="0"/>
              <a:t>Requires an attentiveness which is quite different from that needed for older children.</a:t>
            </a:r>
            <a:endParaRPr lang="en-GB" dirty="0"/>
          </a:p>
        </p:txBody>
      </p:sp>
    </p:spTree>
    <p:extLst>
      <p:ext uri="{BB962C8B-B14F-4D97-AF65-F5344CB8AC3E}">
        <p14:creationId xmlns:p14="http://schemas.microsoft.com/office/powerpoint/2010/main" val="2083908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Plant ifanc</a:t>
            </a:r>
            <a:br>
              <a:rPr lang="cy-GB" dirty="0" smtClean="0"/>
            </a:br>
            <a:r>
              <a:rPr lang="en-GB" dirty="0" smtClean="0"/>
              <a:t>Young children</a:t>
            </a:r>
            <a:endParaRPr lang="en-GB" dirty="0"/>
          </a:p>
        </p:txBody>
      </p:sp>
      <p:sp>
        <p:nvSpPr>
          <p:cNvPr id="3" name="Content Placeholder 2"/>
          <p:cNvSpPr>
            <a:spLocks noGrp="1"/>
          </p:cNvSpPr>
          <p:nvPr>
            <p:ph sz="half" idx="1"/>
          </p:nvPr>
        </p:nvSpPr>
        <p:spPr/>
        <p:txBody>
          <a:bodyPr/>
          <a:lstStyle/>
          <a:p>
            <a:r>
              <a:rPr lang="cy-GB" dirty="0" smtClean="0"/>
              <a:t>Mae’n anarferol gofyn am </a:t>
            </a:r>
            <a:r>
              <a:rPr lang="cy-GB" noProof="1" smtClean="0"/>
              <a:t>farn </a:t>
            </a:r>
            <a:r>
              <a:rPr lang="cy-GB" dirty="0" smtClean="0"/>
              <a:t>plant ifanc ar eu profiad o leoliadau.</a:t>
            </a:r>
          </a:p>
          <a:p>
            <a:r>
              <a:rPr lang="cy-GB" dirty="0" smtClean="0"/>
              <a:t>Y ‘llais coll’ mewn ymchwil addysg.</a:t>
            </a:r>
          </a:p>
          <a:p>
            <a:endParaRPr lang="en-GB" dirty="0"/>
          </a:p>
        </p:txBody>
      </p:sp>
      <p:sp>
        <p:nvSpPr>
          <p:cNvPr id="4" name="Content Placeholder 3"/>
          <p:cNvSpPr>
            <a:spLocks noGrp="1"/>
          </p:cNvSpPr>
          <p:nvPr>
            <p:ph sz="half" idx="2"/>
          </p:nvPr>
        </p:nvSpPr>
        <p:spPr/>
        <p:txBody>
          <a:bodyPr/>
          <a:lstStyle/>
          <a:p>
            <a:r>
              <a:rPr lang="en-GB" dirty="0" smtClean="0"/>
              <a:t>It is unusual for the views of young children to be consulted on their experience of settings.</a:t>
            </a:r>
          </a:p>
          <a:p>
            <a:r>
              <a:rPr lang="en-GB" dirty="0" smtClean="0"/>
              <a:t>The ‘missing voice’ in educational research.</a:t>
            </a:r>
            <a:endParaRPr lang="en-GB" dirty="0"/>
          </a:p>
        </p:txBody>
      </p:sp>
    </p:spTree>
    <p:extLst>
      <p:ext uri="{BB962C8B-B14F-4D97-AF65-F5344CB8AC3E}">
        <p14:creationId xmlns:p14="http://schemas.microsoft.com/office/powerpoint/2010/main" val="1106488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Plant ifanc</a:t>
            </a:r>
            <a:br>
              <a:rPr lang="cy-GB" dirty="0"/>
            </a:br>
            <a:r>
              <a:rPr lang="en-GB" dirty="0"/>
              <a:t>Young children</a:t>
            </a:r>
          </a:p>
        </p:txBody>
      </p:sp>
      <p:sp>
        <p:nvSpPr>
          <p:cNvPr id="3" name="Content Placeholder 2"/>
          <p:cNvSpPr>
            <a:spLocks noGrp="1"/>
          </p:cNvSpPr>
          <p:nvPr>
            <p:ph sz="half" idx="1"/>
          </p:nvPr>
        </p:nvSpPr>
        <p:spPr/>
        <p:txBody>
          <a:bodyPr/>
          <a:lstStyle/>
          <a:p>
            <a:r>
              <a:rPr lang="cy-GB" dirty="0" smtClean="0"/>
              <a:t>Meddwl yn estynedig ac ar y cyd. </a:t>
            </a:r>
          </a:p>
          <a:p>
            <a:r>
              <a:rPr lang="cy-GB" dirty="0" smtClean="0"/>
              <a:t>Pan fyddwn </a:t>
            </a:r>
            <a:r>
              <a:rPr lang="cy-GB" noProof="1" smtClean="0"/>
              <a:t>ni’n</a:t>
            </a:r>
            <a:r>
              <a:rPr lang="cy-GB" dirty="0" smtClean="0"/>
              <a:t> cyfathrebu drwy wrando’n iawn, bydd pob parti dan sylw’n  cael ei rymuso.</a:t>
            </a:r>
          </a:p>
          <a:p>
            <a:endParaRPr lang="en-GB" dirty="0"/>
          </a:p>
        </p:txBody>
      </p:sp>
      <p:sp>
        <p:nvSpPr>
          <p:cNvPr id="4" name="Content Placeholder 3"/>
          <p:cNvSpPr>
            <a:spLocks noGrp="1"/>
          </p:cNvSpPr>
          <p:nvPr>
            <p:ph sz="half" idx="2"/>
          </p:nvPr>
        </p:nvSpPr>
        <p:spPr/>
        <p:txBody>
          <a:bodyPr/>
          <a:lstStyle/>
          <a:p>
            <a:r>
              <a:rPr lang="en-GB" dirty="0" smtClean="0"/>
              <a:t>Sustained shared thinking. </a:t>
            </a:r>
          </a:p>
          <a:p>
            <a:r>
              <a:rPr lang="en-GB" dirty="0" smtClean="0"/>
              <a:t>When we </a:t>
            </a:r>
            <a:r>
              <a:rPr lang="en-GB" dirty="0"/>
              <a:t>communicate by really listening, all the parties involved are empowered.</a:t>
            </a:r>
          </a:p>
        </p:txBody>
      </p:sp>
    </p:spTree>
    <p:extLst>
      <p:ext uri="{BB962C8B-B14F-4D97-AF65-F5344CB8AC3E}">
        <p14:creationId xmlns:p14="http://schemas.microsoft.com/office/powerpoint/2010/main" val="308412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Rhieni</a:t>
            </a:r>
            <a:r>
              <a:rPr lang="en-GB" dirty="0" smtClean="0"/>
              <a:t> / Parents</a:t>
            </a:r>
            <a:endParaRPr lang="en-GB" dirty="0"/>
          </a:p>
        </p:txBody>
      </p:sp>
      <p:sp>
        <p:nvSpPr>
          <p:cNvPr id="3" name="Content Placeholder 2"/>
          <p:cNvSpPr>
            <a:spLocks noGrp="1"/>
          </p:cNvSpPr>
          <p:nvPr>
            <p:ph sz="half" idx="1"/>
          </p:nvPr>
        </p:nvSpPr>
        <p:spPr/>
        <p:txBody>
          <a:bodyPr/>
          <a:lstStyle/>
          <a:p>
            <a:r>
              <a:rPr lang="cy-GB" dirty="0" smtClean="0"/>
              <a:t>Rhieni yw addysgwyr cyntaf a phwysicaf eu plant ac felly dylent fod yn rhan o </a:t>
            </a:r>
            <a:r>
              <a:rPr lang="cy-GB" dirty="0"/>
              <a:t>b</a:t>
            </a:r>
            <a:r>
              <a:rPr lang="cy-GB" dirty="0" smtClean="0"/>
              <a:t>rofiadau dysgu’r plant yn y blynyddoedd cynnar.</a:t>
            </a:r>
          </a:p>
          <a:p>
            <a:r>
              <a:rPr lang="en-GB" dirty="0" smtClean="0"/>
              <a:t>(</a:t>
            </a:r>
            <a:r>
              <a:rPr lang="en-GB" dirty="0"/>
              <a:t>DES 1990)</a:t>
            </a:r>
          </a:p>
          <a:p>
            <a:endParaRPr lang="en-GB" dirty="0"/>
          </a:p>
        </p:txBody>
      </p:sp>
      <p:sp>
        <p:nvSpPr>
          <p:cNvPr id="4" name="Content Placeholder 3"/>
          <p:cNvSpPr>
            <a:spLocks noGrp="1"/>
          </p:cNvSpPr>
          <p:nvPr>
            <p:ph sz="half" idx="2"/>
          </p:nvPr>
        </p:nvSpPr>
        <p:spPr/>
        <p:txBody>
          <a:bodyPr/>
          <a:lstStyle/>
          <a:p>
            <a:r>
              <a:rPr lang="en-GB" dirty="0" smtClean="0"/>
              <a:t>Parents are their children's first and most important educators and should therefore be involved in their early years learning experiences.</a:t>
            </a:r>
          </a:p>
          <a:p>
            <a:r>
              <a:rPr lang="en-GB" dirty="0" smtClean="0"/>
              <a:t>(DES 1990)</a:t>
            </a:r>
            <a:endParaRPr lang="en-GB" dirty="0"/>
          </a:p>
        </p:txBody>
      </p:sp>
    </p:spTree>
    <p:extLst>
      <p:ext uri="{BB962C8B-B14F-4D97-AF65-F5344CB8AC3E}">
        <p14:creationId xmlns:p14="http://schemas.microsoft.com/office/powerpoint/2010/main" val="4178441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Cyfnod Sylfaen</a:t>
            </a:r>
            <a:r>
              <a:rPr lang="en-GB" dirty="0" smtClean="0"/>
              <a:t/>
            </a:r>
            <a:br>
              <a:rPr lang="en-GB" dirty="0" smtClean="0"/>
            </a:br>
            <a:r>
              <a:rPr lang="en-GB" dirty="0" smtClean="0"/>
              <a:t>Foundation Phase</a:t>
            </a:r>
            <a:endParaRPr lang="en-GB" dirty="0"/>
          </a:p>
        </p:txBody>
      </p:sp>
      <p:sp>
        <p:nvSpPr>
          <p:cNvPr id="3" name="Content Placeholder 2"/>
          <p:cNvSpPr>
            <a:spLocks noGrp="1"/>
          </p:cNvSpPr>
          <p:nvPr>
            <p:ph sz="half" idx="1"/>
          </p:nvPr>
        </p:nvSpPr>
        <p:spPr/>
        <p:txBody>
          <a:bodyPr/>
          <a:lstStyle/>
          <a:p>
            <a:pPr lvl="0"/>
            <a:r>
              <a:rPr lang="cy-GB" sz="1800" dirty="0" smtClean="0">
                <a:solidFill>
                  <a:prstClr val="black"/>
                </a:solidFill>
              </a:rPr>
              <a:t>Mae gweithio agos rhwng ymarferwyr blynyddoedd cynnar a rhieni’n hanfodol er mwyn gallu dynodi anghenion dysgu plant a sicrhau ymateb cyflym i unrhyw faes o anhawster penodol. Mae rhieni a theuluoedd yn ganolog i les plentyn a dylai ymarferwyr gefnogi’r berthynas bwysig hon drwy rannu gwybodaeth a chynnig cefnogaeth ar gyfer ymestyn dysgu yn y cartref. </a:t>
            </a:r>
          </a:p>
          <a:p>
            <a:endParaRPr lang="en-GB" dirty="0"/>
          </a:p>
        </p:txBody>
      </p:sp>
      <p:sp>
        <p:nvSpPr>
          <p:cNvPr id="4" name="Content Placeholder 3"/>
          <p:cNvSpPr>
            <a:spLocks noGrp="1"/>
          </p:cNvSpPr>
          <p:nvPr>
            <p:ph sz="half" idx="2"/>
          </p:nvPr>
        </p:nvSpPr>
        <p:spPr/>
        <p:txBody>
          <a:bodyPr/>
          <a:lstStyle/>
          <a:p>
            <a:r>
              <a:rPr lang="en-GB" sz="1800" dirty="0"/>
              <a:t>Close working between early years practitioners and parents is vital for the identification of children’s learning needs and to ensure a quick response to any area of particular difficulty. Parents and families are central to a child’s well being and practitioners should support this important relationship by sharing information and offering support for extending learning in the home. </a:t>
            </a:r>
          </a:p>
        </p:txBody>
      </p:sp>
    </p:spTree>
    <p:extLst>
      <p:ext uri="{BB962C8B-B14F-4D97-AF65-F5344CB8AC3E}">
        <p14:creationId xmlns:p14="http://schemas.microsoft.com/office/powerpoint/2010/main" val="4111535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Tasg </a:t>
            </a:r>
            <a:r>
              <a:rPr lang="en-GB" dirty="0" smtClean="0"/>
              <a:t>/ Task</a:t>
            </a:r>
            <a:endParaRPr lang="en-GB" dirty="0"/>
          </a:p>
        </p:txBody>
      </p:sp>
      <p:sp>
        <p:nvSpPr>
          <p:cNvPr id="3" name="Content Placeholder 2"/>
          <p:cNvSpPr>
            <a:spLocks noGrp="1"/>
          </p:cNvSpPr>
          <p:nvPr>
            <p:ph sz="half" idx="1"/>
          </p:nvPr>
        </p:nvSpPr>
        <p:spPr/>
        <p:txBody>
          <a:bodyPr/>
          <a:lstStyle/>
          <a:p>
            <a:r>
              <a:rPr lang="cy-GB" dirty="0" smtClean="0"/>
              <a:t>Edrychwch ar y ddwy ddogfen ar </a:t>
            </a:r>
            <a:r>
              <a:rPr lang="cy-GB" noProof="1" smtClean="0"/>
              <a:t>Moodle</a:t>
            </a:r>
            <a:r>
              <a:rPr lang="cy-GB" dirty="0" smtClean="0"/>
              <a:t> am gyfnodau pontio er mwyn paratoi am y ddarlith nesaf.</a:t>
            </a:r>
          </a:p>
          <a:p>
            <a:endParaRPr lang="en-GB" dirty="0"/>
          </a:p>
        </p:txBody>
      </p:sp>
      <p:sp>
        <p:nvSpPr>
          <p:cNvPr id="4" name="Content Placeholder 3"/>
          <p:cNvSpPr>
            <a:spLocks noGrp="1"/>
          </p:cNvSpPr>
          <p:nvPr>
            <p:ph sz="half" idx="2"/>
          </p:nvPr>
        </p:nvSpPr>
        <p:spPr/>
        <p:txBody>
          <a:bodyPr/>
          <a:lstStyle/>
          <a:p>
            <a:r>
              <a:rPr lang="en-GB" dirty="0" smtClean="0"/>
              <a:t>Look at the two documents on </a:t>
            </a:r>
            <a:r>
              <a:rPr lang="en-GB" dirty="0"/>
              <a:t>M</a:t>
            </a:r>
            <a:r>
              <a:rPr lang="en-GB" dirty="0" smtClean="0"/>
              <a:t>oodle about transitions in preparation for the next lecture.</a:t>
            </a:r>
            <a:endParaRPr lang="en-GB" dirty="0"/>
          </a:p>
        </p:txBody>
      </p:sp>
    </p:spTree>
    <p:extLst>
      <p:ext uri="{BB962C8B-B14F-4D97-AF65-F5344CB8AC3E}">
        <p14:creationId xmlns:p14="http://schemas.microsoft.com/office/powerpoint/2010/main" val="26523164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Cyfeiriadau</a:t>
            </a:r>
            <a:r>
              <a:rPr lang="en-GB" dirty="0" smtClean="0"/>
              <a:t> / References</a:t>
            </a:r>
            <a:endParaRPr lang="en-GB" dirty="0"/>
          </a:p>
        </p:txBody>
      </p:sp>
      <p:sp>
        <p:nvSpPr>
          <p:cNvPr id="3" name="Content Placeholder 2"/>
          <p:cNvSpPr>
            <a:spLocks noGrp="1"/>
          </p:cNvSpPr>
          <p:nvPr>
            <p:ph idx="1"/>
          </p:nvPr>
        </p:nvSpPr>
        <p:spPr/>
        <p:txBody>
          <a:bodyPr/>
          <a:lstStyle/>
          <a:p>
            <a:r>
              <a:rPr lang="en-GB" sz="1600" dirty="0" err="1" smtClean="0"/>
              <a:t>Nutbrown</a:t>
            </a:r>
            <a:r>
              <a:rPr lang="en-GB" sz="1600" dirty="0" smtClean="0"/>
              <a:t>, C. (ed.) (1996) </a:t>
            </a:r>
            <a:r>
              <a:rPr lang="en-GB" sz="1600" i="1" dirty="0" smtClean="0"/>
              <a:t>Respectful educators - Capable learners: Children's rights and early education. </a:t>
            </a:r>
            <a:r>
              <a:rPr lang="en-GB" sz="1600" dirty="0" smtClean="0"/>
              <a:t>London: Paul Chapman publishers/Sage</a:t>
            </a:r>
          </a:p>
          <a:p>
            <a:pPr marL="0" indent="0">
              <a:buNone/>
            </a:pPr>
            <a:r>
              <a:rPr lang="en-GB" sz="1600" dirty="0"/>
              <a:t> </a:t>
            </a:r>
            <a:r>
              <a:rPr lang="en-GB" sz="1600" dirty="0" smtClean="0"/>
              <a:t>  </a:t>
            </a:r>
            <a:r>
              <a:rPr lang="en-GB" dirty="0" smtClean="0"/>
              <a:t>.</a:t>
            </a:r>
            <a:r>
              <a:rPr lang="en-GB" sz="1400" dirty="0" err="1" smtClean="0"/>
              <a:t>Nutbrown</a:t>
            </a:r>
            <a:r>
              <a:rPr lang="en-GB" sz="1400" dirty="0" smtClean="0"/>
              <a:t>, C and Clough, P. (2013) </a:t>
            </a:r>
            <a:r>
              <a:rPr lang="en-GB" sz="1400" i="1" dirty="0" smtClean="0"/>
              <a:t>Inclusion in the early years</a:t>
            </a:r>
            <a:r>
              <a:rPr lang="en-GB" sz="1400" dirty="0" smtClean="0"/>
              <a:t>. London: Sage</a:t>
            </a:r>
            <a:endParaRPr lang="en-GB" dirty="0" smtClean="0"/>
          </a:p>
          <a:p>
            <a:r>
              <a:rPr lang="cy-GB" sz="1400" dirty="0" smtClean="0"/>
              <a:t>Llywodraeth Cynulliad Cymru (2008) </a:t>
            </a:r>
            <a:r>
              <a:rPr lang="cy-GB" sz="1400" i="1" dirty="0" smtClean="0"/>
              <a:t>Fframwaith ar gyfer dysgu plant 3-7 oed yng Nghymru</a:t>
            </a:r>
            <a:r>
              <a:rPr lang="cy-GB" sz="1400" dirty="0" smtClean="0"/>
              <a:t>. Caerdydd: </a:t>
            </a:r>
            <a:r>
              <a:rPr lang="cy-GB" sz="1400" dirty="0" err="1" smtClean="0"/>
              <a:t>LlCC</a:t>
            </a:r>
            <a:r>
              <a:rPr lang="cy-GB" sz="1400" dirty="0" smtClean="0"/>
              <a:t>. </a:t>
            </a:r>
            <a:r>
              <a:rPr lang="en-GB" sz="1400" dirty="0" smtClean="0"/>
              <a:t>/ Welsh Assembly Government (2008) </a:t>
            </a:r>
            <a:r>
              <a:rPr lang="en-GB" sz="1400" i="1" dirty="0" smtClean="0"/>
              <a:t>Framework for children's learning for 3-7 year olds in Wales</a:t>
            </a:r>
            <a:r>
              <a:rPr lang="en-GB" sz="1400" dirty="0" smtClean="0"/>
              <a:t>. Cardiff: WAG.</a:t>
            </a:r>
          </a:p>
          <a:p>
            <a:r>
              <a:rPr lang="en-GB" sz="1400" dirty="0">
                <a:hlinkClick r:id="rId3"/>
              </a:rPr>
              <a:t>http://www.childcomwales.org.uk</a:t>
            </a:r>
            <a:r>
              <a:rPr lang="en-GB" sz="1400" dirty="0" smtClean="0">
                <a:hlinkClick r:id="rId3"/>
              </a:rPr>
              <a:t>/</a:t>
            </a:r>
            <a:endParaRPr lang="en-GB" sz="1400" dirty="0" smtClean="0"/>
          </a:p>
          <a:p>
            <a:r>
              <a:rPr lang="en-GB" sz="1400" dirty="0" err="1"/>
              <a:t>Siraj</a:t>
            </a:r>
            <a:r>
              <a:rPr lang="en-GB" sz="1400" dirty="0"/>
              <a:t>-Blatchford, Ii 2009, 'Conceptualising progression in the pedagogy of play and sustained shared thinking in early childhood education: A </a:t>
            </a:r>
            <a:r>
              <a:rPr lang="en-GB" sz="1400" dirty="0" err="1"/>
              <a:t>Vygotskian</a:t>
            </a:r>
            <a:r>
              <a:rPr lang="en-GB" sz="1400" dirty="0"/>
              <a:t> perspective', </a:t>
            </a:r>
            <a:r>
              <a:rPr lang="en-GB" sz="1400" i="1" dirty="0"/>
              <a:t>Educational &amp; Child Psychology</a:t>
            </a:r>
            <a:r>
              <a:rPr lang="en-GB" sz="1400" dirty="0"/>
              <a:t>, 26, 2, pp. 77-89</a:t>
            </a:r>
            <a:r>
              <a:rPr lang="en-GB" sz="1400" dirty="0" smtClean="0"/>
              <a:t>,</a:t>
            </a:r>
          </a:p>
          <a:p>
            <a:r>
              <a:rPr lang="en-GB" sz="1400" dirty="0"/>
              <a:t>Anne Purdon (2016) Sustained shared thinking in an early </a:t>
            </a:r>
            <a:r>
              <a:rPr lang="en-GB" sz="1400" dirty="0" smtClean="0"/>
              <a:t>childhood setting</a:t>
            </a:r>
            <a:r>
              <a:rPr lang="en-GB" sz="1400" dirty="0"/>
              <a:t>: an exploration of practitioners' perspectives, </a:t>
            </a:r>
            <a:r>
              <a:rPr lang="en-GB" sz="1400" i="1" dirty="0"/>
              <a:t>Education 3-13</a:t>
            </a:r>
            <a:r>
              <a:rPr lang="en-GB" sz="1400" dirty="0"/>
              <a:t>, 44:3, 269-282</a:t>
            </a:r>
            <a:r>
              <a:rPr lang="en-GB" sz="1400" dirty="0" smtClean="0"/>
              <a:t>,</a:t>
            </a:r>
          </a:p>
          <a:p>
            <a:r>
              <a:rPr lang="en-GB" sz="1400" dirty="0" smtClean="0"/>
              <a:t>DES (1990) </a:t>
            </a:r>
            <a:r>
              <a:rPr lang="en-GB" sz="1400" i="1" dirty="0" smtClean="0"/>
              <a:t>Starting with Quality</a:t>
            </a:r>
            <a:r>
              <a:rPr lang="en-GB" sz="1400" dirty="0" smtClean="0"/>
              <a:t>. London: HMSO.</a:t>
            </a:r>
            <a:endParaRPr lang="en-GB" sz="1400" dirty="0"/>
          </a:p>
          <a:p>
            <a:endParaRPr lang="en-GB" sz="1400" dirty="0"/>
          </a:p>
        </p:txBody>
      </p:sp>
    </p:spTree>
    <p:extLst>
      <p:ext uri="{BB962C8B-B14F-4D97-AF65-F5344CB8AC3E}">
        <p14:creationId xmlns:p14="http://schemas.microsoft.com/office/powerpoint/2010/main" val="12663010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BrightEyesHarvey:Applications (Mac OS 9):Microsoft Office 98:Templates:Blank Presentation</Template>
  <TotalTime>3134</TotalTime>
  <Words>1399</Words>
  <Application>Microsoft Office PowerPoint</Application>
  <PresentationFormat>On-screen Show (4:3)</PresentationFormat>
  <Paragraphs>106</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ＭＳ Ｐゴシック</vt:lpstr>
      <vt:lpstr>ＭＳ Ｐゴシック</vt:lpstr>
      <vt:lpstr>Arial</vt:lpstr>
      <vt:lpstr>Myriad Pro</vt:lpstr>
      <vt:lpstr>Times</vt:lpstr>
      <vt:lpstr>20140311PresentationUWTSDTemplate</vt:lpstr>
      <vt:lpstr>Cynhwysiant a Datblygiad yn y Blynyddoedd Cynnar Inclusion and Development in the Early Years </vt:lpstr>
      <vt:lpstr>Diwylliant o Gynhwysiant A Culture of Inclusion</vt:lpstr>
      <vt:lpstr>Cyfnod Sylfaen y Blynyddoedd Cynnar Early years foundation Phase</vt:lpstr>
      <vt:lpstr>Barn Wrthgyferbyniol Polarised Views</vt:lpstr>
      <vt:lpstr>Barn Wrthgyferbyniol Polarised Views</vt:lpstr>
      <vt:lpstr>PowerPoint Presentation</vt:lpstr>
      <vt:lpstr>Beth yw ystyr cynhwysiant? What is meant by inclusion?</vt:lpstr>
      <vt:lpstr>Deilliannau Outcomes</vt:lpstr>
      <vt:lpstr>Babanod a Phlant Bach  Babies and Toddlers</vt:lpstr>
      <vt:lpstr>Plant ifanc Young children</vt:lpstr>
      <vt:lpstr>Plant ifanc Young children</vt:lpstr>
      <vt:lpstr>Rhieni / Parents</vt:lpstr>
      <vt:lpstr>Cyfnod Sylfaen Foundation Phase</vt:lpstr>
      <vt:lpstr>Tasg / Task</vt:lpstr>
      <vt:lpstr>Cyfeiriadau /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Paul Darby</cp:lastModifiedBy>
  <cp:revision>114</cp:revision>
  <dcterms:created xsi:type="dcterms:W3CDTF">2004-04-06T15:50:52Z</dcterms:created>
  <dcterms:modified xsi:type="dcterms:W3CDTF">2019-09-12T13:42:34Z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