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87" r:id="rId3"/>
    <p:sldId id="265" r:id="rId4"/>
    <p:sldId id="283" r:id="rId5"/>
    <p:sldId id="274" r:id="rId6"/>
    <p:sldId id="288" r:id="rId7"/>
    <p:sldId id="294" r:id="rId8"/>
    <p:sldId id="289" r:id="rId9"/>
    <p:sldId id="281" r:id="rId10"/>
    <p:sldId id="290" r:id="rId11"/>
    <p:sldId id="285" r:id="rId12"/>
    <p:sldId id="276" r:id="rId13"/>
    <p:sldId id="280" r:id="rId14"/>
    <p:sldId id="277" r:id="rId15"/>
    <p:sldId id="278" r:id="rId16"/>
    <p:sldId id="273" r:id="rId17"/>
    <p:sldId id="263" r:id="rId18"/>
    <p:sldId id="291" r:id="rId19"/>
    <p:sldId id="258" r:id="rId20"/>
    <p:sldId id="282" r:id="rId21"/>
    <p:sldId id="272" r:id="rId22"/>
    <p:sldId id="286" r:id="rId23"/>
    <p:sldId id="26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75C983-56CE-43BC-909C-43CD93AED1AC}" v="4" dt="2023-10-11T10:08:24.7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 autoAdjust="0"/>
    <p:restoredTop sz="78500" autoAdjust="0"/>
  </p:normalViewPr>
  <p:slideViewPr>
    <p:cSldViewPr snapToGrid="0">
      <p:cViewPr varScale="1">
        <p:scale>
          <a:sx n="78" d="100"/>
          <a:sy n="78" d="100"/>
        </p:scale>
        <p:origin x="6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Evans (Institute of Management and Health)" userId="d9a8b39e-a9d4-4d81-a719-001f6364ef6d" providerId="ADAL" clId="{1775C983-56CE-43BC-909C-43CD93AED1AC}"/>
    <pc:docChg chg="custSel modSld">
      <pc:chgData name="Helen Evans (Institute of Management and Health)" userId="d9a8b39e-a9d4-4d81-a719-001f6364ef6d" providerId="ADAL" clId="{1775C983-56CE-43BC-909C-43CD93AED1AC}" dt="2023-10-11T10:09:09.286" v="99" actId="20577"/>
      <pc:docMkLst>
        <pc:docMk/>
      </pc:docMkLst>
      <pc:sldChg chg="modSp mod">
        <pc:chgData name="Helen Evans (Institute of Management and Health)" userId="d9a8b39e-a9d4-4d81-a719-001f6364ef6d" providerId="ADAL" clId="{1775C983-56CE-43BC-909C-43CD93AED1AC}" dt="2023-10-11T10:03:44.809" v="22"/>
        <pc:sldMkLst>
          <pc:docMk/>
          <pc:sldMk cId="238075067" sldId="256"/>
        </pc:sldMkLst>
        <pc:spChg chg="mod">
          <ac:chgData name="Helen Evans (Institute of Management and Health)" userId="d9a8b39e-a9d4-4d81-a719-001f6364ef6d" providerId="ADAL" clId="{1775C983-56CE-43BC-909C-43CD93AED1AC}" dt="2023-10-11T10:03:20.423" v="21" actId="20577"/>
          <ac:spMkLst>
            <pc:docMk/>
            <pc:sldMk cId="238075067" sldId="256"/>
            <ac:spMk id="2" creationId="{1AEDB36C-57AE-45A5-A4A8-BAF90D8B0CEF}"/>
          </ac:spMkLst>
        </pc:spChg>
        <pc:spChg chg="mod">
          <ac:chgData name="Helen Evans (Institute of Management and Health)" userId="d9a8b39e-a9d4-4d81-a719-001f6364ef6d" providerId="ADAL" clId="{1775C983-56CE-43BC-909C-43CD93AED1AC}" dt="2023-10-11T10:03:44.809" v="22"/>
          <ac:spMkLst>
            <pc:docMk/>
            <pc:sldMk cId="238075067" sldId="256"/>
            <ac:spMk id="3" creationId="{AEAB466E-C762-44A5-80FC-3AFCA81B3E5C}"/>
          </ac:spMkLst>
        </pc:spChg>
      </pc:sldChg>
      <pc:sldChg chg="addSp modSp mod modNotesTx">
        <pc:chgData name="Helen Evans (Institute of Management and Health)" userId="d9a8b39e-a9d4-4d81-a719-001f6364ef6d" providerId="ADAL" clId="{1775C983-56CE-43BC-909C-43CD93AED1AC}" dt="2023-10-11T10:08:49.970" v="61" actId="115"/>
        <pc:sldMkLst>
          <pc:docMk/>
          <pc:sldMk cId="673244210" sldId="265"/>
        </pc:sldMkLst>
        <pc:spChg chg="mod">
          <ac:chgData name="Helen Evans (Institute of Management and Health)" userId="d9a8b39e-a9d4-4d81-a719-001f6364ef6d" providerId="ADAL" clId="{1775C983-56CE-43BC-909C-43CD93AED1AC}" dt="2023-10-11T10:08:49.970" v="61" actId="115"/>
          <ac:spMkLst>
            <pc:docMk/>
            <pc:sldMk cId="673244210" sldId="265"/>
            <ac:spMk id="4" creationId="{00000000-0000-0000-0000-000000000000}"/>
          </ac:spMkLst>
        </pc:spChg>
        <pc:picChg chg="add mod">
          <ac:chgData name="Helen Evans (Institute of Management and Health)" userId="d9a8b39e-a9d4-4d81-a719-001f6364ef6d" providerId="ADAL" clId="{1775C983-56CE-43BC-909C-43CD93AED1AC}" dt="2023-10-11T10:08:01.207" v="28" actId="1076"/>
          <ac:picMkLst>
            <pc:docMk/>
            <pc:sldMk cId="673244210" sldId="265"/>
            <ac:picMk id="5" creationId="{5140A9D1-D6FA-436F-8D03-D9747DA68053}"/>
          </ac:picMkLst>
        </pc:picChg>
        <pc:picChg chg="mod">
          <ac:chgData name="Helen Evans (Institute of Management and Health)" userId="d9a8b39e-a9d4-4d81-a719-001f6364ef6d" providerId="ADAL" clId="{1775C983-56CE-43BC-909C-43CD93AED1AC}" dt="2023-10-11T10:08:24.792" v="33" actId="14100"/>
          <ac:picMkLst>
            <pc:docMk/>
            <pc:sldMk cId="673244210" sldId="265"/>
            <ac:picMk id="1026" creationId="{00000000-0000-0000-0000-000000000000}"/>
          </ac:picMkLst>
        </pc:picChg>
      </pc:sldChg>
      <pc:sldChg chg="modNotesTx">
        <pc:chgData name="Helen Evans (Institute of Management and Health)" userId="d9a8b39e-a9d4-4d81-a719-001f6364ef6d" providerId="ADAL" clId="{1775C983-56CE-43BC-909C-43CD93AED1AC}" dt="2023-10-11T10:09:09.286" v="99" actId="20577"/>
        <pc:sldMkLst>
          <pc:docMk/>
          <pc:sldMk cId="510358493" sldId="28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261A50-911B-4229-B07E-19C114A3379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54067-0F70-40D0-827C-2533CDC56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123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ttdunn.com/about/why-scott-dunn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 dirty="0">
                <a:hlinkClick r:id="rId3"/>
              </a:rPr>
              <a:t>https://www.scottdunn.com/about/why-scott-dunn</a:t>
            </a:r>
            <a:r>
              <a:rPr lang="en-US" i="1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954067-0F70-40D0-827C-2533CDC5696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2631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is this important to Scott Dunn?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954067-0F70-40D0-827C-2533CDC5696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19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F2BF96F-FA0F-4CA9-8752-7FB3C58F559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3744C-D579-4724-AB97-BE8755D16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518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F96F-FA0F-4CA9-8752-7FB3C58F559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3744C-D579-4724-AB97-BE8755D16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469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F96F-FA0F-4CA9-8752-7FB3C58F559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3744C-D579-4724-AB97-BE8755D16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073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F96F-FA0F-4CA9-8752-7FB3C58F559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3744C-D579-4724-AB97-BE8755D16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512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F96F-FA0F-4CA9-8752-7FB3C58F559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3744C-D579-4724-AB97-BE8755D16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066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F96F-FA0F-4CA9-8752-7FB3C58F559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3744C-D579-4724-AB97-BE8755D16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203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F96F-FA0F-4CA9-8752-7FB3C58F559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3744C-D579-4724-AB97-BE8755D16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398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F96F-FA0F-4CA9-8752-7FB3C58F559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3744C-D579-4724-AB97-BE8755D16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325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F96F-FA0F-4CA9-8752-7FB3C58F559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3744C-D579-4724-AB97-BE8755D16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737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F96F-FA0F-4CA9-8752-7FB3C58F559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3744C-D579-4724-AB97-BE8755D16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594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BF96F-FA0F-4CA9-8752-7FB3C58F559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3744C-D579-4724-AB97-BE8755D16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070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2BF96F-FA0F-4CA9-8752-7FB3C58F559C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03744C-D579-4724-AB97-BE8755D16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277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s://www.scottdunn.com/about/why-scott-dunn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DB36C-57AE-45A5-A4A8-BAF90D8B0C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dirty="0"/>
              <a:t>Financial and behavioral impacts of</a:t>
            </a:r>
            <a:br>
              <a:rPr lang="en-US" sz="4400" b="1" dirty="0"/>
            </a:br>
            <a:r>
              <a:rPr lang="en-US" sz="4400" b="1" dirty="0"/>
              <a:t> customer service and guest services </a:t>
            </a:r>
            <a:br>
              <a:rPr lang="en-US" sz="4400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AB466E-C762-44A5-80FC-3AFCA81B3E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1D2125"/>
                </a:solidFill>
                <a:effectLst/>
                <a:latin typeface="-apple-system"/>
              </a:rPr>
              <a:t>Hospitality and Guest Services for Industry (BMET4001)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0750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28600"/>
            <a:ext cx="83820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Topics covered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307253" y="1295400"/>
            <a:ext cx="9132147" cy="5334000"/>
          </a:xfrm>
        </p:spPr>
        <p:txBody>
          <a:bodyPr/>
          <a:lstStyle/>
          <a:p>
            <a:pPr lvl="1">
              <a:buFont typeface="Courier New" pitchFamily="49" charset="0"/>
              <a:buChar char="o"/>
            </a:pPr>
            <a:r>
              <a:rPr lang="en-US" b="0" dirty="0"/>
              <a:t>Relative importance of the service economy</a:t>
            </a:r>
          </a:p>
          <a:p>
            <a:pPr lvl="1">
              <a:buFont typeface="Courier New" pitchFamily="49" charset="0"/>
              <a:buChar char="o"/>
            </a:pPr>
            <a:r>
              <a:rPr lang="en-US" b="0" dirty="0"/>
              <a:t>Impact of service quality on market share, price and profits</a:t>
            </a:r>
          </a:p>
          <a:p>
            <a:pPr lvl="1">
              <a:buFont typeface="Courier New" pitchFamily="49" charset="0"/>
              <a:buChar char="o"/>
            </a:pPr>
            <a:r>
              <a:rPr lang="en-US" b="0" dirty="0"/>
              <a:t>Behavioral consequences of customer service</a:t>
            </a:r>
          </a:p>
          <a:p>
            <a:pPr lvl="1">
              <a:buFont typeface="Courier New" pitchFamily="49" charset="0"/>
              <a:buChar char="o"/>
            </a:pPr>
            <a:r>
              <a:rPr lang="en-US" b="0" dirty="0"/>
              <a:t>Service profit chain</a:t>
            </a:r>
          </a:p>
          <a:p>
            <a:pPr lvl="1">
              <a:buFont typeface="Courier New" pitchFamily="49" charset="0"/>
              <a:buChar char="o"/>
            </a:pPr>
            <a:r>
              <a:rPr lang="en-US" b="0" dirty="0"/>
              <a:t>Offensive and defensive marketing effects of service</a:t>
            </a:r>
          </a:p>
          <a:p>
            <a:pPr lvl="1">
              <a:buFont typeface="Courier New" pitchFamily="49" charset="0"/>
              <a:buChar char="o"/>
            </a:pPr>
            <a:r>
              <a:rPr lang="en-US" b="0" dirty="0"/>
              <a:t>The financial implications of poor customer service</a:t>
            </a:r>
          </a:p>
          <a:p>
            <a:pPr lvl="1">
              <a:buFont typeface="Courier New" pitchFamily="49" charset="0"/>
              <a:buChar char="o"/>
            </a:pPr>
            <a:endParaRPr lang="en-CA" b="0" dirty="0"/>
          </a:p>
          <a:p>
            <a:pPr>
              <a:buFont typeface="Courier New" pitchFamily="49" charset="0"/>
              <a:buChar char="o"/>
            </a:pPr>
            <a:endParaRPr lang="en-CA" b="0" dirty="0"/>
          </a:p>
        </p:txBody>
      </p:sp>
    </p:spTree>
    <p:extLst>
      <p:ext uri="{BB962C8B-B14F-4D97-AF65-F5344CB8AC3E}">
        <p14:creationId xmlns:p14="http://schemas.microsoft.com/office/powerpoint/2010/main" val="33757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0" y="304800"/>
            <a:ext cx="68580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‘At Your Service’ Spotlight: </a:t>
            </a:r>
            <a:br>
              <a:rPr lang="en-US" dirty="0"/>
            </a:br>
            <a:r>
              <a:rPr lang="en-US" sz="2800" dirty="0"/>
              <a:t>Scott Dunn Travel</a:t>
            </a:r>
          </a:p>
        </p:txBody>
      </p:sp>
      <p:sp>
        <p:nvSpPr>
          <p:cNvPr id="4" name="Rectangle 3"/>
          <p:cNvSpPr/>
          <p:nvPr/>
        </p:nvSpPr>
        <p:spPr>
          <a:xfrm>
            <a:off x="846667" y="1290639"/>
            <a:ext cx="9211733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US" b="1" u="sng" dirty="0"/>
              <a:t>Spot Light Case study 1 </a:t>
            </a:r>
          </a:p>
          <a:p>
            <a:pPr>
              <a:spcBef>
                <a:spcPts val="1200"/>
              </a:spcBef>
            </a:pPr>
            <a:r>
              <a:rPr lang="en-US" i="1" dirty="0"/>
              <a:t>‘If you’re part of the DNA of the company, you understand the importance of the guest,’ Andrew Dunn.</a:t>
            </a:r>
          </a:p>
          <a:p>
            <a:pPr marL="285750" indent="-285750">
              <a:spcBef>
                <a:spcPts val="1200"/>
              </a:spcBef>
              <a:buFont typeface="Courier New" pitchFamily="49" charset="0"/>
              <a:buChar char="o"/>
            </a:pPr>
            <a:r>
              <a:rPr lang="en-US" dirty="0"/>
              <a:t>British luxury travel company established a benchmark for Alpine chalet holidays </a:t>
            </a:r>
          </a:p>
          <a:p>
            <a:pPr marL="285750" indent="-285750">
              <a:buFont typeface="Courier New" pitchFamily="49" charset="0"/>
              <a:buChar char="o"/>
            </a:pPr>
            <a:endParaRPr lang="en-US" dirty="0"/>
          </a:p>
          <a:p>
            <a:pPr marL="285750" indent="-285750">
              <a:buFont typeface="Courier New" pitchFamily="49" charset="0"/>
              <a:buChar char="o"/>
            </a:pPr>
            <a:r>
              <a:rPr lang="en-US" dirty="0"/>
              <a:t>70% repeat business through loyalty and referral </a:t>
            </a:r>
            <a:endParaRPr lang="en-US" sz="900" dirty="0"/>
          </a:p>
          <a:p>
            <a:pPr marL="746125" indent="-288925">
              <a:spcAft>
                <a:spcPts val="1200"/>
              </a:spcAft>
              <a:buFont typeface="Arial" pitchFamily="34" charset="0"/>
              <a:buChar char="•"/>
            </a:pPr>
            <a:r>
              <a:rPr lang="en-US" dirty="0"/>
              <a:t>Differentiated on opulence and personal, high-quality service</a:t>
            </a:r>
          </a:p>
          <a:p>
            <a:pPr marL="746125" lvl="1" indent="-288925">
              <a:spcAft>
                <a:spcPts val="1200"/>
              </a:spcAft>
              <a:buFont typeface="Arial" pitchFamily="34" charset="0"/>
              <a:buChar char="•"/>
            </a:pPr>
            <a:r>
              <a:rPr lang="en-US" dirty="0"/>
              <a:t>Unexpected acts of kindness (U.A.K.s)</a:t>
            </a:r>
          </a:p>
          <a:p>
            <a:pPr marL="742950" indent="-285750">
              <a:spcAft>
                <a:spcPts val="1200"/>
              </a:spcAft>
              <a:buFont typeface="Arial" pitchFamily="34" charset="0"/>
              <a:buChar char="•"/>
            </a:pPr>
            <a:r>
              <a:rPr lang="en-US" dirty="0"/>
              <a:t>Undersells, over-delivers</a:t>
            </a:r>
          </a:p>
          <a:p>
            <a:pPr marL="457200">
              <a:spcAft>
                <a:spcPts val="1200"/>
              </a:spcAft>
            </a:pPr>
            <a:r>
              <a:rPr lang="en-US" b="1" dirty="0"/>
              <a:t> </a:t>
            </a:r>
          </a:p>
          <a:p>
            <a:endParaRPr lang="en-US" b="1" dirty="0"/>
          </a:p>
        </p:txBody>
      </p:sp>
      <p:pic>
        <p:nvPicPr>
          <p:cNvPr id="1026" name="Picture 2" descr="C:\Users\Karen\Downloads\Andrew Dunn of Scott Dunn Ch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6746" y="3429000"/>
            <a:ext cx="3353274" cy="223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hlinkClick r:id="rId4"/>
            <a:extLst>
              <a:ext uri="{FF2B5EF4-FFF2-40B4-BE49-F238E27FC236}">
                <a16:creationId xmlns:a16="http://schemas.microsoft.com/office/drawing/2014/main" id="{5140A9D1-D6FA-436F-8D03-D9747DA680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310" y="4414836"/>
            <a:ext cx="3286125" cy="115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244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0" y="304800"/>
            <a:ext cx="68580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Service quality</a:t>
            </a:r>
            <a:endParaRPr lang="en-US" sz="2800" dirty="0"/>
          </a:p>
        </p:txBody>
      </p:sp>
      <p:sp>
        <p:nvSpPr>
          <p:cNvPr id="4" name="Rectangle 3"/>
          <p:cNvSpPr/>
          <p:nvPr/>
        </p:nvSpPr>
        <p:spPr>
          <a:xfrm>
            <a:off x="921173" y="1508760"/>
            <a:ext cx="9518227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US" i="1" dirty="0"/>
              <a:t>….customers’ perceptions of the service component of a product, and these perceptions are said to be based on five dimensions: reliability, assurance, empathy, responsiveness, and tangibles</a:t>
            </a:r>
          </a:p>
          <a:p>
            <a:pPr>
              <a:spcBef>
                <a:spcPts val="1200"/>
              </a:spcBef>
            </a:pPr>
            <a:endParaRPr lang="en-US" b="1" i="1" dirty="0"/>
          </a:p>
          <a:p>
            <a:pPr marL="285750" indent="-285750">
              <a:buFont typeface="Courier New" pitchFamily="49" charset="0"/>
              <a:buChar char="o"/>
            </a:pPr>
            <a:r>
              <a:rPr lang="en-US" dirty="0"/>
              <a:t>Evaluation of purchase, determine satisfaction and likelihood of repurchase </a:t>
            </a:r>
          </a:p>
          <a:p>
            <a:pPr marL="285750" indent="-285750">
              <a:spcBef>
                <a:spcPts val="1200"/>
              </a:spcBef>
              <a:buFont typeface="Courier New" pitchFamily="49" charset="0"/>
              <a:buChar char="o"/>
            </a:pPr>
            <a:r>
              <a:rPr lang="en-US" dirty="0"/>
              <a:t>Key factor in differentiating service products and building competitive advantage </a:t>
            </a:r>
          </a:p>
          <a:p>
            <a:pPr marL="285750" indent="-285750">
              <a:spcBef>
                <a:spcPts val="1200"/>
              </a:spcBef>
              <a:buFont typeface="Courier New" pitchFamily="49" charset="0"/>
              <a:buChar char="o"/>
            </a:pPr>
            <a:r>
              <a:rPr lang="en-US" dirty="0"/>
              <a:t>Impacts profits and other financial outcomes of the organization</a:t>
            </a:r>
          </a:p>
          <a:p>
            <a:pPr marL="285750" indent="-285750">
              <a:spcBef>
                <a:spcPts val="1200"/>
              </a:spcBef>
              <a:buFont typeface="Courier New" pitchFamily="49" charset="0"/>
              <a:buChar char="o"/>
            </a:pPr>
            <a:r>
              <a:rPr lang="en-US" dirty="0"/>
              <a:t>“Quality is far and away the chief factor in competitiveness” (Sharp, 2009: 91). </a:t>
            </a:r>
          </a:p>
          <a:p>
            <a:pPr marL="285750" indent="-285750">
              <a:spcBef>
                <a:spcPts val="1200"/>
              </a:spcBef>
              <a:buFont typeface="Courier New" pitchFamily="49" charset="0"/>
              <a:buChar char="o"/>
            </a:pPr>
            <a:r>
              <a:rPr lang="en-US" dirty="0"/>
              <a:t>Since the COVID-19 pandemic, customer expectations have been higher than ever</a:t>
            </a:r>
          </a:p>
          <a:p>
            <a:pPr marL="285750" indent="-285750">
              <a:spcBef>
                <a:spcPts val="1200"/>
              </a:spcBef>
              <a:buFont typeface="Courier New" pitchFamily="49" charset="0"/>
              <a:buChar char="o"/>
            </a:pPr>
            <a:endParaRPr lang="en-US" dirty="0"/>
          </a:p>
          <a:p>
            <a:pPr>
              <a:spcBef>
                <a:spcPts val="1200"/>
              </a:spcBef>
            </a:pPr>
            <a:r>
              <a:rPr lang="en-US" dirty="0"/>
              <a:t> 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 </a:t>
            </a:r>
          </a:p>
          <a:p>
            <a:pPr marL="285750" indent="-285750">
              <a:spcBef>
                <a:spcPts val="1200"/>
              </a:spcBef>
              <a:buFont typeface="Courier New" pitchFamily="49" charset="0"/>
              <a:buChar char="o"/>
            </a:pPr>
            <a:endParaRPr lang="en-US" dirty="0"/>
          </a:p>
          <a:p>
            <a:pPr marL="285750" indent="-285750">
              <a:spcBef>
                <a:spcPts val="1200"/>
              </a:spcBef>
              <a:buFont typeface="Courier New" pitchFamily="49" charset="0"/>
              <a:buChar char="o"/>
            </a:pPr>
            <a:endParaRPr lang="en-US" b="1" i="1" dirty="0"/>
          </a:p>
          <a:p>
            <a:pPr marL="285750" indent="-285750">
              <a:buFont typeface="Courier New" pitchFamily="49" charset="0"/>
              <a:buChar char="o"/>
            </a:pP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510358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1387" y="457200"/>
            <a:ext cx="7819813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Relative importance of the service economy</a:t>
            </a:r>
          </a:p>
        </p:txBody>
      </p:sp>
      <p:sp>
        <p:nvSpPr>
          <p:cNvPr id="4" name="Rectangle 3"/>
          <p:cNvSpPr/>
          <p:nvPr/>
        </p:nvSpPr>
        <p:spPr>
          <a:xfrm>
            <a:off x="245533" y="1036037"/>
            <a:ext cx="10891520" cy="47859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 </a:t>
            </a:r>
          </a:p>
          <a:p>
            <a:pPr marL="285750" indent="-285750">
              <a:spcAft>
                <a:spcPts val="600"/>
              </a:spcAft>
              <a:buFont typeface="Courier New" pitchFamily="49" charset="0"/>
              <a:buChar char="o"/>
            </a:pPr>
            <a:r>
              <a:rPr lang="en-US" dirty="0"/>
              <a:t>Shift from manufacturing to a focus on customer service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dirty="0"/>
              <a:t>Quality service increasingly critical to success </a:t>
            </a:r>
          </a:p>
          <a:p>
            <a:r>
              <a:rPr lang="en-US" dirty="0"/>
              <a:t> </a:t>
            </a:r>
          </a:p>
          <a:p>
            <a:pPr marL="285750" indent="-285750">
              <a:spcAft>
                <a:spcPts val="600"/>
              </a:spcAft>
              <a:buFont typeface="Courier New" pitchFamily="49" charset="0"/>
              <a:buChar char="o"/>
            </a:pPr>
            <a:r>
              <a:rPr lang="en-US" dirty="0"/>
              <a:t>Services sector employment</a:t>
            </a:r>
          </a:p>
          <a:p>
            <a:pPr marL="742950" lvl="1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en-US" dirty="0"/>
              <a:t>45 % of the world’s total labor force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dirty="0"/>
              <a:t>7 out of 10 people in global service industries</a:t>
            </a:r>
          </a:p>
          <a:p>
            <a:r>
              <a:rPr lang="en-US" dirty="0"/>
              <a:t> </a:t>
            </a:r>
          </a:p>
          <a:p>
            <a:pPr marL="285750" indent="-285750">
              <a:spcAft>
                <a:spcPts val="600"/>
              </a:spcAft>
              <a:buFont typeface="Courier New" pitchFamily="49" charset="0"/>
              <a:buChar char="o"/>
            </a:pPr>
            <a:r>
              <a:rPr lang="en-US" dirty="0"/>
              <a:t>Share in total economic activity increasing over time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dirty="0"/>
              <a:t>Western countries, accounts for over  ¾ of GDP </a:t>
            </a:r>
          </a:p>
          <a:p>
            <a:r>
              <a:rPr lang="en-US" dirty="0"/>
              <a:t> </a:t>
            </a:r>
          </a:p>
          <a:p>
            <a:pPr marL="285750" indent="-285750">
              <a:spcAft>
                <a:spcPts val="600"/>
              </a:spcAft>
              <a:buFont typeface="Courier New" pitchFamily="49" charset="0"/>
              <a:buChar char="o"/>
            </a:pPr>
            <a:r>
              <a:rPr lang="en-US" dirty="0"/>
              <a:t>Rising trend expected to continue</a:t>
            </a:r>
          </a:p>
          <a:p>
            <a:pPr marL="742950" lvl="1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en-US" dirty="0"/>
              <a:t>Reflects higher consumer and business demand, </a:t>
            </a:r>
          </a:p>
          <a:p>
            <a:pPr marL="742950" lvl="1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en-US" dirty="0"/>
              <a:t>Outsourcing of service-related activities </a:t>
            </a:r>
          </a:p>
          <a:p>
            <a:pPr marL="742950" lvl="1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en-US" dirty="0"/>
              <a:t>Information technology</a:t>
            </a:r>
          </a:p>
        </p:txBody>
      </p:sp>
    </p:spTree>
    <p:extLst>
      <p:ext uri="{BB962C8B-B14F-4D97-AF65-F5344CB8AC3E}">
        <p14:creationId xmlns:p14="http://schemas.microsoft.com/office/powerpoint/2010/main" val="1432491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0" y="304800"/>
            <a:ext cx="74295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The impact of service quality on market share, price and profits</a:t>
            </a:r>
            <a:endParaRPr lang="en-US" sz="2800" dirty="0"/>
          </a:p>
        </p:txBody>
      </p:sp>
      <p:sp>
        <p:nvSpPr>
          <p:cNvPr id="4" name="Rectangle 3"/>
          <p:cNvSpPr/>
          <p:nvPr/>
        </p:nvSpPr>
        <p:spPr>
          <a:xfrm>
            <a:off x="657013" y="1508761"/>
            <a:ext cx="9782387" cy="5247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endParaRPr lang="en-US" b="1" i="1" dirty="0"/>
          </a:p>
          <a:p>
            <a:pPr marL="342900" indent="-342900">
              <a:spcAft>
                <a:spcPts val="600"/>
              </a:spcAft>
              <a:buFont typeface="Courier New" pitchFamily="49" charset="0"/>
              <a:buChar char="o"/>
            </a:pPr>
            <a:r>
              <a:rPr lang="en-US" sz="2000" dirty="0"/>
              <a:t>Service quality is crucial for:</a:t>
            </a:r>
          </a:p>
          <a:p>
            <a:pPr marL="800100" lvl="1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en-US" sz="2000" dirty="0"/>
              <a:t>Differentiating service products </a:t>
            </a:r>
          </a:p>
          <a:p>
            <a:pPr marL="800100" lvl="1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en-US" sz="2000" dirty="0"/>
              <a:t>Winning and retaining customers</a:t>
            </a:r>
          </a:p>
          <a:p>
            <a:pPr marL="800100" lvl="1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en-US" sz="2000" dirty="0"/>
              <a:t>Building a competitive advantage </a:t>
            </a:r>
          </a:p>
          <a:p>
            <a:pPr marL="800100" lvl="1" indent="-342900">
              <a:spcAft>
                <a:spcPts val="600"/>
              </a:spcAft>
              <a:buFont typeface="Arial" pitchFamily="34" charset="0"/>
              <a:buChar char="•"/>
            </a:pPr>
            <a:endParaRPr lang="en-US" sz="2000" dirty="0"/>
          </a:p>
          <a:p>
            <a:pPr marL="342900" indent="-342900">
              <a:spcBef>
                <a:spcPts val="600"/>
              </a:spcBef>
              <a:buFont typeface="Courier New" pitchFamily="49" charset="0"/>
              <a:buChar char="o"/>
            </a:pPr>
            <a:r>
              <a:rPr lang="en-US" sz="2000" dirty="0"/>
              <a:t>An outgrowth of service quality is customer satisfaction which  is: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Key to long-term profitability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But ‘satisfying’ customers not enough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Need to delight customers to ensure long-term loyalty</a:t>
            </a:r>
          </a:p>
          <a:p>
            <a:r>
              <a:rPr lang="en-US" dirty="0"/>
              <a:t> </a:t>
            </a:r>
          </a:p>
          <a:p>
            <a:pPr marL="285750" indent="-285750">
              <a:spcBef>
                <a:spcPts val="1200"/>
              </a:spcBef>
              <a:buFont typeface="Courier New" pitchFamily="49" charset="0"/>
              <a:buChar char="o"/>
            </a:pPr>
            <a:endParaRPr lang="en-US" dirty="0"/>
          </a:p>
          <a:p>
            <a:pPr marL="285750" indent="-285750">
              <a:spcBef>
                <a:spcPts val="1200"/>
              </a:spcBef>
              <a:buFont typeface="Courier New" pitchFamily="49" charset="0"/>
              <a:buChar char="o"/>
            </a:pPr>
            <a:endParaRPr lang="en-US" b="1" i="1" dirty="0"/>
          </a:p>
          <a:p>
            <a:pPr marL="285750" indent="-285750">
              <a:buFont typeface="Courier New" pitchFamily="49" charset="0"/>
              <a:buChar char="o"/>
            </a:pP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713555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893" y="223520"/>
            <a:ext cx="11250507" cy="5784427"/>
          </a:xfrm>
        </p:spPr>
      </p:pic>
    </p:spTree>
    <p:extLst>
      <p:ext uri="{BB962C8B-B14F-4D97-AF65-F5344CB8AC3E}">
        <p14:creationId xmlns:p14="http://schemas.microsoft.com/office/powerpoint/2010/main" val="1639125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0" y="457200"/>
            <a:ext cx="82296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Market share</a:t>
            </a:r>
          </a:p>
        </p:txBody>
      </p:sp>
      <p:sp>
        <p:nvSpPr>
          <p:cNvPr id="4" name="Rectangle 3"/>
          <p:cNvSpPr/>
          <p:nvPr/>
        </p:nvSpPr>
        <p:spPr>
          <a:xfrm>
            <a:off x="2819400" y="1219200"/>
            <a:ext cx="7543800" cy="43858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endParaRPr lang="en-US" dirty="0"/>
          </a:p>
          <a:p>
            <a:pPr marL="342900" indent="-342900">
              <a:spcAft>
                <a:spcPts val="600"/>
              </a:spcAft>
              <a:buFont typeface="Courier New" pitchFamily="49" charset="0"/>
              <a:buChar char="o"/>
            </a:pPr>
            <a:r>
              <a:rPr lang="en-US" sz="2000" dirty="0"/>
              <a:t>Service quality key factor to:</a:t>
            </a:r>
          </a:p>
          <a:p>
            <a:pPr marL="800100" lvl="1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en-US" sz="2000" dirty="0"/>
              <a:t>Differentiate service products </a:t>
            </a:r>
          </a:p>
          <a:p>
            <a:pPr marL="800100" lvl="1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en-US" sz="2000" dirty="0"/>
              <a:t>Win and retain customers</a:t>
            </a:r>
          </a:p>
          <a:p>
            <a:pPr marL="800100" lvl="1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en-US" sz="2000" dirty="0"/>
              <a:t>Build a competitive advantage </a:t>
            </a:r>
          </a:p>
          <a:p>
            <a:pPr marL="800100" lvl="1" indent="-342900">
              <a:spcAft>
                <a:spcPts val="600"/>
              </a:spcAft>
              <a:buFont typeface="Arial" pitchFamily="34" charset="0"/>
              <a:buChar char="•"/>
            </a:pPr>
            <a:endParaRPr lang="en-US" sz="2000" dirty="0"/>
          </a:p>
          <a:p>
            <a:pPr marL="342900" indent="-342900">
              <a:spcBef>
                <a:spcPts val="600"/>
              </a:spcBef>
              <a:buFont typeface="Courier New" pitchFamily="49" charset="0"/>
              <a:buChar char="o"/>
            </a:pPr>
            <a:r>
              <a:rPr lang="en-US" sz="2000" dirty="0"/>
              <a:t>Customer satisfaction is: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key to long-term profitability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But ‘satisfying’ customers not enough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Need to delight customers to ensure long-term loyalty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280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90800" y="228600"/>
            <a:ext cx="77724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Satisfaction measure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28" t="31310" b="7207"/>
          <a:stretch/>
        </p:blipFill>
        <p:spPr bwMode="auto">
          <a:xfrm>
            <a:off x="1374988" y="1171788"/>
            <a:ext cx="8683412" cy="4585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6596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573" y="381000"/>
            <a:ext cx="8781627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High service quality means higher prices, profits and market share</a:t>
            </a:r>
          </a:p>
        </p:txBody>
      </p:sp>
      <p:sp>
        <p:nvSpPr>
          <p:cNvPr id="3" name="Rectangle 2"/>
          <p:cNvSpPr/>
          <p:nvPr/>
        </p:nvSpPr>
        <p:spPr>
          <a:xfrm>
            <a:off x="1076960" y="2663615"/>
            <a:ext cx="73152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8925" lvl="1" indent="-288925">
              <a:buFont typeface="Courier New" pitchFamily="49" charset="0"/>
              <a:buChar char="o"/>
            </a:pPr>
            <a:r>
              <a:rPr lang="en-US" dirty="0"/>
              <a:t>Premium prices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dirty="0"/>
              <a:t>~8 % higher price than competitors (Gale, 1992)</a:t>
            </a:r>
          </a:p>
          <a:p>
            <a:pPr marL="285750" lvl="1" indent="-285750">
              <a:buFont typeface="Courier New" pitchFamily="49" charset="0"/>
              <a:buChar char="o"/>
            </a:pPr>
            <a:endParaRPr lang="en-US" dirty="0"/>
          </a:p>
          <a:p>
            <a:pPr marL="285750" lvl="1" indent="-285750">
              <a:buFont typeface="Courier New" pitchFamily="49" charset="0"/>
              <a:buChar char="o"/>
            </a:pPr>
            <a:r>
              <a:rPr lang="en-US" dirty="0"/>
              <a:t>Retaining 5 % of customers </a:t>
            </a:r>
          </a:p>
          <a:p>
            <a:pPr marL="742950" lvl="1" indent="-285750">
              <a:buFont typeface="Courier New" pitchFamily="49" charset="0"/>
              <a:buChar char="o"/>
            </a:pPr>
            <a:r>
              <a:rPr lang="en-US" dirty="0"/>
              <a:t>Increase profits by 25% -  85 % </a:t>
            </a:r>
          </a:p>
          <a:p>
            <a:endParaRPr lang="en-US" dirty="0"/>
          </a:p>
          <a:p>
            <a:pPr marL="288925" lvl="2" indent="-288925">
              <a:buFont typeface="Courier New" pitchFamily="49" charset="0"/>
              <a:buChar char="o"/>
            </a:pPr>
            <a:r>
              <a:rPr lang="en-US" dirty="0"/>
              <a:t>Higher-than-normal market share growth </a:t>
            </a:r>
          </a:p>
          <a:p>
            <a:pPr lvl="1"/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681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3200" y="152400"/>
            <a:ext cx="68580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Value of great service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46" r="5341" b="6113"/>
          <a:stretch/>
        </p:blipFill>
        <p:spPr bwMode="auto">
          <a:xfrm>
            <a:off x="2209801" y="915988"/>
            <a:ext cx="8526063" cy="492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30353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0" y="304800"/>
            <a:ext cx="76962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Snapshot: </a:t>
            </a:r>
            <a:br>
              <a:rPr lang="en-US" dirty="0"/>
            </a:br>
            <a:r>
              <a:rPr lang="en-US" sz="2800" dirty="0"/>
              <a:t>Jonathan </a:t>
            </a:r>
            <a:r>
              <a:rPr lang="en-US" sz="2800" dirty="0" err="1"/>
              <a:t>Tisch</a:t>
            </a:r>
            <a:r>
              <a:rPr lang="en-US" sz="2800" dirty="0"/>
              <a:t>, Loews Hotels &amp; Resorts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1371601"/>
            <a:ext cx="1066800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‘The Power of We’ - success cannot be achieved individually</a:t>
            </a:r>
          </a:p>
          <a:p>
            <a:endParaRPr lang="en-US" dirty="0"/>
          </a:p>
          <a:p>
            <a:pPr marL="342900" indent="-342900">
              <a:buFont typeface="Courier New" pitchFamily="49" charset="0"/>
              <a:buChar char="o"/>
            </a:pPr>
            <a:r>
              <a:rPr lang="en-US" sz="1400" dirty="0"/>
              <a:t>Professional philosophy</a:t>
            </a:r>
          </a:p>
          <a:p>
            <a:pPr marL="742950" lvl="1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en-US" sz="1400" dirty="0"/>
              <a:t>Building relationships with colleagues</a:t>
            </a:r>
          </a:p>
          <a:p>
            <a:pPr marL="742950" lvl="1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en-US" sz="1400" dirty="0"/>
              <a:t>Empowering employees</a:t>
            </a:r>
          </a:p>
          <a:p>
            <a:pPr marL="742950" lvl="1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en-US" sz="1400" dirty="0"/>
              <a:t>Collaborating with competitors </a:t>
            </a:r>
          </a:p>
          <a:p>
            <a:r>
              <a:rPr lang="en-US" sz="1400" dirty="0"/>
              <a:t> 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en-US" sz="1400" dirty="0"/>
              <a:t>Customer outreach</a:t>
            </a:r>
          </a:p>
          <a:p>
            <a:pPr marL="742950" lvl="1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en-US" sz="1400" dirty="0"/>
              <a:t>Beyond advertising campaigns </a:t>
            </a:r>
          </a:p>
          <a:p>
            <a:pPr marL="742950" lvl="1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en-US" sz="1400" dirty="0"/>
              <a:t>“Buzz” and word-of-mouth marketing</a:t>
            </a:r>
          </a:p>
          <a:p>
            <a:pPr marL="742950" lvl="1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en-US" sz="1400" dirty="0"/>
              <a:t>Creates customer experiences</a:t>
            </a:r>
          </a:p>
          <a:p>
            <a:r>
              <a:rPr lang="en-US" sz="1400" dirty="0"/>
              <a:t> 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en-US" sz="1400" dirty="0"/>
              <a:t>Good Neighbor Policy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Comprehensive outreach program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Links business with communities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Advocates social responsibility</a:t>
            </a:r>
          </a:p>
          <a:p>
            <a:pPr lvl="1"/>
            <a:r>
              <a:rPr lang="en-US" sz="1400" dirty="0"/>
              <a:t>“At the heart of hospitality is the notion of making people feel comfortable, making people feel welcome and keeping them safe and secure” </a:t>
            </a:r>
          </a:p>
          <a:p>
            <a:pPr lvl="1"/>
            <a:r>
              <a:rPr lang="en-US" dirty="0"/>
              <a:t>  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7399" y="1657330"/>
            <a:ext cx="2667000" cy="32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609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0" y="457200"/>
            <a:ext cx="83058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The behavioral consequences </a:t>
            </a:r>
            <a:br>
              <a:rPr lang="en-US" dirty="0"/>
            </a:br>
            <a:r>
              <a:rPr lang="en-US" dirty="0"/>
              <a:t>of customer service</a:t>
            </a:r>
          </a:p>
        </p:txBody>
      </p:sp>
      <p:sp>
        <p:nvSpPr>
          <p:cNvPr id="4" name="Rectangle 3"/>
          <p:cNvSpPr/>
          <p:nvPr/>
        </p:nvSpPr>
        <p:spPr>
          <a:xfrm>
            <a:off x="2738284" y="1600200"/>
            <a:ext cx="7929716" cy="39395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buFont typeface="Courier New" pitchFamily="49" charset="0"/>
              <a:buChar char="o"/>
            </a:pPr>
            <a:r>
              <a:rPr lang="en-US" sz="2000" dirty="0"/>
              <a:t>Positive behavioral intention indicators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Saying positive things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Recommending company or service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Paying a premium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Demonstrating loyalty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endParaRPr lang="en-US" sz="20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Courier New" pitchFamily="49" charset="0"/>
              <a:buChar char="o"/>
            </a:pPr>
            <a:r>
              <a:rPr lang="en-US" sz="2000" dirty="0"/>
              <a:t>Negative behavioral intention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Complaining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Spending less money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2000" dirty="0"/>
              <a:t>Signaling poised to leave the company</a:t>
            </a:r>
          </a:p>
        </p:txBody>
      </p:sp>
    </p:spTree>
    <p:extLst>
      <p:ext uri="{BB962C8B-B14F-4D97-AF65-F5344CB8AC3E}">
        <p14:creationId xmlns:p14="http://schemas.microsoft.com/office/powerpoint/2010/main" val="10938569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0" y="228600"/>
            <a:ext cx="74676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Behavioral and financial consequences of service quality</a:t>
            </a:r>
          </a:p>
        </p:txBody>
      </p:sp>
      <p:pic>
        <p:nvPicPr>
          <p:cNvPr id="4137" name="Picture 4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114425"/>
            <a:ext cx="5486400" cy="4489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2736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0" y="304800"/>
            <a:ext cx="83058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The Apostle Model</a:t>
            </a:r>
          </a:p>
        </p:txBody>
      </p:sp>
      <p:pic>
        <p:nvPicPr>
          <p:cNvPr id="5133" name="Picture 1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96" r="19793"/>
          <a:stretch/>
        </p:blipFill>
        <p:spPr bwMode="auto">
          <a:xfrm>
            <a:off x="2793534" y="1219202"/>
            <a:ext cx="7541130" cy="441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58171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0" y="304800"/>
            <a:ext cx="83058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The service profit chain </a:t>
            </a:r>
          </a:p>
        </p:txBody>
      </p:sp>
      <p:sp>
        <p:nvSpPr>
          <p:cNvPr id="4" name="Rectangle 3"/>
          <p:cNvSpPr/>
          <p:nvPr/>
        </p:nvSpPr>
        <p:spPr>
          <a:xfrm>
            <a:off x="1644242" y="1219200"/>
            <a:ext cx="8642758" cy="42934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buFont typeface="Courier New" pitchFamily="49" charset="0"/>
              <a:buChar char="o"/>
            </a:pPr>
            <a:r>
              <a:rPr lang="en-US" sz="1600" dirty="0"/>
              <a:t>Employee satisfaction, loyalty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1600" dirty="0"/>
              <a:t>Internal service quality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1600" dirty="0"/>
              <a:t>Employee productivity</a:t>
            </a:r>
          </a:p>
          <a:p>
            <a:r>
              <a:rPr lang="en-US" sz="1600" dirty="0"/>
              <a:t> 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en-US" sz="1600" dirty="0"/>
              <a:t>Customer satisfaction, loyalty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1600" dirty="0"/>
              <a:t>Value of services provided to the customer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1600" dirty="0"/>
              <a:t>Customer retention</a:t>
            </a:r>
          </a:p>
          <a:p>
            <a:r>
              <a:rPr lang="en-US" sz="1600" dirty="0"/>
              <a:t> 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en-US" sz="1600" dirty="0"/>
              <a:t>Lifetime value of a customer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1600" dirty="0"/>
              <a:t>Financial value of long-term relationships </a:t>
            </a:r>
          </a:p>
          <a:p>
            <a:pPr marL="800100" lvl="1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en-US" sz="1600" dirty="0"/>
              <a:t>Potential lifetime revenue</a:t>
            </a:r>
          </a:p>
          <a:p>
            <a:pPr marL="1257300" lvl="2" indent="-342900">
              <a:spcBef>
                <a:spcPts val="600"/>
              </a:spcBef>
              <a:buFont typeface="Calibri" pitchFamily="34" charset="0"/>
              <a:buChar char="₋"/>
            </a:pPr>
            <a:r>
              <a:rPr lang="en-US" sz="1600" dirty="0"/>
              <a:t>Average lifespan</a:t>
            </a:r>
          </a:p>
          <a:p>
            <a:pPr marL="1257300" lvl="2" indent="-342900">
              <a:spcBef>
                <a:spcPts val="600"/>
              </a:spcBef>
              <a:buFont typeface="Calibri" pitchFamily="34" charset="0"/>
              <a:buChar char="₋"/>
            </a:pPr>
            <a:r>
              <a:rPr lang="en-US" sz="1600" dirty="0"/>
              <a:t>Sales of additional products and services </a:t>
            </a:r>
          </a:p>
          <a:p>
            <a:pPr marL="1257300" lvl="2" indent="-342900">
              <a:spcBef>
                <a:spcPts val="600"/>
              </a:spcBef>
              <a:buFont typeface="Calibri" pitchFamily="34" charset="0"/>
              <a:buChar char="₋"/>
            </a:pPr>
            <a:r>
              <a:rPr lang="en-US" sz="1600" dirty="0"/>
              <a:t>Referrals</a:t>
            </a:r>
          </a:p>
        </p:txBody>
      </p:sp>
    </p:spTree>
    <p:extLst>
      <p:ext uri="{BB962C8B-B14F-4D97-AF65-F5344CB8AC3E}">
        <p14:creationId xmlns:p14="http://schemas.microsoft.com/office/powerpoint/2010/main" val="10053624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0245" y="304800"/>
            <a:ext cx="83058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The service profit chain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72"/>
          <a:stretch/>
        </p:blipFill>
        <p:spPr bwMode="auto">
          <a:xfrm>
            <a:off x="1275127" y="1269162"/>
            <a:ext cx="9665718" cy="3730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65837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0" y="533400"/>
            <a:ext cx="8305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400" b="1" dirty="0"/>
              <a:t>The lifetime value of a family to Disney is over $50,000</a:t>
            </a:r>
            <a:br>
              <a:rPr lang="en-US" sz="2400" dirty="0"/>
            </a:br>
            <a:br>
              <a:rPr lang="en-US" dirty="0"/>
            </a:br>
            <a:endParaRPr lang="en-US" dirty="0"/>
          </a:p>
        </p:txBody>
      </p:sp>
      <p:pic>
        <p:nvPicPr>
          <p:cNvPr id="6" name="Content Placeholder 5" descr="Disney_Guest service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89" b="-1689"/>
          <a:stretch/>
        </p:blipFill>
        <p:spPr>
          <a:xfrm>
            <a:off x="2895600" y="914400"/>
            <a:ext cx="7391400" cy="2286000"/>
          </a:xfrm>
        </p:spPr>
      </p:pic>
      <p:sp>
        <p:nvSpPr>
          <p:cNvPr id="8" name="TextBox 7"/>
          <p:cNvSpPr txBox="1"/>
          <p:nvPr/>
        </p:nvSpPr>
        <p:spPr>
          <a:xfrm>
            <a:off x="2286000" y="3124201"/>
            <a:ext cx="8382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For the ski industry, the lifetime value of a skier/boarder is $52,024</a:t>
            </a:r>
          </a:p>
        </p:txBody>
      </p:sp>
      <p:pic>
        <p:nvPicPr>
          <p:cNvPr id="9" name="Picture 8" descr="BannerVailSnowboardingClass_Dan_Davis_1%20copy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5600" y="4114800"/>
            <a:ext cx="7467600" cy="2465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022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0" y="457200"/>
            <a:ext cx="8229600" cy="6858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Offensive and defensive marketing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2895600" y="1600200"/>
            <a:ext cx="7010400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en-US" dirty="0"/>
              <a:t>Offensive marketing </a:t>
            </a:r>
          </a:p>
          <a:p>
            <a:pPr marL="742950" lvl="1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en-US" dirty="0"/>
              <a:t>Attract more, better customers </a:t>
            </a:r>
          </a:p>
          <a:p>
            <a:pPr marL="742950" lvl="1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en-US" dirty="0"/>
              <a:t>Improve reputation </a:t>
            </a:r>
          </a:p>
          <a:p>
            <a:pPr marL="1200150" lvl="2" indent="-285750">
              <a:spcBef>
                <a:spcPts val="600"/>
              </a:spcBef>
              <a:buFont typeface="Calibri" pitchFamily="34" charset="0"/>
              <a:buChar char="₋"/>
            </a:pPr>
            <a:r>
              <a:rPr lang="en-US" dirty="0"/>
              <a:t>Higher market share </a:t>
            </a:r>
          </a:p>
          <a:p>
            <a:pPr marL="1200150" lvl="2" indent="-285750">
              <a:spcBef>
                <a:spcPts val="600"/>
              </a:spcBef>
              <a:buFont typeface="Calibri" pitchFamily="34" charset="0"/>
              <a:buChar char="₋"/>
            </a:pPr>
            <a:r>
              <a:rPr lang="en-US" dirty="0"/>
              <a:t>Price premiums</a:t>
            </a:r>
          </a:p>
          <a:p>
            <a:endParaRPr lang="en-US" dirty="0"/>
          </a:p>
          <a:p>
            <a:pPr marL="285750" indent="-285750">
              <a:buFont typeface="Courier New" pitchFamily="49" charset="0"/>
              <a:buChar char="o"/>
            </a:pPr>
            <a:r>
              <a:rPr lang="en-US" dirty="0"/>
              <a:t>Defensive marketing</a:t>
            </a:r>
          </a:p>
          <a:p>
            <a:pPr marL="746125" indent="-349250">
              <a:spcBef>
                <a:spcPts val="600"/>
              </a:spcBef>
              <a:buFont typeface="Arial" pitchFamily="34" charset="0"/>
              <a:buChar char="•"/>
            </a:pPr>
            <a:r>
              <a:rPr lang="en-US" dirty="0"/>
              <a:t>Retain existing customers</a:t>
            </a:r>
          </a:p>
          <a:p>
            <a:pPr marL="746125" indent="-349250">
              <a:spcBef>
                <a:spcPts val="600"/>
              </a:spcBef>
              <a:buFont typeface="Arial" pitchFamily="34" charset="0"/>
              <a:buChar char="•"/>
            </a:pPr>
            <a:r>
              <a:rPr lang="en-US" dirty="0"/>
              <a:t>Longtime customer more profitable </a:t>
            </a:r>
          </a:p>
          <a:p>
            <a:pPr marL="746125" indent="-349250">
              <a:spcBef>
                <a:spcPts val="600"/>
              </a:spcBef>
              <a:buFont typeface="Arial" pitchFamily="34" charset="0"/>
              <a:buChar char="•"/>
            </a:pPr>
            <a:r>
              <a:rPr lang="en-US" dirty="0"/>
              <a:t>Lower costs </a:t>
            </a:r>
          </a:p>
          <a:p>
            <a:pPr marL="746125" indent="-349250">
              <a:spcBef>
                <a:spcPts val="600"/>
              </a:spcBef>
              <a:buFont typeface="Arial" pitchFamily="34" charset="0"/>
              <a:buChar char="•"/>
            </a:pPr>
            <a:r>
              <a:rPr lang="en-US" dirty="0"/>
              <a:t>Attracting a new customer five times more costly</a:t>
            </a:r>
          </a:p>
        </p:txBody>
      </p:sp>
    </p:spTree>
    <p:extLst>
      <p:ext uri="{BB962C8B-B14F-4D97-AF65-F5344CB8AC3E}">
        <p14:creationId xmlns:p14="http://schemas.microsoft.com/office/powerpoint/2010/main" val="20065733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Offensive and defensive </a:t>
            </a:r>
            <a:br>
              <a:rPr lang="en-US" sz="3700"/>
            </a:br>
            <a:r>
              <a:rPr lang="en-US" sz="3700"/>
              <a:t>marketing effects of service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48227" y="1600201"/>
            <a:ext cx="5695545" cy="391703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0654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3484" y="304800"/>
            <a:ext cx="8099322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Financial implications of </a:t>
            </a:r>
            <a:br>
              <a:rPr lang="en-US" dirty="0"/>
            </a:br>
            <a:r>
              <a:rPr lang="en-US" dirty="0"/>
              <a:t>poor customer service</a:t>
            </a:r>
          </a:p>
        </p:txBody>
      </p:sp>
      <p:sp>
        <p:nvSpPr>
          <p:cNvPr id="4" name="Rectangle 3"/>
          <p:cNvSpPr/>
          <p:nvPr/>
        </p:nvSpPr>
        <p:spPr>
          <a:xfrm>
            <a:off x="2696005" y="1752601"/>
            <a:ext cx="75438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Courier New" pitchFamily="49" charset="0"/>
              <a:buChar char="o"/>
            </a:pPr>
            <a:r>
              <a:rPr lang="en-US" dirty="0"/>
              <a:t>Consumer spending trends correspond with customer satisfaction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en-US" dirty="0"/>
              <a:t>Unhappy customers spend less  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Courier New" pitchFamily="49" charset="0"/>
              <a:buChar char="o"/>
            </a:pPr>
            <a:r>
              <a:rPr lang="en-US" dirty="0"/>
              <a:t>Frustrated customers may share unfavorable opinions 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en-US" dirty="0"/>
              <a:t>Social media, customer service terrorists 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Courier New" pitchFamily="49" charset="0"/>
              <a:buChar char="o"/>
            </a:pPr>
            <a:r>
              <a:rPr lang="en-US" dirty="0"/>
              <a:t>Business spending to replace customers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en-US" dirty="0"/>
              <a:t>81 % of American, refuse to do business after poor service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dirty="0"/>
              <a:t>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81569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3484" y="457200"/>
            <a:ext cx="8099322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Resolving customer complaints</a:t>
            </a:r>
          </a:p>
        </p:txBody>
      </p:sp>
      <p:sp>
        <p:nvSpPr>
          <p:cNvPr id="4" name="Rectangle 3"/>
          <p:cNvSpPr/>
          <p:nvPr/>
        </p:nvSpPr>
        <p:spPr>
          <a:xfrm>
            <a:off x="2711245" y="1600201"/>
            <a:ext cx="7543800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Courier New" pitchFamily="49" charset="0"/>
              <a:buChar char="o"/>
            </a:pPr>
            <a:r>
              <a:rPr lang="en-US" dirty="0"/>
              <a:t>Associated cost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en-US" dirty="0"/>
              <a:t>52 % expect compensation, even if the problem is resolved 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en-US" dirty="0"/>
              <a:t>70 % seek apology, reimbursement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Courier New" pitchFamily="49" charset="0"/>
              <a:buChar char="o"/>
            </a:pPr>
            <a:r>
              <a:rPr lang="en-US" dirty="0"/>
              <a:t>Consumers more forgiving if a company has earned trust over time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en-US" dirty="0"/>
              <a:t>9/10 consumers willing to give a company a second chance 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en-US" dirty="0"/>
              <a:t>If they have experienced great customer service in the past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Courier New" pitchFamily="49" charset="0"/>
              <a:buChar char="o"/>
            </a:pPr>
            <a:r>
              <a:rPr lang="en-US" dirty="0"/>
              <a:t>Reducing customer defections by 5 % can double profits </a:t>
            </a:r>
          </a:p>
        </p:txBody>
      </p:sp>
    </p:spTree>
    <p:extLst>
      <p:ext uri="{BB962C8B-B14F-4D97-AF65-F5344CB8AC3E}">
        <p14:creationId xmlns:p14="http://schemas.microsoft.com/office/powerpoint/2010/main" val="4120672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Case Study: </a:t>
            </a:r>
            <a:br>
              <a:rPr lang="en-US" sz="3700"/>
            </a:br>
            <a:r>
              <a:rPr lang="en-US" sz="3700"/>
              <a:t>Profiting from culinary tourism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93" b="-2"/>
          <a:stretch/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o"/>
            </a:pPr>
            <a:endParaRPr lang="en-US" sz="200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o"/>
            </a:pPr>
            <a:r>
              <a:rPr lang="en-US" sz="2000"/>
              <a:t>The wine tourism sector contributes over a billion dollars annually to the South African economy.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o"/>
            </a:pPr>
            <a:r>
              <a:rPr lang="en-US" sz="2000"/>
              <a:t>The Stellenbosch Local Economic Development (LED) strategy unites economic stakeholders to cooperate in improving the economic future of the area. 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o"/>
            </a:pPr>
            <a:r>
              <a:rPr lang="en-US" sz="2000"/>
              <a:t>‘Foodies on Foot’ tours are run by Bites and Sites Food Tours and combine historical and contemporary culture with cuisine. 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o"/>
            </a:pPr>
            <a:r>
              <a:rPr lang="en-US" sz="2000"/>
              <a:t> Use an integrated communications strategy to attract customers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o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82824752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948</Words>
  <Application>Microsoft Office PowerPoint</Application>
  <PresentationFormat>Widescreen</PresentationFormat>
  <Paragraphs>177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-apple-system</vt:lpstr>
      <vt:lpstr>Myriad Pro</vt:lpstr>
      <vt:lpstr>Arial</vt:lpstr>
      <vt:lpstr>Calibri</vt:lpstr>
      <vt:lpstr>Courier New</vt:lpstr>
      <vt:lpstr>UWTSD</vt:lpstr>
      <vt:lpstr>Financial and behavioral impacts of  customer service and guest services  </vt:lpstr>
      <vt:lpstr>Topics covered</vt:lpstr>
      <vt:lpstr>‘At Your Service’ Spotlight:  Scott Dunn Travel</vt:lpstr>
      <vt:lpstr>Service quality</vt:lpstr>
      <vt:lpstr>Relative importance of the service economy</vt:lpstr>
      <vt:lpstr>The impact of service quality on market share, price and profits</vt:lpstr>
      <vt:lpstr>PowerPoint Presentation</vt:lpstr>
      <vt:lpstr>Market share</vt:lpstr>
      <vt:lpstr>Satisfaction measure</vt:lpstr>
      <vt:lpstr>High service quality means higher prices, profits and market share</vt:lpstr>
      <vt:lpstr>Value of great service</vt:lpstr>
      <vt:lpstr>Snapshot:  Jonathan Tisch, Loews Hotels &amp; Resorts</vt:lpstr>
      <vt:lpstr>The behavioral consequences  of customer service</vt:lpstr>
      <vt:lpstr>Behavioral and financial consequences of service quality</vt:lpstr>
      <vt:lpstr>The Apostle Model</vt:lpstr>
      <vt:lpstr>The service profit chain </vt:lpstr>
      <vt:lpstr>The service profit chain</vt:lpstr>
      <vt:lpstr>The lifetime value of a family to Disney is over $50,000  </vt:lpstr>
      <vt:lpstr>Offensive and defensive marketing</vt:lpstr>
      <vt:lpstr>Offensive and defensive  marketing effects of service</vt:lpstr>
      <vt:lpstr>Financial implications of  poor customer service</vt:lpstr>
      <vt:lpstr>Resolving customer complaints</vt:lpstr>
      <vt:lpstr>Case Study:  Profiting from culinary tourism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Evans (Institute of Management and Health)</dc:creator>
  <cp:lastModifiedBy>Helen Evans (Institute of Management and Health)</cp:lastModifiedBy>
  <cp:revision>1</cp:revision>
  <dcterms:created xsi:type="dcterms:W3CDTF">2023-10-11T10:02:23Z</dcterms:created>
  <dcterms:modified xsi:type="dcterms:W3CDTF">2023-10-11T10:09:22Z</dcterms:modified>
</cp:coreProperties>
</file>