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4681"/>
  </p:normalViewPr>
  <p:slideViewPr>
    <p:cSldViewPr snapToGrid="0" snapToObjects="1">
      <p:cViewPr>
        <p:scale>
          <a:sx n="83" d="100"/>
          <a:sy n="83" d="100"/>
        </p:scale>
        <p:origin x="1464"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99C86-C47B-A945-A480-6A66CAF2B97A}" type="datetimeFigureOut">
              <a:rPr lang="en-US" smtClean="0"/>
              <a:t>1/22/19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30561A-1992-CB4B-B35C-5026A6C3EAC2}" type="slidenum">
              <a:rPr lang="en-US" smtClean="0"/>
              <a:t>‹#›</a:t>
            </a:fld>
            <a:endParaRPr lang="en-US"/>
          </a:p>
        </p:txBody>
      </p:sp>
    </p:spTree>
    <p:extLst>
      <p:ext uri="{BB962C8B-B14F-4D97-AF65-F5344CB8AC3E}">
        <p14:creationId xmlns:p14="http://schemas.microsoft.com/office/powerpoint/2010/main" val="802469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1/22/19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1/22/19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jpg"/><Relationship Id="rId1" Type="http://schemas.openxmlformats.org/officeDocument/2006/relationships/slideLayout" Target="../slideLayouts/slideLayout1.xml"/><Relationship Id="rId2"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4" Type="http://schemas.openxmlformats.org/officeDocument/2006/relationships/image" Target="../media/image14.jpg"/><Relationship Id="rId5" Type="http://schemas.openxmlformats.org/officeDocument/2006/relationships/image" Target="../media/image15.jpg"/><Relationship Id="rId6" Type="http://schemas.openxmlformats.org/officeDocument/2006/relationships/image" Target="../media/image16.jpg"/><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4" Type="http://schemas.openxmlformats.org/officeDocument/2006/relationships/image" Target="../media/image19.jpg"/><Relationship Id="rId5" Type="http://schemas.openxmlformats.org/officeDocument/2006/relationships/image" Target="../media/image20.jpg"/><Relationship Id="rId1" Type="http://schemas.openxmlformats.org/officeDocument/2006/relationships/slideLayout" Target="../slideLayouts/slideLayout3.xml"/><Relationship Id="rId2" Type="http://schemas.openxmlformats.org/officeDocument/2006/relationships/image" Target="../media/image17.jpg"/></Relationships>
</file>

<file path=ppt/slides/_rels/slide11.xml.rels><?xml version="1.0" encoding="UTF-8" standalone="yes"?>
<Relationships xmlns="http://schemas.openxmlformats.org/package/2006/relationships"><Relationship Id="rId3" Type="http://schemas.openxmlformats.org/officeDocument/2006/relationships/hyperlink" Target="https://l.facebook.com/l.php?u=https%3A%2F%2Fwww.prospects.ac.uk%2Fjob-profiles%2Fevent-manager%3Ffbclid%3DIwAR2qbd7m8QmyIDD1eVfMLaVKgWz81f3EoW9O7EMEssHjv8qnHm2Bi9YiuJA&amp;h=AT2RcYBMos-6qWzUJCFSkURkNigvYFYHsxejdkLEQVC-V1ppnLewWijSm_Bx4RSr-REuvtwi-NHpDK4A5a16ON6pO1oxqE-k0-518HERe4D56QjrUF0uMIUFTsfrtWkuvZxYe09fBnYUEsfqiYBp5xJJEcE" TargetMode="External"/><Relationship Id="rId4" Type="http://schemas.openxmlformats.org/officeDocument/2006/relationships/hyperlink" Target="https://www.whatuni.com/degree-courses/search?subject=events-management&amp;fbclid=IwAR2QtJMFLbNPObPZJWey0TtKbd5kmKXVxlFLMdEB8Qwzsc-kg-GVPI0pI1g" TargetMode="External"/><Relationship Id="rId1" Type="http://schemas.openxmlformats.org/officeDocument/2006/relationships/slideLayout" Target="../slideLayouts/slideLayout6.xml"/><Relationship Id="rId2" Type="http://schemas.openxmlformats.org/officeDocument/2006/relationships/hyperlink" Target="https://l.facebook.com/l.php?u=https%3A%2F%2Fblog.evvnt.com%2F2014%2F02%2F10-qualities-show-born-event-manager%2F%3Ffbclid%3DIwAR1BwzHLLwlx7nF9OOxfpBFy9ZWfNuRjrLaGLQW_gj2CM7fiDIb0-cbTYU4&amp;h=AT2RcYBMos-6qWzUJCFSkURkNigvYFYHsxejdkLEQVC-V1ppnLewWijSm_Bx4RSr-REuvtwi-NHpDK4A5a16ON6pO1oxqE-k0-518HERe4D56QjrUF0uMIUFTsfrtWkuvZxYe09fBnYUEsfqiYBp5xJJE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Role of an Event Manger.</a:t>
            </a:r>
            <a:endParaRPr lang="en-US" dirty="0"/>
          </a:p>
        </p:txBody>
      </p:sp>
      <p:sp>
        <p:nvSpPr>
          <p:cNvPr id="3" name="Subtitle 2"/>
          <p:cNvSpPr>
            <a:spLocks noGrp="1"/>
          </p:cNvSpPr>
          <p:nvPr>
            <p:ph type="subTitle" idx="1"/>
          </p:nvPr>
        </p:nvSpPr>
        <p:spPr>
          <a:xfrm>
            <a:off x="810001" y="5280846"/>
            <a:ext cx="10572000" cy="1013075"/>
          </a:xfrm>
        </p:spPr>
        <p:txBody>
          <a:bodyPr>
            <a:normAutofit fontScale="92500" lnSpcReduction="20000"/>
          </a:bodyPr>
          <a:lstStyle/>
          <a:p>
            <a:r>
              <a:rPr lang="en-US" dirty="0" smtClean="0"/>
              <a:t>Name: Megan Carey</a:t>
            </a:r>
          </a:p>
          <a:p>
            <a:r>
              <a:rPr lang="en-US" dirty="0" smtClean="0"/>
              <a:t>Student Number: 1801122</a:t>
            </a:r>
          </a:p>
          <a:p>
            <a:r>
              <a:rPr lang="en-US" dirty="0" smtClean="0"/>
              <a:t>Module: Events and Festivals in Context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14493">
            <a:off x="939009" y="1169941"/>
            <a:ext cx="2776564" cy="145769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51368">
            <a:off x="7552569" y="1090660"/>
            <a:ext cx="3824078" cy="199229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1637" y="1151963"/>
            <a:ext cx="2240478" cy="149365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65887579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we define events ???</a:t>
            </a:r>
            <a:endParaRPr lang="en-US" dirty="0"/>
          </a:p>
        </p:txBody>
      </p:sp>
      <p:sp>
        <p:nvSpPr>
          <p:cNvPr id="4" name="TextBox 3"/>
          <p:cNvSpPr txBox="1"/>
          <p:nvPr/>
        </p:nvSpPr>
        <p:spPr>
          <a:xfrm>
            <a:off x="391887" y="2256312"/>
            <a:ext cx="7600208" cy="4154984"/>
          </a:xfrm>
          <a:prstGeom prst="rect">
            <a:avLst/>
          </a:prstGeom>
          <a:noFill/>
        </p:spPr>
        <p:txBody>
          <a:bodyPr wrap="square" rtlCol="0">
            <a:spAutoFit/>
          </a:bodyPr>
          <a:lstStyle/>
          <a:p>
            <a:pPr algn="ctr"/>
            <a:r>
              <a:rPr lang="en-US" sz="2400" dirty="0" smtClean="0"/>
              <a:t>We typically class an event as something that happens occasionally which isn't apart of our everyday lives and usually has a leisure, cultural, personal or </a:t>
            </a:r>
            <a:r>
              <a:rPr lang="en-US" sz="2400" dirty="0" err="1" smtClean="0"/>
              <a:t>organisational</a:t>
            </a:r>
            <a:r>
              <a:rPr lang="en-US" sz="2400" dirty="0" smtClean="0"/>
              <a:t> element involved. They are also known as </a:t>
            </a:r>
            <a:r>
              <a:rPr lang="en-US" sz="2400" b="1" i="1" dirty="0" smtClean="0"/>
              <a:t>SPECIAL EVENTS.</a:t>
            </a:r>
          </a:p>
          <a:p>
            <a:endParaRPr lang="en-US" sz="2400" b="1" i="1" dirty="0"/>
          </a:p>
          <a:p>
            <a:pPr algn="ctr"/>
            <a:r>
              <a:rPr lang="en-US" sz="2400" b="1" i="1" dirty="0" smtClean="0"/>
              <a:t>“To the customer or guest, a special event is an opportunity for leisure, social or cultural experience outside the normal range of choices or beyond everyday experience.”</a:t>
            </a:r>
          </a:p>
          <a:p>
            <a:pPr algn="ctr"/>
            <a:r>
              <a:rPr lang="en-US" sz="2400" b="1" i="1" dirty="0" smtClean="0"/>
              <a:t> – Getz 2005</a:t>
            </a:r>
            <a:endParaRPr lang="en-US" sz="2400" b="1"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9226" y="1185862"/>
            <a:ext cx="2495550" cy="37433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7508082" y="6265085"/>
            <a:ext cx="5557837" cy="461665"/>
          </a:xfrm>
          <a:prstGeom prst="rect">
            <a:avLst/>
          </a:prstGeom>
          <a:noFill/>
        </p:spPr>
        <p:txBody>
          <a:bodyPr wrap="square" rtlCol="0">
            <a:spAutoFit/>
          </a:bodyPr>
          <a:lstStyle/>
          <a:p>
            <a:r>
              <a:rPr lang="en-US" sz="1100" dirty="0" smtClean="0"/>
              <a:t>Shone, A and Parry, B: Successful event management (2016</a:t>
            </a:r>
            <a:r>
              <a:rPr lang="en-US" sz="1100" smtClean="0"/>
              <a:t>)   </a:t>
            </a:r>
            <a:r>
              <a:rPr lang="en-US" sz="2400" smtClean="0"/>
              <a:t> </a:t>
            </a:r>
            <a:endParaRPr lang="en-US" sz="2400" dirty="0"/>
          </a:p>
        </p:txBody>
      </p:sp>
    </p:spTree>
    <p:extLst>
      <p:ext uri="{BB962C8B-B14F-4D97-AF65-F5344CB8AC3E}">
        <p14:creationId xmlns:p14="http://schemas.microsoft.com/office/powerpoint/2010/main" val="10034820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checkerboard(across)">
                                      <p:cBhvr>
                                        <p:cTn id="12" dur="500"/>
                                        <p:tgtEl>
                                          <p:spTgt spid="4">
                                            <p:txEl>
                                              <p:pRg st="2" end="2"/>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checkerboard(across)">
                                      <p:cBhvr>
                                        <p:cTn id="15"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are Event Managers in demand ???</a:t>
            </a:r>
            <a:endParaRPr lang="en-US" dirty="0"/>
          </a:p>
        </p:txBody>
      </p:sp>
      <p:sp>
        <p:nvSpPr>
          <p:cNvPr id="4" name="TextBox 3"/>
          <p:cNvSpPr txBox="1"/>
          <p:nvPr/>
        </p:nvSpPr>
        <p:spPr>
          <a:xfrm>
            <a:off x="385764" y="2471737"/>
            <a:ext cx="7586662" cy="3416320"/>
          </a:xfrm>
          <a:prstGeom prst="rect">
            <a:avLst/>
          </a:prstGeom>
          <a:noFill/>
        </p:spPr>
        <p:txBody>
          <a:bodyPr wrap="square" rtlCol="0">
            <a:spAutoFit/>
          </a:bodyPr>
          <a:lstStyle/>
          <a:p>
            <a:r>
              <a:rPr lang="en-US" sz="2400" dirty="0" smtClean="0"/>
              <a:t>In the last decade the events industry has grown in size.</a:t>
            </a:r>
            <a:r>
              <a:rPr lang="en-US" sz="2400" b="1" i="1" dirty="0" smtClean="0"/>
              <a:t> In 2016 the UK’s events industry was worth £42 Billion </a:t>
            </a:r>
            <a:r>
              <a:rPr lang="en-US" sz="2400" dirty="0" smtClean="0"/>
              <a:t>and continues to grow each year. </a:t>
            </a:r>
          </a:p>
          <a:p>
            <a:endParaRPr lang="en-US" sz="2400" dirty="0" smtClean="0"/>
          </a:p>
          <a:p>
            <a:r>
              <a:rPr lang="en-US" sz="2400" dirty="0" smtClean="0"/>
              <a:t> </a:t>
            </a:r>
            <a:r>
              <a:rPr lang="en-US" sz="2400" dirty="0"/>
              <a:t>A</a:t>
            </a:r>
            <a:r>
              <a:rPr lang="en-US" sz="2400" dirty="0" smtClean="0"/>
              <a:t>lso the</a:t>
            </a:r>
            <a:r>
              <a:rPr lang="en-US" sz="2400" b="1" i="1" dirty="0" smtClean="0"/>
              <a:t> </a:t>
            </a:r>
            <a:r>
              <a:rPr lang="en-US" sz="2400" dirty="0"/>
              <a:t>n</a:t>
            </a:r>
            <a:r>
              <a:rPr lang="en-US" sz="2400" dirty="0" smtClean="0"/>
              <a:t>eeds of the events industry has changed as events are becoming more complex. </a:t>
            </a:r>
            <a:r>
              <a:rPr lang="en-US" sz="2400" b="1" i="1" dirty="0" smtClean="0"/>
              <a:t>In the 1990’s events were </a:t>
            </a:r>
            <a:r>
              <a:rPr lang="en-US" sz="2400" b="1" i="1" dirty="0" err="1" smtClean="0"/>
              <a:t>organised</a:t>
            </a:r>
            <a:r>
              <a:rPr lang="en-US" sz="2400" b="1" i="1" dirty="0" smtClean="0"/>
              <a:t> by volunteers but in recent years there has been a growing demand for trained professionals</a:t>
            </a:r>
            <a:r>
              <a:rPr lang="en-US" sz="2400" dirty="0" smtClean="0"/>
              <a:t>.</a:t>
            </a:r>
            <a:endParaRPr lang="en-US" sz="24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2350" y="2243138"/>
            <a:ext cx="2928141" cy="3629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7348932" y="6257389"/>
            <a:ext cx="5514975" cy="261610"/>
          </a:xfrm>
          <a:prstGeom prst="rect">
            <a:avLst/>
          </a:prstGeom>
          <a:noFill/>
        </p:spPr>
        <p:txBody>
          <a:bodyPr wrap="square" rtlCol="0">
            <a:spAutoFit/>
          </a:bodyPr>
          <a:lstStyle/>
          <a:p>
            <a:r>
              <a:rPr lang="en-US" sz="1100" dirty="0" smtClean="0"/>
              <a:t>Allen, J  et al : Festival &amp; Special event management (2011) </a:t>
            </a:r>
            <a:endParaRPr lang="en-US" sz="1100" dirty="0"/>
          </a:p>
        </p:txBody>
      </p:sp>
    </p:spTree>
    <p:extLst>
      <p:ext uri="{BB962C8B-B14F-4D97-AF65-F5344CB8AC3E}">
        <p14:creationId xmlns:p14="http://schemas.microsoft.com/office/powerpoint/2010/main" val="5625652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checkerboard(across)">
                                      <p:cBhvr>
                                        <p:cTn id="15" dur="5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checkerboard(across)">
                                      <p:cBhvr>
                                        <p:cTn id="2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Event Management </a:t>
            </a:r>
            <a:endParaRPr lang="en-US" dirty="0"/>
          </a:p>
        </p:txBody>
      </p:sp>
      <p:sp>
        <p:nvSpPr>
          <p:cNvPr id="4" name="TextBox 3"/>
          <p:cNvSpPr txBox="1"/>
          <p:nvPr/>
        </p:nvSpPr>
        <p:spPr>
          <a:xfrm>
            <a:off x="657225" y="2428875"/>
            <a:ext cx="7843838" cy="3416320"/>
          </a:xfrm>
          <a:prstGeom prst="rect">
            <a:avLst/>
          </a:prstGeom>
          <a:noFill/>
        </p:spPr>
        <p:txBody>
          <a:bodyPr wrap="square" rtlCol="0">
            <a:spAutoFit/>
          </a:bodyPr>
          <a:lstStyle/>
          <a:p>
            <a:pPr algn="ctr"/>
            <a:r>
              <a:rPr lang="en-US" sz="2400" b="1" i="1" dirty="0" smtClean="0"/>
              <a:t>“ </a:t>
            </a:r>
            <a:r>
              <a:rPr lang="en-US" sz="2400" i="1" dirty="0" smtClean="0"/>
              <a:t>The term public assembly means events managed by professionals who typically bring people together for a purpose. Although one person can certainly hold an event by him/herself, arguably it will not have the complexity of an event with 10 or 10,000 people. Therefore, the size and type of group will determine the level of skills required by an event manager</a:t>
            </a:r>
            <a:r>
              <a:rPr lang="en-US" sz="2400" b="1" i="1" dirty="0" smtClean="0"/>
              <a:t>”</a:t>
            </a:r>
          </a:p>
          <a:p>
            <a:pPr algn="ctr"/>
            <a:r>
              <a:rPr lang="en-US" sz="2400" b="1" dirty="0" smtClean="0"/>
              <a:t>- </a:t>
            </a:r>
            <a:r>
              <a:rPr lang="en-US" sz="2400" b="1" dirty="0" err="1" smtClean="0"/>
              <a:t>Goldblatt</a:t>
            </a:r>
            <a:r>
              <a:rPr lang="en-US" sz="2400" b="1" dirty="0" smtClean="0"/>
              <a:t> (2002)</a:t>
            </a:r>
            <a:endParaRPr lang="en-US" sz="2400"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34438" y="1417638"/>
            <a:ext cx="2945086" cy="42703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9029700" y="6260556"/>
            <a:ext cx="4486275" cy="276999"/>
          </a:xfrm>
          <a:prstGeom prst="rect">
            <a:avLst/>
          </a:prstGeom>
          <a:noFill/>
        </p:spPr>
        <p:txBody>
          <a:bodyPr wrap="square" rtlCol="0">
            <a:spAutoFit/>
          </a:bodyPr>
          <a:lstStyle/>
          <a:p>
            <a:r>
              <a:rPr lang="en-US" sz="1200" dirty="0" err="1" smtClean="0"/>
              <a:t>Glodblatt</a:t>
            </a:r>
            <a:r>
              <a:rPr lang="en-US" sz="1200" dirty="0" smtClean="0"/>
              <a:t>, J : Special Events (2002)</a:t>
            </a:r>
            <a:endParaRPr lang="en-US" dirty="0"/>
          </a:p>
        </p:txBody>
      </p:sp>
    </p:spTree>
    <p:extLst>
      <p:ext uri="{BB962C8B-B14F-4D97-AF65-F5344CB8AC3E}">
        <p14:creationId xmlns:p14="http://schemas.microsoft.com/office/powerpoint/2010/main" val="19034835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heckerboard(across)">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What Characteristics/ Qualities does an Event Manager Need ???</a:t>
            </a: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25850" y="3382963"/>
            <a:ext cx="4597400" cy="17653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p:cNvSpPr txBox="1"/>
          <p:nvPr/>
        </p:nvSpPr>
        <p:spPr>
          <a:xfrm>
            <a:off x="8530848" y="2343150"/>
            <a:ext cx="2866648" cy="646331"/>
          </a:xfrm>
          <a:prstGeom prst="rect">
            <a:avLst/>
          </a:prstGeom>
          <a:noFill/>
        </p:spPr>
        <p:txBody>
          <a:bodyPr wrap="square" rtlCol="0">
            <a:spAutoFit/>
          </a:bodyPr>
          <a:lstStyle/>
          <a:p>
            <a:r>
              <a:rPr lang="en-US" dirty="0" smtClean="0"/>
              <a:t>CREATIVE AND INNOVATIVE</a:t>
            </a:r>
            <a:endParaRPr lang="en-US" dirty="0"/>
          </a:p>
        </p:txBody>
      </p:sp>
      <p:sp>
        <p:nvSpPr>
          <p:cNvPr id="9" name="TextBox 8"/>
          <p:cNvSpPr txBox="1"/>
          <p:nvPr/>
        </p:nvSpPr>
        <p:spPr>
          <a:xfrm>
            <a:off x="1196141" y="2569973"/>
            <a:ext cx="2828925" cy="369332"/>
          </a:xfrm>
          <a:prstGeom prst="rect">
            <a:avLst/>
          </a:prstGeom>
          <a:noFill/>
        </p:spPr>
        <p:txBody>
          <a:bodyPr wrap="square" rtlCol="0">
            <a:spAutoFit/>
          </a:bodyPr>
          <a:lstStyle/>
          <a:p>
            <a:r>
              <a:rPr lang="en-US" dirty="0" smtClean="0"/>
              <a:t>ORGANISED </a:t>
            </a:r>
            <a:endParaRPr lang="en-US" dirty="0"/>
          </a:p>
        </p:txBody>
      </p:sp>
      <p:sp>
        <p:nvSpPr>
          <p:cNvPr id="10" name="TextBox 9"/>
          <p:cNvSpPr txBox="1"/>
          <p:nvPr/>
        </p:nvSpPr>
        <p:spPr>
          <a:xfrm>
            <a:off x="3910900" y="2301525"/>
            <a:ext cx="3171825" cy="369332"/>
          </a:xfrm>
          <a:prstGeom prst="rect">
            <a:avLst/>
          </a:prstGeom>
          <a:noFill/>
        </p:spPr>
        <p:txBody>
          <a:bodyPr wrap="square" rtlCol="0">
            <a:spAutoFit/>
          </a:bodyPr>
          <a:lstStyle/>
          <a:p>
            <a:r>
              <a:rPr lang="en-US" dirty="0" smtClean="0"/>
              <a:t>TIME-MANAGEMENT </a:t>
            </a:r>
            <a:endParaRPr lang="en-US" dirty="0"/>
          </a:p>
        </p:txBody>
      </p:sp>
      <p:sp>
        <p:nvSpPr>
          <p:cNvPr id="11" name="TextBox 10"/>
          <p:cNvSpPr txBox="1"/>
          <p:nvPr/>
        </p:nvSpPr>
        <p:spPr>
          <a:xfrm>
            <a:off x="8824536" y="3394014"/>
            <a:ext cx="2557462" cy="369332"/>
          </a:xfrm>
          <a:prstGeom prst="rect">
            <a:avLst/>
          </a:prstGeom>
          <a:noFill/>
        </p:spPr>
        <p:txBody>
          <a:bodyPr wrap="square" rtlCol="0">
            <a:spAutoFit/>
          </a:bodyPr>
          <a:lstStyle/>
          <a:p>
            <a:r>
              <a:rPr lang="en-US" dirty="0" smtClean="0"/>
              <a:t>FLEXIBILITY</a:t>
            </a:r>
            <a:endParaRPr lang="en-US" dirty="0"/>
          </a:p>
        </p:txBody>
      </p:sp>
      <p:sp>
        <p:nvSpPr>
          <p:cNvPr id="13" name="TextBox 12"/>
          <p:cNvSpPr txBox="1"/>
          <p:nvPr/>
        </p:nvSpPr>
        <p:spPr>
          <a:xfrm>
            <a:off x="9682418" y="4588955"/>
            <a:ext cx="2557462" cy="646331"/>
          </a:xfrm>
          <a:prstGeom prst="rect">
            <a:avLst/>
          </a:prstGeom>
          <a:noFill/>
        </p:spPr>
        <p:txBody>
          <a:bodyPr wrap="square" rtlCol="0">
            <a:spAutoFit/>
          </a:bodyPr>
          <a:lstStyle/>
          <a:p>
            <a:r>
              <a:rPr lang="en-US" dirty="0" smtClean="0"/>
              <a:t>PASSIONATE AND ENERGETIC </a:t>
            </a:r>
            <a:endParaRPr lang="en-US" dirty="0"/>
          </a:p>
        </p:txBody>
      </p:sp>
      <p:sp>
        <p:nvSpPr>
          <p:cNvPr id="14" name="TextBox 13"/>
          <p:cNvSpPr txBox="1"/>
          <p:nvPr/>
        </p:nvSpPr>
        <p:spPr>
          <a:xfrm>
            <a:off x="810000" y="5874560"/>
            <a:ext cx="2739325" cy="369332"/>
          </a:xfrm>
          <a:prstGeom prst="rect">
            <a:avLst/>
          </a:prstGeom>
          <a:noFill/>
        </p:spPr>
        <p:txBody>
          <a:bodyPr wrap="square" rtlCol="0">
            <a:spAutoFit/>
          </a:bodyPr>
          <a:lstStyle/>
          <a:p>
            <a:r>
              <a:rPr lang="en-US" smtClean="0"/>
              <a:t>ATTENTION TO DETAIL</a:t>
            </a:r>
            <a:endParaRPr lang="en-US"/>
          </a:p>
        </p:txBody>
      </p:sp>
      <p:sp>
        <p:nvSpPr>
          <p:cNvPr id="15" name="TextBox 14"/>
          <p:cNvSpPr txBox="1"/>
          <p:nvPr/>
        </p:nvSpPr>
        <p:spPr>
          <a:xfrm>
            <a:off x="539589" y="3939949"/>
            <a:ext cx="2594755" cy="369332"/>
          </a:xfrm>
          <a:prstGeom prst="rect">
            <a:avLst/>
          </a:prstGeom>
          <a:noFill/>
        </p:spPr>
        <p:txBody>
          <a:bodyPr wrap="square" rtlCol="0">
            <a:spAutoFit/>
          </a:bodyPr>
          <a:lstStyle/>
          <a:p>
            <a:r>
              <a:rPr lang="en-US" dirty="0" smtClean="0"/>
              <a:t>LEADERSHIP SKILLS</a:t>
            </a:r>
            <a:endParaRPr lang="en-US" dirty="0"/>
          </a:p>
        </p:txBody>
      </p:sp>
      <p:sp>
        <p:nvSpPr>
          <p:cNvPr id="17" name="TextBox 16"/>
          <p:cNvSpPr txBox="1"/>
          <p:nvPr/>
        </p:nvSpPr>
        <p:spPr>
          <a:xfrm>
            <a:off x="9177714" y="5772376"/>
            <a:ext cx="2787031" cy="369332"/>
          </a:xfrm>
          <a:prstGeom prst="rect">
            <a:avLst/>
          </a:prstGeom>
          <a:noFill/>
        </p:spPr>
        <p:txBody>
          <a:bodyPr wrap="square" rtlCol="0">
            <a:spAutoFit/>
          </a:bodyPr>
          <a:lstStyle/>
          <a:p>
            <a:r>
              <a:rPr lang="en-US" dirty="0" smtClean="0"/>
              <a:t>PEOPLE SKILLS</a:t>
            </a:r>
            <a:endParaRPr lang="en-US" dirty="0"/>
          </a:p>
        </p:txBody>
      </p:sp>
      <p:sp>
        <p:nvSpPr>
          <p:cNvPr id="19" name="TextBox 18"/>
          <p:cNvSpPr txBox="1"/>
          <p:nvPr/>
        </p:nvSpPr>
        <p:spPr>
          <a:xfrm>
            <a:off x="4736132" y="5916895"/>
            <a:ext cx="3487118" cy="369332"/>
          </a:xfrm>
          <a:prstGeom prst="rect">
            <a:avLst/>
          </a:prstGeom>
          <a:noFill/>
        </p:spPr>
        <p:txBody>
          <a:bodyPr wrap="square" rtlCol="0">
            <a:spAutoFit/>
          </a:bodyPr>
          <a:lstStyle/>
          <a:p>
            <a:r>
              <a:rPr lang="en-US" dirty="0" smtClean="0"/>
              <a:t>NETWORKING SKILLS</a:t>
            </a:r>
            <a:endParaRPr lang="en-US" dirty="0"/>
          </a:p>
        </p:txBody>
      </p:sp>
      <p:cxnSp>
        <p:nvCxnSpPr>
          <p:cNvPr id="21" name="Straight Arrow Connector 20"/>
          <p:cNvCxnSpPr/>
          <p:nvPr/>
        </p:nvCxnSpPr>
        <p:spPr>
          <a:xfrm flipV="1">
            <a:off x="7253207" y="2670857"/>
            <a:ext cx="1274816" cy="71210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8267471" y="3697676"/>
            <a:ext cx="495758" cy="18466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8223250" y="4748540"/>
            <a:ext cx="1277211" cy="20974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endCxn id="10" idx="2"/>
          </p:cNvCxnSpPr>
          <p:nvPr/>
        </p:nvCxnSpPr>
        <p:spPr>
          <a:xfrm flipH="1" flipV="1">
            <a:off x="5496813" y="2670857"/>
            <a:ext cx="216249" cy="71210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2642838" y="2768720"/>
            <a:ext cx="1097581" cy="68242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H="1" flipV="1">
            <a:off x="2829182" y="4198298"/>
            <a:ext cx="796668" cy="18466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flipH="1">
            <a:off x="2961158" y="4924914"/>
            <a:ext cx="1899484" cy="91829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a:off x="7904136" y="5148263"/>
            <a:ext cx="1115782" cy="57865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5843654" y="5083303"/>
            <a:ext cx="0" cy="62007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410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wipe(down)">
                                      <p:cBhvr>
                                        <p:cTn id="25" dur="580">
                                          <p:stCondLst>
                                            <p:cond delay="0"/>
                                          </p:stCondLst>
                                        </p:cTn>
                                        <p:tgtEl>
                                          <p:spTgt spid="17"/>
                                        </p:tgtEl>
                                      </p:cBhvr>
                                    </p:animEffect>
                                    <p:anim calcmode="lin" valueType="num">
                                      <p:cBhvr>
                                        <p:cTn id="26"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31" dur="26">
                                          <p:stCondLst>
                                            <p:cond delay="650"/>
                                          </p:stCondLst>
                                        </p:cTn>
                                        <p:tgtEl>
                                          <p:spTgt spid="17"/>
                                        </p:tgtEl>
                                      </p:cBhvr>
                                      <p:to x="100000" y="60000"/>
                                    </p:animScale>
                                    <p:animScale>
                                      <p:cBhvr>
                                        <p:cTn id="32" dur="166" decel="50000">
                                          <p:stCondLst>
                                            <p:cond delay="676"/>
                                          </p:stCondLst>
                                        </p:cTn>
                                        <p:tgtEl>
                                          <p:spTgt spid="17"/>
                                        </p:tgtEl>
                                      </p:cBhvr>
                                      <p:to x="100000" y="100000"/>
                                    </p:animScale>
                                    <p:animScale>
                                      <p:cBhvr>
                                        <p:cTn id="33" dur="26">
                                          <p:stCondLst>
                                            <p:cond delay="1312"/>
                                          </p:stCondLst>
                                        </p:cTn>
                                        <p:tgtEl>
                                          <p:spTgt spid="17"/>
                                        </p:tgtEl>
                                      </p:cBhvr>
                                      <p:to x="100000" y="80000"/>
                                    </p:animScale>
                                    <p:animScale>
                                      <p:cBhvr>
                                        <p:cTn id="34" dur="166" decel="50000">
                                          <p:stCondLst>
                                            <p:cond delay="1338"/>
                                          </p:stCondLst>
                                        </p:cTn>
                                        <p:tgtEl>
                                          <p:spTgt spid="17"/>
                                        </p:tgtEl>
                                      </p:cBhvr>
                                      <p:to x="100000" y="100000"/>
                                    </p:animScale>
                                    <p:animScale>
                                      <p:cBhvr>
                                        <p:cTn id="35" dur="26">
                                          <p:stCondLst>
                                            <p:cond delay="1642"/>
                                          </p:stCondLst>
                                        </p:cTn>
                                        <p:tgtEl>
                                          <p:spTgt spid="17"/>
                                        </p:tgtEl>
                                      </p:cBhvr>
                                      <p:to x="100000" y="90000"/>
                                    </p:animScale>
                                    <p:animScale>
                                      <p:cBhvr>
                                        <p:cTn id="36" dur="166" decel="50000">
                                          <p:stCondLst>
                                            <p:cond delay="1668"/>
                                          </p:stCondLst>
                                        </p:cTn>
                                        <p:tgtEl>
                                          <p:spTgt spid="17"/>
                                        </p:tgtEl>
                                      </p:cBhvr>
                                      <p:to x="100000" y="100000"/>
                                    </p:animScale>
                                    <p:animScale>
                                      <p:cBhvr>
                                        <p:cTn id="37" dur="26">
                                          <p:stCondLst>
                                            <p:cond delay="1808"/>
                                          </p:stCondLst>
                                        </p:cTn>
                                        <p:tgtEl>
                                          <p:spTgt spid="17"/>
                                        </p:tgtEl>
                                      </p:cBhvr>
                                      <p:to x="100000" y="95000"/>
                                    </p:animScale>
                                    <p:animScale>
                                      <p:cBhvr>
                                        <p:cTn id="38" dur="166" decel="50000">
                                          <p:stCondLst>
                                            <p:cond delay="1834"/>
                                          </p:stCondLst>
                                        </p:cTn>
                                        <p:tgtEl>
                                          <p:spTgt spid="17"/>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wipe(down)">
                                      <p:cBhvr>
                                        <p:cTn id="43" dur="580">
                                          <p:stCondLst>
                                            <p:cond delay="0"/>
                                          </p:stCondLst>
                                        </p:cTn>
                                        <p:tgtEl>
                                          <p:spTgt spid="15"/>
                                        </p:tgtEl>
                                      </p:cBhvr>
                                    </p:animEffect>
                                    <p:anim calcmode="lin" valueType="num">
                                      <p:cBhvr>
                                        <p:cTn id="44"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49" dur="26">
                                          <p:stCondLst>
                                            <p:cond delay="650"/>
                                          </p:stCondLst>
                                        </p:cTn>
                                        <p:tgtEl>
                                          <p:spTgt spid="15"/>
                                        </p:tgtEl>
                                      </p:cBhvr>
                                      <p:to x="100000" y="60000"/>
                                    </p:animScale>
                                    <p:animScale>
                                      <p:cBhvr>
                                        <p:cTn id="50" dur="166" decel="50000">
                                          <p:stCondLst>
                                            <p:cond delay="676"/>
                                          </p:stCondLst>
                                        </p:cTn>
                                        <p:tgtEl>
                                          <p:spTgt spid="15"/>
                                        </p:tgtEl>
                                      </p:cBhvr>
                                      <p:to x="100000" y="100000"/>
                                    </p:animScale>
                                    <p:animScale>
                                      <p:cBhvr>
                                        <p:cTn id="51" dur="26">
                                          <p:stCondLst>
                                            <p:cond delay="1312"/>
                                          </p:stCondLst>
                                        </p:cTn>
                                        <p:tgtEl>
                                          <p:spTgt spid="15"/>
                                        </p:tgtEl>
                                      </p:cBhvr>
                                      <p:to x="100000" y="80000"/>
                                    </p:animScale>
                                    <p:animScale>
                                      <p:cBhvr>
                                        <p:cTn id="52" dur="166" decel="50000">
                                          <p:stCondLst>
                                            <p:cond delay="1338"/>
                                          </p:stCondLst>
                                        </p:cTn>
                                        <p:tgtEl>
                                          <p:spTgt spid="15"/>
                                        </p:tgtEl>
                                      </p:cBhvr>
                                      <p:to x="100000" y="100000"/>
                                    </p:animScale>
                                    <p:animScale>
                                      <p:cBhvr>
                                        <p:cTn id="53" dur="26">
                                          <p:stCondLst>
                                            <p:cond delay="1642"/>
                                          </p:stCondLst>
                                        </p:cTn>
                                        <p:tgtEl>
                                          <p:spTgt spid="15"/>
                                        </p:tgtEl>
                                      </p:cBhvr>
                                      <p:to x="100000" y="90000"/>
                                    </p:animScale>
                                    <p:animScale>
                                      <p:cBhvr>
                                        <p:cTn id="54" dur="166" decel="50000">
                                          <p:stCondLst>
                                            <p:cond delay="1668"/>
                                          </p:stCondLst>
                                        </p:cTn>
                                        <p:tgtEl>
                                          <p:spTgt spid="15"/>
                                        </p:tgtEl>
                                      </p:cBhvr>
                                      <p:to x="100000" y="100000"/>
                                    </p:animScale>
                                    <p:animScale>
                                      <p:cBhvr>
                                        <p:cTn id="55" dur="26">
                                          <p:stCondLst>
                                            <p:cond delay="1808"/>
                                          </p:stCondLst>
                                        </p:cTn>
                                        <p:tgtEl>
                                          <p:spTgt spid="15"/>
                                        </p:tgtEl>
                                      </p:cBhvr>
                                      <p:to x="100000" y="95000"/>
                                    </p:animScale>
                                    <p:animScale>
                                      <p:cBhvr>
                                        <p:cTn id="56" dur="166" decel="50000">
                                          <p:stCondLst>
                                            <p:cond delay="1834"/>
                                          </p:stCondLst>
                                        </p:cTn>
                                        <p:tgtEl>
                                          <p:spTgt spid="15"/>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9"/>
                                        </p:tgtEl>
                                        <p:attrNameLst>
                                          <p:attrName>style.visibility</p:attrName>
                                        </p:attrNameLst>
                                      </p:cBhvr>
                                      <p:to>
                                        <p:strVal val="visible"/>
                                      </p:to>
                                    </p:set>
                                    <p:animEffect transition="in" filter="wipe(down)">
                                      <p:cBhvr>
                                        <p:cTn id="79" dur="580">
                                          <p:stCondLst>
                                            <p:cond delay="0"/>
                                          </p:stCondLst>
                                        </p:cTn>
                                        <p:tgtEl>
                                          <p:spTgt spid="9"/>
                                        </p:tgtEl>
                                      </p:cBhvr>
                                    </p:animEffect>
                                    <p:anim calcmode="lin" valueType="num">
                                      <p:cBhvr>
                                        <p:cTn id="8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85" dur="26">
                                          <p:stCondLst>
                                            <p:cond delay="650"/>
                                          </p:stCondLst>
                                        </p:cTn>
                                        <p:tgtEl>
                                          <p:spTgt spid="9"/>
                                        </p:tgtEl>
                                      </p:cBhvr>
                                      <p:to x="100000" y="60000"/>
                                    </p:animScale>
                                    <p:animScale>
                                      <p:cBhvr>
                                        <p:cTn id="86" dur="166" decel="50000">
                                          <p:stCondLst>
                                            <p:cond delay="676"/>
                                          </p:stCondLst>
                                        </p:cTn>
                                        <p:tgtEl>
                                          <p:spTgt spid="9"/>
                                        </p:tgtEl>
                                      </p:cBhvr>
                                      <p:to x="100000" y="100000"/>
                                    </p:animScale>
                                    <p:animScale>
                                      <p:cBhvr>
                                        <p:cTn id="87" dur="26">
                                          <p:stCondLst>
                                            <p:cond delay="1312"/>
                                          </p:stCondLst>
                                        </p:cTn>
                                        <p:tgtEl>
                                          <p:spTgt spid="9"/>
                                        </p:tgtEl>
                                      </p:cBhvr>
                                      <p:to x="100000" y="80000"/>
                                    </p:animScale>
                                    <p:animScale>
                                      <p:cBhvr>
                                        <p:cTn id="88" dur="166" decel="50000">
                                          <p:stCondLst>
                                            <p:cond delay="1338"/>
                                          </p:stCondLst>
                                        </p:cTn>
                                        <p:tgtEl>
                                          <p:spTgt spid="9"/>
                                        </p:tgtEl>
                                      </p:cBhvr>
                                      <p:to x="100000" y="100000"/>
                                    </p:animScale>
                                    <p:animScale>
                                      <p:cBhvr>
                                        <p:cTn id="89" dur="26">
                                          <p:stCondLst>
                                            <p:cond delay="1642"/>
                                          </p:stCondLst>
                                        </p:cTn>
                                        <p:tgtEl>
                                          <p:spTgt spid="9"/>
                                        </p:tgtEl>
                                      </p:cBhvr>
                                      <p:to x="100000" y="90000"/>
                                    </p:animScale>
                                    <p:animScale>
                                      <p:cBhvr>
                                        <p:cTn id="90" dur="166" decel="50000">
                                          <p:stCondLst>
                                            <p:cond delay="1668"/>
                                          </p:stCondLst>
                                        </p:cTn>
                                        <p:tgtEl>
                                          <p:spTgt spid="9"/>
                                        </p:tgtEl>
                                      </p:cBhvr>
                                      <p:to x="100000" y="100000"/>
                                    </p:animScale>
                                    <p:animScale>
                                      <p:cBhvr>
                                        <p:cTn id="91" dur="26">
                                          <p:stCondLst>
                                            <p:cond delay="1808"/>
                                          </p:stCondLst>
                                        </p:cTn>
                                        <p:tgtEl>
                                          <p:spTgt spid="9"/>
                                        </p:tgtEl>
                                      </p:cBhvr>
                                      <p:to x="100000" y="95000"/>
                                    </p:animScale>
                                    <p:animScale>
                                      <p:cBhvr>
                                        <p:cTn id="92" dur="166" decel="50000">
                                          <p:stCondLst>
                                            <p:cond delay="1834"/>
                                          </p:stCondLst>
                                        </p:cTn>
                                        <p:tgtEl>
                                          <p:spTgt spid="9"/>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wipe(down)">
                                      <p:cBhvr>
                                        <p:cTn id="97" dur="580">
                                          <p:stCondLst>
                                            <p:cond delay="0"/>
                                          </p:stCondLst>
                                        </p:cTn>
                                        <p:tgtEl>
                                          <p:spTgt spid="14"/>
                                        </p:tgtEl>
                                      </p:cBhvr>
                                    </p:animEffect>
                                    <p:anim calcmode="lin" valueType="num">
                                      <p:cBhvr>
                                        <p:cTn id="9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03" dur="26">
                                          <p:stCondLst>
                                            <p:cond delay="650"/>
                                          </p:stCondLst>
                                        </p:cTn>
                                        <p:tgtEl>
                                          <p:spTgt spid="14"/>
                                        </p:tgtEl>
                                      </p:cBhvr>
                                      <p:to x="100000" y="60000"/>
                                    </p:animScale>
                                    <p:animScale>
                                      <p:cBhvr>
                                        <p:cTn id="104" dur="166" decel="50000">
                                          <p:stCondLst>
                                            <p:cond delay="676"/>
                                          </p:stCondLst>
                                        </p:cTn>
                                        <p:tgtEl>
                                          <p:spTgt spid="14"/>
                                        </p:tgtEl>
                                      </p:cBhvr>
                                      <p:to x="100000" y="100000"/>
                                    </p:animScale>
                                    <p:animScale>
                                      <p:cBhvr>
                                        <p:cTn id="105" dur="26">
                                          <p:stCondLst>
                                            <p:cond delay="1312"/>
                                          </p:stCondLst>
                                        </p:cTn>
                                        <p:tgtEl>
                                          <p:spTgt spid="14"/>
                                        </p:tgtEl>
                                      </p:cBhvr>
                                      <p:to x="100000" y="80000"/>
                                    </p:animScale>
                                    <p:animScale>
                                      <p:cBhvr>
                                        <p:cTn id="106" dur="166" decel="50000">
                                          <p:stCondLst>
                                            <p:cond delay="1338"/>
                                          </p:stCondLst>
                                        </p:cTn>
                                        <p:tgtEl>
                                          <p:spTgt spid="14"/>
                                        </p:tgtEl>
                                      </p:cBhvr>
                                      <p:to x="100000" y="100000"/>
                                    </p:animScale>
                                    <p:animScale>
                                      <p:cBhvr>
                                        <p:cTn id="107" dur="26">
                                          <p:stCondLst>
                                            <p:cond delay="1642"/>
                                          </p:stCondLst>
                                        </p:cTn>
                                        <p:tgtEl>
                                          <p:spTgt spid="14"/>
                                        </p:tgtEl>
                                      </p:cBhvr>
                                      <p:to x="100000" y="90000"/>
                                    </p:animScale>
                                    <p:animScale>
                                      <p:cBhvr>
                                        <p:cTn id="108" dur="166" decel="50000">
                                          <p:stCondLst>
                                            <p:cond delay="1668"/>
                                          </p:stCondLst>
                                        </p:cTn>
                                        <p:tgtEl>
                                          <p:spTgt spid="14"/>
                                        </p:tgtEl>
                                      </p:cBhvr>
                                      <p:to x="100000" y="100000"/>
                                    </p:animScale>
                                    <p:animScale>
                                      <p:cBhvr>
                                        <p:cTn id="109" dur="26">
                                          <p:stCondLst>
                                            <p:cond delay="1808"/>
                                          </p:stCondLst>
                                        </p:cTn>
                                        <p:tgtEl>
                                          <p:spTgt spid="14"/>
                                        </p:tgtEl>
                                      </p:cBhvr>
                                      <p:to x="100000" y="95000"/>
                                    </p:animScale>
                                    <p:animScale>
                                      <p:cBhvr>
                                        <p:cTn id="110" dur="166" decel="50000">
                                          <p:stCondLst>
                                            <p:cond delay="1834"/>
                                          </p:stCondLst>
                                        </p:cTn>
                                        <p:tgtEl>
                                          <p:spTgt spid="14"/>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19"/>
                                        </p:tgtEl>
                                        <p:attrNameLst>
                                          <p:attrName>style.visibility</p:attrName>
                                        </p:attrNameLst>
                                      </p:cBhvr>
                                      <p:to>
                                        <p:strVal val="visible"/>
                                      </p:to>
                                    </p:set>
                                    <p:animEffect transition="in" filter="wipe(down)">
                                      <p:cBhvr>
                                        <p:cTn id="115" dur="580">
                                          <p:stCondLst>
                                            <p:cond delay="0"/>
                                          </p:stCondLst>
                                        </p:cTn>
                                        <p:tgtEl>
                                          <p:spTgt spid="19"/>
                                        </p:tgtEl>
                                      </p:cBhvr>
                                    </p:animEffect>
                                    <p:anim calcmode="lin" valueType="num">
                                      <p:cBhvr>
                                        <p:cTn id="116"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121" dur="26">
                                          <p:stCondLst>
                                            <p:cond delay="650"/>
                                          </p:stCondLst>
                                        </p:cTn>
                                        <p:tgtEl>
                                          <p:spTgt spid="19"/>
                                        </p:tgtEl>
                                      </p:cBhvr>
                                      <p:to x="100000" y="60000"/>
                                    </p:animScale>
                                    <p:animScale>
                                      <p:cBhvr>
                                        <p:cTn id="122" dur="166" decel="50000">
                                          <p:stCondLst>
                                            <p:cond delay="676"/>
                                          </p:stCondLst>
                                        </p:cTn>
                                        <p:tgtEl>
                                          <p:spTgt spid="19"/>
                                        </p:tgtEl>
                                      </p:cBhvr>
                                      <p:to x="100000" y="100000"/>
                                    </p:animScale>
                                    <p:animScale>
                                      <p:cBhvr>
                                        <p:cTn id="123" dur="26">
                                          <p:stCondLst>
                                            <p:cond delay="1312"/>
                                          </p:stCondLst>
                                        </p:cTn>
                                        <p:tgtEl>
                                          <p:spTgt spid="19"/>
                                        </p:tgtEl>
                                      </p:cBhvr>
                                      <p:to x="100000" y="80000"/>
                                    </p:animScale>
                                    <p:animScale>
                                      <p:cBhvr>
                                        <p:cTn id="124" dur="166" decel="50000">
                                          <p:stCondLst>
                                            <p:cond delay="1338"/>
                                          </p:stCondLst>
                                        </p:cTn>
                                        <p:tgtEl>
                                          <p:spTgt spid="19"/>
                                        </p:tgtEl>
                                      </p:cBhvr>
                                      <p:to x="100000" y="100000"/>
                                    </p:animScale>
                                    <p:animScale>
                                      <p:cBhvr>
                                        <p:cTn id="125" dur="26">
                                          <p:stCondLst>
                                            <p:cond delay="1642"/>
                                          </p:stCondLst>
                                        </p:cTn>
                                        <p:tgtEl>
                                          <p:spTgt spid="19"/>
                                        </p:tgtEl>
                                      </p:cBhvr>
                                      <p:to x="100000" y="90000"/>
                                    </p:animScale>
                                    <p:animScale>
                                      <p:cBhvr>
                                        <p:cTn id="126" dur="166" decel="50000">
                                          <p:stCondLst>
                                            <p:cond delay="1668"/>
                                          </p:stCondLst>
                                        </p:cTn>
                                        <p:tgtEl>
                                          <p:spTgt spid="19"/>
                                        </p:tgtEl>
                                      </p:cBhvr>
                                      <p:to x="100000" y="100000"/>
                                    </p:animScale>
                                    <p:animScale>
                                      <p:cBhvr>
                                        <p:cTn id="127" dur="26">
                                          <p:stCondLst>
                                            <p:cond delay="1808"/>
                                          </p:stCondLst>
                                        </p:cTn>
                                        <p:tgtEl>
                                          <p:spTgt spid="19"/>
                                        </p:tgtEl>
                                      </p:cBhvr>
                                      <p:to x="100000" y="95000"/>
                                    </p:animScale>
                                    <p:animScale>
                                      <p:cBhvr>
                                        <p:cTn id="128" dur="166" decel="50000">
                                          <p:stCondLst>
                                            <p:cond delay="1834"/>
                                          </p:stCondLst>
                                        </p:cTn>
                                        <p:tgtEl>
                                          <p:spTgt spid="19"/>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13"/>
                                        </p:tgtEl>
                                        <p:attrNameLst>
                                          <p:attrName>style.visibility</p:attrName>
                                        </p:attrNameLst>
                                      </p:cBhvr>
                                      <p:to>
                                        <p:strVal val="visible"/>
                                      </p:to>
                                    </p:set>
                                    <p:animEffect transition="in" filter="wipe(down)">
                                      <p:cBhvr>
                                        <p:cTn id="133" dur="580">
                                          <p:stCondLst>
                                            <p:cond delay="0"/>
                                          </p:stCondLst>
                                        </p:cTn>
                                        <p:tgtEl>
                                          <p:spTgt spid="13"/>
                                        </p:tgtEl>
                                      </p:cBhvr>
                                    </p:animEffect>
                                    <p:anim calcmode="lin" valueType="num">
                                      <p:cBhvr>
                                        <p:cTn id="13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9" dur="26">
                                          <p:stCondLst>
                                            <p:cond delay="650"/>
                                          </p:stCondLst>
                                        </p:cTn>
                                        <p:tgtEl>
                                          <p:spTgt spid="13"/>
                                        </p:tgtEl>
                                      </p:cBhvr>
                                      <p:to x="100000" y="60000"/>
                                    </p:animScale>
                                    <p:animScale>
                                      <p:cBhvr>
                                        <p:cTn id="140" dur="166" decel="50000">
                                          <p:stCondLst>
                                            <p:cond delay="676"/>
                                          </p:stCondLst>
                                        </p:cTn>
                                        <p:tgtEl>
                                          <p:spTgt spid="13"/>
                                        </p:tgtEl>
                                      </p:cBhvr>
                                      <p:to x="100000" y="100000"/>
                                    </p:animScale>
                                    <p:animScale>
                                      <p:cBhvr>
                                        <p:cTn id="141" dur="26">
                                          <p:stCondLst>
                                            <p:cond delay="1312"/>
                                          </p:stCondLst>
                                        </p:cTn>
                                        <p:tgtEl>
                                          <p:spTgt spid="13"/>
                                        </p:tgtEl>
                                      </p:cBhvr>
                                      <p:to x="100000" y="80000"/>
                                    </p:animScale>
                                    <p:animScale>
                                      <p:cBhvr>
                                        <p:cTn id="142" dur="166" decel="50000">
                                          <p:stCondLst>
                                            <p:cond delay="1338"/>
                                          </p:stCondLst>
                                        </p:cTn>
                                        <p:tgtEl>
                                          <p:spTgt spid="13"/>
                                        </p:tgtEl>
                                      </p:cBhvr>
                                      <p:to x="100000" y="100000"/>
                                    </p:animScale>
                                    <p:animScale>
                                      <p:cBhvr>
                                        <p:cTn id="143" dur="26">
                                          <p:stCondLst>
                                            <p:cond delay="1642"/>
                                          </p:stCondLst>
                                        </p:cTn>
                                        <p:tgtEl>
                                          <p:spTgt spid="13"/>
                                        </p:tgtEl>
                                      </p:cBhvr>
                                      <p:to x="100000" y="90000"/>
                                    </p:animScale>
                                    <p:animScale>
                                      <p:cBhvr>
                                        <p:cTn id="144" dur="166" decel="50000">
                                          <p:stCondLst>
                                            <p:cond delay="1668"/>
                                          </p:stCondLst>
                                        </p:cTn>
                                        <p:tgtEl>
                                          <p:spTgt spid="13"/>
                                        </p:tgtEl>
                                      </p:cBhvr>
                                      <p:to x="100000" y="100000"/>
                                    </p:animScale>
                                    <p:animScale>
                                      <p:cBhvr>
                                        <p:cTn id="145" dur="26">
                                          <p:stCondLst>
                                            <p:cond delay="1808"/>
                                          </p:stCondLst>
                                        </p:cTn>
                                        <p:tgtEl>
                                          <p:spTgt spid="13"/>
                                        </p:tgtEl>
                                      </p:cBhvr>
                                      <p:to x="100000" y="95000"/>
                                    </p:animScale>
                                    <p:animScale>
                                      <p:cBhvr>
                                        <p:cTn id="146" dur="166" decel="50000">
                                          <p:stCondLst>
                                            <p:cond delay="1834"/>
                                          </p:stCondLst>
                                        </p:cTn>
                                        <p:tgtEl>
                                          <p:spTgt spid="13"/>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8"/>
                                        </p:tgtEl>
                                        <p:attrNameLst>
                                          <p:attrName>style.visibility</p:attrName>
                                        </p:attrNameLst>
                                      </p:cBhvr>
                                      <p:to>
                                        <p:strVal val="visible"/>
                                      </p:to>
                                    </p:set>
                                    <p:animEffect transition="in" filter="wipe(down)">
                                      <p:cBhvr>
                                        <p:cTn id="151" dur="580">
                                          <p:stCondLst>
                                            <p:cond delay="0"/>
                                          </p:stCondLst>
                                        </p:cTn>
                                        <p:tgtEl>
                                          <p:spTgt spid="8"/>
                                        </p:tgtEl>
                                      </p:cBhvr>
                                    </p:animEffect>
                                    <p:anim calcmode="lin" valueType="num">
                                      <p:cBhvr>
                                        <p:cTn id="15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57" dur="26">
                                          <p:stCondLst>
                                            <p:cond delay="650"/>
                                          </p:stCondLst>
                                        </p:cTn>
                                        <p:tgtEl>
                                          <p:spTgt spid="8"/>
                                        </p:tgtEl>
                                      </p:cBhvr>
                                      <p:to x="100000" y="60000"/>
                                    </p:animScale>
                                    <p:animScale>
                                      <p:cBhvr>
                                        <p:cTn id="158" dur="166" decel="50000">
                                          <p:stCondLst>
                                            <p:cond delay="676"/>
                                          </p:stCondLst>
                                        </p:cTn>
                                        <p:tgtEl>
                                          <p:spTgt spid="8"/>
                                        </p:tgtEl>
                                      </p:cBhvr>
                                      <p:to x="100000" y="100000"/>
                                    </p:animScale>
                                    <p:animScale>
                                      <p:cBhvr>
                                        <p:cTn id="159" dur="26">
                                          <p:stCondLst>
                                            <p:cond delay="1312"/>
                                          </p:stCondLst>
                                        </p:cTn>
                                        <p:tgtEl>
                                          <p:spTgt spid="8"/>
                                        </p:tgtEl>
                                      </p:cBhvr>
                                      <p:to x="100000" y="80000"/>
                                    </p:animScale>
                                    <p:animScale>
                                      <p:cBhvr>
                                        <p:cTn id="160" dur="166" decel="50000">
                                          <p:stCondLst>
                                            <p:cond delay="1338"/>
                                          </p:stCondLst>
                                        </p:cTn>
                                        <p:tgtEl>
                                          <p:spTgt spid="8"/>
                                        </p:tgtEl>
                                      </p:cBhvr>
                                      <p:to x="100000" y="100000"/>
                                    </p:animScale>
                                    <p:animScale>
                                      <p:cBhvr>
                                        <p:cTn id="161" dur="26">
                                          <p:stCondLst>
                                            <p:cond delay="1642"/>
                                          </p:stCondLst>
                                        </p:cTn>
                                        <p:tgtEl>
                                          <p:spTgt spid="8"/>
                                        </p:tgtEl>
                                      </p:cBhvr>
                                      <p:to x="100000" y="90000"/>
                                    </p:animScale>
                                    <p:animScale>
                                      <p:cBhvr>
                                        <p:cTn id="162" dur="166" decel="50000">
                                          <p:stCondLst>
                                            <p:cond delay="1668"/>
                                          </p:stCondLst>
                                        </p:cTn>
                                        <p:tgtEl>
                                          <p:spTgt spid="8"/>
                                        </p:tgtEl>
                                      </p:cBhvr>
                                      <p:to x="100000" y="100000"/>
                                    </p:animScale>
                                    <p:animScale>
                                      <p:cBhvr>
                                        <p:cTn id="163" dur="26">
                                          <p:stCondLst>
                                            <p:cond delay="1808"/>
                                          </p:stCondLst>
                                        </p:cTn>
                                        <p:tgtEl>
                                          <p:spTgt spid="8"/>
                                        </p:tgtEl>
                                      </p:cBhvr>
                                      <p:to x="100000" y="95000"/>
                                    </p:animScale>
                                    <p:animScale>
                                      <p:cBhvr>
                                        <p:cTn id="164"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3" grpId="0"/>
      <p:bldP spid="14" grpId="0"/>
      <p:bldP spid="15" grpId="0"/>
      <p:bldP spid="17" grpId="0"/>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68" y="292204"/>
            <a:ext cx="11852116" cy="1118141"/>
          </a:xfrm>
        </p:spPr>
        <p:txBody>
          <a:bodyPr/>
          <a:lstStyle/>
          <a:p>
            <a:r>
              <a:rPr lang="en-US" dirty="0" smtClean="0"/>
              <a:t>The role of an Event Manager- Before the event </a:t>
            </a:r>
            <a:endParaRPr lang="en-US" dirty="0"/>
          </a:p>
        </p:txBody>
      </p:sp>
      <p:sp>
        <p:nvSpPr>
          <p:cNvPr id="4" name="TextBox 3"/>
          <p:cNvSpPr txBox="1"/>
          <p:nvPr/>
        </p:nvSpPr>
        <p:spPr>
          <a:xfrm>
            <a:off x="743919" y="2417736"/>
            <a:ext cx="7237708" cy="3970318"/>
          </a:xfrm>
          <a:prstGeom prst="rect">
            <a:avLst/>
          </a:prstGeom>
          <a:noFill/>
        </p:spPr>
        <p:txBody>
          <a:bodyPr wrap="square" rtlCol="0">
            <a:spAutoFit/>
          </a:bodyPr>
          <a:lstStyle/>
          <a:p>
            <a:pPr marL="285750" indent="-285750">
              <a:buFont typeface="Wingdings" charset="2"/>
              <a:buChar char="q"/>
            </a:pPr>
            <a:r>
              <a:rPr lang="en-US" sz="2800" dirty="0" smtClean="0"/>
              <a:t> Meeting with clients and discussing the event.</a:t>
            </a:r>
          </a:p>
          <a:p>
            <a:pPr marL="285750" indent="-285750">
              <a:buFont typeface="Wingdings" charset="2"/>
              <a:buChar char="q"/>
            </a:pPr>
            <a:r>
              <a:rPr lang="en-US" sz="2800" dirty="0" smtClean="0"/>
              <a:t>Producing a detailed proposal.</a:t>
            </a:r>
          </a:p>
          <a:p>
            <a:pPr marL="285750" indent="-285750">
              <a:buFont typeface="Wingdings" charset="2"/>
              <a:buChar char="q"/>
            </a:pPr>
            <a:r>
              <a:rPr lang="en-US" sz="2800" dirty="0" smtClean="0"/>
              <a:t>Researching potential venues, talk to suppliers and contractors, negotiate prices.</a:t>
            </a:r>
          </a:p>
          <a:p>
            <a:pPr marL="285750" indent="-285750">
              <a:buFont typeface="Wingdings" charset="2"/>
              <a:buChar char="q"/>
            </a:pPr>
            <a:r>
              <a:rPr lang="en-US" sz="2800" dirty="0" smtClean="0"/>
              <a:t>Co-</a:t>
            </a:r>
            <a:r>
              <a:rPr lang="en-US" sz="2800" dirty="0" err="1" smtClean="0"/>
              <a:t>ordinating</a:t>
            </a:r>
            <a:r>
              <a:rPr lang="en-US" sz="2800" dirty="0" smtClean="0"/>
              <a:t>  the event details.</a:t>
            </a:r>
          </a:p>
          <a:p>
            <a:pPr marL="285750" indent="-285750">
              <a:buFont typeface="Wingdings" charset="2"/>
              <a:buChar char="q"/>
            </a:pPr>
            <a:r>
              <a:rPr lang="en-US" sz="2800" dirty="0" err="1" smtClean="0"/>
              <a:t>Publicising</a:t>
            </a:r>
            <a:r>
              <a:rPr lang="en-US" sz="2800" dirty="0" smtClean="0"/>
              <a:t> and promoting the event.</a:t>
            </a:r>
          </a:p>
          <a:p>
            <a:pPr marL="285750" indent="-285750">
              <a:buFont typeface="Wingdings" charset="2"/>
              <a:buChar char="q"/>
            </a:pPr>
            <a:r>
              <a:rPr lang="en-US" sz="2800" dirty="0" smtClean="0"/>
              <a:t>Managing pre-event planning .</a:t>
            </a:r>
            <a:endParaRPr lang="en-US"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9945" y="2696706"/>
            <a:ext cx="2857500" cy="28575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363373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p:tgtEl>
                                          <p:spTgt spid="4">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p:tgtEl>
                                          <p:spTgt spid="4">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p:tgtEl>
                                          <p:spTgt spid="4">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p:tgtEl>
                                          <p:spTgt spid="4">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p:tgtEl>
                                          <p:spTgt spid="4">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466" y="402954"/>
            <a:ext cx="12042183" cy="1084883"/>
          </a:xfrm>
        </p:spPr>
        <p:txBody>
          <a:bodyPr/>
          <a:lstStyle/>
          <a:p>
            <a:r>
              <a:rPr lang="en-US" dirty="0" smtClean="0"/>
              <a:t>The role of an Event Manger- During the event </a:t>
            </a:r>
            <a:endParaRPr lang="en-US" dirty="0"/>
          </a:p>
        </p:txBody>
      </p:sp>
      <p:sp>
        <p:nvSpPr>
          <p:cNvPr id="4" name="TextBox 3"/>
          <p:cNvSpPr txBox="1"/>
          <p:nvPr/>
        </p:nvSpPr>
        <p:spPr>
          <a:xfrm>
            <a:off x="449450" y="2386738"/>
            <a:ext cx="6524787" cy="3970318"/>
          </a:xfrm>
          <a:prstGeom prst="rect">
            <a:avLst/>
          </a:prstGeom>
          <a:noFill/>
        </p:spPr>
        <p:txBody>
          <a:bodyPr wrap="square" rtlCol="0">
            <a:spAutoFit/>
          </a:bodyPr>
          <a:lstStyle/>
          <a:p>
            <a:pPr marL="285750" indent="-285750">
              <a:buFont typeface="Wingdings" charset="2"/>
              <a:buChar char="q"/>
            </a:pPr>
            <a:r>
              <a:rPr lang="en-US" sz="2800" dirty="0" smtClean="0"/>
              <a:t>Co-</a:t>
            </a:r>
            <a:r>
              <a:rPr lang="en-US" sz="2800" dirty="0" err="1" smtClean="0"/>
              <a:t>ordinating</a:t>
            </a:r>
            <a:r>
              <a:rPr lang="en-US" sz="2800" dirty="0" smtClean="0"/>
              <a:t> all supplies and dealing with customer queries during the event.</a:t>
            </a:r>
          </a:p>
          <a:p>
            <a:pPr marL="285750" indent="-285750">
              <a:buFont typeface="Wingdings" charset="2"/>
              <a:buChar char="q"/>
            </a:pPr>
            <a:r>
              <a:rPr lang="en-US" sz="2800" dirty="0" smtClean="0"/>
              <a:t>Managing a team.</a:t>
            </a:r>
          </a:p>
          <a:p>
            <a:pPr marL="285750" indent="-285750">
              <a:buFont typeface="Wingdings" charset="2"/>
              <a:buChar char="q"/>
            </a:pPr>
            <a:r>
              <a:rPr lang="en-US" sz="2800" dirty="0" smtClean="0"/>
              <a:t>Making sure all facilities and equipment are </a:t>
            </a:r>
            <a:r>
              <a:rPr lang="en-US" sz="2800" dirty="0" err="1" smtClean="0"/>
              <a:t>organised</a:t>
            </a:r>
            <a:r>
              <a:rPr lang="en-US" sz="2800" dirty="0" smtClean="0"/>
              <a:t> .</a:t>
            </a:r>
          </a:p>
          <a:p>
            <a:pPr marL="285750" indent="-285750">
              <a:buFont typeface="Wingdings" charset="2"/>
              <a:buChar char="q"/>
            </a:pPr>
            <a:r>
              <a:rPr lang="en-US" sz="2800" dirty="0" smtClean="0"/>
              <a:t>Ensure your following all insurance, legal and health and safety regulations.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1980" y="2386738"/>
            <a:ext cx="2816766" cy="37533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418716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p:tgtEl>
                                          <p:spTgt spid="4">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p:tgtEl>
                                          <p:spTgt spid="4">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p:tgtEl>
                                          <p:spTgt spid="4">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742" y="495945"/>
            <a:ext cx="11242513" cy="937191"/>
          </a:xfrm>
        </p:spPr>
        <p:txBody>
          <a:bodyPr/>
          <a:lstStyle/>
          <a:p>
            <a:r>
              <a:rPr lang="en-US" dirty="0" smtClean="0"/>
              <a:t>The role of an Event Manger- After the event</a:t>
            </a:r>
            <a:endParaRPr lang="en-US" dirty="0"/>
          </a:p>
        </p:txBody>
      </p:sp>
      <p:sp>
        <p:nvSpPr>
          <p:cNvPr id="4" name="TextBox 3"/>
          <p:cNvSpPr txBox="1"/>
          <p:nvPr/>
        </p:nvSpPr>
        <p:spPr>
          <a:xfrm>
            <a:off x="474742" y="2774196"/>
            <a:ext cx="6344512" cy="3539430"/>
          </a:xfrm>
          <a:prstGeom prst="rect">
            <a:avLst/>
          </a:prstGeom>
          <a:noFill/>
        </p:spPr>
        <p:txBody>
          <a:bodyPr wrap="square" rtlCol="0">
            <a:spAutoFit/>
          </a:bodyPr>
          <a:lstStyle/>
          <a:p>
            <a:pPr marL="285750" indent="-285750">
              <a:buFont typeface="Wingdings" charset="2"/>
              <a:buChar char="q"/>
            </a:pPr>
            <a:r>
              <a:rPr lang="en-US" sz="3200" dirty="0" smtClean="0"/>
              <a:t>Overseeing the dismantling and clean up of the event.</a:t>
            </a:r>
          </a:p>
          <a:p>
            <a:pPr marL="285750" indent="-285750">
              <a:buFont typeface="Wingdings" charset="2"/>
              <a:buChar char="q"/>
            </a:pPr>
            <a:r>
              <a:rPr lang="en-US" sz="3200" dirty="0" smtClean="0"/>
              <a:t>Producing a post event evaluation.</a:t>
            </a:r>
          </a:p>
          <a:p>
            <a:pPr marL="285750" indent="-285750">
              <a:buFont typeface="Wingdings" charset="2"/>
              <a:buChar char="q"/>
            </a:pPr>
            <a:r>
              <a:rPr lang="en-US" sz="3200" dirty="0" smtClean="0"/>
              <a:t>Researching new opportunities and meeting new clients.</a:t>
            </a:r>
            <a:endParaRPr lang="en-US" sz="3200"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5679"/>
          <a:stretch/>
        </p:blipFill>
        <p:spPr>
          <a:xfrm>
            <a:off x="7362231" y="2377980"/>
            <a:ext cx="4355024" cy="34432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258167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p:tgtEl>
                                          <p:spTgt spid="4">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p:tgtEl>
                                          <p:spTgt spid="4">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 Experience- </a:t>
            </a:r>
            <a:endParaRPr lang="en-US" dirty="0"/>
          </a:p>
        </p:txBody>
      </p:sp>
      <p:sp>
        <p:nvSpPr>
          <p:cNvPr id="4" name="TextBox 3"/>
          <p:cNvSpPr txBox="1"/>
          <p:nvPr/>
        </p:nvSpPr>
        <p:spPr>
          <a:xfrm>
            <a:off x="454616" y="2510725"/>
            <a:ext cx="5641383" cy="4154984"/>
          </a:xfrm>
          <a:prstGeom prst="rect">
            <a:avLst/>
          </a:prstGeom>
          <a:noFill/>
        </p:spPr>
        <p:txBody>
          <a:bodyPr wrap="square" rtlCol="0">
            <a:spAutoFit/>
          </a:bodyPr>
          <a:lstStyle/>
          <a:p>
            <a:r>
              <a:rPr lang="en-US" sz="2400" dirty="0" smtClean="0"/>
              <a:t>In 2017 I helped </a:t>
            </a:r>
            <a:r>
              <a:rPr lang="en-US" sz="2400" dirty="0" err="1" smtClean="0"/>
              <a:t>organise</a:t>
            </a:r>
            <a:r>
              <a:rPr lang="en-US" sz="2400" dirty="0" smtClean="0"/>
              <a:t> and run a wedding. I had to help with:</a:t>
            </a:r>
          </a:p>
          <a:p>
            <a:pPr marL="342900" indent="-342900">
              <a:buFont typeface="Wingdings" charset="2"/>
              <a:buChar char="q"/>
            </a:pPr>
            <a:r>
              <a:rPr lang="en-US" sz="2400" dirty="0" smtClean="0"/>
              <a:t>Finding a venue &amp; caterer</a:t>
            </a:r>
          </a:p>
          <a:p>
            <a:pPr marL="342900" indent="-342900">
              <a:buFont typeface="Wingdings" charset="2"/>
              <a:buChar char="q"/>
            </a:pPr>
            <a:r>
              <a:rPr lang="en-US" sz="2400" dirty="0" smtClean="0"/>
              <a:t>Make guest list, invitations, seating plan.</a:t>
            </a:r>
          </a:p>
          <a:p>
            <a:pPr marL="342900" indent="-342900">
              <a:buFont typeface="Wingdings" charset="2"/>
              <a:buChar char="q"/>
            </a:pPr>
            <a:r>
              <a:rPr lang="en-US" sz="2400" dirty="0" smtClean="0"/>
              <a:t>Buy all decorations and other supplies.</a:t>
            </a:r>
          </a:p>
          <a:p>
            <a:pPr marL="342900" indent="-342900">
              <a:buFont typeface="Wingdings" charset="2"/>
              <a:buChar char="q"/>
            </a:pPr>
            <a:r>
              <a:rPr lang="en-US" sz="2400" dirty="0" smtClean="0"/>
              <a:t>Decorate the venue.</a:t>
            </a:r>
          </a:p>
          <a:p>
            <a:pPr marL="342900" indent="-342900">
              <a:buFont typeface="Wingdings" charset="2"/>
              <a:buChar char="q"/>
            </a:pPr>
            <a:r>
              <a:rPr lang="en-US" sz="2400" dirty="0" smtClean="0"/>
              <a:t>On the day I had to make sure everything was going to plan </a:t>
            </a:r>
          </a:p>
          <a:p>
            <a:pPr marL="342900" indent="-342900">
              <a:buFont typeface="Wingdings" charset="2"/>
              <a:buChar char="q"/>
            </a:pPr>
            <a:endParaRPr lang="en-US" sz="2400"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3994" y="447188"/>
            <a:ext cx="2088396" cy="37195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2346" y="550201"/>
            <a:ext cx="3487119" cy="19605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5035" y="2771934"/>
            <a:ext cx="2048973" cy="30686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64008" y="2510725"/>
            <a:ext cx="1747802" cy="22431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4250" r="1235" b="-11360"/>
          <a:stretch/>
        </p:blipFill>
        <p:spPr>
          <a:xfrm>
            <a:off x="8969918" y="4753894"/>
            <a:ext cx="2686125" cy="16672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91860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9"/>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 for listening!</a:t>
            </a:r>
            <a:br>
              <a:rPr lang="en-US" dirty="0" smtClean="0"/>
            </a:br>
            <a:r>
              <a:rPr lang="en-US" dirty="0" smtClean="0"/>
              <a:t>Any Questions ?</a:t>
            </a:r>
            <a:endParaRPr lang="en-US" dirty="0"/>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938" y="328693"/>
            <a:ext cx="2034798" cy="26540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327" y="3685796"/>
            <a:ext cx="1844083" cy="27618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4881" y="328693"/>
            <a:ext cx="3292804" cy="21820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3034" y="3554048"/>
            <a:ext cx="2023172" cy="30253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681352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69" y="-358724"/>
            <a:ext cx="10571998" cy="970450"/>
          </a:xfrm>
        </p:spPr>
        <p:txBody>
          <a:bodyPr/>
          <a:lstStyle/>
          <a:p>
            <a:r>
              <a:rPr lang="en-US" dirty="0" smtClean="0"/>
              <a:t>References </a:t>
            </a:r>
            <a:endParaRPr lang="en-US" dirty="0"/>
          </a:p>
        </p:txBody>
      </p:sp>
      <p:sp>
        <p:nvSpPr>
          <p:cNvPr id="3" name="TextBox 2"/>
          <p:cNvSpPr txBox="1"/>
          <p:nvPr/>
        </p:nvSpPr>
        <p:spPr>
          <a:xfrm>
            <a:off x="285211" y="821410"/>
            <a:ext cx="10461356" cy="5755422"/>
          </a:xfrm>
          <a:prstGeom prst="rect">
            <a:avLst/>
          </a:prstGeom>
          <a:noFill/>
        </p:spPr>
        <p:txBody>
          <a:bodyPr wrap="square" rtlCol="0">
            <a:spAutoFit/>
          </a:bodyPr>
          <a:lstStyle/>
          <a:p>
            <a:r>
              <a:rPr lang="en-US" sz="1600" b="1" dirty="0"/>
              <a:t>Allen, J., O'Toole, W., Harris, R. and McDonnell, I. (2005). Festivals &amp; Special Event Management. 5th ed. Wiley &amp; Sons, p.20.</a:t>
            </a:r>
            <a:r>
              <a:rPr lang="en-US" sz="1600" b="1" dirty="0"/>
              <a:t/>
            </a:r>
            <a:br>
              <a:rPr lang="en-US" sz="1600" b="1" dirty="0"/>
            </a:br>
            <a:r>
              <a:rPr lang="en-US" sz="1600" b="1" dirty="0"/>
              <a:t/>
            </a:r>
            <a:br>
              <a:rPr lang="en-US" sz="1600" b="1" dirty="0"/>
            </a:br>
            <a:r>
              <a:rPr lang="en-US" sz="1600" b="1" dirty="0" err="1"/>
              <a:t>Blog.Evvnt.com</a:t>
            </a:r>
            <a:r>
              <a:rPr lang="en-US" sz="1600" b="1" dirty="0"/>
              <a:t>. (2014). Top 10 Qualities That Show You Are A Born Event Manager - Blog. [online] Available at: </a:t>
            </a:r>
            <a:r>
              <a:rPr lang="en-US" sz="1600" b="1" u="sng" dirty="0">
                <a:hlinkClick r:id="rId2"/>
              </a:rPr>
              <a:t>https://blog.evvnt.com/2014/02/10-qualities-show-born-event-manager/</a:t>
            </a:r>
            <a:r>
              <a:rPr lang="en-US" sz="1600" b="1" dirty="0"/>
              <a:t> [Accessed 18 Jan. 2019].</a:t>
            </a:r>
            <a:r>
              <a:rPr lang="en-US" sz="1600" b="1" dirty="0"/>
              <a:t/>
            </a:r>
            <a:br>
              <a:rPr lang="en-US" sz="1600" b="1" dirty="0"/>
            </a:br>
            <a:r>
              <a:rPr lang="en-US" sz="1600" b="1" dirty="0"/>
              <a:t/>
            </a:r>
            <a:br>
              <a:rPr lang="en-US" sz="1600" b="1" dirty="0"/>
            </a:br>
            <a:r>
              <a:rPr lang="en-US" sz="1600" b="1" dirty="0"/>
              <a:t>Getz, D. (2005). Event Management and Event Tourism. 2nd ed. New York: Cognizant, p.6.</a:t>
            </a:r>
            <a:r>
              <a:rPr lang="en-US" sz="1600" b="1" dirty="0"/>
              <a:t/>
            </a:r>
            <a:br>
              <a:rPr lang="en-US" sz="1600" b="1" dirty="0"/>
            </a:br>
            <a:r>
              <a:rPr lang="en-US" sz="1600" b="1" dirty="0"/>
              <a:t/>
            </a:r>
            <a:br>
              <a:rPr lang="en-US" sz="1600" b="1" dirty="0"/>
            </a:br>
            <a:r>
              <a:rPr lang="en-US" sz="1600" b="1" dirty="0"/>
              <a:t>Getz, D. (2007). Event Studies- Theory, Research and Policy for Planned Events. 1st ed. </a:t>
            </a:r>
            <a:r>
              <a:rPr lang="en-US" sz="1600" b="1" dirty="0" err="1"/>
              <a:t>Butterwörth</a:t>
            </a:r>
            <a:r>
              <a:rPr lang="en-US" sz="1600" b="1" dirty="0"/>
              <a:t>-Heinemann, pp.4, 5, 6.</a:t>
            </a:r>
            <a:r>
              <a:rPr lang="en-US" sz="1600" b="1" dirty="0"/>
              <a:t/>
            </a:r>
            <a:br>
              <a:rPr lang="en-US" sz="1600" b="1" dirty="0"/>
            </a:br>
            <a:r>
              <a:rPr lang="en-US" sz="1600" b="1" dirty="0"/>
              <a:t/>
            </a:r>
            <a:br>
              <a:rPr lang="en-US" sz="1600" b="1" dirty="0"/>
            </a:br>
            <a:r>
              <a:rPr lang="en-US" sz="1600" b="1" dirty="0" err="1"/>
              <a:t>Goldblatt</a:t>
            </a:r>
            <a:r>
              <a:rPr lang="en-US" sz="1600" b="1" dirty="0"/>
              <a:t>, J. (2002). Special Events. 3rd ed. New York: John Wiley &amp; Sons, </a:t>
            </a:r>
            <a:r>
              <a:rPr lang="en-US" sz="1600" b="1" dirty="0" err="1"/>
              <a:t>pp.xiv</a:t>
            </a:r>
            <a:r>
              <a:rPr lang="en-US" sz="1600" b="1" dirty="0"/>
              <a:t>, 5, 7, 15.</a:t>
            </a:r>
            <a:r>
              <a:rPr lang="en-US" sz="1600" b="1" dirty="0"/>
              <a:t/>
            </a:r>
            <a:br>
              <a:rPr lang="en-US" sz="1600" b="1" dirty="0"/>
            </a:br>
            <a:r>
              <a:rPr lang="en-US" sz="1600" b="1" dirty="0"/>
              <a:t/>
            </a:r>
            <a:br>
              <a:rPr lang="en-US" sz="1600" b="1" dirty="0"/>
            </a:br>
            <a:r>
              <a:rPr lang="en-US" sz="1600" b="1" dirty="0" err="1"/>
              <a:t>Prospects.ac.uk</a:t>
            </a:r>
            <a:r>
              <a:rPr lang="en-US" sz="1600" b="1" dirty="0"/>
              <a:t>. (</a:t>
            </a:r>
            <a:r>
              <a:rPr lang="en-US" sz="1600" b="1" dirty="0" err="1"/>
              <a:t>n.d.</a:t>
            </a:r>
            <a:r>
              <a:rPr lang="en-US" sz="1600" b="1" dirty="0"/>
              <a:t>). Event manager job profile | </a:t>
            </a:r>
            <a:r>
              <a:rPr lang="en-US" sz="1600" b="1" dirty="0" err="1"/>
              <a:t>Prospects.ac.uk</a:t>
            </a:r>
            <a:r>
              <a:rPr lang="en-US" sz="1600" b="1" dirty="0"/>
              <a:t>. [online] Available at: </a:t>
            </a:r>
            <a:r>
              <a:rPr lang="en-US" sz="1600" b="1" u="sng" dirty="0">
                <a:hlinkClick r:id="rId3"/>
              </a:rPr>
              <a:t>https://www.prospects.ac.uk/job-profiles/event-manager</a:t>
            </a:r>
            <a:r>
              <a:rPr lang="en-US" sz="1600" b="1" dirty="0"/>
              <a:t> [Accessed 18 Jan. 2019].</a:t>
            </a:r>
            <a:r>
              <a:rPr lang="en-US" sz="1600" b="1" dirty="0"/>
              <a:t/>
            </a:r>
            <a:br>
              <a:rPr lang="en-US" sz="1600" b="1" dirty="0"/>
            </a:br>
            <a:r>
              <a:rPr lang="en-US" sz="1600" b="1" dirty="0"/>
              <a:t/>
            </a:r>
            <a:br>
              <a:rPr lang="en-US" sz="1600" b="1" dirty="0"/>
            </a:br>
            <a:r>
              <a:rPr lang="en-US" sz="1600" b="1" dirty="0"/>
              <a:t>Shone, A. and Parry, B. (2013). Successful Event Management- A Practical Handbook. 4th ed. Andrew Ashwin - Engage Learning, p.7.</a:t>
            </a:r>
            <a:r>
              <a:rPr lang="en-US" sz="1600" b="1" dirty="0"/>
              <a:t/>
            </a:r>
            <a:br>
              <a:rPr lang="en-US" sz="1600" b="1" dirty="0"/>
            </a:br>
            <a:r>
              <a:rPr lang="en-US" sz="1600" b="1" dirty="0"/>
              <a:t/>
            </a:r>
            <a:br>
              <a:rPr lang="en-US" sz="1600" b="1" dirty="0"/>
            </a:br>
            <a:r>
              <a:rPr lang="en-US" sz="1600" b="1" dirty="0" err="1"/>
              <a:t>Whatuni.com</a:t>
            </a:r>
            <a:r>
              <a:rPr lang="en-US" sz="1600" b="1" dirty="0"/>
              <a:t>. (2018). Highest ranking Unis for Events Management degree United-Kingdom. [online] Available at: </a:t>
            </a:r>
            <a:r>
              <a:rPr lang="en-US" sz="1600" b="1" u="sng" dirty="0">
                <a:hlinkClick r:id="rId4"/>
              </a:rPr>
              <a:t>https://www.whatuni.com/degree-courses/search?subject=events-management</a:t>
            </a:r>
            <a:r>
              <a:rPr lang="en-US" sz="1600" b="1" dirty="0"/>
              <a:t> [Accessed 22 Jan. 2019].</a:t>
            </a:r>
            <a:endParaRPr lang="en-US" sz="1600" b="1" dirty="0"/>
          </a:p>
        </p:txBody>
      </p:sp>
    </p:spTree>
    <p:extLst>
      <p:ext uri="{BB962C8B-B14F-4D97-AF65-F5344CB8AC3E}">
        <p14:creationId xmlns:p14="http://schemas.microsoft.com/office/powerpoint/2010/main" val="2054729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2027</TotalTime>
  <Words>546</Words>
  <Application>Microsoft Macintosh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Wingdings</vt:lpstr>
      <vt:lpstr>Wingdings 2</vt:lpstr>
      <vt:lpstr>Quotable</vt:lpstr>
      <vt:lpstr>The Role of an Event Manger.</vt:lpstr>
      <vt:lpstr>How do we define events ???</vt:lpstr>
      <vt:lpstr>Why are Event Managers in demand ???</vt:lpstr>
      <vt:lpstr>Definition of Event Management </vt:lpstr>
      <vt:lpstr>What Characteristics/ Qualities does an Event Manager Need ???</vt:lpstr>
      <vt:lpstr>The role of an Event Manager- Before the event </vt:lpstr>
      <vt:lpstr>The role of an Event Manger- During the event </vt:lpstr>
      <vt:lpstr>The role of an Event Manger- After the event</vt:lpstr>
      <vt:lpstr>My Experience- </vt:lpstr>
      <vt:lpstr>Thank you for listening! Any Questions ?</vt:lpstr>
      <vt:lpstr>References </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an Event Manger.</dc:title>
  <dc:creator>Microsoft Office User</dc:creator>
  <cp:lastModifiedBy>Microsoft Office User</cp:lastModifiedBy>
  <cp:revision>35</cp:revision>
  <dcterms:created xsi:type="dcterms:W3CDTF">2019-01-20T18:08:04Z</dcterms:created>
  <dcterms:modified xsi:type="dcterms:W3CDTF">2019-01-22T04:41:52Z</dcterms:modified>
</cp:coreProperties>
</file>