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7" r:id="rId11"/>
    <p:sldId id="268" r:id="rId12"/>
    <p:sldId id="26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545"/>
    <p:restoredTop sz="94934"/>
  </p:normalViewPr>
  <p:slideViewPr>
    <p:cSldViewPr snapToGrid="0">
      <p:cViewPr varScale="1">
        <p:scale>
          <a:sx n="91" d="100"/>
          <a:sy n="91" d="100"/>
        </p:scale>
        <p:origin x="64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0DBD5ED-5869-474A-BC41-51BBB7B1616F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62A55EA-233B-4388-B48B-D8918D761292}">
      <dgm:prSet custT="1"/>
      <dgm:spPr/>
      <dgm:t>
        <a:bodyPr/>
        <a:lstStyle/>
        <a:p>
          <a:r>
            <a:rPr lang="en-US" sz="2000" b="1" dirty="0">
              <a:latin typeface="Arial" panose="020B0604020202020204" pitchFamily="34" charset="0"/>
              <a:cs typeface="Arial" panose="020B0604020202020204" pitchFamily="34" charset="0"/>
            </a:rPr>
            <a:t>Netflix’s vision statement: 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“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To entertain the world by providing compelling content” (Netflix, 2021).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6B90A33-199C-4948-9D32-7EAD6F006E33}" type="parTrans" cxnId="{1C62673C-42A2-4A98-992F-E14FFD8DF596}">
      <dgm:prSet/>
      <dgm:spPr/>
      <dgm:t>
        <a:bodyPr/>
        <a:lstStyle/>
        <a:p>
          <a:endParaRPr lang="en-US"/>
        </a:p>
      </dgm:t>
    </dgm:pt>
    <dgm:pt modelId="{1CA3EA6A-8110-413E-BA7B-5FCE6C785F19}" type="sibTrans" cxnId="{1C62673C-42A2-4A98-992F-E14FFD8DF596}">
      <dgm:prSet/>
      <dgm:spPr/>
      <dgm:t>
        <a:bodyPr/>
        <a:lstStyle/>
        <a:p>
          <a:endParaRPr lang="en-US"/>
        </a:p>
      </dgm:t>
    </dgm:pt>
    <dgm:pt modelId="{991E7311-D051-4D13-87FE-C8B5FF28B300}">
      <dgm:prSet custT="1"/>
      <dgm:spPr/>
      <dgm:t>
        <a:bodyPr/>
        <a:lstStyle/>
        <a:p>
          <a:r>
            <a:rPr lang="en-US" sz="2000" b="1" dirty="0">
              <a:latin typeface="Arial" panose="020B0604020202020204" pitchFamily="34" charset="0"/>
              <a:cs typeface="Arial" panose="020B0604020202020204" pitchFamily="34" charset="0"/>
            </a:rPr>
            <a:t>Netflix’s mission statement: 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“To create great stories anywhere and offer greater choice and control for people everywhere” (Netflix Jobs, 2021).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FACEF7F-CB29-4AC9-89D5-737FE30603C3}" type="parTrans" cxnId="{6C447DD3-C5BA-4CDA-9FCE-DA924A3B5A56}">
      <dgm:prSet/>
      <dgm:spPr/>
      <dgm:t>
        <a:bodyPr/>
        <a:lstStyle/>
        <a:p>
          <a:endParaRPr lang="en-US"/>
        </a:p>
      </dgm:t>
    </dgm:pt>
    <dgm:pt modelId="{F9E63F79-152A-4050-8DF0-7D27BE698CD8}" type="sibTrans" cxnId="{6C447DD3-C5BA-4CDA-9FCE-DA924A3B5A56}">
      <dgm:prSet/>
      <dgm:spPr/>
      <dgm:t>
        <a:bodyPr/>
        <a:lstStyle/>
        <a:p>
          <a:endParaRPr lang="en-US"/>
        </a:p>
      </dgm:t>
    </dgm:pt>
    <dgm:pt modelId="{CF9391AA-1ED9-4962-9534-68D273DBE133}">
      <dgm:prSet custT="1"/>
      <dgm:spPr/>
      <dgm:t>
        <a:bodyPr/>
        <a:lstStyle/>
        <a:p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Netflix’s corporate strategy: 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To grow its streaming platform and increase its subscriptions globally (Netflix Investors, 2021).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261AF02-E56B-4D72-A0AD-E53900AF7642}" type="parTrans" cxnId="{0681C3D3-DAA7-4EFE-9AB7-EC4C8875760F}">
      <dgm:prSet/>
      <dgm:spPr/>
      <dgm:t>
        <a:bodyPr/>
        <a:lstStyle/>
        <a:p>
          <a:endParaRPr lang="en-US"/>
        </a:p>
      </dgm:t>
    </dgm:pt>
    <dgm:pt modelId="{5AFFE5F1-CC89-4579-82A0-F47C3C17EA69}" type="sibTrans" cxnId="{0681C3D3-DAA7-4EFE-9AB7-EC4C8875760F}">
      <dgm:prSet/>
      <dgm:spPr/>
      <dgm:t>
        <a:bodyPr/>
        <a:lstStyle/>
        <a:p>
          <a:endParaRPr lang="en-US"/>
        </a:p>
      </dgm:t>
    </dgm:pt>
    <dgm:pt modelId="{F630A9AD-28EB-F84D-9FE2-9E084927BEAE}" type="pres">
      <dgm:prSet presAssocID="{10DBD5ED-5869-474A-BC41-51BBB7B1616F}" presName="outerComposite" presStyleCnt="0">
        <dgm:presLayoutVars>
          <dgm:chMax val="5"/>
          <dgm:dir/>
          <dgm:resizeHandles val="exact"/>
        </dgm:presLayoutVars>
      </dgm:prSet>
      <dgm:spPr/>
    </dgm:pt>
    <dgm:pt modelId="{3DD073AA-4E2E-2E4C-A47C-F41FFA153D60}" type="pres">
      <dgm:prSet presAssocID="{10DBD5ED-5869-474A-BC41-51BBB7B1616F}" presName="dummyMaxCanvas" presStyleCnt="0">
        <dgm:presLayoutVars/>
      </dgm:prSet>
      <dgm:spPr/>
    </dgm:pt>
    <dgm:pt modelId="{6D78D53A-5691-0B4E-AD10-4AA44C1E23C0}" type="pres">
      <dgm:prSet presAssocID="{10DBD5ED-5869-474A-BC41-51BBB7B1616F}" presName="ThreeNodes_1" presStyleLbl="node1" presStyleIdx="0" presStyleCnt="3">
        <dgm:presLayoutVars>
          <dgm:bulletEnabled val="1"/>
        </dgm:presLayoutVars>
      </dgm:prSet>
      <dgm:spPr/>
    </dgm:pt>
    <dgm:pt modelId="{3AB0FBDE-E243-F040-9FDF-63D3737710AF}" type="pres">
      <dgm:prSet presAssocID="{10DBD5ED-5869-474A-BC41-51BBB7B1616F}" presName="ThreeNodes_2" presStyleLbl="node1" presStyleIdx="1" presStyleCnt="3" custScaleY="127769">
        <dgm:presLayoutVars>
          <dgm:bulletEnabled val="1"/>
        </dgm:presLayoutVars>
      </dgm:prSet>
      <dgm:spPr/>
    </dgm:pt>
    <dgm:pt modelId="{4C224BA3-3010-A248-9BC6-5F1856F1857A}" type="pres">
      <dgm:prSet presAssocID="{10DBD5ED-5869-474A-BC41-51BBB7B1616F}" presName="ThreeNodes_3" presStyleLbl="node1" presStyleIdx="2" presStyleCnt="3">
        <dgm:presLayoutVars>
          <dgm:bulletEnabled val="1"/>
        </dgm:presLayoutVars>
      </dgm:prSet>
      <dgm:spPr/>
    </dgm:pt>
    <dgm:pt modelId="{7CAB7623-A391-314D-B6E2-B1AF2537DA95}" type="pres">
      <dgm:prSet presAssocID="{10DBD5ED-5869-474A-BC41-51BBB7B1616F}" presName="ThreeConn_1-2" presStyleLbl="fgAccFollowNode1" presStyleIdx="0" presStyleCnt="2">
        <dgm:presLayoutVars>
          <dgm:bulletEnabled val="1"/>
        </dgm:presLayoutVars>
      </dgm:prSet>
      <dgm:spPr/>
    </dgm:pt>
    <dgm:pt modelId="{3ABF4866-5677-8741-9BA5-9A95EAE82E86}" type="pres">
      <dgm:prSet presAssocID="{10DBD5ED-5869-474A-BC41-51BBB7B1616F}" presName="ThreeConn_2-3" presStyleLbl="fgAccFollowNode1" presStyleIdx="1" presStyleCnt="2">
        <dgm:presLayoutVars>
          <dgm:bulletEnabled val="1"/>
        </dgm:presLayoutVars>
      </dgm:prSet>
      <dgm:spPr/>
    </dgm:pt>
    <dgm:pt modelId="{2246A4D0-1DD0-7948-884C-0B5DFA705A8F}" type="pres">
      <dgm:prSet presAssocID="{10DBD5ED-5869-474A-BC41-51BBB7B1616F}" presName="ThreeNodes_1_text" presStyleLbl="node1" presStyleIdx="2" presStyleCnt="3">
        <dgm:presLayoutVars>
          <dgm:bulletEnabled val="1"/>
        </dgm:presLayoutVars>
      </dgm:prSet>
      <dgm:spPr/>
    </dgm:pt>
    <dgm:pt modelId="{CE40180F-CB95-484F-A2FA-3180A0B2880B}" type="pres">
      <dgm:prSet presAssocID="{10DBD5ED-5869-474A-BC41-51BBB7B1616F}" presName="ThreeNodes_2_text" presStyleLbl="node1" presStyleIdx="2" presStyleCnt="3">
        <dgm:presLayoutVars>
          <dgm:bulletEnabled val="1"/>
        </dgm:presLayoutVars>
      </dgm:prSet>
      <dgm:spPr/>
    </dgm:pt>
    <dgm:pt modelId="{CDD09ED3-6B79-3448-9049-F572BB897436}" type="pres">
      <dgm:prSet presAssocID="{10DBD5ED-5869-474A-BC41-51BBB7B1616F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24E6B01A-D091-7947-A840-348C72CCE541}" type="presOf" srcId="{CF9391AA-1ED9-4962-9534-68D273DBE133}" destId="{4C224BA3-3010-A248-9BC6-5F1856F1857A}" srcOrd="0" destOrd="0" presId="urn:microsoft.com/office/officeart/2005/8/layout/vProcess5"/>
    <dgm:cxn modelId="{B4971622-2F7E-D54D-ADCE-EE57216991E6}" type="presOf" srcId="{1CA3EA6A-8110-413E-BA7B-5FCE6C785F19}" destId="{7CAB7623-A391-314D-B6E2-B1AF2537DA95}" srcOrd="0" destOrd="0" presId="urn:microsoft.com/office/officeart/2005/8/layout/vProcess5"/>
    <dgm:cxn modelId="{668A0035-0BF1-9548-809E-AFDC15104489}" type="presOf" srcId="{F9E63F79-152A-4050-8DF0-7D27BE698CD8}" destId="{3ABF4866-5677-8741-9BA5-9A95EAE82E86}" srcOrd="0" destOrd="0" presId="urn:microsoft.com/office/officeart/2005/8/layout/vProcess5"/>
    <dgm:cxn modelId="{1C62673C-42A2-4A98-992F-E14FFD8DF596}" srcId="{10DBD5ED-5869-474A-BC41-51BBB7B1616F}" destId="{262A55EA-233B-4388-B48B-D8918D761292}" srcOrd="0" destOrd="0" parTransId="{86B90A33-199C-4948-9D32-7EAD6F006E33}" sibTransId="{1CA3EA6A-8110-413E-BA7B-5FCE6C785F19}"/>
    <dgm:cxn modelId="{D77CC14D-804F-A243-A353-2ABB7B3407CA}" type="presOf" srcId="{991E7311-D051-4D13-87FE-C8B5FF28B300}" destId="{CE40180F-CB95-484F-A2FA-3180A0B2880B}" srcOrd="1" destOrd="0" presId="urn:microsoft.com/office/officeart/2005/8/layout/vProcess5"/>
    <dgm:cxn modelId="{140CB279-3863-B344-8650-F8AE518CBCA3}" type="presOf" srcId="{262A55EA-233B-4388-B48B-D8918D761292}" destId="{6D78D53A-5691-0B4E-AD10-4AA44C1E23C0}" srcOrd="0" destOrd="0" presId="urn:microsoft.com/office/officeart/2005/8/layout/vProcess5"/>
    <dgm:cxn modelId="{54240C7A-64B3-3A46-A2A5-5B90C6311DAC}" type="presOf" srcId="{10DBD5ED-5869-474A-BC41-51BBB7B1616F}" destId="{F630A9AD-28EB-F84D-9FE2-9E084927BEAE}" srcOrd="0" destOrd="0" presId="urn:microsoft.com/office/officeart/2005/8/layout/vProcess5"/>
    <dgm:cxn modelId="{3B734C81-C7DE-1141-8D43-423F8323D846}" type="presOf" srcId="{262A55EA-233B-4388-B48B-D8918D761292}" destId="{2246A4D0-1DD0-7948-884C-0B5DFA705A8F}" srcOrd="1" destOrd="0" presId="urn:microsoft.com/office/officeart/2005/8/layout/vProcess5"/>
    <dgm:cxn modelId="{579C6EA0-F874-5847-9E06-E748875F296B}" type="presOf" srcId="{991E7311-D051-4D13-87FE-C8B5FF28B300}" destId="{3AB0FBDE-E243-F040-9FDF-63D3737710AF}" srcOrd="0" destOrd="0" presId="urn:microsoft.com/office/officeart/2005/8/layout/vProcess5"/>
    <dgm:cxn modelId="{6C447DD3-C5BA-4CDA-9FCE-DA924A3B5A56}" srcId="{10DBD5ED-5869-474A-BC41-51BBB7B1616F}" destId="{991E7311-D051-4D13-87FE-C8B5FF28B300}" srcOrd="1" destOrd="0" parTransId="{EFACEF7F-CB29-4AC9-89D5-737FE30603C3}" sibTransId="{F9E63F79-152A-4050-8DF0-7D27BE698CD8}"/>
    <dgm:cxn modelId="{0681C3D3-DAA7-4EFE-9AB7-EC4C8875760F}" srcId="{10DBD5ED-5869-474A-BC41-51BBB7B1616F}" destId="{CF9391AA-1ED9-4962-9534-68D273DBE133}" srcOrd="2" destOrd="0" parTransId="{2261AF02-E56B-4D72-A0AD-E53900AF7642}" sibTransId="{5AFFE5F1-CC89-4579-82A0-F47C3C17EA69}"/>
    <dgm:cxn modelId="{EC87B5D6-2028-164C-B467-8AF41B282102}" type="presOf" srcId="{CF9391AA-1ED9-4962-9534-68D273DBE133}" destId="{CDD09ED3-6B79-3448-9049-F572BB897436}" srcOrd="1" destOrd="0" presId="urn:microsoft.com/office/officeart/2005/8/layout/vProcess5"/>
    <dgm:cxn modelId="{943AF946-533F-D34E-B7E1-AC46534F92D3}" type="presParOf" srcId="{F630A9AD-28EB-F84D-9FE2-9E084927BEAE}" destId="{3DD073AA-4E2E-2E4C-A47C-F41FFA153D60}" srcOrd="0" destOrd="0" presId="urn:microsoft.com/office/officeart/2005/8/layout/vProcess5"/>
    <dgm:cxn modelId="{E19D6E2B-1AF0-1E41-BEFA-808F6632B3A7}" type="presParOf" srcId="{F630A9AD-28EB-F84D-9FE2-9E084927BEAE}" destId="{6D78D53A-5691-0B4E-AD10-4AA44C1E23C0}" srcOrd="1" destOrd="0" presId="urn:microsoft.com/office/officeart/2005/8/layout/vProcess5"/>
    <dgm:cxn modelId="{ECF472D3-D036-484F-82EA-888F2E949BD7}" type="presParOf" srcId="{F630A9AD-28EB-F84D-9FE2-9E084927BEAE}" destId="{3AB0FBDE-E243-F040-9FDF-63D3737710AF}" srcOrd="2" destOrd="0" presId="urn:microsoft.com/office/officeart/2005/8/layout/vProcess5"/>
    <dgm:cxn modelId="{E140E5D0-720C-0042-A8AD-27986B12976E}" type="presParOf" srcId="{F630A9AD-28EB-F84D-9FE2-9E084927BEAE}" destId="{4C224BA3-3010-A248-9BC6-5F1856F1857A}" srcOrd="3" destOrd="0" presId="urn:microsoft.com/office/officeart/2005/8/layout/vProcess5"/>
    <dgm:cxn modelId="{748BFBBB-E8CD-0E41-9739-B771EF7AD60E}" type="presParOf" srcId="{F630A9AD-28EB-F84D-9FE2-9E084927BEAE}" destId="{7CAB7623-A391-314D-B6E2-B1AF2537DA95}" srcOrd="4" destOrd="0" presId="urn:microsoft.com/office/officeart/2005/8/layout/vProcess5"/>
    <dgm:cxn modelId="{AFA070F9-44F3-1647-B245-06A690556F68}" type="presParOf" srcId="{F630A9AD-28EB-F84D-9FE2-9E084927BEAE}" destId="{3ABF4866-5677-8741-9BA5-9A95EAE82E86}" srcOrd="5" destOrd="0" presId="urn:microsoft.com/office/officeart/2005/8/layout/vProcess5"/>
    <dgm:cxn modelId="{5F484122-67F8-EF44-8D2C-D788C134AEA0}" type="presParOf" srcId="{F630A9AD-28EB-F84D-9FE2-9E084927BEAE}" destId="{2246A4D0-1DD0-7948-884C-0B5DFA705A8F}" srcOrd="6" destOrd="0" presId="urn:microsoft.com/office/officeart/2005/8/layout/vProcess5"/>
    <dgm:cxn modelId="{53C4CAD0-53E0-6848-B49D-9168ADE6500E}" type="presParOf" srcId="{F630A9AD-28EB-F84D-9FE2-9E084927BEAE}" destId="{CE40180F-CB95-484F-A2FA-3180A0B2880B}" srcOrd="7" destOrd="0" presId="urn:microsoft.com/office/officeart/2005/8/layout/vProcess5"/>
    <dgm:cxn modelId="{647F1024-3DC7-6748-A4FB-9A529BC314E4}" type="presParOf" srcId="{F630A9AD-28EB-F84D-9FE2-9E084927BEAE}" destId="{CDD09ED3-6B79-3448-9049-F572BB897436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78D53A-5691-0B4E-AD10-4AA44C1E23C0}">
      <dsp:nvSpPr>
        <dsp:cNvPr id="0" name=""/>
        <dsp:cNvSpPr/>
      </dsp:nvSpPr>
      <dsp:spPr>
        <a:xfrm>
          <a:off x="0" y="0"/>
          <a:ext cx="5213486" cy="143624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Arial" panose="020B0604020202020204" pitchFamily="34" charset="0"/>
              <a:cs typeface="Arial" panose="020B0604020202020204" pitchFamily="34" charset="0"/>
            </a:rPr>
            <a:t>Netflix’s vision statement: 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“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To entertain the world by providing compelling content” (Netflix, 2021).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2066" y="42066"/>
        <a:ext cx="3663666" cy="1352113"/>
      </dsp:txXfrm>
    </dsp:sp>
    <dsp:sp modelId="{3AB0FBDE-E243-F040-9FDF-63D3737710AF}">
      <dsp:nvSpPr>
        <dsp:cNvPr id="0" name=""/>
        <dsp:cNvSpPr/>
      </dsp:nvSpPr>
      <dsp:spPr>
        <a:xfrm>
          <a:off x="460013" y="1476203"/>
          <a:ext cx="5213486" cy="18350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Arial" panose="020B0604020202020204" pitchFamily="34" charset="0"/>
              <a:cs typeface="Arial" panose="020B0604020202020204" pitchFamily="34" charset="0"/>
            </a:rPr>
            <a:t>Netflix’s mission statement: 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“To create great stories anywhere and offer greater choice and control for people everywhere” (Netflix Jobs, 2021).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13761" y="1529951"/>
        <a:ext cx="3712417" cy="1727580"/>
      </dsp:txXfrm>
    </dsp:sp>
    <dsp:sp modelId="{4C224BA3-3010-A248-9BC6-5F1856F1857A}">
      <dsp:nvSpPr>
        <dsp:cNvPr id="0" name=""/>
        <dsp:cNvSpPr/>
      </dsp:nvSpPr>
      <dsp:spPr>
        <a:xfrm>
          <a:off x="920027" y="3351238"/>
          <a:ext cx="5213486" cy="143624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Netflix’s corporate strategy: 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To grow its streaming platform and increase its subscriptions globally (Netflix Investors, 2021).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62093" y="3393304"/>
        <a:ext cx="3735781" cy="1352113"/>
      </dsp:txXfrm>
    </dsp:sp>
    <dsp:sp modelId="{7CAB7623-A391-314D-B6E2-B1AF2537DA95}">
      <dsp:nvSpPr>
        <dsp:cNvPr id="0" name=""/>
        <dsp:cNvSpPr/>
      </dsp:nvSpPr>
      <dsp:spPr>
        <a:xfrm>
          <a:off x="4279927" y="1089152"/>
          <a:ext cx="933559" cy="933559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489978" y="1089152"/>
        <a:ext cx="513457" cy="702503"/>
      </dsp:txXfrm>
    </dsp:sp>
    <dsp:sp modelId="{3ABF4866-5677-8741-9BA5-9A95EAE82E86}">
      <dsp:nvSpPr>
        <dsp:cNvPr id="0" name=""/>
        <dsp:cNvSpPr/>
      </dsp:nvSpPr>
      <dsp:spPr>
        <a:xfrm>
          <a:off x="4739941" y="2755197"/>
          <a:ext cx="933559" cy="933559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949992" y="2755197"/>
        <a:ext cx="513457" cy="7025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C1C94A-CAF9-0844-A613-2579BD69CA25}" type="datetimeFigureOut">
              <a:rPr lang="en-US" smtClean="0"/>
              <a:t>11/11/22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419E2D-CA03-B241-8C34-A506EA4F3E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37221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419E2D-CA03-B241-8C34-A506EA4F3E1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3560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136DD2-58BD-F96A-97A9-564B0E8AE2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FFCD74-066A-1E69-CB7D-AA81CB7F64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C1F7E-FE4B-CE67-2E52-4970640C14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EFA66-D02B-864A-87E4-F44D3BCB823C}" type="datetimeFigureOut">
              <a:rPr lang="en-US" smtClean="0"/>
              <a:t>11/11/22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944AB4-CB28-FE3B-08C4-664B4E44EC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CCB7B5-B7C9-17BA-41E5-55A474A474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6389D-3FED-4747-BC99-5246761276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8790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FAFE2-96DA-5F76-14C8-2372F3F991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BD704-3D49-1D02-BD03-DA9F8F50A3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C0F0C0-FFED-5DDB-1BBC-2412365212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EFA66-D02B-864A-87E4-F44D3BCB823C}" type="datetimeFigureOut">
              <a:rPr lang="en-US" smtClean="0"/>
              <a:t>11/11/22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56F051-9520-92DC-09F5-53BF26EA45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C19DD8-AF06-692A-44C1-15C239443A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6389D-3FED-4747-BC99-5246761276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66792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635971-AD95-8837-4369-5ABCAA7CA0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3BA0AA-4AFD-7888-A36E-C792ACD0AE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CE8662-6A72-8D0E-DFAE-396A56ACF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EFA66-D02B-864A-87E4-F44D3BCB823C}" type="datetimeFigureOut">
              <a:rPr lang="en-US" smtClean="0"/>
              <a:t>11/11/22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15559B-4CF5-950A-F530-9B99C4775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4AB244-AEF2-CE4B-600F-789E7BD3C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6389D-3FED-4747-BC99-5246761276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53279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ED427-73F1-F336-CBA3-BA36666765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584E58-5843-D29C-27C1-F01DEBDCEE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E13DD6-A341-6204-A8EE-48D2A25419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5C4562-9AA3-F16A-DDCA-57757BB8AC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EFA66-D02B-864A-87E4-F44D3BCB823C}" type="datetimeFigureOut">
              <a:rPr lang="en-US" smtClean="0"/>
              <a:t>11/11/22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FF68E5-61D2-829E-8F2A-7B560321DB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42DFE1-A53E-D5EE-0B8C-750CCC310D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6389D-3FED-4747-BC99-5246761276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5535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B46E3-B7B5-7726-AC59-0022C8E73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A78E7E-DDE1-96D8-EC4E-03E2590CE1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E3152B-72C1-3701-3484-DB2C9282E8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6975118-23FE-F9F9-00F8-2A20372FDD6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23AC0BF-1451-FEBC-D3CE-B22444EDA4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042F7B6-0B8B-86AE-13AF-FF7B3C63D7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EFA66-D02B-864A-87E4-F44D3BCB823C}" type="datetimeFigureOut">
              <a:rPr lang="en-US" smtClean="0"/>
              <a:t>11/11/22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4A4AE44-87C3-442E-BF38-7C7206B873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7B1A90-7EDB-04F1-B982-1B3E1969D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6389D-3FED-4747-BC99-5246761276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5858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C1CAD2-2095-4938-9E18-3C22B25C11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E2BDA16-AE1C-5359-AB17-32604D868F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EFA66-D02B-864A-87E4-F44D3BCB823C}" type="datetimeFigureOut">
              <a:rPr lang="en-US" smtClean="0"/>
              <a:t>11/11/22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5A91BC0-CB5C-6B3C-02C1-B47FDD2FF4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A945E0-D383-39EB-34DA-1F75705F6A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6389D-3FED-4747-BC99-5246761276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83097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E858E6B-9655-DA8F-768A-55EF7DC04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EFA66-D02B-864A-87E4-F44D3BCB823C}" type="datetimeFigureOut">
              <a:rPr lang="en-US" smtClean="0"/>
              <a:t>11/11/22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93620F7-44B0-610D-207C-2FCC56F474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BC0537-2624-0548-EEBE-359F6EF745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6389D-3FED-4747-BC99-5246761276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00405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D5D193-1CC8-0D22-3BB1-197A8D1D8D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1E19A1-4BB8-0DD7-E578-54EEE10C6F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B0D571-0EB1-E892-A5E7-E783C142CB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FD325C-A3FD-6CCA-730F-EF26DF968A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EFA66-D02B-864A-87E4-F44D3BCB823C}" type="datetimeFigureOut">
              <a:rPr lang="en-US" smtClean="0"/>
              <a:t>11/11/22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33E736-4D2F-AC7C-7E44-D3EAE4E533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BCB243-4E6C-2340-5046-CC83E6B45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6389D-3FED-4747-BC99-5246761276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25840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A89C85-2629-DE9A-73AF-D1A6778A99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F001BF7-0B54-DE26-30F3-DB6AFF3C38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FBE15E-DCC1-413A-FDFB-F5FCAB8C8B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9CD808-9F53-8C9D-6255-83FE45F965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EFA66-D02B-864A-87E4-F44D3BCB823C}" type="datetimeFigureOut">
              <a:rPr lang="en-US" smtClean="0"/>
              <a:t>11/11/22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AC8391-D775-C12B-8823-012BE0645A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8B9E98-65FB-5EB4-AA9C-E1D26A3BE5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6389D-3FED-4747-BC99-5246761276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94220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DB22A-C580-9545-537C-F5B0D8B6DD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2B8FB82-3D1C-8349-BBC3-25AB648DB4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7B20F-CD62-E10A-9456-60C0916790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EFA66-D02B-864A-87E4-F44D3BCB823C}" type="datetimeFigureOut">
              <a:rPr lang="en-US" smtClean="0"/>
              <a:t>11/11/22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3DE417-2D1D-E4BD-697E-CFA2DCD312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CF23F2-89FD-78A2-CFBB-3CB6D5EA9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6389D-3FED-4747-BC99-5246761276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49329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3F9E710-699E-5201-8AA1-E2704A3141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7A242F-1EF1-46E3-BBA9-8AD9F53372A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9FB087-0D87-B525-433D-5778A769E9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EFA66-D02B-864A-87E4-F44D3BCB823C}" type="datetimeFigureOut">
              <a:rPr lang="en-US" smtClean="0"/>
              <a:t>11/11/22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9B90B3-8007-BA7E-CFF4-8D6C055DA0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FDA52B-11B2-C8FE-5FCE-772A552957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6389D-3FED-4747-BC99-5246761276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83690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5DE28E4-522C-E66B-124D-3BAE715945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1C6817-7488-C757-42D3-38234B5BE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4EA09A-8EFD-B184-CA87-5CBC4CF1588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1EFA66-D02B-864A-87E4-F44D3BCB823C}" type="datetimeFigureOut">
              <a:rPr lang="en-US" smtClean="0"/>
              <a:t>11/11/22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A3411D-2AC6-EF27-5316-EC049D6384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BE5FC7-033E-64EB-477E-6466D216F7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76389D-3FED-4747-BC99-5246761276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7742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9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image" Target="../media/image10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.png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orbes.com/sites/theyec/2018/04/05/free-trials-an-efficient-profitable-way-to-generate-sales/?sh=4abd55a16005" TargetMode="External"/><Relationship Id="rId13" Type="http://schemas.openxmlformats.org/officeDocument/2006/relationships/hyperlink" Target="https://aisel.aisnet.org/icis1981/20" TargetMode="External"/><Relationship Id="rId3" Type="http://schemas.openxmlformats.org/officeDocument/2006/relationships/hyperlink" Target="https://backlinko.com/netflix-users" TargetMode="External"/><Relationship Id="rId7" Type="http://schemas.openxmlformats.org/officeDocument/2006/relationships/hyperlink" Target="https://www.forbes.com/sites/jonmarkman/2019/02/25/netflix-harnesses-big-data-to-profit-from-your-tastes/?sh=6a6e32f066fd" TargetMode="External"/><Relationship Id="rId12" Type="http://schemas.openxmlformats.org/officeDocument/2006/relationships/hyperlink" Target="https://www.managementstudyguide.com/strategy-definition.htm" TargetMode="External"/><Relationship Id="rId17" Type="http://schemas.openxmlformats.org/officeDocument/2006/relationships/hyperlink" Target="https://jobs.netflix.com/culture" TargetMode="External"/><Relationship Id="rId2" Type="http://schemas.openxmlformats.org/officeDocument/2006/relationships/hyperlink" Target="https://www.amazon.co.uk/b?ie=UTF8&amp;node=17025352031" TargetMode="External"/><Relationship Id="rId16" Type="http://schemas.openxmlformats.org/officeDocument/2006/relationships/hyperlink" Target="https://s22.q4cdn.com/959853165/files/doc_financials/2021/q4/da27d24b-9358-4b5c-a424-6da061d91836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datatobiz.com/blog/netflix-big-data-analytics/#:~:text=Netflix%20also%20invested%20a%20million,then%20increase%20the%20retention%20rate" TargetMode="External"/><Relationship Id="rId11" Type="http://schemas.openxmlformats.org/officeDocument/2006/relationships/hyperlink" Target="https://www.macrotrends.net/stocks/charts/NFLX/netflix/operating-expenses" TargetMode="External"/><Relationship Id="rId5" Type="http://schemas.openxmlformats.org/officeDocument/2006/relationships/hyperlink" Target="https://www.managers.org.uk/knowledge-and-insights/resource/stakeholder-analysis-and-management/" TargetMode="External"/><Relationship Id="rId15" Type="http://schemas.openxmlformats.org/officeDocument/2006/relationships/hyperlink" Target="https://about.netflix.com/en" TargetMode="External"/><Relationship Id="rId10" Type="http://schemas.openxmlformats.org/officeDocument/2006/relationships/hyperlink" Target="https://uk.indeed.com/career-advice/career-development/strategic-management" TargetMode="External"/><Relationship Id="rId4" Type="http://schemas.openxmlformats.org/officeDocument/2006/relationships/hyperlink" Target="https://opentextbc.ca/strategicmanagement/chapter/intended-emergent-and-realized-strategies/" TargetMode="External"/><Relationship Id="rId9" Type="http://schemas.openxmlformats.org/officeDocument/2006/relationships/hyperlink" Target="https://www.linkedin.com/pulse/evolution-concept-strategy-md-jamal-hossain" TargetMode="External"/><Relationship Id="rId14" Type="http://schemas.openxmlformats.org/officeDocument/2006/relationships/hyperlink" Target="https://www.mindtools.com/pages/article/newSTR_82.htm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tatista.com/forecasts/1305033/netflix-video-on-demand-brand-profile-in-the-united-states#:~:text=How%20high%20is%20the%20brand,and%20the%20written%20brand%20name" TargetMode="External"/><Relationship Id="rId13" Type="http://schemas.openxmlformats.org/officeDocument/2006/relationships/hyperlink" Target="https://variety.com/2021/digital/news/netflix-carbon-neutral-greenhouse-gas-2022-1234940620/" TargetMode="External"/><Relationship Id="rId3" Type="http://schemas.openxmlformats.org/officeDocument/2006/relationships/hyperlink" Target="https://openviewpartners.com/blog/netflix-pricing-strategy/" TargetMode="External"/><Relationship Id="rId7" Type="http://schemas.openxmlformats.org/officeDocument/2006/relationships/hyperlink" Target="https://www.youtube.com/watch?v=zpzZumZCdWA&amp;t=1s" TargetMode="External"/><Relationship Id="rId12" Type="http://schemas.openxmlformats.org/officeDocument/2006/relationships/hyperlink" Target="https://variety.com/2022/digital/news/netflix-subscriber-prerelease-screenings-feedback-1235268439/" TargetMode="External"/><Relationship Id="rId2" Type="http://schemas.openxmlformats.org/officeDocument/2006/relationships/hyperlink" Target="https://observer.com/2021/07/hollywood-movie-theaters-vs-streaming-pros-con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medium.com/thrive-global/how-to-complete-a-personal-swot-analysis-2f8769aebd5e" TargetMode="External"/><Relationship Id="rId11" Type="http://schemas.openxmlformats.org/officeDocument/2006/relationships/hyperlink" Target="https://www.fool.com/investing/2022/05/01/4-strategies-netflix-can-implement-to-boost-revenu/" TargetMode="External"/><Relationship Id="rId5" Type="http://schemas.openxmlformats.org/officeDocument/2006/relationships/hyperlink" Target="https://www.profitwell.com/recur/all/free-trial/" TargetMode="External"/><Relationship Id="rId10" Type="http://schemas.openxmlformats.org/officeDocument/2006/relationships/hyperlink" Target="https://www.tifosy.com/en/insights/the-rise-of-amazon-in-sports-broadcasting-3483" TargetMode="External"/><Relationship Id="rId4" Type="http://schemas.openxmlformats.org/officeDocument/2006/relationships/hyperlink" Target="https://www.professionalacademy.com/blogs/marketing-theories-pestel-analysis/" TargetMode="External"/><Relationship Id="rId9" Type="http://schemas.openxmlformats.org/officeDocument/2006/relationships/hyperlink" Target="https://www.theguardian.com/media/2022/apr/20/why-is-netflix-losing-so-many-subscribers-and-what-can-it-do-about-i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3245F62-CCC4-49E4-B95B-EA6C1E790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550FCF-5D43-85D3-9263-82B11C624C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8884" y="538789"/>
            <a:ext cx="10909640" cy="1687814"/>
          </a:xfrm>
        </p:spPr>
        <p:txBody>
          <a:bodyPr anchor="b">
            <a:normAutofit/>
          </a:bodyPr>
          <a:lstStyle/>
          <a:p>
            <a:r>
              <a:rPr lang="en-US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BMSP6006: Strategies for </a:t>
            </a:r>
            <a:br>
              <a:rPr lang="en-US" sz="36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resilience and prosperity.</a:t>
            </a:r>
            <a:endParaRPr lang="en-US" sz="3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C855B8-014A-6799-6AD4-C030825C36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8881" y="5660607"/>
            <a:ext cx="10909643" cy="552659"/>
          </a:xfrm>
        </p:spPr>
        <p:txBody>
          <a:bodyPr anchor="t">
            <a:norm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By George Howell </a:t>
            </a:r>
          </a:p>
        </p:txBody>
      </p:sp>
      <p:pic>
        <p:nvPicPr>
          <p:cNvPr id="4" name="Picture 3" descr="About Netflix - Company Assets">
            <a:extLst>
              <a:ext uri="{FF2B5EF4-FFF2-40B4-BE49-F238E27FC236}">
                <a16:creationId xmlns:a16="http://schemas.microsoft.com/office/drawing/2014/main" id="{C1FFF7CD-B329-445E-85D6-4DC0CAE2BCB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07702" y="2548970"/>
            <a:ext cx="4111505" cy="2466903"/>
          </a:xfrm>
          <a:prstGeom prst="rect">
            <a:avLst/>
          </a:prstGeom>
          <a:noFill/>
        </p:spPr>
      </p:pic>
      <p:sp>
        <p:nvSpPr>
          <p:cNvPr id="11" name="sketch line">
            <a:extLst>
              <a:ext uri="{FF2B5EF4-FFF2-40B4-BE49-F238E27FC236}">
                <a16:creationId xmlns:a16="http://schemas.microsoft.com/office/drawing/2014/main" id="{E6C0DD6B-6AA3-448F-9B99-8386295BC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5509052"/>
            <a:ext cx="4572000" cy="18288"/>
          </a:xfrm>
          <a:custGeom>
            <a:avLst/>
            <a:gdLst>
              <a:gd name="connsiteX0" fmla="*/ 0 w 4572000"/>
              <a:gd name="connsiteY0" fmla="*/ 0 h 18288"/>
              <a:gd name="connsiteX1" fmla="*/ 515983 w 4572000"/>
              <a:gd name="connsiteY1" fmla="*/ 0 h 18288"/>
              <a:gd name="connsiteX2" fmla="*/ 1031966 w 4572000"/>
              <a:gd name="connsiteY2" fmla="*/ 0 h 18288"/>
              <a:gd name="connsiteX3" fmla="*/ 1639389 w 4572000"/>
              <a:gd name="connsiteY3" fmla="*/ 0 h 18288"/>
              <a:gd name="connsiteX4" fmla="*/ 2383971 w 4572000"/>
              <a:gd name="connsiteY4" fmla="*/ 0 h 18288"/>
              <a:gd name="connsiteX5" fmla="*/ 2945674 w 4572000"/>
              <a:gd name="connsiteY5" fmla="*/ 0 h 18288"/>
              <a:gd name="connsiteX6" fmla="*/ 3507377 w 4572000"/>
              <a:gd name="connsiteY6" fmla="*/ 0 h 18288"/>
              <a:gd name="connsiteX7" fmla="*/ 4572000 w 4572000"/>
              <a:gd name="connsiteY7" fmla="*/ 0 h 18288"/>
              <a:gd name="connsiteX8" fmla="*/ 4572000 w 4572000"/>
              <a:gd name="connsiteY8" fmla="*/ 18288 h 18288"/>
              <a:gd name="connsiteX9" fmla="*/ 3873137 w 4572000"/>
              <a:gd name="connsiteY9" fmla="*/ 18288 h 18288"/>
              <a:gd name="connsiteX10" fmla="*/ 3311434 w 4572000"/>
              <a:gd name="connsiteY10" fmla="*/ 18288 h 18288"/>
              <a:gd name="connsiteX11" fmla="*/ 2749731 w 4572000"/>
              <a:gd name="connsiteY11" fmla="*/ 18288 h 18288"/>
              <a:gd name="connsiteX12" fmla="*/ 2050869 w 4572000"/>
              <a:gd name="connsiteY12" fmla="*/ 18288 h 18288"/>
              <a:gd name="connsiteX13" fmla="*/ 1306286 w 4572000"/>
              <a:gd name="connsiteY13" fmla="*/ 18288 h 18288"/>
              <a:gd name="connsiteX14" fmla="*/ 790303 w 4572000"/>
              <a:gd name="connsiteY14" fmla="*/ 18288 h 18288"/>
              <a:gd name="connsiteX15" fmla="*/ 0 w 4572000"/>
              <a:gd name="connsiteY15" fmla="*/ 18288 h 18288"/>
              <a:gd name="connsiteX16" fmla="*/ 0 w 45720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Audio Recording 9 Nov 2022 at 09:43:03">
            <a:hlinkClick r:id="" action="ppaction://media"/>
            <a:extLst>
              <a:ext uri="{FF2B5EF4-FFF2-40B4-BE49-F238E27FC236}">
                <a16:creationId xmlns:a16="http://schemas.microsoft.com/office/drawing/2014/main" id="{7B0F2C78-9E79-031F-CEFF-8B5A08FD057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84651" y="5020355"/>
            <a:ext cx="812800" cy="812800"/>
          </a:xfrm>
          <a:prstGeom prst="rect">
            <a:avLst/>
          </a:prstGeom>
          <a:solidFill>
            <a:srgbClr val="FF0000"/>
          </a:solidFill>
        </p:spPr>
      </p:pic>
    </p:spTree>
    <p:extLst>
      <p:ext uri="{BB962C8B-B14F-4D97-AF65-F5344CB8AC3E}">
        <p14:creationId xmlns:p14="http://schemas.microsoft.com/office/powerpoint/2010/main" val="3640650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584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5CA24-0682-2A37-AFB3-C79767F15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Strategic management. </a:t>
            </a:r>
            <a:endParaRPr lang="en-US" sz="3600" dirty="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B821AA-AE53-068F-A9DA-EF34C25226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Definitions.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“Strategic management is the effective handling of a firm’s resources to achieve its set objectives and goals” (Indeed, 2021).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“Strategy is an action that managers take to attain one or more of an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organisation’s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goals” (Management Study Guide, 2015).</a:t>
            </a:r>
          </a:p>
          <a:p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200" dirty="0"/>
          </a:p>
        </p:txBody>
      </p:sp>
      <p:pic>
        <p:nvPicPr>
          <p:cNvPr id="4" name="Picture 2" descr="Image with no description">
            <a:extLst>
              <a:ext uri="{FF2B5EF4-FFF2-40B4-BE49-F238E27FC236}">
                <a16:creationId xmlns:a16="http://schemas.microsoft.com/office/drawing/2014/main" id="{36100DBD-FDA9-B73A-E2DD-2D872341C7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49824" y="462392"/>
            <a:ext cx="6478430" cy="4127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6D3F6A6-8C8B-3984-5986-D62A40EF8203}"/>
              </a:ext>
            </a:extLst>
          </p:cNvPr>
          <p:cNvSpPr txBox="1"/>
          <p:nvPr/>
        </p:nvSpPr>
        <p:spPr>
          <a:xfrm>
            <a:off x="10312533" y="3974442"/>
            <a:ext cx="174759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(BC Campus, N/a).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23615B7-6DA7-284B-4F5B-CBCB143CE477}"/>
              </a:ext>
            </a:extLst>
          </p:cNvPr>
          <p:cNvSpPr txBox="1"/>
          <p:nvPr/>
        </p:nvSpPr>
        <p:spPr>
          <a:xfrm>
            <a:off x="9156342" y="5471959"/>
            <a:ext cx="6096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(Ansoff, 2007).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(Mintzberg &amp; Waters, 1985).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(Hossain, 2017).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(Johnson et al., 2008).</a:t>
            </a:r>
          </a:p>
        </p:txBody>
      </p:sp>
      <p:pic>
        <p:nvPicPr>
          <p:cNvPr id="6" name="Audio Recording 9 Nov 2022 at 09:46:47">
            <a:hlinkClick r:id="" action="ppaction://media"/>
            <a:extLst>
              <a:ext uri="{FF2B5EF4-FFF2-40B4-BE49-F238E27FC236}">
                <a16:creationId xmlns:a16="http://schemas.microsoft.com/office/drawing/2014/main" id="{8ABED9F8-26E4-5A1C-1E74-470FBC2921C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43278" y="5665724"/>
            <a:ext cx="812800" cy="812800"/>
          </a:xfrm>
          <a:prstGeom prst="rect">
            <a:avLst/>
          </a:prstGeom>
          <a:solidFill>
            <a:srgbClr val="FF0000"/>
          </a:solidFill>
        </p:spPr>
      </p:pic>
    </p:spTree>
    <p:extLst>
      <p:ext uri="{BB962C8B-B14F-4D97-AF65-F5344CB8AC3E}">
        <p14:creationId xmlns:p14="http://schemas.microsoft.com/office/powerpoint/2010/main" val="273238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68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47F336-ED31-6E81-EED9-197EC1DE44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Overview of Netflix’s strategy.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4" name="TextBox 5">
            <a:extLst>
              <a:ext uri="{FF2B5EF4-FFF2-40B4-BE49-F238E27FC236}">
                <a16:creationId xmlns:a16="http://schemas.microsoft.com/office/drawing/2014/main" id="{C4004DD7-26A0-DFF8-D5E1-98FC4F1CD8E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417984"/>
              </p:ext>
            </p:extLst>
          </p:nvPr>
        </p:nvGraphicFramePr>
        <p:xfrm>
          <a:off x="2447778" y="1891856"/>
          <a:ext cx="6133514" cy="47874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692C90B1-6097-D6AF-948E-BCDE935529CF}"/>
              </a:ext>
            </a:extLst>
          </p:cNvPr>
          <p:cNvSpPr txBox="1"/>
          <p:nvPr/>
        </p:nvSpPr>
        <p:spPr>
          <a:xfrm>
            <a:off x="10326794" y="5697416"/>
            <a:ext cx="1620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(Sinek, 2021).</a:t>
            </a:r>
          </a:p>
        </p:txBody>
      </p:sp>
      <p:pic>
        <p:nvPicPr>
          <p:cNvPr id="15" name="Audio Recording 9 Nov 2022 at 15:24:50">
            <a:hlinkClick r:id="" action="ppaction://media"/>
            <a:extLst>
              <a:ext uri="{FF2B5EF4-FFF2-40B4-BE49-F238E27FC236}">
                <a16:creationId xmlns:a16="http://schemas.microsoft.com/office/drawing/2014/main" id="{305B7E57-439A-280E-A112-461E2AF7BB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17489" y="5312219"/>
            <a:ext cx="812800" cy="812800"/>
          </a:xfrm>
          <a:prstGeom prst="rect">
            <a:avLst/>
          </a:prstGeom>
          <a:solidFill>
            <a:srgbClr val="FF0000"/>
          </a:solidFill>
        </p:spPr>
      </p:pic>
    </p:spTree>
    <p:extLst>
      <p:ext uri="{BB962C8B-B14F-4D97-AF65-F5344CB8AC3E}">
        <p14:creationId xmlns:p14="http://schemas.microsoft.com/office/powerpoint/2010/main" val="353710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072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6232E-86A1-95BF-736D-94B177E3FF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Application of Porter’s Generic Strategies. </a:t>
            </a:r>
          </a:p>
        </p:txBody>
      </p:sp>
      <p:pic>
        <p:nvPicPr>
          <p:cNvPr id="1026" name="Picture 2" descr="Porter's Generic Strategies Diagram">
            <a:extLst>
              <a:ext uri="{FF2B5EF4-FFF2-40B4-BE49-F238E27FC236}">
                <a16:creationId xmlns:a16="http://schemas.microsoft.com/office/drawing/2014/main" id="{968B3F0F-9F08-9787-5161-B4DBE221855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8114" y="1560412"/>
            <a:ext cx="6153776" cy="4932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3B18E31-B56D-F550-867B-00E37A95AB58}"/>
              </a:ext>
            </a:extLst>
          </p:cNvPr>
          <p:cNvSpPr txBox="1"/>
          <p:nvPr/>
        </p:nvSpPr>
        <p:spPr>
          <a:xfrm>
            <a:off x="9003323" y="5233182"/>
            <a:ext cx="2835135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(Mind Tools, 2007).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(Poyer, 2020).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(BackLinko, 2021).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(Forbes, 2019).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(Data To Business, 2020).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81E017F-3E7D-82DC-145A-F2CD0E13B506}"/>
              </a:ext>
            </a:extLst>
          </p:cNvPr>
          <p:cNvSpPr txBox="1"/>
          <p:nvPr/>
        </p:nvSpPr>
        <p:spPr>
          <a:xfrm>
            <a:off x="4849208" y="2769437"/>
            <a:ext cx="1565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Netflix</a:t>
            </a:r>
            <a:r>
              <a:rPr lang="en-US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7" name="Audio Recording 9 Nov 2022 at 15:37:34">
            <a:hlinkClick r:id="" action="ppaction://media"/>
            <a:extLst>
              <a:ext uri="{FF2B5EF4-FFF2-40B4-BE49-F238E27FC236}">
                <a16:creationId xmlns:a16="http://schemas.microsoft.com/office/drawing/2014/main" id="{8AF50FCA-74FB-CD31-29E8-C4EFC81D14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0357" y="5255594"/>
            <a:ext cx="812800" cy="812800"/>
          </a:xfrm>
          <a:prstGeom prst="rect">
            <a:avLst/>
          </a:prstGeom>
          <a:solidFill>
            <a:srgbClr val="FF0000"/>
          </a:solidFill>
        </p:spPr>
      </p:pic>
    </p:spTree>
    <p:extLst>
      <p:ext uri="{BB962C8B-B14F-4D97-AF65-F5344CB8AC3E}">
        <p14:creationId xmlns:p14="http://schemas.microsoft.com/office/powerpoint/2010/main" val="2692021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809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65F7A-6177-FA18-19A1-4B800FB481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Application of (S.W.O.T) and (P.E.S.T.L.E) analysis.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B03EF072-52AB-0131-3841-883DA1C4DF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193" y="1833032"/>
            <a:ext cx="5770237" cy="3639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E7218BD-2C6F-809B-773A-8A4E0BB0F3CD}"/>
              </a:ext>
            </a:extLst>
          </p:cNvPr>
          <p:cNvSpPr txBox="1"/>
          <p:nvPr/>
        </p:nvSpPr>
        <p:spPr>
          <a:xfrm>
            <a:off x="4300233" y="5648984"/>
            <a:ext cx="1608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(Shaw, 2017).</a:t>
            </a:r>
          </a:p>
        </p:txBody>
      </p:sp>
      <p:pic>
        <p:nvPicPr>
          <p:cNvPr id="2052" name="Picture 4" descr="PESTEL / PESTELE analysis">
            <a:extLst>
              <a:ext uri="{FF2B5EF4-FFF2-40B4-BE49-F238E27FC236}">
                <a16:creationId xmlns:a16="http://schemas.microsoft.com/office/drawing/2014/main" id="{2B7792E8-49AA-E688-2908-8239701B7A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1476" y="1833032"/>
            <a:ext cx="5261317" cy="3639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759DC49-A45D-4DEB-709C-63F7803F5264}"/>
              </a:ext>
            </a:extLst>
          </p:cNvPr>
          <p:cNvSpPr txBox="1"/>
          <p:nvPr/>
        </p:nvSpPr>
        <p:spPr>
          <a:xfrm>
            <a:off x="8198193" y="5611402"/>
            <a:ext cx="315560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(Professional Academy, N/a).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(Statista, 2022).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(Macro Trends, 2022).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(Variety,2021).</a:t>
            </a:r>
          </a:p>
        </p:txBody>
      </p:sp>
      <p:pic>
        <p:nvPicPr>
          <p:cNvPr id="3" name="Audio Recording 9 Nov 2022 at 15:03:23">
            <a:hlinkClick r:id="" action="ppaction://media"/>
            <a:extLst>
              <a:ext uri="{FF2B5EF4-FFF2-40B4-BE49-F238E27FC236}">
                <a16:creationId xmlns:a16="http://schemas.microsoft.com/office/drawing/2014/main" id="{842E5467-5BC6-C660-22B8-3C824A32C0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31800" y="5680075"/>
            <a:ext cx="812800" cy="812800"/>
          </a:xfrm>
          <a:prstGeom prst="rect">
            <a:avLst/>
          </a:prstGeom>
          <a:solidFill>
            <a:srgbClr val="FF0000"/>
          </a:solidFill>
        </p:spPr>
      </p:pic>
    </p:spTree>
    <p:extLst>
      <p:ext uri="{BB962C8B-B14F-4D97-AF65-F5344CB8AC3E}">
        <p14:creationId xmlns:p14="http://schemas.microsoft.com/office/powerpoint/2010/main" val="2308128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7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A8908DB7-C3A6-4FCB-9820-CEE02B398C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160EEC-FCAB-2FA5-F1F3-0FDE1CD4A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823"/>
            <a:ext cx="3419856" cy="5583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u="sng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Netflix stakeholder analysis.</a:t>
            </a:r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267200" y="630936"/>
            <a:ext cx="18288" cy="5590381"/>
          </a:xfrm>
          <a:custGeom>
            <a:avLst/>
            <a:gdLst>
              <a:gd name="connsiteX0" fmla="*/ 0 w 18288"/>
              <a:gd name="connsiteY0" fmla="*/ 0 h 5590381"/>
              <a:gd name="connsiteX1" fmla="*/ 18288 w 18288"/>
              <a:gd name="connsiteY1" fmla="*/ 0 h 5590381"/>
              <a:gd name="connsiteX2" fmla="*/ 18288 w 18288"/>
              <a:gd name="connsiteY2" fmla="*/ 754701 h 5590381"/>
              <a:gd name="connsiteX3" fmla="*/ 18288 w 18288"/>
              <a:gd name="connsiteY3" fmla="*/ 1565307 h 5590381"/>
              <a:gd name="connsiteX4" fmla="*/ 18288 w 18288"/>
              <a:gd name="connsiteY4" fmla="*/ 2152297 h 5590381"/>
              <a:gd name="connsiteX5" fmla="*/ 18288 w 18288"/>
              <a:gd name="connsiteY5" fmla="*/ 2906998 h 5590381"/>
              <a:gd name="connsiteX6" fmla="*/ 18288 w 18288"/>
              <a:gd name="connsiteY6" fmla="*/ 3549892 h 5590381"/>
              <a:gd name="connsiteX7" fmla="*/ 18288 w 18288"/>
              <a:gd name="connsiteY7" fmla="*/ 4080978 h 5590381"/>
              <a:gd name="connsiteX8" fmla="*/ 18288 w 18288"/>
              <a:gd name="connsiteY8" fmla="*/ 4835680 h 5590381"/>
              <a:gd name="connsiteX9" fmla="*/ 18288 w 18288"/>
              <a:gd name="connsiteY9" fmla="*/ 5590381 h 5590381"/>
              <a:gd name="connsiteX10" fmla="*/ 0 w 18288"/>
              <a:gd name="connsiteY10" fmla="*/ 5590381 h 5590381"/>
              <a:gd name="connsiteX11" fmla="*/ 0 w 18288"/>
              <a:gd name="connsiteY11" fmla="*/ 4835680 h 5590381"/>
              <a:gd name="connsiteX12" fmla="*/ 0 w 18288"/>
              <a:gd name="connsiteY12" fmla="*/ 4304593 h 5590381"/>
              <a:gd name="connsiteX13" fmla="*/ 0 w 18288"/>
              <a:gd name="connsiteY13" fmla="*/ 3773507 h 5590381"/>
              <a:gd name="connsiteX14" fmla="*/ 0 w 18288"/>
              <a:gd name="connsiteY14" fmla="*/ 3186517 h 5590381"/>
              <a:gd name="connsiteX15" fmla="*/ 0 w 18288"/>
              <a:gd name="connsiteY15" fmla="*/ 2487720 h 5590381"/>
              <a:gd name="connsiteX16" fmla="*/ 0 w 18288"/>
              <a:gd name="connsiteY16" fmla="*/ 1956633 h 5590381"/>
              <a:gd name="connsiteX17" fmla="*/ 0 w 18288"/>
              <a:gd name="connsiteY17" fmla="*/ 1425547 h 5590381"/>
              <a:gd name="connsiteX18" fmla="*/ 0 w 18288"/>
              <a:gd name="connsiteY18" fmla="*/ 614942 h 5590381"/>
              <a:gd name="connsiteX19" fmla="*/ 0 w 18288"/>
              <a:gd name="connsiteY19" fmla="*/ 0 h 5590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8288" h="5590381" fill="none" extrusionOk="0">
                <a:moveTo>
                  <a:pt x="0" y="0"/>
                </a:moveTo>
                <a:cubicBezTo>
                  <a:pt x="7726" y="-435"/>
                  <a:pt x="14198" y="437"/>
                  <a:pt x="18288" y="0"/>
                </a:cubicBezTo>
                <a:cubicBezTo>
                  <a:pt x="-5226" y="225076"/>
                  <a:pt x="46275" y="562283"/>
                  <a:pt x="18288" y="754701"/>
                </a:cubicBezTo>
                <a:cubicBezTo>
                  <a:pt x="-9699" y="947119"/>
                  <a:pt x="30081" y="1239251"/>
                  <a:pt x="18288" y="1565307"/>
                </a:cubicBezTo>
                <a:cubicBezTo>
                  <a:pt x="6495" y="1891363"/>
                  <a:pt x="7160" y="1999140"/>
                  <a:pt x="18288" y="2152297"/>
                </a:cubicBezTo>
                <a:cubicBezTo>
                  <a:pt x="29417" y="2305454"/>
                  <a:pt x="28705" y="2598333"/>
                  <a:pt x="18288" y="2906998"/>
                </a:cubicBezTo>
                <a:cubicBezTo>
                  <a:pt x="7871" y="3215663"/>
                  <a:pt x="35263" y="3327412"/>
                  <a:pt x="18288" y="3549892"/>
                </a:cubicBezTo>
                <a:cubicBezTo>
                  <a:pt x="1313" y="3772372"/>
                  <a:pt x="38561" y="3843836"/>
                  <a:pt x="18288" y="4080978"/>
                </a:cubicBezTo>
                <a:cubicBezTo>
                  <a:pt x="-1985" y="4318120"/>
                  <a:pt x="-3806" y="4511166"/>
                  <a:pt x="18288" y="4835680"/>
                </a:cubicBezTo>
                <a:cubicBezTo>
                  <a:pt x="40382" y="5160194"/>
                  <a:pt x="-13070" y="5401748"/>
                  <a:pt x="18288" y="5590381"/>
                </a:cubicBezTo>
                <a:cubicBezTo>
                  <a:pt x="12010" y="5589863"/>
                  <a:pt x="6799" y="5589982"/>
                  <a:pt x="0" y="5590381"/>
                </a:cubicBezTo>
                <a:cubicBezTo>
                  <a:pt x="-6480" y="5250523"/>
                  <a:pt x="-32148" y="5052531"/>
                  <a:pt x="0" y="4835680"/>
                </a:cubicBezTo>
                <a:cubicBezTo>
                  <a:pt x="32148" y="4618829"/>
                  <a:pt x="5352" y="4496374"/>
                  <a:pt x="0" y="4304593"/>
                </a:cubicBezTo>
                <a:cubicBezTo>
                  <a:pt x="-5352" y="4112812"/>
                  <a:pt x="9645" y="3919423"/>
                  <a:pt x="0" y="3773507"/>
                </a:cubicBezTo>
                <a:cubicBezTo>
                  <a:pt x="-9645" y="3627591"/>
                  <a:pt x="-10654" y="3330687"/>
                  <a:pt x="0" y="3186517"/>
                </a:cubicBezTo>
                <a:cubicBezTo>
                  <a:pt x="10654" y="3042347"/>
                  <a:pt x="18181" y="2635923"/>
                  <a:pt x="0" y="2487720"/>
                </a:cubicBezTo>
                <a:cubicBezTo>
                  <a:pt x="-18181" y="2339517"/>
                  <a:pt x="-7947" y="2113537"/>
                  <a:pt x="0" y="1956633"/>
                </a:cubicBezTo>
                <a:cubicBezTo>
                  <a:pt x="7947" y="1799729"/>
                  <a:pt x="-15145" y="1657735"/>
                  <a:pt x="0" y="1425547"/>
                </a:cubicBezTo>
                <a:cubicBezTo>
                  <a:pt x="15145" y="1193359"/>
                  <a:pt x="-23832" y="948054"/>
                  <a:pt x="0" y="614942"/>
                </a:cubicBezTo>
                <a:cubicBezTo>
                  <a:pt x="23832" y="281831"/>
                  <a:pt x="2816" y="129878"/>
                  <a:pt x="0" y="0"/>
                </a:cubicBezTo>
                <a:close/>
              </a:path>
              <a:path w="18288" h="5590381" stroke="0" extrusionOk="0">
                <a:moveTo>
                  <a:pt x="0" y="0"/>
                </a:moveTo>
                <a:cubicBezTo>
                  <a:pt x="5871" y="848"/>
                  <a:pt x="11713" y="-200"/>
                  <a:pt x="18288" y="0"/>
                </a:cubicBezTo>
                <a:cubicBezTo>
                  <a:pt x="41141" y="165299"/>
                  <a:pt x="3613" y="427555"/>
                  <a:pt x="18288" y="698798"/>
                </a:cubicBezTo>
                <a:cubicBezTo>
                  <a:pt x="32963" y="970041"/>
                  <a:pt x="19680" y="1226199"/>
                  <a:pt x="18288" y="1397595"/>
                </a:cubicBezTo>
                <a:cubicBezTo>
                  <a:pt x="16896" y="1568991"/>
                  <a:pt x="38798" y="1794517"/>
                  <a:pt x="18288" y="2152297"/>
                </a:cubicBezTo>
                <a:cubicBezTo>
                  <a:pt x="-2222" y="2510077"/>
                  <a:pt x="40846" y="2594424"/>
                  <a:pt x="18288" y="2739287"/>
                </a:cubicBezTo>
                <a:cubicBezTo>
                  <a:pt x="-4270" y="2884150"/>
                  <a:pt x="27117" y="3129706"/>
                  <a:pt x="18288" y="3493988"/>
                </a:cubicBezTo>
                <a:cubicBezTo>
                  <a:pt x="9459" y="3858270"/>
                  <a:pt x="54201" y="4041447"/>
                  <a:pt x="18288" y="4304593"/>
                </a:cubicBezTo>
                <a:cubicBezTo>
                  <a:pt x="-17625" y="4567740"/>
                  <a:pt x="49627" y="5149125"/>
                  <a:pt x="18288" y="5590381"/>
                </a:cubicBezTo>
                <a:cubicBezTo>
                  <a:pt x="10860" y="5590744"/>
                  <a:pt x="7568" y="5590157"/>
                  <a:pt x="0" y="5590381"/>
                </a:cubicBezTo>
                <a:cubicBezTo>
                  <a:pt x="36767" y="5266821"/>
                  <a:pt x="-16223" y="5116146"/>
                  <a:pt x="0" y="4835680"/>
                </a:cubicBezTo>
                <a:cubicBezTo>
                  <a:pt x="16223" y="4555214"/>
                  <a:pt x="-16316" y="4356490"/>
                  <a:pt x="0" y="4136882"/>
                </a:cubicBezTo>
                <a:cubicBezTo>
                  <a:pt x="16316" y="3917274"/>
                  <a:pt x="8005" y="3773465"/>
                  <a:pt x="0" y="3549892"/>
                </a:cubicBezTo>
                <a:cubicBezTo>
                  <a:pt x="-8005" y="3326319"/>
                  <a:pt x="27623" y="3052456"/>
                  <a:pt x="0" y="2851094"/>
                </a:cubicBezTo>
                <a:cubicBezTo>
                  <a:pt x="-27623" y="2649732"/>
                  <a:pt x="5614" y="2455815"/>
                  <a:pt x="0" y="2264104"/>
                </a:cubicBezTo>
                <a:cubicBezTo>
                  <a:pt x="-5614" y="2072393"/>
                  <a:pt x="22598" y="1990723"/>
                  <a:pt x="0" y="1733018"/>
                </a:cubicBezTo>
                <a:cubicBezTo>
                  <a:pt x="-22598" y="1475313"/>
                  <a:pt x="-6965" y="1369123"/>
                  <a:pt x="0" y="1090124"/>
                </a:cubicBezTo>
                <a:cubicBezTo>
                  <a:pt x="6965" y="811125"/>
                  <a:pt x="-19273" y="5070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3114097614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Calendar&#10;&#10;Description automatically generated with medium confidence">
            <a:extLst>
              <a:ext uri="{FF2B5EF4-FFF2-40B4-BE49-F238E27FC236}">
                <a16:creationId xmlns:a16="http://schemas.microsoft.com/office/drawing/2014/main" id="{2DA09E37-B027-86E1-FD45-EF1EE6820D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2360" y="293585"/>
            <a:ext cx="5230194" cy="512247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76C5841-0096-5F49-D8CC-4691B70D6283}"/>
              </a:ext>
            </a:extLst>
          </p:cNvPr>
          <p:cNvSpPr txBox="1"/>
          <p:nvPr/>
        </p:nvSpPr>
        <p:spPr>
          <a:xfrm>
            <a:off x="8552688" y="5611176"/>
            <a:ext cx="3639312" cy="1357651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9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(Chartered Management Institute, 2021).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9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(Mendelow, 1991).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9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(Variety, 2022).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Audio Recording 10 Nov 2022 at 14:08:36">
            <a:hlinkClick r:id="" action="ppaction://media"/>
            <a:extLst>
              <a:ext uri="{FF2B5EF4-FFF2-40B4-BE49-F238E27FC236}">
                <a16:creationId xmlns:a16="http://schemas.microsoft.com/office/drawing/2014/main" id="{AE24B6BE-EBC6-0806-CE9A-5E19B8F256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2682" y="5198053"/>
            <a:ext cx="812800" cy="812800"/>
          </a:xfrm>
          <a:prstGeom prst="rect">
            <a:avLst/>
          </a:prstGeom>
          <a:solidFill>
            <a:srgbClr val="FF0000"/>
          </a:solidFill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EC7851C-BB39-1AB8-072C-CD218639819D}"/>
              </a:ext>
            </a:extLst>
          </p:cNvPr>
          <p:cNvSpPr txBox="1"/>
          <p:nvPr/>
        </p:nvSpPr>
        <p:spPr>
          <a:xfrm>
            <a:off x="5830392" y="1758461"/>
            <a:ext cx="16754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Keep</a:t>
            </a:r>
            <a:r>
              <a:rPr lang="en-US" dirty="0"/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satisfied</a:t>
            </a:r>
            <a:r>
              <a:rPr lang="en-US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8B0D99B-127D-1ADD-BD1A-8F436DF7D358}"/>
              </a:ext>
            </a:extLst>
          </p:cNvPr>
          <p:cNvSpPr txBox="1"/>
          <p:nvPr/>
        </p:nvSpPr>
        <p:spPr>
          <a:xfrm>
            <a:off x="7880971" y="1732057"/>
            <a:ext cx="18517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Manage closely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7E28F7-EE7E-5C3B-2411-E77E30D79CC0}"/>
              </a:ext>
            </a:extLst>
          </p:cNvPr>
          <p:cNvSpPr txBox="1"/>
          <p:nvPr/>
        </p:nvSpPr>
        <p:spPr>
          <a:xfrm>
            <a:off x="5665539" y="3604902"/>
            <a:ext cx="18604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Monitor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(Minimum effort)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4689834-6344-7E84-EC8A-50642668E379}"/>
              </a:ext>
            </a:extLst>
          </p:cNvPr>
          <p:cNvSpPr txBox="1"/>
          <p:nvPr/>
        </p:nvSpPr>
        <p:spPr>
          <a:xfrm>
            <a:off x="7869967" y="3632470"/>
            <a:ext cx="1685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Keep informed</a:t>
            </a:r>
          </a:p>
        </p:txBody>
      </p:sp>
    </p:spTree>
    <p:extLst>
      <p:ext uri="{BB962C8B-B14F-4D97-AF65-F5344CB8AC3E}">
        <p14:creationId xmlns:p14="http://schemas.microsoft.com/office/powerpoint/2010/main" val="4256788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24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3" name="Rectangle 1052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55" name="Freeform: Shape 1054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57" name="Freeform: Shape 1056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BE067A-6563-141C-8073-1FF9DE7C0C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893" y="599158"/>
            <a:ext cx="4505291" cy="2087771"/>
          </a:xfrm>
        </p:spPr>
        <p:txBody>
          <a:bodyPr anchor="ctr">
            <a:normAutofit/>
          </a:bodyPr>
          <a:lstStyle/>
          <a:p>
            <a:r>
              <a:rPr lang="en-US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Recommendations for improving Netflix’s strategy.</a:t>
            </a:r>
          </a:p>
        </p:txBody>
      </p:sp>
      <p:sp>
        <p:nvSpPr>
          <p:cNvPr id="1059" name="Rectangle 1058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61" name="Rectangle 1060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93" y="2443480"/>
            <a:ext cx="3383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D008CA-3925-23F5-A833-0D650E839C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892" y="2820748"/>
            <a:ext cx="3711873" cy="3207258"/>
          </a:xfrm>
        </p:spPr>
        <p:txBody>
          <a:bodyPr anchor="t"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To implement a free trial service.</a:t>
            </a:r>
          </a:p>
          <a:p>
            <a:pPr marL="457200" indent="-457200">
              <a:buFont typeface="+mj-lt"/>
              <a:buAutoNum type="arabicPeriod"/>
            </a:pPr>
            <a:endParaRPr lang="en-US" sz="17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endParaRPr lang="en-US" sz="17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7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8" name="Picture 4" descr="What are free trials &amp; should you offer them? ProfitWell">
            <a:extLst>
              <a:ext uri="{FF2B5EF4-FFF2-40B4-BE49-F238E27FC236}">
                <a16:creationId xmlns:a16="http://schemas.microsoft.com/office/drawing/2014/main" id="{29300A7F-3FD5-045A-3CC6-D684E26B12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01184" y="1532477"/>
            <a:ext cx="6922008" cy="3893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3354CBB-666A-04A5-8B1B-4F218160B5E1}"/>
              </a:ext>
            </a:extLst>
          </p:cNvPr>
          <p:cNvSpPr txBox="1"/>
          <p:nvPr/>
        </p:nvSpPr>
        <p:spPr>
          <a:xfrm>
            <a:off x="8932985" y="5588055"/>
            <a:ext cx="209127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(Profit Well, 2021).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(Guardian, 2022).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(Hetzel, 2018).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Audio Recording 11 Nov 2022 at 08:39:54">
            <a:hlinkClick r:id="" action="ppaction://media"/>
            <a:extLst>
              <a:ext uri="{FF2B5EF4-FFF2-40B4-BE49-F238E27FC236}">
                <a16:creationId xmlns:a16="http://schemas.microsoft.com/office/drawing/2014/main" id="{0665E51F-A3D6-DE01-C4AA-6164C08FFAD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38306" y="5019706"/>
            <a:ext cx="812800" cy="812800"/>
          </a:xfrm>
          <a:prstGeom prst="rect">
            <a:avLst/>
          </a:prstGeom>
          <a:solidFill>
            <a:srgbClr val="FF0000"/>
          </a:solidFill>
        </p:spPr>
      </p:pic>
    </p:spTree>
    <p:extLst>
      <p:ext uri="{BB962C8B-B14F-4D97-AF65-F5344CB8AC3E}">
        <p14:creationId xmlns:p14="http://schemas.microsoft.com/office/powerpoint/2010/main" val="1049066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25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 descr="Chairs in a cinema">
            <a:extLst>
              <a:ext uri="{FF2B5EF4-FFF2-40B4-BE49-F238E27FC236}">
                <a16:creationId xmlns:a16="http://schemas.microsoft.com/office/drawing/2014/main" id="{92E0BAE9-B1A6-83AB-A0B2-AFCF61D4ED8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641" r="23020" b="425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32AB2DD-3F66-E831-F2AB-0A07C7D3C7A3}"/>
              </a:ext>
            </a:extLst>
          </p:cNvPr>
          <p:cNvSpPr txBox="1"/>
          <p:nvPr/>
        </p:nvSpPr>
        <p:spPr>
          <a:xfrm>
            <a:off x="477981" y="1122363"/>
            <a:ext cx="4023360" cy="320413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2.  To release ‘Netflix Originals’ content in movie theatres. 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F7D4EED-A18C-B23E-0C72-658BC2684BEA}"/>
              </a:ext>
            </a:extLst>
          </p:cNvPr>
          <p:cNvSpPr txBox="1"/>
          <p:nvPr/>
        </p:nvSpPr>
        <p:spPr>
          <a:xfrm>
            <a:off x="412657" y="4676872"/>
            <a:ext cx="26981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(Observer, 2021).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(The Motley Fool, 2022).</a:t>
            </a:r>
          </a:p>
        </p:txBody>
      </p:sp>
      <p:pic>
        <p:nvPicPr>
          <p:cNvPr id="22" name="Audio Recording 11 Nov 2022 at 10:50:21">
            <a:hlinkClick r:id="" action="ppaction://media"/>
            <a:extLst>
              <a:ext uri="{FF2B5EF4-FFF2-40B4-BE49-F238E27FC236}">
                <a16:creationId xmlns:a16="http://schemas.microsoft.com/office/drawing/2014/main" id="{9DC06F57-E562-FAD4-FE77-DBCF4A153F1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77981" y="5694632"/>
            <a:ext cx="812800" cy="812800"/>
          </a:xfrm>
          <a:prstGeom prst="rect">
            <a:avLst/>
          </a:prstGeom>
          <a:solidFill>
            <a:srgbClr val="FF0000"/>
          </a:solidFill>
        </p:spPr>
      </p:pic>
    </p:spTree>
    <p:extLst>
      <p:ext uri="{BB962C8B-B14F-4D97-AF65-F5344CB8AC3E}">
        <p14:creationId xmlns:p14="http://schemas.microsoft.com/office/powerpoint/2010/main" val="4148942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808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DCB5928-DC7D-4612-9922-441966E156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682C1161-1736-45EC-99B7-33F3CAE9D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762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84D4DDB8-B68F-45B0-9F62-C4279996F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107081-26B2-64B8-EBD7-52001490EA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b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To broadcast live sporting events.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Football player standing on pitch, with foot on football, and spectators on bleachers">
            <a:extLst>
              <a:ext uri="{FF2B5EF4-FFF2-40B4-BE49-F238E27FC236}">
                <a16:creationId xmlns:a16="http://schemas.microsoft.com/office/drawing/2014/main" id="{2EF08BE6-893F-0C01-CBC7-1545E74804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71105" y="1269535"/>
            <a:ext cx="6408836" cy="3604970"/>
          </a:xfrm>
          <a:prstGeom prst="rect">
            <a:avLst/>
          </a:prstGeom>
        </p:spPr>
      </p:pic>
      <p:pic>
        <p:nvPicPr>
          <p:cNvPr id="6" name="Audio Recording 11 Nov 2022 at 13:24:39">
            <a:hlinkClick r:id="" action="ppaction://media"/>
            <a:extLst>
              <a:ext uri="{FF2B5EF4-FFF2-40B4-BE49-F238E27FC236}">
                <a16:creationId xmlns:a16="http://schemas.microsoft.com/office/drawing/2014/main" id="{3820619B-8C1D-8561-E0AB-D38DA5FB29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9803" y="5174957"/>
            <a:ext cx="812800" cy="812800"/>
          </a:xfrm>
          <a:prstGeom prst="rect">
            <a:avLst/>
          </a:prstGeom>
          <a:solidFill>
            <a:srgbClr val="FF0000"/>
          </a:solidFill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6A62119-FC15-F20C-31C1-AA4282BD3174}"/>
              </a:ext>
            </a:extLst>
          </p:cNvPr>
          <p:cNvSpPr txBox="1"/>
          <p:nvPr/>
        </p:nvSpPr>
        <p:spPr>
          <a:xfrm>
            <a:off x="9346839" y="5539570"/>
            <a:ext cx="24331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(Amazon, 2022).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(Tifosy Capital, 2021).</a:t>
            </a:r>
          </a:p>
        </p:txBody>
      </p:sp>
    </p:spTree>
    <p:extLst>
      <p:ext uri="{BB962C8B-B14F-4D97-AF65-F5344CB8AC3E}">
        <p14:creationId xmlns:p14="http://schemas.microsoft.com/office/powerpoint/2010/main" val="532201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92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1EE250-07C0-5151-E626-0D3EF61542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0662" y="4267832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b="1" kern="1200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listening.</a:t>
            </a:r>
          </a:p>
        </p:txBody>
      </p:sp>
      <p:pic>
        <p:nvPicPr>
          <p:cNvPr id="6" name="Graphic 5" descr="Smiling Face with No Fill">
            <a:extLst>
              <a:ext uri="{FF2B5EF4-FFF2-40B4-BE49-F238E27FC236}">
                <a16:creationId xmlns:a16="http://schemas.microsoft.com/office/drawing/2014/main" id="{2EDCC51C-E607-B822-127E-299CEA32C98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Audio Recording 11 Nov 2022 at 13:53:24">
            <a:hlinkClick r:id="" action="ppaction://media"/>
            <a:extLst>
              <a:ext uri="{FF2B5EF4-FFF2-40B4-BE49-F238E27FC236}">
                <a16:creationId xmlns:a16="http://schemas.microsoft.com/office/drawing/2014/main" id="{790DE0F0-B572-39F4-66AA-FCB8DB14FF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743378" y="5802085"/>
            <a:ext cx="812800" cy="812800"/>
          </a:xfrm>
          <a:prstGeom prst="rect">
            <a:avLst/>
          </a:prstGeom>
          <a:solidFill>
            <a:srgbClr val="FF0000"/>
          </a:solidFill>
        </p:spPr>
      </p:pic>
    </p:spTree>
    <p:extLst>
      <p:ext uri="{BB962C8B-B14F-4D97-AF65-F5344CB8AC3E}">
        <p14:creationId xmlns:p14="http://schemas.microsoft.com/office/powerpoint/2010/main" val="2474290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1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0E2B6-A3DE-E86F-C0A7-0204DA375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763" y="63285"/>
            <a:ext cx="10515600" cy="952416"/>
          </a:xfrm>
        </p:spPr>
        <p:txBody>
          <a:bodyPr>
            <a:normAutofit/>
          </a:bodyPr>
          <a:lstStyle/>
          <a:p>
            <a:r>
              <a:rPr lang="en-US" sz="1800" b="1" u="sng" dirty="0">
                <a:latin typeface="Arial" panose="020B0604020202020204" pitchFamily="34" charset="0"/>
                <a:cs typeface="Arial" panose="020B0604020202020204" pitchFamily="34" charset="0"/>
              </a:rPr>
              <a:t>Bibliography.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9F8E37-895D-D0D4-B450-E350D332626F}"/>
              </a:ext>
            </a:extLst>
          </p:cNvPr>
          <p:cNvSpPr txBox="1"/>
          <p:nvPr/>
        </p:nvSpPr>
        <p:spPr>
          <a:xfrm>
            <a:off x="331763" y="633044"/>
            <a:ext cx="5053818" cy="60631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Amazon. (2022). </a:t>
            </a:r>
            <a:r>
              <a:rPr lang="en-GB" sz="1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Live sports help hub: Prime video. </a:t>
            </a:r>
            <a:endParaRPr lang="en-GB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0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https://www.amazon.co.uk/b?ie=UTF8&amp;node=17025352031</a:t>
            </a:r>
            <a:endParaRPr lang="en-GB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10/11/2022).</a:t>
            </a:r>
            <a:endParaRPr lang="en-GB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000" b="1" u="none" strike="noStrike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Ansoff, I. (2007). Strategic Management. Classic Ed. Palgrave Macmillan. </a:t>
            </a:r>
            <a:endParaRPr lang="en-GB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BackLinko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(2021). </a:t>
            </a:r>
            <a:r>
              <a:rPr lang="en-GB" sz="1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Netflix subscriber and growth statistics: How many people watch Netflix in 2022?</a:t>
            </a:r>
            <a:endParaRPr lang="en-GB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0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https://backlinko.com/netflix-users</a:t>
            </a:r>
            <a:endParaRPr lang="en-GB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9/11/2022).</a:t>
            </a:r>
            <a:endParaRPr lang="en-GB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BC Campus. (N/a). </a:t>
            </a:r>
            <a:r>
              <a:rPr lang="en-GB" sz="1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Intended, emergent, and realised strategies.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[Digital image]. </a:t>
            </a:r>
            <a:endParaRPr lang="en-GB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0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https://opentextbc.ca/strategicmanagement/chapter/intended-emergent-and-realized-strategies/</a:t>
            </a:r>
            <a:endParaRPr lang="en-GB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8/11/2022).</a:t>
            </a:r>
            <a:endParaRPr lang="en-GB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Chartered Management Institute. (2021). </a:t>
            </a:r>
            <a:r>
              <a:rPr lang="en-GB" sz="1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Stakeholder analysis and management.</a:t>
            </a:r>
            <a:endParaRPr lang="en-GB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0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https://www.managers.org.uk/knowledge-and-insights/resource/stakeholder-analysis-and-management/</a:t>
            </a:r>
            <a:endParaRPr lang="en-GB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9/11/2022).</a:t>
            </a:r>
            <a:endParaRPr lang="en-GB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Data To Business. (2020). </a:t>
            </a:r>
            <a:r>
              <a:rPr lang="en-GB" sz="1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Revealing the success mantra of Netflix: Role of big data and data analytics. </a:t>
            </a:r>
            <a:endParaRPr lang="en-GB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0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https://www.datatobiz.com/blog/netflix-big-data-analytics/#:~:text=Netflix%20also%20invested%20a%20million,then%20increase%20the%20retention%20rate</a:t>
            </a:r>
            <a:endParaRPr lang="en-GB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9/11/2022).</a:t>
            </a:r>
            <a:endParaRPr lang="en-GB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Forbes. (2019). </a:t>
            </a:r>
            <a:r>
              <a:rPr lang="en-GB" sz="1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Netflix harnesses big data to profit from your tastes.</a:t>
            </a:r>
            <a:endParaRPr lang="en-GB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0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https://www.forbes.com/sites/jonmarkman/2019/02/25/netflix-harnesses-big-data-to-profit-from-your-tastes/?sh=6a6e32f066fd</a:t>
            </a:r>
            <a:endParaRPr lang="en-GB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9/11/2022).</a:t>
            </a:r>
            <a:endParaRPr lang="en-GB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000" b="1" u="none" strike="noStrike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Hetzel, S. (2018). </a:t>
            </a:r>
            <a:r>
              <a:rPr lang="en-GB" sz="1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Free trials: An efficient, profitable way to generate sales.</a:t>
            </a:r>
            <a:endParaRPr lang="en-GB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0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https://www.forbes.com/sites/theyec/2018/04/05/free-trials-an-efficient-profitable-way-to-generate-sales/?sh=4abd55a16005</a:t>
            </a:r>
            <a:endParaRPr lang="en-GB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10/11/2022).</a:t>
            </a:r>
            <a:endParaRPr lang="en-GB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4A1FCE3-8664-3F8B-35D4-8E8E09B94EFD}"/>
              </a:ext>
            </a:extLst>
          </p:cNvPr>
          <p:cNvSpPr txBox="1"/>
          <p:nvPr/>
        </p:nvSpPr>
        <p:spPr>
          <a:xfrm>
            <a:off x="6161652" y="225081"/>
            <a:ext cx="6098344" cy="66582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Hossain, J. (2017). </a:t>
            </a:r>
            <a:r>
              <a:rPr lang="en-GB" sz="1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evolution of the concept of strategy.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0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9"/>
              </a:rPr>
              <a:t>https://www.linkedin.com/pulse/evolution-concept-strategy-md-jamal-hossain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8/11/2022).</a:t>
            </a:r>
          </a:p>
          <a:p>
            <a:r>
              <a:rPr lang="en-GB" sz="1000" b="1" u="none" strike="noStrike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solidFill>
                  <a:srgbClr val="07072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Indeed. (2021). </a:t>
            </a:r>
            <a:r>
              <a:rPr lang="en-GB" sz="1000" i="1" dirty="0">
                <a:solidFill>
                  <a:srgbClr val="07072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What is strategic management and why is it important?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0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0"/>
              </a:rPr>
              <a:t>https://uk.indeed.com/career-advice/career-development/strategic-management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8/11/2022).</a:t>
            </a:r>
          </a:p>
          <a:p>
            <a:r>
              <a:rPr lang="en-GB" sz="1000" b="1" u="none" strike="noStrike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Johnson, G., Scholes, K., &amp; Whittington, R. (2008). Exploring corporate strategy: Text and cases. 8</a:t>
            </a:r>
            <a:r>
              <a:rPr lang="en-GB" sz="10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Ed. Prentice Hall Higher Education. </a:t>
            </a:r>
          </a:p>
          <a:p>
            <a:r>
              <a:rPr lang="en-GB" sz="1000" b="1" u="none" strike="noStrike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Macro Trends. (2022). </a:t>
            </a:r>
            <a:r>
              <a:rPr lang="en-GB" sz="1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Netflix operating expenses 2010-2022.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0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1"/>
              </a:rPr>
              <a:t>https://www.macrotrends.net/stocks/charts/NFLX/netflix/operating-expenses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9/11/2022).</a:t>
            </a: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Management Study Guide. (2015). </a:t>
            </a:r>
            <a:r>
              <a:rPr lang="en-GB" sz="1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Strategy: Definition and features.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0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2"/>
              </a:rPr>
              <a:t>https://www.managementstudyguide.com/strategy-definition.htm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8/11/2022).</a:t>
            </a: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Mendelow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A. (1981). </a:t>
            </a:r>
            <a:r>
              <a:rPr lang="en-GB" sz="1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Environmental scanning: The impact of the stakeholder concept.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0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3"/>
              </a:rPr>
              <a:t>https://aisel.aisnet.org/icis1981/20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8/11/2022).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000" b="1" u="none" strike="noStrike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Mind Tools. (2007). </a:t>
            </a:r>
            <a:r>
              <a:rPr lang="en-GB" sz="1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Porter’s generic strategies.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0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4"/>
              </a:rPr>
              <a:t>https://www.mindtools.com/pages/article/newSTR_82.htm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8/11/2022).</a:t>
            </a:r>
          </a:p>
          <a:p>
            <a:r>
              <a:rPr lang="en-GB" sz="1000" b="1" u="none" strike="noStrike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750"/>
              </a:spcAft>
            </a:pPr>
            <a:r>
              <a:rPr lang="en-GB" sz="1000" dirty="0">
                <a:solidFill>
                  <a:srgbClr val="07072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Mintzberg, H., Waters, J. (1985). Of strategies, deliberate and emergent. </a:t>
            </a:r>
            <a:r>
              <a:rPr lang="en-GB" sz="1000" i="1" dirty="0">
                <a:solidFill>
                  <a:srgbClr val="07072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Strategic Management Journal. </a:t>
            </a:r>
            <a:r>
              <a:rPr lang="en-GB" sz="1000" dirty="0">
                <a:solidFill>
                  <a:srgbClr val="07072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Vol. 6. (3). P. 257-272.</a:t>
            </a: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Netflix. (2021). </a:t>
            </a:r>
            <a:r>
              <a:rPr lang="en-GB" sz="1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About. 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0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5"/>
              </a:rPr>
              <a:t>https://about.netflix.com/en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8/11/2022).</a:t>
            </a: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Netflix Investors. (2021). </a:t>
            </a:r>
            <a:r>
              <a:rPr lang="en-GB" sz="1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Annual meeting of Netflix Inc.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0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6"/>
              </a:rPr>
              <a:t>https://s22.q4cdn.com/959853165/files/doc_financials/2021/q4/da27d24b-9358-4b5c-a424-6da061d91836.pdf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8/11/2022).</a:t>
            </a: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Netflix Jobs. (2021). </a:t>
            </a:r>
            <a:r>
              <a:rPr lang="en-GB" sz="1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Netflix culture: Seeking excellence.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0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7"/>
              </a:rPr>
              <a:t>https://jobs.netflix.com/culture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8/11/2022).</a:t>
            </a:r>
          </a:p>
          <a:p>
            <a:pPr>
              <a:spcAft>
                <a:spcPts val="750"/>
              </a:spcAft>
            </a:pP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9379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77B5576-6CB9-AA99-8FB6-26E4CB3960FE}"/>
              </a:ext>
            </a:extLst>
          </p:cNvPr>
          <p:cNvSpPr txBox="1"/>
          <p:nvPr/>
        </p:nvSpPr>
        <p:spPr>
          <a:xfrm>
            <a:off x="193429" y="692463"/>
            <a:ext cx="6098344" cy="54784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Observer. </a:t>
            </a:r>
            <a:r>
              <a:rPr lang="en-GB" sz="1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(2021). Movie theatre vs streaming release is riddled with pros and cons. 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0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https://observer.com/2021/07/hollywood-movie-theaters-vs-streaming-pros-cons/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11/11/2022).</a:t>
            </a: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Poyer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K. (2020). </a:t>
            </a:r>
            <a:r>
              <a:rPr lang="en-GB" sz="1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Netflix quietly perfected their pricing strategy: Here’s what you can learn.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0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https://openviewpartners.com/blog/netflix-pricing-strategy/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8/11/2022).</a:t>
            </a: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Professional Academy. (N/a). </a:t>
            </a:r>
            <a:r>
              <a:rPr lang="en-GB" sz="1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Marketing theories: (P.E.S.T.L.E) analysis. 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[Digital image].</a:t>
            </a:r>
          </a:p>
          <a:p>
            <a:r>
              <a:rPr lang="en-GB" sz="10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https://www.professionalacademy.com/blogs/marketing-theories-pestel-analysis/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8/11/2022).</a:t>
            </a: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Profit Well. (2021). </a:t>
            </a:r>
            <a:r>
              <a:rPr lang="en-GB" sz="1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Offering free trials: Everything you need to know.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0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https://www.profitwell.com/recur/all/free-trial/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9/11/2022).</a:t>
            </a:r>
          </a:p>
          <a:p>
            <a:r>
              <a:rPr lang="en-GB" sz="1000" b="1" u="none" strike="noStrike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Shaw, J. (2017). </a:t>
            </a:r>
            <a:r>
              <a:rPr lang="en-GB" sz="1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How to complete a personal (S.W.O.T) analysis. 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[Digital image].</a:t>
            </a:r>
          </a:p>
          <a:p>
            <a:r>
              <a:rPr lang="en-GB" sz="10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/>
              </a:rPr>
              <a:t>https://medium.com/thrive-global/how-to-complete-a-personal-swot-analysis-2f8769aebd5e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8/11/2022).</a:t>
            </a: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Sinek, S. (2021). </a:t>
            </a:r>
            <a:r>
              <a:rPr lang="en-GB" sz="1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3 Things that make a meaningful vision. 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[Video]. YouTube.</a:t>
            </a:r>
          </a:p>
          <a:p>
            <a:r>
              <a:rPr lang="en-GB" sz="10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/>
              </a:rPr>
              <a:t>https://www.youtube.com/watch?v=zpzZumZCdWA&amp;t=1s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8/11/2022).</a:t>
            </a:r>
          </a:p>
          <a:p>
            <a:r>
              <a:rPr lang="en-GB" sz="1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Statista. (2022). </a:t>
            </a:r>
            <a:r>
              <a:rPr lang="en-GB" sz="1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Netflix brand profile U.S. 2022.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0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8"/>
              </a:rPr>
              <a:t>https://www.statista.com/forecasts/1305033/netflix-video-on-demand-brand-profile-in-the-united-states#:~:text=How%20high%20is%20the%20brand,and%20the%20written%20brand%20name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9/11/2022).</a:t>
            </a: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The Guardian. (2022). </a:t>
            </a:r>
            <a:r>
              <a:rPr lang="en-GB" sz="1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Why is Netflix losing so many subscribers and what can it do about?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0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9"/>
              </a:rPr>
              <a:t>https://www.theguardian.com/media/2022/apr/20/why-is-netflix-losing-so-many-subscribers-and-what-can-it-do-about-it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11/11/2022).</a:t>
            </a:r>
          </a:p>
          <a:p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2FECADD-390E-211E-0946-1A120ED081C3}"/>
              </a:ext>
            </a:extLst>
          </p:cNvPr>
          <p:cNvSpPr txBox="1"/>
          <p:nvPr/>
        </p:nvSpPr>
        <p:spPr>
          <a:xfrm>
            <a:off x="6093656" y="537719"/>
            <a:ext cx="6098344" cy="30162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Tifosy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Capital &amp; Advisory. (2021). </a:t>
            </a:r>
            <a:r>
              <a:rPr lang="en-GB" sz="1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of Amazon in sports broadcasting.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0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0"/>
              </a:rPr>
              <a:t>https://www.tifosy.com/en/insights/the-rise-of-amazon-in-sports-broadcasting-3483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11/11/2022).</a:t>
            </a: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Motley Fool. (2022). </a:t>
            </a:r>
            <a:r>
              <a:rPr lang="en-GB" sz="1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4 Strategies Netflix can implement to boost revenue amid slowing subscriber growth. 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0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1"/>
              </a:rPr>
              <a:t>https://www.fool.com/investing/2022/05/01/4-strategies-netflix-can-implement-to-boost-revenu/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11/11/2022).</a:t>
            </a: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Variety. (2022). </a:t>
            </a:r>
            <a:r>
              <a:rPr lang="en-GB" sz="1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Netflix is screening pre-release content for subscriber feedback.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0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2"/>
              </a:rPr>
              <a:t>https://variety.com/2022/digital/news/netflix-subscriber-prerelease-screenings-feedback-1235268439/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10/11/2022).</a:t>
            </a: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Variety. (2021). </a:t>
            </a:r>
            <a:r>
              <a:rPr lang="en-GB" sz="1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Netflix targets net-zero carbon footprint by the end of 2022.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0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3"/>
              </a:rPr>
              <a:t>https://variety.com/2021/digital/news/netflix-carbon-neutral-greenhouse-gas-2022-1234940620/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9/11/2022).</a:t>
            </a: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40195774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2032</TotalTime>
  <Words>1484</Words>
  <Application>Microsoft Macintosh PowerPoint</Application>
  <PresentationFormat>Widescreen</PresentationFormat>
  <Paragraphs>171</Paragraphs>
  <Slides>12</Slides>
  <Notes>1</Notes>
  <HiddenSlides>0</HiddenSlides>
  <MMClips>10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BMSP6006: Strategies for  resilience and prosperity.</vt:lpstr>
      <vt:lpstr>Strategic management. </vt:lpstr>
      <vt:lpstr>Overview of Netflix’s strategy.</vt:lpstr>
      <vt:lpstr>Application of Porter’s Generic Strategies. </vt:lpstr>
      <vt:lpstr>Application of (S.W.O.T) and (P.E.S.T.L.E) analysis.</vt:lpstr>
      <vt:lpstr>Netflix stakeholder analysis.</vt:lpstr>
      <vt:lpstr>Recommendations for improving Netflix’s strategy.</vt:lpstr>
      <vt:lpstr>PowerPoint Presentation</vt:lpstr>
      <vt:lpstr>3. To broadcast live sporting events.</vt:lpstr>
      <vt:lpstr>Thank you for listening.</vt:lpstr>
      <vt:lpstr>Bibliography.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BMSP6006:Strategies for  resilience and prosperity.</dc:title>
  <dc:creator>George James Howell (2009280)</dc:creator>
  <cp:lastModifiedBy>George James Howell (2009280)</cp:lastModifiedBy>
  <cp:revision>100</cp:revision>
  <dcterms:created xsi:type="dcterms:W3CDTF">2022-11-07T14:00:48Z</dcterms:created>
  <dcterms:modified xsi:type="dcterms:W3CDTF">2022-11-11T14:09:16Z</dcterms:modified>
</cp:coreProperties>
</file>