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3"/>
  </p:notesMasterIdLst>
  <p:sldIdLst>
    <p:sldId id="257" r:id="rId3"/>
    <p:sldId id="259" r:id="rId4"/>
    <p:sldId id="260" r:id="rId5"/>
    <p:sldId id="258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  <a:srgbClr val="46464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5" autoAdjust="0"/>
    <p:restoredTop sz="94660"/>
  </p:normalViewPr>
  <p:slideViewPr>
    <p:cSldViewPr snapToGrid="0">
      <p:cViewPr varScale="1">
        <p:scale>
          <a:sx n="89" d="100"/>
          <a:sy n="89" d="100"/>
        </p:scale>
        <p:origin x="120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C9A988-9E61-4C33-8304-D8DEC3E0C74B}" type="datetimeFigureOut">
              <a:rPr lang="en-US" smtClean="0"/>
              <a:t>10/10/2016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41D1DB-3842-4674-9C38-03FF81F0D2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83175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48E429-67FD-415F-ABD8-AD4ADA09E34C}" type="slidenum">
              <a:rPr lang="en-GB" smtClean="0">
                <a:solidFill>
                  <a:prstClr val="black"/>
                </a:solidFill>
              </a:rPr>
              <a:pPr/>
              <a:t>2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413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48E429-67FD-415F-ABD8-AD4ADA09E34C}" type="slidenum">
              <a:rPr lang="en-GB" smtClean="0">
                <a:solidFill>
                  <a:prstClr val="black"/>
                </a:solidFill>
              </a:rPr>
              <a:pPr/>
              <a:t>3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1513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48E429-67FD-415F-ABD8-AD4ADA09E34C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88742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48E429-67FD-415F-ABD8-AD4ADA09E34C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6519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48E429-67FD-415F-ABD8-AD4ADA09E34C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06202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48E429-67FD-415F-ABD8-AD4ADA09E34C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66874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48E429-67FD-415F-ABD8-AD4ADA09E34C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06696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48E429-67FD-415F-ABD8-AD4ADA09E34C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4265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48E429-67FD-415F-ABD8-AD4ADA09E34C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01179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122363"/>
            <a:ext cx="103632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46282B-07DC-4B1A-A223-8DADEA6C1BE7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10/10/2016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65ECA-16F1-49A3-B4C6-52DF0772D103}" type="slidenum">
              <a:rPr lang="en-GB" alt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alt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30327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099534-DB60-47E7-85C3-831325081025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10/10/2016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EFBE4-6C88-4F97-B3C0-C65AFCB3E350}" type="slidenum">
              <a:rPr lang="en-GB" alt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alt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3475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21B2DE0-323E-41E0-A015-A2383775465A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10/10/2016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A8E2B-9DEF-4E6F-94E5-4942DC49B9AD}" type="slidenum">
              <a:rPr lang="en-GB" alt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alt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12873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1983A5A-CE29-40C8-A81A-1118E61CCDD9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10/10/2016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2B2E4-C6CF-4509-8F16-9DEBB3121C30}" type="slidenum">
              <a:rPr lang="en-GB" alt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alt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12392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2A687A-873F-43BE-B6D7-4540B5140506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10/10/2016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DC166-5363-4CB2-9257-8EF3619C342F}" type="slidenum">
              <a:rPr lang="en-GB" alt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alt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25116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7EABCE0-C169-463B-A95C-22BF0BC652EF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10/10/2016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72926-C3CB-43A4-81E7-702D1FC15C7E}" type="slidenum">
              <a:rPr lang="en-GB" alt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alt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3900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BC718C9-5530-4FF0-B13B-C4472450141B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10/10/2016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7CA87-0F5C-430D-98CB-13A893D10ABA}" type="slidenum">
              <a:rPr lang="en-GB" alt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alt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19752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132E02F-11FB-4A88-87B6-CD0E0C790C8B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10/10/2016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5FA661-A77C-49D3-B5CA-C3CF6DA115FB}" type="slidenum">
              <a:rPr lang="en-GB" alt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alt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15115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28E1AC2-A8FB-4D7F-B7CC-B48B21511016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10/10/2016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8F8D4-99C4-4499-8D6D-516C07D9EB7C}" type="slidenum">
              <a:rPr lang="en-GB" alt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alt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58736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7FBBE0F-3FE9-407F-AC65-6DFC1346F985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10/10/2016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83A585-92CF-4164-BB09-1478BB407D0A}" type="slidenum">
              <a:rPr lang="en-GB" alt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alt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3065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076EBE8-2C3C-4CDD-A119-8626AD7DFE62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10/10/2016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C5976-C180-4569-ADC4-BA0B4AFC5A74}" type="slidenum">
              <a:rPr lang="en-GB" alt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alt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93510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122363"/>
            <a:ext cx="103632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46282B-07DC-4B1A-A223-8DADEA6C1BE7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10/10/2016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65ECA-16F1-49A3-B4C6-52DF0772D103}" type="slidenum">
              <a:rPr lang="en-GB" alt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alt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99990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099534-DB60-47E7-85C3-831325081025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10/10/2016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EFBE4-6C88-4F97-B3C0-C65AFCB3E350}" type="slidenum">
              <a:rPr lang="en-GB" alt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alt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00978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21B2DE0-323E-41E0-A015-A2383775465A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10/10/2016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A8E2B-9DEF-4E6F-94E5-4942DC49B9AD}" type="slidenum">
              <a:rPr lang="en-GB" alt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alt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29113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1983A5A-CE29-40C8-A81A-1118E61CCDD9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10/10/2016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2B2E4-C6CF-4509-8F16-9DEBB3121C30}" type="slidenum">
              <a:rPr lang="en-GB" alt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alt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39315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2A687A-873F-43BE-B6D7-4540B5140506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10/10/2016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DC166-5363-4CB2-9257-8EF3619C342F}" type="slidenum">
              <a:rPr lang="en-GB" alt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alt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95262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7EABCE0-C169-463B-A95C-22BF0BC652EF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10/10/2016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72926-C3CB-43A4-81E7-702D1FC15C7E}" type="slidenum">
              <a:rPr lang="en-GB" alt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alt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1463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BC718C9-5530-4FF0-B13B-C4472450141B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10/10/2016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7CA87-0F5C-430D-98CB-13A893D10ABA}" type="slidenum">
              <a:rPr lang="en-GB" alt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alt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664103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132E02F-11FB-4A88-87B6-CD0E0C790C8B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10/10/2016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5FA661-A77C-49D3-B5CA-C3CF6DA115FB}" type="slidenum">
              <a:rPr lang="en-GB" alt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alt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643441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28E1AC2-A8FB-4D7F-B7CC-B48B21511016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10/10/2016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8F8D4-99C4-4499-8D6D-516C07D9EB7C}" type="slidenum">
              <a:rPr lang="en-GB" alt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alt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484546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7FBBE0F-3FE9-407F-AC65-6DFC1346F985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10/10/2016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83A585-92CF-4164-BB09-1478BB407D0A}" type="slidenum">
              <a:rPr lang="en-GB" alt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alt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796006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076EBE8-2C3C-4CDD-A119-8626AD7DFE62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10/10/2016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C5976-C180-4569-ADC4-BA0B4AFC5A74}" type="slidenum">
              <a:rPr lang="en-GB" alt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 alt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02482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40E40341-4E08-44BB-9334-30031AC6BB09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10/10/2016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E2B244AC-D018-4E14-B55F-4E56C461D3F6}" type="slidenum">
              <a:rPr lang="en-GB" altLang="en-US" smtClean="0">
                <a:solidFill>
                  <a:prstClr val="white">
                    <a:tint val="75000"/>
                  </a:prstClr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GB" altLang="en-US" smtClean="0">
              <a:solidFill>
                <a:prstClr val="white">
                  <a:tint val="75000"/>
                </a:prstClr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936947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40E40341-4E08-44BB-9334-30031AC6BB09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>
                <a:defRPr/>
              </a:pPr>
              <a:t>10/10/2016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E2B244AC-D018-4E14-B55F-4E56C461D3F6}" type="slidenum">
              <a:rPr lang="en-GB" altLang="en-US" smtClean="0">
                <a:solidFill>
                  <a:prstClr val="white">
                    <a:tint val="75000"/>
                  </a:prstClr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GB" altLang="en-US" smtClean="0">
              <a:solidFill>
                <a:prstClr val="white">
                  <a:tint val="75000"/>
                </a:prstClr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9480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524000" y="0"/>
            <a:ext cx="9144000" cy="5789956"/>
          </a:xfrm>
          <a:prstGeom prst="rect">
            <a:avLst/>
          </a:prstGeom>
          <a:noFill/>
        </p:spPr>
        <p:txBody>
          <a:bodyPr wrap="square" lIns="432000" tIns="360000" rIns="432000" bIns="360000" rtlCol="0">
            <a:spAutoFit/>
          </a:bodyPr>
          <a:lstStyle/>
          <a:p>
            <a:endParaRPr lang="en-GB" b="1" dirty="0" smtClean="0">
              <a:solidFill>
                <a:prstClr val="white"/>
              </a:solidFill>
            </a:endParaRPr>
          </a:p>
          <a:p>
            <a:r>
              <a:rPr lang="en-GB" b="1" dirty="0" smtClean="0">
                <a:solidFill>
                  <a:prstClr val="white"/>
                </a:solidFill>
              </a:rPr>
              <a:t>AHSK5004  </a:t>
            </a:r>
            <a:r>
              <a:rPr lang="en-GB" b="1" dirty="0">
                <a:solidFill>
                  <a:prstClr val="white"/>
                </a:solidFill>
              </a:rPr>
              <a:t>Critical Perspectives (History and Medieval Studies)</a:t>
            </a:r>
          </a:p>
          <a:p>
            <a:r>
              <a:rPr lang="en-GB" sz="3600" b="1" dirty="0" smtClean="0">
                <a:solidFill>
                  <a:srgbClr val="FFFF00"/>
                </a:solidFill>
              </a:rPr>
              <a:t>What is History?</a:t>
            </a:r>
          </a:p>
          <a:p>
            <a:r>
              <a:rPr lang="en-GB" sz="3600" b="1" dirty="0" smtClean="0">
                <a:solidFill>
                  <a:srgbClr val="FF0000"/>
                </a:solidFill>
              </a:rPr>
              <a:t>Week 2 discussion and interpretation</a:t>
            </a:r>
          </a:p>
          <a:p>
            <a:endParaRPr lang="en-GB" sz="3600" b="1" dirty="0" smtClean="0">
              <a:solidFill>
                <a:srgbClr val="FFFF00"/>
              </a:solidFill>
            </a:endParaRPr>
          </a:p>
          <a:p>
            <a:endParaRPr lang="en-GB" sz="3600" b="1" dirty="0">
              <a:solidFill>
                <a:srgbClr val="FFFF00"/>
              </a:solidFill>
            </a:endParaRPr>
          </a:p>
          <a:p>
            <a:endParaRPr lang="en-GB" sz="1600" dirty="0">
              <a:solidFill>
                <a:prstClr val="white"/>
              </a:solidFill>
            </a:endParaRPr>
          </a:p>
          <a:p>
            <a:endParaRPr lang="en-GB" sz="1600" dirty="0">
              <a:solidFill>
                <a:prstClr val="white"/>
              </a:solidFill>
            </a:endParaRPr>
          </a:p>
          <a:p>
            <a:r>
              <a:rPr lang="en-GB" sz="1600" i="1" dirty="0">
                <a:solidFill>
                  <a:prstClr val="white"/>
                </a:solidFill>
              </a:rPr>
              <a:t> </a:t>
            </a:r>
            <a:endParaRPr lang="en-GB" sz="1600" dirty="0">
              <a:solidFill>
                <a:prstClr val="white"/>
              </a:solidFill>
            </a:endParaRPr>
          </a:p>
          <a:p>
            <a:pPr marL="285750" indent="-285750">
              <a:buFontTx/>
              <a:buChar char="-"/>
            </a:pPr>
            <a:endParaRPr lang="en-GB" sz="1600" dirty="0">
              <a:solidFill>
                <a:prstClr val="white"/>
              </a:solidFill>
            </a:endParaRPr>
          </a:p>
          <a:p>
            <a:pPr marL="285750" indent="-285750">
              <a:buFontTx/>
              <a:buChar char="-"/>
            </a:pPr>
            <a:endParaRPr lang="en-GB" sz="1700" dirty="0">
              <a:solidFill>
                <a:prstClr val="white"/>
              </a:solidFill>
            </a:endParaRPr>
          </a:p>
          <a:p>
            <a:pPr marL="342900" indent="-342900">
              <a:buFontTx/>
              <a:buAutoNum type="arabicPeriod"/>
            </a:pPr>
            <a:endParaRPr lang="en-GB" sz="1700" dirty="0">
              <a:solidFill>
                <a:prstClr val="white"/>
              </a:solidFill>
            </a:endParaRPr>
          </a:p>
          <a:p>
            <a:pPr marL="342900" indent="-342900">
              <a:buFontTx/>
              <a:buAutoNum type="arabicPeriod"/>
            </a:pPr>
            <a:endParaRPr lang="en-GB" sz="1700" dirty="0">
              <a:solidFill>
                <a:prstClr val="white"/>
              </a:solidFill>
            </a:endParaRPr>
          </a:p>
          <a:p>
            <a:pPr marL="342900" indent="-342900">
              <a:buFontTx/>
              <a:buAutoNum type="arabicPeriod"/>
            </a:pPr>
            <a:endParaRPr lang="en-GB" sz="1700" dirty="0">
              <a:solidFill>
                <a:prstClr val="white"/>
              </a:solidFill>
            </a:endParaRPr>
          </a:p>
          <a:p>
            <a:pPr marL="342900" indent="-342900">
              <a:buFontTx/>
              <a:buAutoNum type="arabicPeriod"/>
            </a:pPr>
            <a:endParaRPr lang="en-GB" sz="1700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5977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53336" y="196572"/>
            <a:ext cx="2205582" cy="32637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2051720" cy="333404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4297326"/>
            <a:ext cx="2051720" cy="256067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12886" y="4138549"/>
            <a:ext cx="2274972" cy="2719451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051720" y="1"/>
            <a:ext cx="7701616" cy="6851785"/>
          </a:xfrm>
          <a:prstGeom prst="rect">
            <a:avLst/>
          </a:prstGeom>
          <a:noFill/>
        </p:spPr>
        <p:txBody>
          <a:bodyPr wrap="square" lIns="540000" tIns="360000" rIns="540000" bIns="360000" rtlCol="0">
            <a:spAutoFit/>
          </a:bodyPr>
          <a:lstStyle/>
          <a:p>
            <a:pPr algn="ctr"/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Recap: What is History?</a:t>
            </a:r>
          </a:p>
          <a:p>
            <a:pPr lvl="0"/>
            <a:r>
              <a:rPr lang="en-GB" sz="1400" i="1" dirty="0" smtClean="0"/>
              <a:t>In Week 1, we saw that</a:t>
            </a:r>
            <a:r>
              <a:rPr lang="en-GB" sz="1400" i="1" dirty="0"/>
              <a:t>:</a:t>
            </a:r>
          </a:p>
          <a:p>
            <a:pPr lvl="0"/>
            <a:endParaRPr lang="en-GB" sz="1400" i="1" dirty="0" smtClean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 smtClean="0"/>
              <a:t>That </a:t>
            </a:r>
            <a:r>
              <a:rPr lang="en-GB" sz="2000" dirty="0"/>
              <a:t>everyday usage of the phrase ‘history’ to refer simply to</a:t>
            </a:r>
            <a:r>
              <a:rPr lang="en-GB" sz="2000" b="1" dirty="0">
                <a:solidFill>
                  <a:srgbClr val="FF0000"/>
                </a:solidFill>
              </a:rPr>
              <a:t> ‘past events’ </a:t>
            </a:r>
            <a:r>
              <a:rPr lang="en-GB" sz="2000" dirty="0"/>
              <a:t>is not necessarily coextensive with the alternative meaning of history as </a:t>
            </a:r>
            <a:r>
              <a:rPr lang="en-GB" sz="2000" b="1" dirty="0">
                <a:solidFill>
                  <a:srgbClr val="0000CC"/>
                </a:solidFill>
              </a:rPr>
              <a:t>‘</a:t>
            </a:r>
            <a:r>
              <a:rPr lang="en-GB" sz="2000" b="1" dirty="0">
                <a:solidFill>
                  <a:srgbClr val="FFFF00"/>
                </a:solidFill>
              </a:rPr>
              <a:t>the narration, representation, or study of past events/ phenomena’</a:t>
            </a:r>
            <a:r>
              <a:rPr lang="en-GB" sz="2000" dirty="0"/>
              <a:t>;</a:t>
            </a:r>
          </a:p>
          <a:p>
            <a:endParaRPr lang="en-GB" sz="2000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That because of this tension, it is important to also pay attention to</a:t>
            </a:r>
            <a:r>
              <a:rPr lang="en-GB" sz="2000" b="1" dirty="0"/>
              <a:t> </a:t>
            </a:r>
            <a:r>
              <a:rPr lang="en-GB" sz="2000" b="1" dirty="0">
                <a:solidFill>
                  <a:srgbClr val="92D050"/>
                </a:solidFill>
              </a:rPr>
              <a:t>historiography</a:t>
            </a:r>
            <a:r>
              <a:rPr lang="en-GB" sz="2000" dirty="0"/>
              <a:t>, i.e. the study of history-writing, and its methods, principles and techniques;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That a key tenet of historiography is that the discipline of </a:t>
            </a:r>
            <a:r>
              <a:rPr lang="en-GB" sz="2000" b="1" dirty="0">
                <a:solidFill>
                  <a:schemeClr val="accent2"/>
                </a:solidFill>
              </a:rPr>
              <a:t>history and practices of historians have their own history</a:t>
            </a:r>
            <a:r>
              <a:rPr lang="en-GB" sz="2000" dirty="0"/>
              <a:t>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/>
              <a:t>That how history today is practiced and written about in the Western academic system is the result of developments spanning centuries – owing much to the </a:t>
            </a:r>
            <a:r>
              <a:rPr lang="en-GB" sz="2000" b="1" dirty="0">
                <a:solidFill>
                  <a:srgbClr val="FF33CC"/>
                </a:solidFill>
              </a:rPr>
              <a:t>professionalization and institutionalisation </a:t>
            </a:r>
            <a:r>
              <a:rPr lang="en-GB" sz="2000" dirty="0"/>
              <a:t>of history as an academic subject during the mid-19</a:t>
            </a:r>
            <a:r>
              <a:rPr lang="en-GB" sz="2000" baseline="30000" dirty="0"/>
              <a:t>th</a:t>
            </a:r>
            <a:r>
              <a:rPr lang="en-GB" sz="2000" dirty="0"/>
              <a:t> </a:t>
            </a:r>
            <a:r>
              <a:rPr lang="en-GB" sz="2000" dirty="0" smtClean="0"/>
              <a:t>century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029283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53336" y="196572"/>
            <a:ext cx="2205582" cy="32637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2051720" cy="333404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4297326"/>
            <a:ext cx="2051720" cy="256067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12886" y="4138549"/>
            <a:ext cx="2274972" cy="2719451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051720" y="0"/>
            <a:ext cx="7701616" cy="6267009"/>
          </a:xfrm>
          <a:prstGeom prst="rect">
            <a:avLst/>
          </a:prstGeom>
          <a:noFill/>
        </p:spPr>
        <p:txBody>
          <a:bodyPr wrap="square" lIns="540000" tIns="360000" rIns="540000" bIns="360000" rtlCol="0">
            <a:spAutoFit/>
          </a:bodyPr>
          <a:lstStyle/>
          <a:p>
            <a:pPr algn="ctr"/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Recap: What is History</a:t>
            </a:r>
            <a:r>
              <a:rPr lang="en-GB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 algn="ctr"/>
            <a:r>
              <a:rPr lang="en-GB" sz="2400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With this in mind, our discussion in the first part of today’s lecture is structured around two proponents of 20</a:t>
            </a:r>
            <a:r>
              <a:rPr lang="en-GB" sz="2400" i="1" baseline="30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</a:t>
            </a:r>
            <a:r>
              <a:rPr lang="en-GB" sz="2400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-century historical methods</a:t>
            </a:r>
          </a:p>
          <a:p>
            <a:pPr algn="ctr"/>
            <a:endParaRPr lang="en-GB" sz="2400" b="1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en-GB" sz="2400" b="1" i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2400" dirty="0" smtClean="0"/>
              <a:t>EH Carr, Preface and 'The Historian and His Facts' in </a:t>
            </a:r>
            <a:r>
              <a:rPr lang="en-US" sz="2400" i="1" dirty="0" smtClean="0"/>
              <a:t>What is History?</a:t>
            </a:r>
            <a:r>
              <a:rPr lang="en-US" sz="2400" dirty="0" smtClean="0"/>
              <a:t> (Penguin: </a:t>
            </a:r>
            <a:r>
              <a:rPr lang="en-US" sz="2400" dirty="0" err="1" smtClean="0"/>
              <a:t>Harmondsworth</a:t>
            </a:r>
            <a:r>
              <a:rPr lang="en-US" sz="2400" dirty="0" smtClean="0"/>
              <a:t>, Middlesex, 1987 [1st ed. 1961]), pp. 3–30.</a:t>
            </a:r>
          </a:p>
          <a:p>
            <a:endParaRPr lang="en-US" sz="2400" dirty="0" smtClean="0"/>
          </a:p>
          <a:p>
            <a:r>
              <a:rPr lang="en-US" sz="2400" dirty="0" smtClean="0"/>
              <a:t>John Tosh, 'The Uses of History' in </a:t>
            </a:r>
            <a:r>
              <a:rPr lang="en-US" sz="2400" i="1" dirty="0" smtClean="0"/>
              <a:t>The Pursuit of History: Aims, Methods and New Directions in the Study of Modern History</a:t>
            </a:r>
            <a:r>
              <a:rPr lang="en-US" sz="2400" dirty="0" smtClean="0"/>
              <a:t> (Pearson: Harlow, 2006 [1st ed. 1984]), pp. 28–56.</a:t>
            </a:r>
          </a:p>
          <a:p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74031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1"/>
            <a:ext cx="12192000" cy="6451675"/>
          </a:xfrm>
          <a:prstGeom prst="rect">
            <a:avLst/>
          </a:prstGeom>
          <a:noFill/>
        </p:spPr>
        <p:txBody>
          <a:bodyPr wrap="square" lIns="540000" tIns="360000" rIns="540000" bIns="360000" rtlCol="0">
            <a:spAutoFit/>
          </a:bodyPr>
          <a:lstStyle/>
          <a:p>
            <a:r>
              <a:rPr lang="en-US" sz="2400" dirty="0" smtClean="0"/>
              <a:t>EH Carr, Preface and 'The Historian and His Facts' in </a:t>
            </a:r>
            <a:r>
              <a:rPr lang="en-US" sz="2400" i="1" dirty="0" smtClean="0"/>
              <a:t>What is History?</a:t>
            </a:r>
            <a:r>
              <a:rPr lang="en-US" sz="2400" dirty="0" smtClean="0"/>
              <a:t> (Penguin: </a:t>
            </a:r>
            <a:r>
              <a:rPr lang="en-US" sz="2400" dirty="0" err="1" smtClean="0"/>
              <a:t>Harmondsworth</a:t>
            </a:r>
            <a:r>
              <a:rPr lang="en-US" sz="2400" dirty="0" smtClean="0"/>
              <a:t>, Middlesex, 1987 [1st ed. 1961]), pp. 3–30.</a:t>
            </a:r>
          </a:p>
          <a:p>
            <a:endParaRPr lang="en-GB" sz="2400" dirty="0"/>
          </a:p>
          <a:p>
            <a:endParaRPr lang="en-GB" sz="2400" dirty="0" smtClean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800" b="1" dirty="0" smtClean="0"/>
              <a:t>“Study the historian before you begin to study the facts,” urges EH Carr in </a:t>
            </a:r>
            <a:r>
              <a:rPr lang="en-GB" sz="2800" b="1" i="1" dirty="0" smtClean="0"/>
              <a:t>What is History?</a:t>
            </a:r>
            <a:r>
              <a:rPr lang="en-GB" sz="2800" b="1" dirty="0" smtClean="0"/>
              <a:t> (p. 23). Bearing his own advice in mind, therefore, can you use the assigned extracts deduce anything from about the approach to history favoured by Carr?</a:t>
            </a:r>
            <a:endParaRPr lang="en-GB" sz="2800" dirty="0" smtClean="0"/>
          </a:p>
          <a:p>
            <a:pPr marL="800100" lvl="1" indent="-342900">
              <a:buFontTx/>
              <a:buChar char="-"/>
            </a:pPr>
            <a:r>
              <a:rPr lang="en-GB" sz="2800" dirty="0" smtClean="0"/>
              <a:t>What ‘type’ of historian would you say he is?</a:t>
            </a:r>
          </a:p>
          <a:p>
            <a:pPr marL="800100" lvl="1" indent="-342900">
              <a:buFontTx/>
              <a:buChar char="-"/>
            </a:pPr>
            <a:r>
              <a:rPr lang="en-GB" sz="2800" dirty="0" smtClean="0"/>
              <a:t>What era or geographical locale do you think her specialises in?</a:t>
            </a:r>
          </a:p>
          <a:p>
            <a:pPr marL="800100" lvl="1" indent="-342900">
              <a:buFontTx/>
              <a:buChar char="-"/>
            </a:pPr>
            <a:r>
              <a:rPr lang="en-GB" sz="2800" dirty="0" smtClean="0"/>
              <a:t>What do you think his political persuasions are? </a:t>
            </a:r>
          </a:p>
          <a:p>
            <a:pPr marL="800100" lvl="1" indent="-342900">
              <a:buFontTx/>
              <a:buChar char="-"/>
            </a:pPr>
            <a:r>
              <a:rPr lang="en-GB" sz="2800" dirty="0" smtClean="0">
                <a:solidFill>
                  <a:srgbClr val="FFFF00"/>
                </a:solidFill>
              </a:rPr>
              <a:t>Are Carr’s ideas influenced in any way by the period in which he was writing?</a:t>
            </a:r>
          </a:p>
          <a:p>
            <a:endParaRPr 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1126024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1"/>
            <a:ext cx="12192000" cy="4174129"/>
          </a:xfrm>
          <a:prstGeom prst="rect">
            <a:avLst/>
          </a:prstGeom>
          <a:noFill/>
        </p:spPr>
        <p:txBody>
          <a:bodyPr wrap="square" lIns="540000" tIns="360000" rIns="540000" bIns="360000" rtlCol="0">
            <a:spAutoFit/>
          </a:bodyPr>
          <a:lstStyle/>
          <a:p>
            <a:r>
              <a:rPr lang="en-US" sz="2400" dirty="0" smtClean="0"/>
              <a:t>EH Carr, Preface and 'The Historian and His Facts' in </a:t>
            </a:r>
            <a:r>
              <a:rPr lang="en-US" sz="2400" i="1" dirty="0" smtClean="0"/>
              <a:t>What is History?</a:t>
            </a:r>
            <a:r>
              <a:rPr lang="en-US" sz="2400" dirty="0" smtClean="0"/>
              <a:t> (Penguin: </a:t>
            </a:r>
            <a:r>
              <a:rPr lang="en-US" sz="2400" dirty="0" err="1" smtClean="0"/>
              <a:t>Harmondsworth</a:t>
            </a:r>
            <a:r>
              <a:rPr lang="en-US" sz="2400" dirty="0" smtClean="0"/>
              <a:t>, Middlesex, 1987 [1st ed. 1961]), pp. 3–30.</a:t>
            </a:r>
          </a:p>
          <a:p>
            <a:endParaRPr lang="en-GB" sz="2400" dirty="0"/>
          </a:p>
          <a:p>
            <a:endParaRPr lang="en-GB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 smtClean="0"/>
              <a:t>Carr begins ‘The Historian and His Facts’ with a contrast between two Cambridge historians of different eras. What differences can you identify between the two extracts cited by Carr, and what significance can you draw from them?</a:t>
            </a:r>
            <a:endParaRPr lang="en-US" sz="3200" dirty="0" smtClean="0"/>
          </a:p>
        </p:txBody>
      </p:sp>
    </p:spTree>
    <p:extLst>
      <p:ext uri="{BB962C8B-B14F-4D97-AF65-F5344CB8AC3E}">
        <p14:creationId xmlns:p14="http://schemas.microsoft.com/office/powerpoint/2010/main" val="3795579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1"/>
            <a:ext cx="12192000" cy="5651456"/>
          </a:xfrm>
          <a:prstGeom prst="rect">
            <a:avLst/>
          </a:prstGeom>
          <a:noFill/>
        </p:spPr>
        <p:txBody>
          <a:bodyPr wrap="square" lIns="540000" tIns="360000" rIns="540000" bIns="360000" rtlCol="0">
            <a:spAutoFit/>
          </a:bodyPr>
          <a:lstStyle/>
          <a:p>
            <a:r>
              <a:rPr lang="en-US" sz="2400" dirty="0" smtClean="0"/>
              <a:t>EH Carr, Preface and 'The Historian and His Facts' in </a:t>
            </a:r>
            <a:r>
              <a:rPr lang="en-US" sz="2400" i="1" dirty="0" smtClean="0"/>
              <a:t>What is History?</a:t>
            </a:r>
            <a:r>
              <a:rPr lang="en-US" sz="2400" dirty="0" smtClean="0"/>
              <a:t> (Penguin: </a:t>
            </a:r>
            <a:r>
              <a:rPr lang="en-US" sz="2400" dirty="0" err="1" smtClean="0"/>
              <a:t>Harmondsworth</a:t>
            </a:r>
            <a:r>
              <a:rPr lang="en-US" sz="2400" dirty="0" smtClean="0"/>
              <a:t>, Middlesex, 1987 [1st ed. 1961]), pp. 3–30.</a:t>
            </a:r>
          </a:p>
          <a:p>
            <a:endParaRPr lang="en-GB" sz="2400" dirty="0"/>
          </a:p>
          <a:p>
            <a:endParaRPr lang="en-GB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 smtClean="0"/>
              <a:t>Carr poses a fundamental question: ‘What is a historical fact?’ (p. 10). What responses does he offer to this question? How have other historians attempted to address this issue?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 smtClean="0"/>
              <a:t>What does Carr mean by “</a:t>
            </a:r>
            <a:r>
              <a:rPr lang="en-GB" sz="3200" dirty="0" err="1" smtClean="0"/>
              <a:t>fetishsm</a:t>
            </a:r>
            <a:r>
              <a:rPr lang="en-GB" sz="3200" dirty="0" smtClean="0"/>
              <a:t> of documents” (p. 16), and what insights might this provide into the theories, methods and practices of historians?</a:t>
            </a:r>
            <a:endParaRPr lang="en-US" sz="3200" dirty="0" smtClean="0"/>
          </a:p>
        </p:txBody>
      </p:sp>
    </p:spTree>
    <p:extLst>
      <p:ext uri="{BB962C8B-B14F-4D97-AF65-F5344CB8AC3E}">
        <p14:creationId xmlns:p14="http://schemas.microsoft.com/office/powerpoint/2010/main" val="4077875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1"/>
            <a:ext cx="12192000" cy="4605016"/>
          </a:xfrm>
          <a:prstGeom prst="rect">
            <a:avLst/>
          </a:prstGeom>
          <a:noFill/>
        </p:spPr>
        <p:txBody>
          <a:bodyPr wrap="square" lIns="540000" tIns="360000" rIns="540000" bIns="360000" rtlCol="0">
            <a:spAutoFit/>
          </a:bodyPr>
          <a:lstStyle/>
          <a:p>
            <a:r>
              <a:rPr lang="en-US" sz="2400" dirty="0" smtClean="0"/>
              <a:t>EH Carr, Preface and 'The Historian and His Facts' in </a:t>
            </a:r>
            <a:r>
              <a:rPr lang="en-US" sz="2400" i="1" dirty="0" smtClean="0"/>
              <a:t>What is History?</a:t>
            </a:r>
            <a:r>
              <a:rPr lang="en-US" sz="2400" dirty="0" smtClean="0"/>
              <a:t> (Penguin: </a:t>
            </a:r>
            <a:r>
              <a:rPr lang="en-US" sz="2400" dirty="0" err="1" smtClean="0"/>
              <a:t>Harmondsworth</a:t>
            </a:r>
            <a:r>
              <a:rPr lang="en-US" sz="2400" dirty="0" smtClean="0"/>
              <a:t>, Middlesex, 1987 [1st ed. 1961]), pp. 3–30.</a:t>
            </a:r>
          </a:p>
          <a:p>
            <a:endParaRPr lang="en-GB" sz="2400" dirty="0"/>
          </a:p>
          <a:p>
            <a:endParaRPr lang="en-GB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 smtClean="0"/>
              <a:t>Eventually, Carr determines that “facts and documents do not by themselves constitute history” (p. 19). In that case, what </a:t>
            </a:r>
            <a:r>
              <a:rPr lang="en-GB" sz="3600" i="1" dirty="0" smtClean="0"/>
              <a:t>does </a:t>
            </a:r>
            <a:r>
              <a:rPr lang="en-GB" sz="3600" dirty="0" smtClean="0"/>
              <a:t>constitute history in Carr’s eyes</a:t>
            </a:r>
            <a:r>
              <a:rPr lang="en-GB" sz="2400" dirty="0" smtClean="0"/>
              <a:t>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endParaRPr 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1529981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1"/>
            <a:ext cx="12192000" cy="5774567"/>
          </a:xfrm>
          <a:prstGeom prst="rect">
            <a:avLst/>
          </a:prstGeom>
          <a:noFill/>
        </p:spPr>
        <p:txBody>
          <a:bodyPr wrap="square" lIns="540000" tIns="360000" rIns="540000" bIns="360000" rtlCol="0">
            <a:spAutoFit/>
          </a:bodyPr>
          <a:lstStyle/>
          <a:p>
            <a:r>
              <a:rPr lang="en-US" sz="2400" dirty="0" smtClean="0"/>
              <a:t>EH Carr, Preface and 'The Historian and His Facts' in </a:t>
            </a:r>
            <a:r>
              <a:rPr lang="en-US" sz="2400" i="1" dirty="0" smtClean="0"/>
              <a:t>What is History?</a:t>
            </a:r>
            <a:r>
              <a:rPr lang="en-US" sz="2400" dirty="0" smtClean="0"/>
              <a:t> (Penguin: </a:t>
            </a:r>
            <a:r>
              <a:rPr lang="en-US" sz="2400" dirty="0" err="1" smtClean="0"/>
              <a:t>Harmondsworth</a:t>
            </a:r>
            <a:r>
              <a:rPr lang="en-US" sz="2400" dirty="0" smtClean="0"/>
              <a:t>, Middlesex, 1987 [1st ed. 1961]), pp. 3–30.</a:t>
            </a:r>
          </a:p>
          <a:p>
            <a:endParaRPr lang="en-GB" sz="2400" dirty="0"/>
          </a:p>
          <a:p>
            <a:endParaRPr lang="en-GB" sz="32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 smtClean="0"/>
              <a:t>Says Carr, “the use of language forbids [the historian] to be neutral.” What do you understand by this phrase? Does it resonate or jar with your own understanding of history and the practices of historians?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endParaRPr 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1378138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1"/>
            <a:ext cx="12192000" cy="7867448"/>
          </a:xfrm>
          <a:prstGeom prst="rect">
            <a:avLst/>
          </a:prstGeom>
          <a:noFill/>
        </p:spPr>
        <p:txBody>
          <a:bodyPr wrap="square" lIns="540000" tIns="360000" rIns="540000" bIns="360000" rtlCol="0">
            <a:spAutoFit/>
          </a:bodyPr>
          <a:lstStyle/>
          <a:p>
            <a:r>
              <a:rPr lang="en-US" sz="2400" dirty="0" smtClean="0"/>
              <a:t>EH Carr, Preface and 'The Historian and His Facts' in </a:t>
            </a:r>
            <a:r>
              <a:rPr lang="en-US" sz="2400" i="1" dirty="0" smtClean="0"/>
              <a:t>What is History?</a:t>
            </a:r>
            <a:r>
              <a:rPr lang="en-US" sz="2400" dirty="0" smtClean="0"/>
              <a:t> (Penguin: </a:t>
            </a:r>
            <a:r>
              <a:rPr lang="en-US" sz="2400" dirty="0" err="1" smtClean="0"/>
              <a:t>Harmondsworth</a:t>
            </a:r>
            <a:r>
              <a:rPr lang="en-US" sz="2400" dirty="0" smtClean="0"/>
              <a:t>, Middlesex, 1987 [1st ed. 1961]), pp. 3–30.</a:t>
            </a:r>
          </a:p>
          <a:p>
            <a:endParaRPr lang="en-GB" sz="2400" dirty="0"/>
          </a:p>
          <a:p>
            <a:endParaRPr lang="en-GB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 smtClean="0"/>
              <a:t>Says Carr, “the use of language forbids [the historian] to be neutral.” What do you understand by this phrase? Does it resonate or jar with your own understanding of history and the practices of historians?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3200" b="1" dirty="0" smtClean="0"/>
              <a:t>Ultimately, how do you think Carr resolves his question </a:t>
            </a:r>
            <a:r>
              <a:rPr lang="en-GB" sz="3200" b="1" i="1" dirty="0" smtClean="0"/>
              <a:t>What is History?</a:t>
            </a:r>
            <a:endParaRPr lang="en-GB" sz="3200" dirty="0" smtClean="0"/>
          </a:p>
          <a:p>
            <a:r>
              <a:rPr lang="en-GB" sz="2400" dirty="0" smtClean="0"/>
              <a:t> 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endParaRPr 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2214042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1"/>
            <a:ext cx="12192000" cy="5528346"/>
          </a:xfrm>
          <a:prstGeom prst="rect">
            <a:avLst/>
          </a:prstGeom>
          <a:noFill/>
        </p:spPr>
        <p:txBody>
          <a:bodyPr wrap="square" lIns="540000" tIns="360000" rIns="540000" bIns="360000" rtlCol="0">
            <a:spAutoFit/>
          </a:bodyPr>
          <a:lstStyle/>
          <a:p>
            <a:pPr lvl="0"/>
            <a:r>
              <a:rPr lang="en-GB" sz="2400" dirty="0" smtClean="0"/>
              <a:t>John Tosh, 'The Uses of History' in </a:t>
            </a:r>
            <a:r>
              <a:rPr lang="en-GB" sz="2400" i="1" dirty="0" smtClean="0"/>
              <a:t>The Pursuit of History: Aims, Methods and New Directions in the Study of Modern History</a:t>
            </a:r>
            <a:r>
              <a:rPr lang="en-GB" sz="2400" dirty="0" smtClean="0"/>
              <a:t> (Pearson: Harlow, 2006 [1st ed. 1984]), pp. 28–56.</a:t>
            </a:r>
          </a:p>
          <a:p>
            <a:endParaRPr lang="en-GB" sz="2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b="1" dirty="0" smtClean="0"/>
              <a:t>What different ‘uses’ of history are listed by Tosh, and which do you think he finds most agreeable?</a:t>
            </a:r>
            <a:endParaRPr lang="en-GB" sz="2400" dirty="0" smtClean="0"/>
          </a:p>
          <a:p>
            <a:r>
              <a:rPr lang="en-GB" sz="2400" b="1" dirty="0" smtClean="0"/>
              <a:t> </a:t>
            </a:r>
            <a:endParaRPr lang="en-GB" sz="2400" dirty="0" smtClean="0"/>
          </a:p>
          <a:p>
            <a:r>
              <a:rPr lang="en-GB" sz="2400" dirty="0" smtClean="0"/>
              <a:t> 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endParaRPr 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398621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2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889</Words>
  <Application>Microsoft Office PowerPoint</Application>
  <PresentationFormat>Widescreen</PresentationFormat>
  <Paragraphs>85</Paragraphs>
  <Slides>10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1_Office Theme</vt:lpstr>
      <vt:lpstr>2_Office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Alexander Scott</dc:creator>
  <cp:lastModifiedBy>Alexander Scott</cp:lastModifiedBy>
  <cp:revision>7</cp:revision>
  <dcterms:created xsi:type="dcterms:W3CDTF">2016-10-06T13:25:11Z</dcterms:created>
  <dcterms:modified xsi:type="dcterms:W3CDTF">2016-10-10T11:49:57Z</dcterms:modified>
</cp:coreProperties>
</file>