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87"/>
  </p:notesMasterIdLst>
  <p:sldIdLst>
    <p:sldId id="256" r:id="rId5"/>
    <p:sldId id="271"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85" r:id="rId19"/>
    <p:sldId id="286" r:id="rId20"/>
    <p:sldId id="287" r:id="rId21"/>
    <p:sldId id="288" r:id="rId22"/>
    <p:sldId id="289" r:id="rId23"/>
    <p:sldId id="290" r:id="rId24"/>
    <p:sldId id="291" r:id="rId25"/>
    <p:sldId id="292" r:id="rId26"/>
    <p:sldId id="261" r:id="rId27"/>
    <p:sldId id="263" r:id="rId28"/>
    <p:sldId id="262" r:id="rId29"/>
    <p:sldId id="303" r:id="rId30"/>
    <p:sldId id="293" r:id="rId31"/>
    <p:sldId id="294" r:id="rId32"/>
    <p:sldId id="295" r:id="rId33"/>
    <p:sldId id="296" r:id="rId34"/>
    <p:sldId id="297" r:id="rId35"/>
    <p:sldId id="298" r:id="rId36"/>
    <p:sldId id="299" r:id="rId37"/>
    <p:sldId id="300" r:id="rId38"/>
    <p:sldId id="301" r:id="rId39"/>
    <p:sldId id="304" r:id="rId40"/>
    <p:sldId id="306" r:id="rId41"/>
    <p:sldId id="307" r:id="rId42"/>
    <p:sldId id="308" r:id="rId43"/>
    <p:sldId id="309" r:id="rId44"/>
    <p:sldId id="339" r:id="rId45"/>
    <p:sldId id="340" r:id="rId46"/>
    <p:sldId id="341" r:id="rId47"/>
    <p:sldId id="342" r:id="rId48"/>
    <p:sldId id="343" r:id="rId49"/>
    <p:sldId id="344" r:id="rId50"/>
    <p:sldId id="345" r:id="rId51"/>
    <p:sldId id="346" r:id="rId52"/>
    <p:sldId id="347" r:id="rId53"/>
    <p:sldId id="348" r:id="rId54"/>
    <p:sldId id="349" r:id="rId55"/>
    <p:sldId id="310" r:id="rId56"/>
    <p:sldId id="330" r:id="rId57"/>
    <p:sldId id="331" r:id="rId58"/>
    <p:sldId id="332" r:id="rId59"/>
    <p:sldId id="333" r:id="rId60"/>
    <p:sldId id="334" r:id="rId61"/>
    <p:sldId id="335" r:id="rId62"/>
    <p:sldId id="336" r:id="rId63"/>
    <p:sldId id="337" r:id="rId64"/>
    <p:sldId id="338" r:id="rId65"/>
    <p:sldId id="311" r:id="rId66"/>
    <p:sldId id="312" r:id="rId67"/>
    <p:sldId id="313" r:id="rId68"/>
    <p:sldId id="314" r:id="rId69"/>
    <p:sldId id="315" r:id="rId70"/>
    <p:sldId id="316" r:id="rId71"/>
    <p:sldId id="317" r:id="rId72"/>
    <p:sldId id="318" r:id="rId73"/>
    <p:sldId id="319" r:id="rId74"/>
    <p:sldId id="320" r:id="rId75"/>
    <p:sldId id="321" r:id="rId76"/>
    <p:sldId id="322" r:id="rId77"/>
    <p:sldId id="323" r:id="rId78"/>
    <p:sldId id="325" r:id="rId79"/>
    <p:sldId id="326" r:id="rId80"/>
    <p:sldId id="260" r:id="rId81"/>
    <p:sldId id="265" r:id="rId82"/>
    <p:sldId id="266" r:id="rId83"/>
    <p:sldId id="267" r:id="rId84"/>
    <p:sldId id="259" r:id="rId85"/>
    <p:sldId id="258" r:id="rId8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90" d="100"/>
          <a:sy n="90" d="100"/>
        </p:scale>
        <p:origin x="825"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slide" Target="slides/slide80.xml"/><Relationship Id="rId89"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70C252-8A56-43BE-8E86-ADE44F096C08}" type="datetimeFigureOut">
              <a:rPr lang="en-GB" smtClean="0"/>
              <a:t>18/02/2018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37F6B1-603F-4350-97AB-F541A956A249}" type="slidenum">
              <a:rPr lang="en-GB" smtClean="0"/>
              <a:t>‹#›</a:t>
            </a:fld>
            <a:endParaRPr lang="en-GB"/>
          </a:p>
        </p:txBody>
      </p:sp>
    </p:spTree>
    <p:extLst>
      <p:ext uri="{BB962C8B-B14F-4D97-AF65-F5344CB8AC3E}">
        <p14:creationId xmlns:p14="http://schemas.microsoft.com/office/powerpoint/2010/main" val="3356551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Adam_of_Bremen" TargetMode="External"/><Relationship Id="rId3" Type="http://schemas.openxmlformats.org/officeDocument/2006/relationships/hyperlink" Target="http://en.wikipedia.org/wiki/Gesta_Hammaburgensis_ecclesiae_pontificum" TargetMode="External"/><Relationship Id="rId7" Type="http://schemas.openxmlformats.org/officeDocument/2006/relationships/hyperlink" Target="http://en.wikipedia.org/wiki/Cassiodorus" TargetMode="External"/><Relationship Id="rId2" Type="http://schemas.openxmlformats.org/officeDocument/2006/relationships/slide" Target="../slides/slide60.xml"/><Relationship Id="rId1" Type="http://schemas.openxmlformats.org/officeDocument/2006/relationships/notesMaster" Target="../notesMasters/notesMaster1.xml"/><Relationship Id="rId6" Type="http://schemas.openxmlformats.org/officeDocument/2006/relationships/hyperlink" Target="http://en.wikipedia.org/wiki/Einhard" TargetMode="External"/><Relationship Id="rId11" Type="http://schemas.openxmlformats.org/officeDocument/2006/relationships/hyperlink" Target="http://en.wikipedia.org/wiki/North_America" TargetMode="External"/><Relationship Id="rId5" Type="http://schemas.openxmlformats.org/officeDocument/2006/relationships/hyperlink" Target="http://en.wikipedia.org/wiki/Geography" TargetMode="External"/><Relationship Id="rId10" Type="http://schemas.openxmlformats.org/officeDocument/2006/relationships/hyperlink" Target="http://en.wikipedia.org/wiki/Newfoundland_(island)" TargetMode="External"/><Relationship Id="rId4" Type="http://schemas.openxmlformats.org/officeDocument/2006/relationships/hyperlink" Target="http://en.wikipedia.org/wiki/History" TargetMode="External"/><Relationship Id="rId9" Type="http://schemas.openxmlformats.org/officeDocument/2006/relationships/hyperlink" Target="http://en.wikipedia.org/wiki/Vinland"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Talk about seduction/magic. God as Seducer/Magician as seducer? Greek</a:t>
            </a:r>
            <a:r>
              <a:rPr lang="en-GB" baseline="0" dirty="0"/>
              <a:t> tradition / Egyptian tradition</a:t>
            </a:r>
            <a:endParaRPr lang="en-GB" dirty="0"/>
          </a:p>
        </p:txBody>
      </p:sp>
      <p:sp>
        <p:nvSpPr>
          <p:cNvPr id="4" name="Slide Number Placeholder 3"/>
          <p:cNvSpPr>
            <a:spLocks noGrp="1"/>
          </p:cNvSpPr>
          <p:nvPr>
            <p:ph type="sldNum" sz="quarter" idx="10"/>
          </p:nvPr>
        </p:nvSpPr>
        <p:spPr/>
        <p:txBody>
          <a:bodyPr/>
          <a:lstStyle/>
          <a:p>
            <a:fld id="{B66B1E31-F5EF-4B28-B10D-0E0CB810C555}" type="slidenum">
              <a:rPr lang="en-GB" smtClean="0"/>
              <a:pPr/>
              <a:t>32</a:t>
            </a:fld>
            <a:endParaRPr lang="en-GB"/>
          </a:p>
        </p:txBody>
      </p:sp>
    </p:spTree>
    <p:extLst>
      <p:ext uri="{BB962C8B-B14F-4D97-AF65-F5344CB8AC3E}">
        <p14:creationId xmlns:p14="http://schemas.microsoft.com/office/powerpoint/2010/main" val="20858580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b="0" i="0" kern="1200" dirty="0">
                <a:solidFill>
                  <a:schemeClr val="tx1"/>
                </a:solidFill>
                <a:latin typeface="+mn-lt"/>
                <a:ea typeface="+mn-ea"/>
                <a:cs typeface="+mn-cs"/>
              </a:rPr>
              <a:t>Adam of Bremen's best-known work is the </a:t>
            </a:r>
            <a:r>
              <a:rPr lang="en-US" sz="1200" b="0" i="1" kern="1200" dirty="0" err="1">
                <a:solidFill>
                  <a:schemeClr val="tx1"/>
                </a:solidFill>
                <a:latin typeface="+mn-lt"/>
                <a:ea typeface="+mn-ea"/>
                <a:cs typeface="+mn-cs"/>
                <a:hlinkClick r:id="rId3" tooltip="Gesta Hammaburgensis ecclesiae pontificum"/>
              </a:rPr>
              <a:t>Gesta</a:t>
            </a:r>
            <a:r>
              <a:rPr lang="en-US" sz="1200" b="0" i="1" kern="1200" dirty="0">
                <a:solidFill>
                  <a:schemeClr val="tx1"/>
                </a:solidFill>
                <a:latin typeface="+mn-lt"/>
                <a:ea typeface="+mn-ea"/>
                <a:cs typeface="+mn-cs"/>
                <a:hlinkClick r:id="rId3" tooltip="Gesta Hammaburgensis ecclesiae pontificum"/>
              </a:rPr>
              <a:t> </a:t>
            </a:r>
            <a:r>
              <a:rPr lang="en-US" sz="1200" b="0" i="1" kern="1200" dirty="0" err="1">
                <a:solidFill>
                  <a:schemeClr val="tx1"/>
                </a:solidFill>
                <a:latin typeface="+mn-lt"/>
                <a:ea typeface="+mn-ea"/>
                <a:cs typeface="+mn-cs"/>
                <a:hlinkClick r:id="rId3" tooltip="Gesta Hammaburgensis ecclesiae pontificum"/>
              </a:rPr>
              <a:t>Hammaburgensis</a:t>
            </a:r>
            <a:r>
              <a:rPr lang="en-US" sz="1200" b="0" i="1" kern="1200" dirty="0">
                <a:solidFill>
                  <a:schemeClr val="tx1"/>
                </a:solidFill>
                <a:latin typeface="+mn-lt"/>
                <a:ea typeface="+mn-ea"/>
                <a:cs typeface="+mn-cs"/>
                <a:hlinkClick r:id="rId3" tooltip="Gesta Hammaburgensis ecclesiae pontificum"/>
              </a:rPr>
              <a:t> Ecclesiae </a:t>
            </a:r>
            <a:r>
              <a:rPr lang="en-US" sz="1200" b="0" i="1" kern="1200" dirty="0" err="1">
                <a:solidFill>
                  <a:schemeClr val="tx1"/>
                </a:solidFill>
                <a:latin typeface="+mn-lt"/>
                <a:ea typeface="+mn-ea"/>
                <a:cs typeface="+mn-cs"/>
                <a:hlinkClick r:id="rId3" tooltip="Gesta Hammaburgensis ecclesiae pontificum"/>
              </a:rPr>
              <a:t>Pontificum</a:t>
            </a:r>
            <a:r>
              <a:rPr lang="en-US" sz="1200" b="0" i="0" kern="1200" dirty="0">
                <a:solidFill>
                  <a:schemeClr val="tx1"/>
                </a:solidFill>
                <a:latin typeface="+mn-lt"/>
                <a:ea typeface="+mn-ea"/>
                <a:cs typeface="+mn-cs"/>
              </a:rPr>
              <a:t> (</a:t>
            </a:r>
            <a:r>
              <a:rPr lang="en-US" sz="1200" b="0" i="1" kern="1200" dirty="0">
                <a:solidFill>
                  <a:schemeClr val="tx1"/>
                </a:solidFill>
                <a:latin typeface="+mn-lt"/>
                <a:ea typeface="+mn-ea"/>
                <a:cs typeface="+mn-cs"/>
              </a:rPr>
              <a:t>Deeds of Bishops of the Hamburg Church</a:t>
            </a:r>
            <a:r>
              <a:rPr lang="en-US" sz="1200" b="0" i="0" kern="1200" dirty="0">
                <a:solidFill>
                  <a:schemeClr val="tx1"/>
                </a:solidFill>
                <a:latin typeface="+mn-lt"/>
                <a:ea typeface="+mn-ea"/>
                <a:cs typeface="+mn-cs"/>
              </a:rPr>
              <a:t>), which he began only after the death of the archbishop </a:t>
            </a:r>
            <a:r>
              <a:rPr lang="en-US" sz="1200" b="0" i="0" kern="1200" dirty="0" err="1">
                <a:solidFill>
                  <a:schemeClr val="tx1"/>
                </a:solidFill>
                <a:latin typeface="+mn-lt"/>
                <a:ea typeface="+mn-ea"/>
                <a:cs typeface="+mn-cs"/>
              </a:rPr>
              <a:t>Adalbert</a:t>
            </a:r>
            <a:r>
              <a:rPr lang="en-US" sz="1200" b="0" i="0" kern="1200" dirty="0">
                <a:solidFill>
                  <a:schemeClr val="tx1"/>
                </a:solidFill>
                <a:latin typeface="+mn-lt"/>
                <a:ea typeface="+mn-ea"/>
                <a:cs typeface="+mn-cs"/>
              </a:rPr>
              <a:t>. It consists of four volumes about the history of the archbishopric of Hamburg-Bremen, and the isles of the north. The first three mainly consist of </a:t>
            </a:r>
            <a:r>
              <a:rPr lang="en-US" sz="1200" b="0" i="0" kern="1200" dirty="0">
                <a:solidFill>
                  <a:schemeClr val="tx1"/>
                </a:solidFill>
                <a:latin typeface="+mn-lt"/>
                <a:ea typeface="+mn-ea"/>
                <a:cs typeface="+mn-cs"/>
                <a:hlinkClick r:id="rId4" tooltip="History"/>
              </a:rPr>
              <a:t>history</a:t>
            </a:r>
            <a:r>
              <a:rPr lang="en-US" sz="1200" b="0" i="0" kern="1200" dirty="0">
                <a:solidFill>
                  <a:schemeClr val="tx1"/>
                </a:solidFill>
                <a:latin typeface="+mn-lt"/>
                <a:ea typeface="+mn-ea"/>
                <a:cs typeface="+mn-cs"/>
              </a:rPr>
              <a:t> and the last one is mainly </a:t>
            </a:r>
            <a:r>
              <a:rPr lang="en-US" sz="1200" b="0" i="0" kern="1200" dirty="0" err="1">
                <a:solidFill>
                  <a:schemeClr val="tx1"/>
                </a:solidFill>
                <a:latin typeface="+mn-lt"/>
                <a:ea typeface="+mn-ea"/>
                <a:cs typeface="+mn-cs"/>
              </a:rPr>
              <a:t>on</a:t>
            </a:r>
            <a:r>
              <a:rPr lang="en-US" sz="1200" b="0" i="0" kern="1200" dirty="0" err="1">
                <a:solidFill>
                  <a:schemeClr val="tx1"/>
                </a:solidFill>
                <a:latin typeface="+mn-lt"/>
                <a:ea typeface="+mn-ea"/>
                <a:cs typeface="+mn-cs"/>
                <a:hlinkClick r:id="rId5" tooltip="Geography"/>
              </a:rPr>
              <a:t>geography</a:t>
            </a:r>
            <a:r>
              <a:rPr lang="en-US" sz="1200" b="0" i="0" kern="1200" dirty="0">
                <a:solidFill>
                  <a:schemeClr val="tx1"/>
                </a:solidFill>
                <a:latin typeface="+mn-lt"/>
                <a:ea typeface="+mn-ea"/>
                <a:cs typeface="+mn-cs"/>
              </a:rPr>
              <a:t>. Adam based his works in part on </a:t>
            </a:r>
            <a:r>
              <a:rPr lang="en-US" sz="1200" b="0" i="0" kern="1200" dirty="0" err="1">
                <a:solidFill>
                  <a:schemeClr val="tx1"/>
                </a:solidFill>
                <a:latin typeface="+mn-lt"/>
                <a:ea typeface="+mn-ea"/>
                <a:cs typeface="+mn-cs"/>
                <a:hlinkClick r:id="rId6" tooltip="Einhard"/>
              </a:rPr>
              <a:t>Einhard</a:t>
            </a:r>
            <a:r>
              <a:rPr lang="en-US" sz="1200" b="0" i="0" kern="1200" dirty="0">
                <a:solidFill>
                  <a:schemeClr val="tx1"/>
                </a:solidFill>
                <a:latin typeface="+mn-lt"/>
                <a:ea typeface="+mn-ea"/>
                <a:cs typeface="+mn-cs"/>
              </a:rPr>
              <a:t>, </a:t>
            </a:r>
            <a:r>
              <a:rPr lang="en-US" sz="1200" b="0" i="0" kern="1200" dirty="0">
                <a:solidFill>
                  <a:schemeClr val="tx1"/>
                </a:solidFill>
                <a:latin typeface="+mn-lt"/>
                <a:ea typeface="+mn-ea"/>
                <a:cs typeface="+mn-cs"/>
                <a:hlinkClick r:id="rId7" tooltip="Cassiodorus"/>
              </a:rPr>
              <a:t>Cassiodorus</a:t>
            </a:r>
            <a:r>
              <a:rPr lang="en-US" sz="1200" b="0" i="0" kern="1200" dirty="0">
                <a:solidFill>
                  <a:schemeClr val="tx1"/>
                </a:solidFill>
                <a:latin typeface="+mn-lt"/>
                <a:ea typeface="+mn-ea"/>
                <a:cs typeface="+mn-cs"/>
              </a:rPr>
              <a:t>, and other earlier historians, as he had the whole library of the church of Bremen at his fingertips. The first edition was completed in 1075/1076.</a:t>
            </a:r>
            <a:r>
              <a:rPr lang="en-US" sz="1200" b="0" i="0" kern="1200" baseline="30000" dirty="0">
                <a:solidFill>
                  <a:schemeClr val="tx1"/>
                </a:solidFill>
                <a:latin typeface="+mn-lt"/>
                <a:ea typeface="+mn-ea"/>
                <a:cs typeface="+mn-cs"/>
                <a:hlinkClick r:id="rId8"/>
              </a:rPr>
              <a:t>[2]</a:t>
            </a:r>
            <a:endParaRPr lang="en-US" sz="1200" b="0" i="0" kern="1200" dirty="0">
              <a:solidFill>
                <a:schemeClr val="tx1"/>
              </a:solidFill>
              <a:latin typeface="+mn-lt"/>
              <a:ea typeface="+mn-ea"/>
              <a:cs typeface="+mn-cs"/>
            </a:endParaRPr>
          </a:p>
          <a:p>
            <a:r>
              <a:rPr lang="en-US" sz="1200" b="0" i="0" kern="1200" dirty="0">
                <a:solidFill>
                  <a:schemeClr val="tx1"/>
                </a:solidFill>
                <a:latin typeface="+mn-lt"/>
                <a:ea typeface="+mn-ea"/>
                <a:cs typeface="+mn-cs"/>
              </a:rPr>
              <a:t>The first book gives a history from 788 onwards of the Church in Hamburg-Bremen, and the Christian mission in the North. This is the chief source of knowledge of the North until the thirteenth century. The second book continues the history, and also deals with German history between 940 and 1045. The third book is about the deeds of archbishop </a:t>
            </a:r>
            <a:r>
              <a:rPr lang="en-US" sz="1200" b="0" i="0" kern="1200" dirty="0" err="1">
                <a:solidFill>
                  <a:schemeClr val="tx1"/>
                </a:solidFill>
                <a:latin typeface="+mn-lt"/>
                <a:ea typeface="+mn-ea"/>
                <a:cs typeface="+mn-cs"/>
              </a:rPr>
              <a:t>Adalbert</a:t>
            </a:r>
            <a:r>
              <a:rPr lang="en-US" sz="1200" b="0" i="0" kern="1200" dirty="0">
                <a:solidFill>
                  <a:schemeClr val="tx1"/>
                </a:solidFill>
                <a:latin typeface="+mn-lt"/>
                <a:ea typeface="+mn-ea"/>
                <a:cs typeface="+mn-cs"/>
              </a:rPr>
              <a:t> and is considered a milestone in medieval biographical writing.</a:t>
            </a:r>
          </a:p>
          <a:p>
            <a:r>
              <a:rPr lang="en-US" sz="1200" b="0" i="0" kern="1200" dirty="0">
                <a:solidFill>
                  <a:schemeClr val="tx1"/>
                </a:solidFill>
                <a:latin typeface="+mn-lt"/>
                <a:ea typeface="+mn-ea"/>
                <a:cs typeface="+mn-cs"/>
              </a:rPr>
              <a:t>The fourth book, </a:t>
            </a:r>
            <a:r>
              <a:rPr lang="en-US" sz="1200" b="0" i="1" kern="1200" dirty="0" err="1">
                <a:solidFill>
                  <a:schemeClr val="tx1"/>
                </a:solidFill>
                <a:latin typeface="+mn-lt"/>
                <a:ea typeface="+mn-ea"/>
                <a:cs typeface="+mn-cs"/>
              </a:rPr>
              <a:t>Descriptio</a:t>
            </a:r>
            <a:r>
              <a:rPr lang="en-US" sz="1200" b="0" i="1" kern="1200" dirty="0">
                <a:solidFill>
                  <a:schemeClr val="tx1"/>
                </a:solidFill>
                <a:latin typeface="+mn-lt"/>
                <a:ea typeface="+mn-ea"/>
                <a:cs typeface="+mn-cs"/>
              </a:rPr>
              <a:t> </a:t>
            </a:r>
            <a:r>
              <a:rPr lang="en-US" sz="1200" b="0" i="1" kern="1200" dirty="0" err="1">
                <a:solidFill>
                  <a:schemeClr val="tx1"/>
                </a:solidFill>
                <a:latin typeface="+mn-lt"/>
                <a:ea typeface="+mn-ea"/>
                <a:cs typeface="+mn-cs"/>
              </a:rPr>
              <a:t>insularum</a:t>
            </a:r>
            <a:r>
              <a:rPr lang="en-US" sz="1200" b="0" i="1" kern="1200" dirty="0">
                <a:solidFill>
                  <a:schemeClr val="tx1"/>
                </a:solidFill>
                <a:latin typeface="+mn-lt"/>
                <a:ea typeface="+mn-ea"/>
                <a:cs typeface="+mn-cs"/>
              </a:rPr>
              <a:t> </a:t>
            </a:r>
            <a:r>
              <a:rPr lang="en-US" sz="1200" b="0" i="1" kern="1200" dirty="0" err="1">
                <a:solidFill>
                  <a:schemeClr val="tx1"/>
                </a:solidFill>
                <a:latin typeface="+mn-lt"/>
                <a:ea typeface="+mn-ea"/>
                <a:cs typeface="+mn-cs"/>
              </a:rPr>
              <a:t>Aquilonis</a:t>
            </a:r>
            <a:r>
              <a:rPr lang="en-US" sz="1200" b="0" i="0" kern="1200" dirty="0">
                <a:solidFill>
                  <a:schemeClr val="tx1"/>
                </a:solidFill>
                <a:latin typeface="+mn-lt"/>
                <a:ea typeface="+mn-ea"/>
                <a:cs typeface="+mn-cs"/>
              </a:rPr>
              <a:t>, completed approximately in 1075, is about the geography, people and customs of Scandinavia, as well as updates of the progress of Christian missionaries there. The description of the Uppsala temple is one of the most famous excerpts of the </a:t>
            </a:r>
            <a:r>
              <a:rPr lang="en-US" sz="1200" b="0" i="0" kern="1200" dirty="0" err="1">
                <a:solidFill>
                  <a:schemeClr val="tx1"/>
                </a:solidFill>
                <a:latin typeface="+mn-lt"/>
                <a:ea typeface="+mn-ea"/>
                <a:cs typeface="+mn-cs"/>
              </a:rPr>
              <a:t>Gesta</a:t>
            </a:r>
            <a:r>
              <a:rPr lang="en-US" sz="1200" b="0" i="0" kern="1200" dirty="0">
                <a:solidFill>
                  <a:schemeClr val="tx1"/>
                </a:solidFill>
                <a:latin typeface="+mn-lt"/>
                <a:ea typeface="+mn-ea"/>
                <a:cs typeface="+mn-cs"/>
              </a:rPr>
              <a:t>, however as no archaeological site has ever been found, one can wonder if Adam’s description is linked to reality. </a:t>
            </a:r>
            <a:r>
              <a:rPr lang="en-US" sz="1200" b="0" i="1" kern="1200" dirty="0">
                <a:solidFill>
                  <a:schemeClr val="tx1"/>
                </a:solidFill>
                <a:latin typeface="+mn-lt"/>
                <a:ea typeface="+mn-ea"/>
                <a:cs typeface="+mn-cs"/>
              </a:rPr>
              <a:t>In this temple, entirely decked out in gold, the people worship the statues of three gods in such wise that the mightiest of them, Thor, occupies a throne in the middle of the chamber; Wotan and </a:t>
            </a:r>
            <a:r>
              <a:rPr lang="en-US" sz="1200" b="0" i="1" kern="1200" dirty="0" err="1">
                <a:solidFill>
                  <a:schemeClr val="tx1"/>
                </a:solidFill>
                <a:latin typeface="+mn-lt"/>
                <a:ea typeface="+mn-ea"/>
                <a:cs typeface="+mn-cs"/>
              </a:rPr>
              <a:t>Frikko</a:t>
            </a:r>
            <a:r>
              <a:rPr lang="en-US" sz="1200" b="0" i="1" kern="1200" dirty="0">
                <a:solidFill>
                  <a:schemeClr val="tx1"/>
                </a:solidFill>
                <a:latin typeface="+mn-lt"/>
                <a:ea typeface="+mn-ea"/>
                <a:cs typeface="+mn-cs"/>
              </a:rPr>
              <a:t> have places on either side. (…) Thor, they say, presides over the air, which governs the thunder and lightning, the winds and rains, fair weather crops. The other, Wotan – that is, the Furious – carries on war and imparts to man strength against his enemies. The third is </a:t>
            </a:r>
            <a:r>
              <a:rPr lang="en-US" sz="1200" b="0" i="1" kern="1200" dirty="0" err="1">
                <a:solidFill>
                  <a:schemeClr val="tx1"/>
                </a:solidFill>
                <a:latin typeface="+mn-lt"/>
                <a:ea typeface="+mn-ea"/>
                <a:cs typeface="+mn-cs"/>
              </a:rPr>
              <a:t>Frikko</a:t>
            </a:r>
            <a:r>
              <a:rPr lang="en-US" sz="1200" b="0" i="1" kern="1200" dirty="0">
                <a:solidFill>
                  <a:schemeClr val="tx1"/>
                </a:solidFill>
                <a:latin typeface="+mn-lt"/>
                <a:ea typeface="+mn-ea"/>
                <a:cs typeface="+mn-cs"/>
              </a:rPr>
              <a:t>, who bestows peace and pleasure on mortals. His likeness, too, they fashion with an immense phallus</a:t>
            </a:r>
            <a:r>
              <a:rPr lang="en-US" sz="1200" b="0" i="0" kern="1200" dirty="0">
                <a:solidFill>
                  <a:schemeClr val="tx1"/>
                </a:solidFill>
                <a:latin typeface="+mn-lt"/>
                <a:ea typeface="+mn-ea"/>
                <a:cs typeface="+mn-cs"/>
              </a:rPr>
              <a:t>.</a:t>
            </a:r>
            <a:r>
              <a:rPr lang="en-US" sz="1200" b="0" i="0" kern="1200" baseline="30000" dirty="0">
                <a:solidFill>
                  <a:schemeClr val="tx1"/>
                </a:solidFill>
                <a:latin typeface="+mn-lt"/>
                <a:ea typeface="+mn-ea"/>
                <a:cs typeface="+mn-cs"/>
                <a:hlinkClick r:id="rId8"/>
              </a:rPr>
              <a:t>[3]</a:t>
            </a:r>
            <a:r>
              <a:rPr lang="en-US" sz="1200" b="0" i="0" kern="1200" dirty="0">
                <a:solidFill>
                  <a:schemeClr val="tx1"/>
                </a:solidFill>
                <a:latin typeface="+mn-lt"/>
                <a:ea typeface="+mn-ea"/>
                <a:cs typeface="+mn-cs"/>
              </a:rPr>
              <a:t> Adam also presents idolatry and human sacrifice as religious practice : </a:t>
            </a:r>
            <a:r>
              <a:rPr lang="en-US" sz="1200" b="0" i="1" kern="1200" dirty="0">
                <a:solidFill>
                  <a:schemeClr val="tx1"/>
                </a:solidFill>
                <a:latin typeface="+mn-lt"/>
                <a:ea typeface="+mn-ea"/>
                <a:cs typeface="+mn-cs"/>
              </a:rPr>
              <a:t>For all their gods there are appointed priests to offer sacrifices for the people. If plague and famine threaten, a libation is poured to the idol Thor; if war, to Wotan; if marriages are to be celebrated, to </a:t>
            </a:r>
            <a:r>
              <a:rPr lang="en-US" sz="1200" b="0" i="1" kern="1200" dirty="0" err="1">
                <a:solidFill>
                  <a:schemeClr val="tx1"/>
                </a:solidFill>
                <a:latin typeface="+mn-lt"/>
                <a:ea typeface="+mn-ea"/>
                <a:cs typeface="+mn-cs"/>
              </a:rPr>
              <a:t>Frikko</a:t>
            </a:r>
            <a:r>
              <a:rPr lang="en-US" sz="1200" b="0" i="0" kern="1200" dirty="0">
                <a:solidFill>
                  <a:schemeClr val="tx1"/>
                </a:solidFill>
                <a:latin typeface="+mn-lt"/>
                <a:ea typeface="+mn-ea"/>
                <a:cs typeface="+mn-cs"/>
              </a:rPr>
              <a:t>.</a:t>
            </a:r>
            <a:r>
              <a:rPr lang="en-US" sz="1200" b="0" i="0" kern="1200" baseline="30000" dirty="0">
                <a:solidFill>
                  <a:schemeClr val="tx1"/>
                </a:solidFill>
                <a:latin typeface="+mn-lt"/>
                <a:ea typeface="+mn-ea"/>
                <a:cs typeface="+mn-cs"/>
                <a:hlinkClick r:id="rId8"/>
              </a:rPr>
              <a:t>[3]</a:t>
            </a:r>
            <a:r>
              <a:rPr lang="en-US" sz="1200" b="0" i="0" kern="1200" dirty="0">
                <a:solidFill>
                  <a:schemeClr val="tx1"/>
                </a:solidFill>
                <a:latin typeface="+mn-lt"/>
                <a:ea typeface="+mn-ea"/>
                <a:cs typeface="+mn-cs"/>
              </a:rPr>
              <a:t> Adam was a supporter of converting the Northern people. Scandinavia had only just recently been explored by missionaries, and since the fourth book was perhaps created to inspire and guide future missionaries, its detailed descriptions make it one of the most important sources about pre-Christian Scandinavia. It is also the first known European record (in chapter 38) that mentions </a:t>
            </a:r>
            <a:r>
              <a:rPr lang="en-US" sz="1200" b="0" i="0" kern="1200" dirty="0">
                <a:solidFill>
                  <a:schemeClr val="tx1"/>
                </a:solidFill>
                <a:latin typeface="+mn-lt"/>
                <a:ea typeface="+mn-ea"/>
                <a:cs typeface="+mn-cs"/>
                <a:hlinkClick r:id="rId9" tooltip="Vinland"/>
              </a:rPr>
              <a:t>Vinland</a:t>
            </a:r>
            <a:r>
              <a:rPr lang="en-US" sz="1200" b="0" i="0" kern="1200" dirty="0">
                <a:solidFill>
                  <a:schemeClr val="tx1"/>
                </a:solidFill>
                <a:latin typeface="+mn-lt"/>
                <a:ea typeface="+mn-ea"/>
                <a:cs typeface="+mn-cs"/>
              </a:rPr>
              <a:t> (</a:t>
            </a:r>
            <a:r>
              <a:rPr lang="en-US" sz="1200" b="0" i="0" kern="1200" dirty="0" err="1">
                <a:solidFill>
                  <a:schemeClr val="tx1"/>
                </a:solidFill>
                <a:latin typeface="+mn-lt"/>
                <a:ea typeface="+mn-ea"/>
                <a:cs typeface="+mn-cs"/>
              </a:rPr>
              <a:t>Winland</a:t>
            </a:r>
            <a:r>
              <a:rPr lang="en-US" sz="1200" b="0" i="0" kern="1200" dirty="0">
                <a:solidFill>
                  <a:schemeClr val="tx1"/>
                </a:solidFill>
                <a:latin typeface="+mn-lt"/>
                <a:ea typeface="+mn-ea"/>
                <a:cs typeface="+mn-cs"/>
              </a:rPr>
              <a:t>) island (</a:t>
            </a:r>
            <a:r>
              <a:rPr lang="en-US" sz="1200" b="0" i="0" kern="1200" dirty="0" err="1">
                <a:solidFill>
                  <a:schemeClr val="tx1"/>
                </a:solidFill>
                <a:latin typeface="+mn-lt"/>
                <a:ea typeface="+mn-ea"/>
                <a:cs typeface="+mn-cs"/>
              </a:rPr>
              <a:t>insula</a:t>
            </a:r>
            <a:r>
              <a:rPr lang="en-US" sz="1200" b="0" i="0" kern="1200" dirty="0">
                <a:solidFill>
                  <a:schemeClr val="tx1"/>
                </a:solidFill>
                <a:latin typeface="+mn-lt"/>
                <a:ea typeface="+mn-ea"/>
                <a:cs typeface="+mn-cs"/>
              </a:rPr>
              <a:t>), a land centuries later possibly identified as </a:t>
            </a:r>
            <a:r>
              <a:rPr lang="en-US" sz="1200" b="0" i="0" kern="1200" dirty="0">
                <a:solidFill>
                  <a:schemeClr val="tx1"/>
                </a:solidFill>
                <a:latin typeface="+mn-lt"/>
                <a:ea typeface="+mn-ea"/>
                <a:cs typeface="+mn-cs"/>
                <a:hlinkClick r:id="rId10" tooltip="Newfoundland (island)"/>
              </a:rPr>
              <a:t>Newfoundland</a:t>
            </a:r>
            <a:r>
              <a:rPr lang="en-US" sz="1200" b="0" i="0" kern="1200" dirty="0">
                <a:solidFill>
                  <a:schemeClr val="tx1"/>
                </a:solidFill>
                <a:latin typeface="+mn-lt"/>
                <a:ea typeface="+mn-ea"/>
                <a:cs typeface="+mn-cs"/>
              </a:rPr>
              <a:t>, Canada, </a:t>
            </a:r>
            <a:r>
              <a:rPr lang="en-US" sz="1200" b="0" i="0" kern="1200" dirty="0">
                <a:solidFill>
                  <a:schemeClr val="tx1"/>
                </a:solidFill>
                <a:latin typeface="+mn-lt"/>
                <a:ea typeface="+mn-ea"/>
                <a:cs typeface="+mn-cs"/>
                <a:hlinkClick r:id="rId11" tooltip="North America"/>
              </a:rPr>
              <a:t>North America</a:t>
            </a:r>
            <a:r>
              <a:rPr lang="en-US" sz="1200" b="0" i="0" kern="1200" dirty="0">
                <a:solidFill>
                  <a:schemeClr val="tx1"/>
                </a:solidFill>
                <a:latin typeface="+mn-lt"/>
                <a:ea typeface="+mn-ea"/>
                <a:cs typeface="+mn-cs"/>
              </a:rPr>
              <a:t>.</a:t>
            </a:r>
          </a:p>
          <a:p>
            <a:endParaRPr lang="en-GB" dirty="0"/>
          </a:p>
        </p:txBody>
      </p:sp>
      <p:sp>
        <p:nvSpPr>
          <p:cNvPr id="4" name="Slide Number Placeholder 3"/>
          <p:cNvSpPr>
            <a:spLocks noGrp="1"/>
          </p:cNvSpPr>
          <p:nvPr>
            <p:ph type="sldNum" sz="quarter" idx="10"/>
          </p:nvPr>
        </p:nvSpPr>
        <p:spPr/>
        <p:txBody>
          <a:bodyPr/>
          <a:lstStyle/>
          <a:p>
            <a:fld id="{D993223C-5B47-4FAF-885B-78BCAC2C2D0C}" type="slidenum">
              <a:rPr lang="en-GB" smtClean="0"/>
              <a:pPr/>
              <a:t>60</a:t>
            </a:fld>
            <a:endParaRPr lang="en-GB"/>
          </a:p>
        </p:txBody>
      </p:sp>
    </p:spTree>
    <p:extLst>
      <p:ext uri="{BB962C8B-B14F-4D97-AF65-F5344CB8AC3E}">
        <p14:creationId xmlns:p14="http://schemas.microsoft.com/office/powerpoint/2010/main" val="1774657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21EB9559-F51D-4925-9F3A-8490598E80D0}" type="datetimeFigureOut">
              <a:rPr lang="en-GB" smtClean="0"/>
              <a:t>18/02/2018</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2AD96AD-7397-42FA-B915-E55677B587C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EB9559-F51D-4925-9F3A-8490598E80D0}"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21EB9559-F51D-4925-9F3A-8490598E80D0}"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D96AD-7397-42FA-B915-E55677B587C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EB9559-F51D-4925-9F3A-8490598E80D0}"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1EB9559-F51D-4925-9F3A-8490598E80D0}" type="datetimeFigureOut">
              <a:rPr lang="en-GB" smtClean="0"/>
              <a:t>18/02/2018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21EB9559-F51D-4925-9F3A-8490598E80D0}" type="datetimeFigureOut">
              <a:rPr lang="en-GB" smtClean="0"/>
              <a:t>18/02/2018</a:t>
            </a:fld>
            <a:endParaRPr lang="en-GB"/>
          </a:p>
        </p:txBody>
      </p:sp>
      <p:sp>
        <p:nvSpPr>
          <p:cNvPr id="8" name="Slide Number Placeholder 7"/>
          <p:cNvSpPr>
            <a:spLocks noGrp="1"/>
          </p:cNvSpPr>
          <p:nvPr>
            <p:ph type="sldNum" sz="quarter" idx="11"/>
          </p:nvPr>
        </p:nvSpPr>
        <p:spPr/>
        <p:txBody>
          <a:bodyPr/>
          <a:lstStyle/>
          <a:p>
            <a:fld id="{12AD96AD-7397-42FA-B915-E55677B587C3}" type="slidenum">
              <a:rPr lang="en-GB" smtClean="0"/>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EB9559-F51D-4925-9F3A-8490598E80D0}" type="datetimeFigureOut">
              <a:rPr lang="en-GB" smtClean="0"/>
              <a:t>18/02/2018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1EB9559-F51D-4925-9F3A-8490598E80D0}"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156448" y="6422064"/>
            <a:ext cx="762000" cy="365125"/>
          </a:xfrm>
        </p:spPr>
        <p:txBody>
          <a:bodyPr/>
          <a:lstStyle/>
          <a:p>
            <a:fld id="{12AD96AD-7397-42FA-B915-E55677B587C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21EB9559-F51D-4925-9F3A-8490598E80D0}" type="datetimeFigureOut">
              <a:rPr lang="en-GB" smtClean="0"/>
              <a:t>18/02/2018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EB9559-F51D-4925-9F3A-8490598E80D0}"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1EB9559-F51D-4925-9F3A-8490598E80D0}" type="datetimeFigureOut">
              <a:rPr lang="en-GB" smtClean="0"/>
              <a:t>18/02/2018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AD96AD-7397-42FA-B915-E55677B587C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21EB9559-F51D-4925-9F3A-8490598E80D0}" type="datetimeFigureOut">
              <a:rPr lang="en-GB" smtClean="0"/>
              <a:t>18/02/2018</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12AD96AD-7397-42FA-B915-E55677B587C3}"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hyperlink" Target="http://www.greekshadows.com/en/main.html" TargetMode="External"/><Relationship Id="rId2" Type="http://schemas.openxmlformats.org/officeDocument/2006/relationships/hyperlink" Target="http://www.youtube.com/watch?v=am1utFUUkr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Alexander Romance</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Romance Tradition</a:t>
            </a:r>
          </a:p>
        </p:txBody>
      </p:sp>
      <p:sp>
        <p:nvSpPr>
          <p:cNvPr id="3" name="Content Placeholder 2"/>
          <p:cNvSpPr>
            <a:spLocks noGrp="1"/>
          </p:cNvSpPr>
          <p:nvPr>
            <p:ph idx="1"/>
          </p:nvPr>
        </p:nvSpPr>
        <p:spPr/>
        <p:txBody>
          <a:bodyPr/>
          <a:lstStyle/>
          <a:p>
            <a:r>
              <a:rPr lang="en-GB" dirty="0"/>
              <a:t>Not one of the “ideal novels”</a:t>
            </a:r>
          </a:p>
          <a:p>
            <a:r>
              <a:rPr lang="en-GB" dirty="0"/>
              <a:t>Complicated textual history</a:t>
            </a:r>
          </a:p>
        </p:txBody>
      </p:sp>
    </p:spTree>
    <p:extLst>
      <p:ext uri="{BB962C8B-B14F-4D97-AF65-F5344CB8AC3E}">
        <p14:creationId xmlns:p14="http://schemas.microsoft.com/office/powerpoint/2010/main" val="19944627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Historical Traditions of the Alexander Story</a:t>
            </a:r>
          </a:p>
        </p:txBody>
      </p:sp>
      <p:sp>
        <p:nvSpPr>
          <p:cNvPr id="3" name="Content Placeholder 2"/>
          <p:cNvSpPr>
            <a:spLocks noGrp="1"/>
          </p:cNvSpPr>
          <p:nvPr>
            <p:ph idx="1"/>
          </p:nvPr>
        </p:nvSpPr>
        <p:spPr/>
        <p:txBody>
          <a:bodyPr>
            <a:normAutofit lnSpcReduction="10000"/>
          </a:bodyPr>
          <a:lstStyle/>
          <a:p>
            <a:r>
              <a:rPr lang="en-GB" dirty="0"/>
              <a:t>Alexander Historians – all lost: Ptolemy, Callisthenes, </a:t>
            </a:r>
            <a:r>
              <a:rPr lang="en-GB" dirty="0" err="1"/>
              <a:t>Onesicritus</a:t>
            </a:r>
            <a:r>
              <a:rPr lang="en-GB" dirty="0"/>
              <a:t>, </a:t>
            </a:r>
            <a:r>
              <a:rPr lang="en-GB" dirty="0" err="1"/>
              <a:t>Nearchus</a:t>
            </a:r>
            <a:r>
              <a:rPr lang="en-GB" dirty="0"/>
              <a:t>, Hieronymus, </a:t>
            </a:r>
            <a:r>
              <a:rPr lang="en-GB" dirty="0" err="1"/>
              <a:t>Medius</a:t>
            </a:r>
            <a:r>
              <a:rPr lang="en-GB" dirty="0"/>
              <a:t> of Larissa, </a:t>
            </a:r>
            <a:r>
              <a:rPr lang="en-GB" dirty="0" err="1"/>
              <a:t>Aristobulus</a:t>
            </a:r>
            <a:r>
              <a:rPr lang="en-GB" dirty="0"/>
              <a:t>, </a:t>
            </a:r>
            <a:r>
              <a:rPr lang="en-GB" dirty="0" err="1"/>
              <a:t>Androsthenes</a:t>
            </a:r>
            <a:r>
              <a:rPr lang="en-GB" dirty="0"/>
              <a:t>, </a:t>
            </a:r>
            <a:r>
              <a:rPr lang="en-GB" dirty="0" err="1"/>
              <a:t>Anaximenes</a:t>
            </a:r>
            <a:r>
              <a:rPr lang="en-GB" dirty="0"/>
              <a:t>, </a:t>
            </a:r>
            <a:r>
              <a:rPr lang="en-GB" dirty="0" err="1"/>
              <a:t>Ephippus</a:t>
            </a:r>
            <a:r>
              <a:rPr lang="en-GB" dirty="0"/>
              <a:t>, Chares</a:t>
            </a:r>
          </a:p>
          <a:p>
            <a:r>
              <a:rPr lang="en-GB" dirty="0"/>
              <a:t>Hellenistic Historians – </a:t>
            </a:r>
            <a:r>
              <a:rPr lang="en-GB" dirty="0" err="1"/>
              <a:t>Cleitarchus</a:t>
            </a:r>
            <a:endParaRPr lang="en-GB" dirty="0"/>
          </a:p>
          <a:p>
            <a:r>
              <a:rPr lang="en-GB" dirty="0"/>
              <a:t>Good Tradition – </a:t>
            </a:r>
            <a:r>
              <a:rPr lang="en-GB" dirty="0" err="1"/>
              <a:t>Arrian</a:t>
            </a:r>
            <a:r>
              <a:rPr lang="en-GB" dirty="0"/>
              <a:t> (sometimes Plutarch)</a:t>
            </a:r>
          </a:p>
          <a:p>
            <a:r>
              <a:rPr lang="en-GB" dirty="0"/>
              <a:t>Vulgate Tradition – </a:t>
            </a:r>
            <a:r>
              <a:rPr lang="en-GB" dirty="0" err="1"/>
              <a:t>Diodorus</a:t>
            </a:r>
            <a:r>
              <a:rPr lang="en-GB" dirty="0"/>
              <a:t>, </a:t>
            </a:r>
            <a:r>
              <a:rPr lang="en-GB" dirty="0" err="1"/>
              <a:t>Curtius</a:t>
            </a:r>
            <a:r>
              <a:rPr lang="en-GB" dirty="0"/>
              <a:t> Rufus, Justin </a:t>
            </a:r>
          </a:p>
          <a:p>
            <a:pPr lvl="1"/>
            <a:endParaRPr lang="en-GB" dirty="0"/>
          </a:p>
        </p:txBody>
      </p:sp>
    </p:spTree>
    <p:extLst>
      <p:ext uri="{BB962C8B-B14F-4D97-AF65-F5344CB8AC3E}">
        <p14:creationId xmlns:p14="http://schemas.microsoft.com/office/powerpoint/2010/main" val="3662678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Sources for the Historical Tradition</a:t>
            </a:r>
          </a:p>
        </p:txBody>
      </p:sp>
      <p:pic>
        <p:nvPicPr>
          <p:cNvPr id="1026" name="Picture 2" descr="http://www.livius.org/a/2/alexander/alex_hist.gi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1418" y="1772816"/>
            <a:ext cx="9175418" cy="4392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7862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Stoneman</a:t>
            </a:r>
            <a:r>
              <a:rPr lang="en-GB" dirty="0"/>
              <a:t> on the </a:t>
            </a:r>
            <a:r>
              <a:rPr lang="en-GB" i="1" dirty="0"/>
              <a:t>AR</a:t>
            </a:r>
          </a:p>
        </p:txBody>
      </p:sp>
      <p:sp>
        <p:nvSpPr>
          <p:cNvPr id="3" name="Content Placeholder 2"/>
          <p:cNvSpPr>
            <a:spLocks noGrp="1"/>
          </p:cNvSpPr>
          <p:nvPr>
            <p:ph idx="1"/>
          </p:nvPr>
        </p:nvSpPr>
        <p:spPr/>
        <p:txBody>
          <a:bodyPr/>
          <a:lstStyle/>
          <a:p>
            <a:r>
              <a:rPr lang="en-GB" dirty="0"/>
              <a:t>In the </a:t>
            </a:r>
            <a:r>
              <a:rPr lang="en-GB" i="1" dirty="0"/>
              <a:t>Alexander Romance</a:t>
            </a:r>
            <a:r>
              <a:rPr lang="en-GB" dirty="0"/>
              <a:t> the historical Alexander is almost entirely overlaid by another Alexander, a protean character who is able to embody some of the deepest fears and longings of the human condition. </a:t>
            </a:r>
          </a:p>
          <a:p>
            <a:pPr marL="36576" indent="0" algn="r">
              <a:buNone/>
            </a:pPr>
            <a:r>
              <a:rPr lang="en-GB" sz="1400" dirty="0" err="1"/>
              <a:t>Stoneman</a:t>
            </a:r>
            <a:r>
              <a:rPr lang="en-GB" sz="1400" dirty="0"/>
              <a:t>, R</a:t>
            </a:r>
            <a:r>
              <a:rPr lang="en-GB" sz="1400" i="1" dirty="0"/>
              <a:t>. </a:t>
            </a:r>
            <a:r>
              <a:rPr lang="en-GB" sz="1400" dirty="0"/>
              <a:t>2008</a:t>
            </a:r>
            <a:r>
              <a:rPr lang="en-GB" sz="1400" i="1" dirty="0"/>
              <a:t>.</a:t>
            </a:r>
            <a:r>
              <a:rPr lang="en-GB" sz="1400" dirty="0"/>
              <a:t> </a:t>
            </a:r>
            <a:r>
              <a:rPr lang="en-GB" sz="1400" i="1" dirty="0"/>
              <a:t>Alexander the Great: A life in legend. </a:t>
            </a:r>
            <a:r>
              <a:rPr lang="en-GB" sz="1400" dirty="0"/>
              <a:t>New Haven: Yale UP. 2-3.</a:t>
            </a:r>
          </a:p>
        </p:txBody>
      </p:sp>
    </p:spTree>
    <p:extLst>
      <p:ext uri="{BB962C8B-B14F-4D97-AF65-F5344CB8AC3E}">
        <p14:creationId xmlns:p14="http://schemas.microsoft.com/office/powerpoint/2010/main" val="8810791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Romance Texts</a:t>
            </a:r>
          </a:p>
        </p:txBody>
      </p:sp>
      <p:sp>
        <p:nvSpPr>
          <p:cNvPr id="3" name="Content Placeholder 2"/>
          <p:cNvSpPr>
            <a:spLocks noGrp="1"/>
          </p:cNvSpPr>
          <p:nvPr>
            <p:ph idx="1"/>
          </p:nvPr>
        </p:nvSpPr>
        <p:spPr/>
        <p:txBody>
          <a:bodyPr/>
          <a:lstStyle/>
          <a:p>
            <a:r>
              <a:rPr lang="en-GB" dirty="0"/>
              <a:t>Greek Alexander Romance</a:t>
            </a:r>
          </a:p>
          <a:p>
            <a:pPr lvl="1"/>
            <a:r>
              <a:rPr lang="en-GB" dirty="0"/>
              <a:t>3 Major </a:t>
            </a:r>
            <a:r>
              <a:rPr lang="en-GB" dirty="0" err="1"/>
              <a:t>Recensions</a:t>
            </a:r>
            <a:endParaRPr lang="en-GB" dirty="0"/>
          </a:p>
          <a:p>
            <a:pPr lvl="1"/>
            <a:r>
              <a:rPr lang="en-GB" dirty="0"/>
              <a:t>A mostly conventional account (A)</a:t>
            </a:r>
          </a:p>
          <a:p>
            <a:pPr lvl="1"/>
            <a:r>
              <a:rPr lang="en-GB" dirty="0"/>
              <a:t>Large amount of legendary material, mostly including letters to </a:t>
            </a:r>
            <a:r>
              <a:rPr lang="en-GB" dirty="0" err="1"/>
              <a:t>Olympias</a:t>
            </a:r>
            <a:r>
              <a:rPr lang="en-GB" dirty="0"/>
              <a:t> and Aristotle (B/L/E)</a:t>
            </a:r>
          </a:p>
          <a:p>
            <a:pPr lvl="1"/>
            <a:r>
              <a:rPr lang="en-GB" dirty="0"/>
              <a:t>Expanded version of the second type with considerable Jewish-Christian legendary material  (G)</a:t>
            </a:r>
          </a:p>
        </p:txBody>
      </p:sp>
    </p:spTree>
    <p:extLst>
      <p:ext uri="{BB962C8B-B14F-4D97-AF65-F5344CB8AC3E}">
        <p14:creationId xmlns:p14="http://schemas.microsoft.com/office/powerpoint/2010/main" val="3530637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Greek Texts continued</a:t>
            </a:r>
          </a:p>
        </p:txBody>
      </p:sp>
      <p:sp>
        <p:nvSpPr>
          <p:cNvPr id="3" name="Content Placeholder 2"/>
          <p:cNvSpPr>
            <a:spLocks noGrp="1"/>
          </p:cNvSpPr>
          <p:nvPr>
            <p:ph idx="1"/>
          </p:nvPr>
        </p:nvSpPr>
        <p:spPr/>
        <p:txBody>
          <a:bodyPr/>
          <a:lstStyle/>
          <a:p>
            <a:r>
              <a:rPr lang="en-GB" dirty="0"/>
              <a:t>Ps-Methodius, </a:t>
            </a:r>
            <a:r>
              <a:rPr lang="en-GB" i="1" dirty="0"/>
              <a:t>Apocalypse</a:t>
            </a:r>
          </a:p>
          <a:p>
            <a:pPr lvl="1"/>
            <a:r>
              <a:rPr lang="en-GB" dirty="0"/>
              <a:t>Greek translation from </a:t>
            </a:r>
            <a:r>
              <a:rPr lang="en-GB" dirty="0" err="1"/>
              <a:t>Syriac</a:t>
            </a:r>
            <a:endParaRPr lang="en-GB" dirty="0"/>
          </a:p>
          <a:p>
            <a:r>
              <a:rPr lang="en-GB" dirty="0" err="1"/>
              <a:t>Palladius</a:t>
            </a:r>
            <a:r>
              <a:rPr lang="en-GB" dirty="0"/>
              <a:t>, </a:t>
            </a:r>
            <a:r>
              <a:rPr lang="en-GB" i="1" dirty="0"/>
              <a:t>On the Brahmans</a:t>
            </a:r>
          </a:p>
          <a:p>
            <a:pPr lvl="1"/>
            <a:r>
              <a:rPr lang="en-GB" dirty="0"/>
              <a:t>Originally independent treatise </a:t>
            </a:r>
          </a:p>
          <a:p>
            <a:pPr lvl="1"/>
            <a:r>
              <a:rPr lang="en-GB" dirty="0"/>
              <a:t>A 2</a:t>
            </a:r>
            <a:r>
              <a:rPr lang="en-GB" baseline="30000" dirty="0"/>
              <a:t>nd</a:t>
            </a:r>
            <a:r>
              <a:rPr lang="en-GB" dirty="0"/>
              <a:t> C cynic diatribe rewritten in 5</a:t>
            </a:r>
            <a:r>
              <a:rPr lang="en-GB" baseline="30000" dirty="0"/>
              <a:t>th</a:t>
            </a:r>
            <a:r>
              <a:rPr lang="en-GB" dirty="0"/>
              <a:t> C Christians</a:t>
            </a:r>
          </a:p>
          <a:p>
            <a:pPr lvl="1"/>
            <a:r>
              <a:rPr lang="en-GB" dirty="0"/>
              <a:t>Incorporated into alpha and gamma versions of the Romance</a:t>
            </a:r>
          </a:p>
        </p:txBody>
      </p:sp>
    </p:spTree>
    <p:extLst>
      <p:ext uri="{BB962C8B-B14F-4D97-AF65-F5344CB8AC3E}">
        <p14:creationId xmlns:p14="http://schemas.microsoft.com/office/powerpoint/2010/main" val="722490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Romance Texts</a:t>
            </a:r>
          </a:p>
        </p:txBody>
      </p:sp>
      <p:sp>
        <p:nvSpPr>
          <p:cNvPr id="3" name="Content Placeholder 2"/>
          <p:cNvSpPr>
            <a:spLocks noGrp="1"/>
          </p:cNvSpPr>
          <p:nvPr>
            <p:ph idx="1"/>
          </p:nvPr>
        </p:nvSpPr>
        <p:spPr/>
        <p:txBody>
          <a:bodyPr>
            <a:normAutofit fontScale="92500" lnSpcReduction="20000"/>
          </a:bodyPr>
          <a:lstStyle/>
          <a:p>
            <a:r>
              <a:rPr lang="en-GB" dirty="0"/>
              <a:t>Armenian </a:t>
            </a:r>
          </a:p>
          <a:p>
            <a:pPr lvl="1"/>
            <a:r>
              <a:rPr lang="en-GB" dirty="0"/>
              <a:t>A text translated c. 500 AD</a:t>
            </a:r>
          </a:p>
          <a:p>
            <a:r>
              <a:rPr lang="en-GB" dirty="0" err="1"/>
              <a:t>Syriac</a:t>
            </a:r>
            <a:endParaRPr lang="en-GB" dirty="0"/>
          </a:p>
          <a:p>
            <a:pPr lvl="1"/>
            <a:r>
              <a:rPr lang="en-GB" dirty="0"/>
              <a:t>Translated probably in 7</a:t>
            </a:r>
            <a:r>
              <a:rPr lang="en-GB" baseline="30000" dirty="0"/>
              <a:t>th</a:t>
            </a:r>
            <a:r>
              <a:rPr lang="en-GB" dirty="0"/>
              <a:t> C – mostly A but some of delta*</a:t>
            </a:r>
          </a:p>
          <a:p>
            <a:r>
              <a:rPr lang="en-GB" dirty="0"/>
              <a:t>Jacob of </a:t>
            </a:r>
            <a:r>
              <a:rPr lang="en-GB" dirty="0" err="1"/>
              <a:t>Serugh</a:t>
            </a:r>
            <a:r>
              <a:rPr lang="en-GB" dirty="0"/>
              <a:t>, ‘Christian Legend’</a:t>
            </a:r>
          </a:p>
          <a:p>
            <a:pPr lvl="1"/>
            <a:r>
              <a:rPr lang="en-GB" dirty="0"/>
              <a:t>Enclosure of Unclean nations</a:t>
            </a:r>
          </a:p>
          <a:p>
            <a:r>
              <a:rPr lang="en-GB" i="1" dirty="0"/>
              <a:t>Apocalypse</a:t>
            </a:r>
            <a:r>
              <a:rPr lang="en-GB" dirty="0"/>
              <a:t> of Pseudo-Methodius</a:t>
            </a:r>
          </a:p>
          <a:p>
            <a:pPr lvl="1"/>
            <a:r>
              <a:rPr lang="en-GB" dirty="0"/>
              <a:t>Adam and Even until present with end of word eminent. Alexander’s role is enclosing the unclean nations from which the Antichrist will come. </a:t>
            </a:r>
          </a:p>
          <a:p>
            <a:endParaRPr lang="en-GB" dirty="0"/>
          </a:p>
        </p:txBody>
      </p:sp>
    </p:spTree>
    <p:extLst>
      <p:ext uri="{BB962C8B-B14F-4D97-AF65-F5344CB8AC3E}">
        <p14:creationId xmlns:p14="http://schemas.microsoft.com/office/powerpoint/2010/main" val="1359919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Latin</a:t>
            </a:r>
          </a:p>
        </p:txBody>
      </p:sp>
      <p:sp>
        <p:nvSpPr>
          <p:cNvPr id="3" name="Content Placeholder 2"/>
          <p:cNvSpPr>
            <a:spLocks noGrp="1"/>
          </p:cNvSpPr>
          <p:nvPr>
            <p:ph idx="1"/>
          </p:nvPr>
        </p:nvSpPr>
        <p:spPr/>
        <p:txBody>
          <a:bodyPr>
            <a:normAutofit fontScale="85000" lnSpcReduction="20000"/>
          </a:bodyPr>
          <a:lstStyle/>
          <a:p>
            <a:r>
              <a:rPr lang="en-GB" dirty="0"/>
              <a:t>Julius </a:t>
            </a:r>
            <a:r>
              <a:rPr lang="en-GB" dirty="0" err="1"/>
              <a:t>Valerius</a:t>
            </a:r>
            <a:r>
              <a:rPr lang="en-GB" dirty="0"/>
              <a:t> – </a:t>
            </a:r>
            <a:r>
              <a:rPr lang="en-GB" i="1" dirty="0"/>
              <a:t>Deeds of Alexander translated from Aesop the Greek</a:t>
            </a:r>
            <a:r>
              <a:rPr lang="en-GB" dirty="0"/>
              <a:t> (between 270-330 AD) generally considered a translation of alpha version</a:t>
            </a:r>
          </a:p>
          <a:p>
            <a:r>
              <a:rPr lang="en-GB" i="1" dirty="0" err="1"/>
              <a:t>Itinerarium</a:t>
            </a:r>
            <a:r>
              <a:rPr lang="en-GB" i="1" dirty="0"/>
              <a:t> </a:t>
            </a:r>
            <a:r>
              <a:rPr lang="en-GB" i="1" dirty="0" err="1"/>
              <a:t>Alexandri</a:t>
            </a:r>
            <a:r>
              <a:rPr lang="en-GB" dirty="0"/>
              <a:t> – broadly historical based on </a:t>
            </a:r>
            <a:r>
              <a:rPr lang="en-GB" dirty="0" err="1"/>
              <a:t>Arrian</a:t>
            </a:r>
            <a:r>
              <a:rPr lang="en-GB" dirty="0"/>
              <a:t> + Julius </a:t>
            </a:r>
            <a:r>
              <a:rPr lang="en-GB" dirty="0" err="1"/>
              <a:t>Valerius</a:t>
            </a:r>
            <a:r>
              <a:rPr lang="en-GB" dirty="0"/>
              <a:t>. Dated 340-345 (possibly by </a:t>
            </a:r>
            <a:r>
              <a:rPr lang="en-GB" dirty="0" err="1"/>
              <a:t>Valerius</a:t>
            </a:r>
            <a:r>
              <a:rPr lang="en-GB" dirty="0"/>
              <a:t>)</a:t>
            </a:r>
          </a:p>
          <a:p>
            <a:r>
              <a:rPr lang="en-GB" i="1" dirty="0"/>
              <a:t>Metz Epitome</a:t>
            </a:r>
            <a:r>
              <a:rPr lang="en-GB" dirty="0"/>
              <a:t> (destroyed in WWII 2 copies exist)</a:t>
            </a:r>
          </a:p>
          <a:p>
            <a:pPr lvl="1"/>
            <a:r>
              <a:rPr lang="en-GB" dirty="0"/>
              <a:t>4th/5</a:t>
            </a:r>
            <a:r>
              <a:rPr lang="en-GB" baseline="30000" dirty="0"/>
              <a:t>th</a:t>
            </a:r>
            <a:r>
              <a:rPr lang="en-GB" dirty="0"/>
              <a:t> C summary of Alexander’s career</a:t>
            </a:r>
          </a:p>
          <a:p>
            <a:pPr lvl="1"/>
            <a:r>
              <a:rPr lang="en-GB" dirty="0"/>
              <a:t>Probably derived from </a:t>
            </a:r>
            <a:r>
              <a:rPr lang="en-GB" dirty="0" err="1"/>
              <a:t>Cleitarchus</a:t>
            </a:r>
            <a:endParaRPr lang="en-GB" dirty="0"/>
          </a:p>
          <a:p>
            <a:pPr lvl="1"/>
            <a:r>
              <a:rPr lang="en-GB" dirty="0"/>
              <a:t>Also includes </a:t>
            </a:r>
            <a:r>
              <a:rPr lang="en-GB" i="1" dirty="0"/>
              <a:t>Liber de </a:t>
            </a:r>
            <a:r>
              <a:rPr lang="en-GB" i="1" dirty="0" err="1"/>
              <a:t>morte</a:t>
            </a:r>
            <a:r>
              <a:rPr lang="en-GB" i="1" dirty="0"/>
              <a:t> </a:t>
            </a:r>
            <a:r>
              <a:rPr lang="en-GB" i="1" dirty="0" err="1"/>
              <a:t>Alexandri</a:t>
            </a:r>
            <a:r>
              <a:rPr lang="en-GB" i="1" dirty="0"/>
              <a:t> </a:t>
            </a:r>
            <a:r>
              <a:rPr lang="en-GB" i="1" dirty="0" err="1"/>
              <a:t>testamentoque</a:t>
            </a:r>
            <a:r>
              <a:rPr lang="en-GB" i="1" dirty="0"/>
              <a:t> </a:t>
            </a:r>
            <a:r>
              <a:rPr lang="en-GB" i="1" dirty="0" err="1"/>
              <a:t>eius</a:t>
            </a:r>
            <a:endParaRPr lang="en-GB" i="1" dirty="0"/>
          </a:p>
        </p:txBody>
      </p:sp>
    </p:spTree>
    <p:extLst>
      <p:ext uri="{BB962C8B-B14F-4D97-AF65-F5344CB8AC3E}">
        <p14:creationId xmlns:p14="http://schemas.microsoft.com/office/powerpoint/2010/main" val="23712152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Latin</a:t>
            </a:r>
          </a:p>
        </p:txBody>
      </p:sp>
      <p:sp>
        <p:nvSpPr>
          <p:cNvPr id="3" name="Content Placeholder 2"/>
          <p:cNvSpPr>
            <a:spLocks noGrp="1"/>
          </p:cNvSpPr>
          <p:nvPr>
            <p:ph idx="1"/>
          </p:nvPr>
        </p:nvSpPr>
        <p:spPr/>
        <p:txBody>
          <a:bodyPr/>
          <a:lstStyle/>
          <a:p>
            <a:r>
              <a:rPr lang="en-GB" dirty="0"/>
              <a:t>Leo the Archpriest</a:t>
            </a:r>
          </a:p>
          <a:p>
            <a:pPr lvl="1"/>
            <a:r>
              <a:rPr lang="en-GB" dirty="0"/>
              <a:t>10</a:t>
            </a:r>
            <a:r>
              <a:rPr lang="en-GB" baseline="30000" dirty="0"/>
              <a:t>th</a:t>
            </a:r>
            <a:r>
              <a:rPr lang="en-GB" dirty="0"/>
              <a:t> C cleric sent by Duke of Naples to Constantinople brings back an MS of the Greek </a:t>
            </a:r>
            <a:r>
              <a:rPr lang="en-GB" i="1" dirty="0"/>
              <a:t>Romance</a:t>
            </a:r>
            <a:endParaRPr lang="en-GB" dirty="0"/>
          </a:p>
          <a:p>
            <a:pPr lvl="1"/>
            <a:r>
              <a:rPr lang="en-GB" dirty="0"/>
              <a:t>Translates it (in Bamberg)</a:t>
            </a:r>
          </a:p>
          <a:p>
            <a:pPr lvl="1"/>
            <a:r>
              <a:rPr lang="en-GB" dirty="0"/>
              <a:t>MS has </a:t>
            </a:r>
            <a:r>
              <a:rPr lang="en-GB" i="1" dirty="0" err="1"/>
              <a:t>Commonitorium</a:t>
            </a:r>
            <a:r>
              <a:rPr lang="en-GB" i="1" dirty="0"/>
              <a:t> </a:t>
            </a:r>
            <a:r>
              <a:rPr lang="en-GB" i="1" dirty="0" err="1"/>
              <a:t>Palladii</a:t>
            </a:r>
            <a:r>
              <a:rPr lang="en-GB" i="1" dirty="0"/>
              <a:t>, </a:t>
            </a:r>
            <a:r>
              <a:rPr lang="en-GB" i="1" dirty="0" err="1"/>
              <a:t>Dindimus</a:t>
            </a:r>
            <a:r>
              <a:rPr lang="en-GB" i="1" dirty="0"/>
              <a:t> on the Brahmans, Letter of Alexander to Aristotle about India.</a:t>
            </a:r>
          </a:p>
        </p:txBody>
      </p:sp>
    </p:spTree>
    <p:extLst>
      <p:ext uri="{BB962C8B-B14F-4D97-AF65-F5344CB8AC3E}">
        <p14:creationId xmlns:p14="http://schemas.microsoft.com/office/powerpoint/2010/main" val="2384583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Latin</a:t>
            </a:r>
          </a:p>
        </p:txBody>
      </p:sp>
      <p:sp>
        <p:nvSpPr>
          <p:cNvPr id="3" name="Content Placeholder 2"/>
          <p:cNvSpPr>
            <a:spLocks noGrp="1"/>
          </p:cNvSpPr>
          <p:nvPr>
            <p:ph idx="1"/>
          </p:nvPr>
        </p:nvSpPr>
        <p:spPr/>
        <p:txBody>
          <a:bodyPr/>
          <a:lstStyle/>
          <a:p>
            <a:r>
              <a:rPr lang="en-GB" i="1" dirty="0" err="1"/>
              <a:t>Historia</a:t>
            </a:r>
            <a:r>
              <a:rPr lang="en-GB" i="1" dirty="0"/>
              <a:t> de </a:t>
            </a:r>
            <a:r>
              <a:rPr lang="en-GB" i="1" dirty="0" err="1"/>
              <a:t>proeliis</a:t>
            </a:r>
            <a:r>
              <a:rPr lang="en-GB" i="1" dirty="0"/>
              <a:t> (HP)</a:t>
            </a:r>
          </a:p>
          <a:p>
            <a:pPr lvl="1"/>
            <a:r>
              <a:rPr lang="en-GB" dirty="0"/>
              <a:t>HP J</a:t>
            </a:r>
            <a:r>
              <a:rPr lang="en-GB" baseline="30000" dirty="0"/>
              <a:t>1 </a:t>
            </a:r>
            <a:r>
              <a:rPr lang="en-GB" dirty="0"/>
              <a:t>before 1100 Leo + Josephus + Jerome + </a:t>
            </a:r>
            <a:r>
              <a:rPr lang="en-GB" dirty="0" err="1"/>
              <a:t>Orosius</a:t>
            </a:r>
            <a:r>
              <a:rPr lang="en-GB" dirty="0"/>
              <a:t>, </a:t>
            </a:r>
            <a:r>
              <a:rPr lang="en-GB" dirty="0" err="1"/>
              <a:t>etc</a:t>
            </a:r>
            <a:endParaRPr lang="en-GB" dirty="0"/>
          </a:p>
          <a:p>
            <a:pPr lvl="1"/>
            <a:r>
              <a:rPr lang="en-GB" dirty="0"/>
              <a:t>HP J</a:t>
            </a:r>
            <a:r>
              <a:rPr lang="en-GB" baseline="30000" dirty="0"/>
              <a:t>2 </a:t>
            </a:r>
            <a:r>
              <a:rPr lang="en-GB" dirty="0"/>
              <a:t>‘</a:t>
            </a:r>
            <a:r>
              <a:rPr lang="en-GB" dirty="0" err="1"/>
              <a:t>Orosius</a:t>
            </a:r>
            <a:r>
              <a:rPr lang="en-GB" dirty="0"/>
              <a:t> </a:t>
            </a:r>
            <a:r>
              <a:rPr lang="en-GB" dirty="0" err="1"/>
              <a:t>recension</a:t>
            </a:r>
            <a:r>
              <a:rPr lang="en-GB" dirty="0"/>
              <a:t>’ heavy use of </a:t>
            </a:r>
            <a:r>
              <a:rPr lang="en-GB" dirty="0" err="1"/>
              <a:t>Orosius</a:t>
            </a:r>
            <a:endParaRPr lang="en-GB" dirty="0"/>
          </a:p>
          <a:p>
            <a:pPr lvl="1"/>
            <a:r>
              <a:rPr lang="en-GB" dirty="0"/>
              <a:t>HP J</a:t>
            </a:r>
            <a:r>
              <a:rPr lang="en-GB" baseline="30000" dirty="0"/>
              <a:t>3 </a:t>
            </a:r>
            <a:r>
              <a:rPr lang="en-GB" dirty="0"/>
              <a:t>completed 1236 basis for Latin verse version of </a:t>
            </a:r>
            <a:r>
              <a:rPr lang="en-GB" dirty="0" err="1"/>
              <a:t>Quilichinus</a:t>
            </a:r>
            <a:r>
              <a:rPr lang="en-GB" dirty="0"/>
              <a:t> of Spoleto</a:t>
            </a:r>
          </a:p>
        </p:txBody>
      </p:sp>
    </p:spTree>
    <p:extLst>
      <p:ext uri="{BB962C8B-B14F-4D97-AF65-F5344CB8AC3E}">
        <p14:creationId xmlns:p14="http://schemas.microsoft.com/office/powerpoint/2010/main" val="4082491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7467600" cy="1143000"/>
          </a:xfrm>
        </p:spPr>
        <p:txBody>
          <a:bodyPr>
            <a:noAutofit/>
          </a:bodyPr>
          <a:lstStyle/>
          <a:p>
            <a:r>
              <a:rPr lang="en-GB" sz="4000" i="1" dirty="0" err="1"/>
              <a:t>Histoira</a:t>
            </a:r>
            <a:r>
              <a:rPr lang="en-GB" sz="4000" i="1" dirty="0"/>
              <a:t> de </a:t>
            </a:r>
            <a:r>
              <a:rPr lang="en-GB" sz="4000" i="1" dirty="0" err="1"/>
              <a:t>proeliis</a:t>
            </a:r>
            <a:r>
              <a:rPr lang="en-GB" sz="4000" i="1" dirty="0"/>
              <a:t> </a:t>
            </a:r>
            <a:r>
              <a:rPr lang="en-GB" sz="4000" dirty="0"/>
              <a:t>in the National Library of Wales (late 15</a:t>
            </a:r>
            <a:r>
              <a:rPr lang="en-GB" sz="4000" baseline="30000" dirty="0"/>
              <a:t>th</a:t>
            </a:r>
            <a:r>
              <a:rPr lang="en-GB" sz="4000" dirty="0"/>
              <a:t> C)</a:t>
            </a:r>
          </a:p>
        </p:txBody>
      </p:sp>
      <p:pic>
        <p:nvPicPr>
          <p:cNvPr id="2050" name="Picture 2" descr="http://delwedd.llgc.org.uk/delweddau/pei/pei00362.jpg"/>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628800"/>
            <a:ext cx="4399478" cy="4525963"/>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ttp://delwedd.llgc.org.uk/delweddau/pei/pei000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23248" y="1628800"/>
            <a:ext cx="3802250" cy="4968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01600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Latin</a:t>
            </a:r>
          </a:p>
        </p:txBody>
      </p:sp>
      <p:sp>
        <p:nvSpPr>
          <p:cNvPr id="3" name="Content Placeholder 2"/>
          <p:cNvSpPr>
            <a:spLocks noGrp="1"/>
          </p:cNvSpPr>
          <p:nvPr>
            <p:ph idx="1"/>
          </p:nvPr>
        </p:nvSpPr>
        <p:spPr/>
        <p:txBody>
          <a:bodyPr>
            <a:normAutofit fontScale="92500" lnSpcReduction="10000"/>
          </a:bodyPr>
          <a:lstStyle/>
          <a:p>
            <a:r>
              <a:rPr lang="en-GB" dirty="0"/>
              <a:t>Letter to Aristotle about India</a:t>
            </a:r>
          </a:p>
          <a:p>
            <a:pPr lvl="1"/>
            <a:r>
              <a:rPr lang="en-GB" dirty="0"/>
              <a:t>Greek original lost</a:t>
            </a:r>
          </a:p>
          <a:p>
            <a:pPr lvl="1"/>
            <a:r>
              <a:rPr lang="en-GB" dirty="0"/>
              <a:t>7</a:t>
            </a:r>
            <a:r>
              <a:rPr lang="en-GB" baseline="30000" dirty="0"/>
              <a:t>th</a:t>
            </a:r>
            <a:r>
              <a:rPr lang="en-GB" dirty="0"/>
              <a:t> C, then 10</a:t>
            </a:r>
            <a:r>
              <a:rPr lang="en-GB" baseline="30000" dirty="0"/>
              <a:t>th</a:t>
            </a:r>
            <a:r>
              <a:rPr lang="en-GB" dirty="0"/>
              <a:t> C</a:t>
            </a:r>
          </a:p>
          <a:p>
            <a:pPr lvl="1"/>
            <a:r>
              <a:rPr lang="en-GB" dirty="0"/>
              <a:t>Translation into Old English (in a codex with Beowulf and the Wonders of the East)</a:t>
            </a:r>
          </a:p>
          <a:p>
            <a:r>
              <a:rPr lang="en-GB" dirty="0"/>
              <a:t>Sayings of the Philosophers</a:t>
            </a:r>
          </a:p>
          <a:p>
            <a:pPr lvl="1"/>
            <a:r>
              <a:rPr lang="en-GB" dirty="0"/>
              <a:t>13</a:t>
            </a:r>
            <a:r>
              <a:rPr lang="en-GB" baseline="30000" dirty="0"/>
              <a:t>th</a:t>
            </a:r>
            <a:r>
              <a:rPr lang="en-GB" dirty="0"/>
              <a:t> C – </a:t>
            </a:r>
            <a:r>
              <a:rPr lang="en-GB" dirty="0" err="1"/>
              <a:t>Syriac</a:t>
            </a:r>
            <a:r>
              <a:rPr lang="en-GB" dirty="0"/>
              <a:t> original (7</a:t>
            </a:r>
            <a:r>
              <a:rPr lang="en-GB" baseline="30000" dirty="0"/>
              <a:t>th</a:t>
            </a:r>
            <a:r>
              <a:rPr lang="en-GB" dirty="0"/>
              <a:t> C)</a:t>
            </a:r>
          </a:p>
          <a:p>
            <a:pPr lvl="1"/>
            <a:r>
              <a:rPr lang="en-GB" dirty="0"/>
              <a:t>(</a:t>
            </a:r>
            <a:r>
              <a:rPr lang="en-GB" dirty="0" err="1"/>
              <a:t>Syriac</a:t>
            </a:r>
            <a:r>
              <a:rPr lang="en-GB" dirty="0"/>
              <a:t> </a:t>
            </a:r>
            <a:r>
              <a:rPr lang="en-GB" dirty="0">
                <a:sym typeface="Wingdings" pitchFamily="2" charset="2"/>
              </a:rPr>
              <a:t> Arabic </a:t>
            </a:r>
            <a:r>
              <a:rPr lang="en-GB" dirty="0" err="1">
                <a:sym typeface="Wingdings" pitchFamily="2" charset="2"/>
              </a:rPr>
              <a:t>Hunain</a:t>
            </a:r>
            <a:r>
              <a:rPr lang="en-GB" dirty="0">
                <a:sym typeface="Wingdings" pitchFamily="2" charset="2"/>
              </a:rPr>
              <a:t> </a:t>
            </a:r>
            <a:r>
              <a:rPr lang="en-GB" dirty="0" err="1">
                <a:sym typeface="Wingdings" pitchFamily="2" charset="2"/>
              </a:rPr>
              <a:t>ibn</a:t>
            </a:r>
            <a:r>
              <a:rPr lang="en-GB" dirty="0">
                <a:sym typeface="Wingdings" pitchFamily="2" charset="2"/>
              </a:rPr>
              <a:t> </a:t>
            </a:r>
            <a:r>
              <a:rPr lang="en-GB" dirty="0" err="1">
                <a:sym typeface="Wingdings" pitchFamily="2" charset="2"/>
              </a:rPr>
              <a:t>Ishaq</a:t>
            </a:r>
            <a:r>
              <a:rPr lang="en-GB" dirty="0">
                <a:sym typeface="Wingdings" pitchFamily="2" charset="2"/>
              </a:rPr>
              <a:t>, </a:t>
            </a:r>
            <a:r>
              <a:rPr lang="en-GB" i="1" dirty="0" err="1">
                <a:sym typeface="Wingdings" pitchFamily="2" charset="2"/>
              </a:rPr>
              <a:t>Kitab</a:t>
            </a:r>
            <a:r>
              <a:rPr lang="en-GB" i="1" dirty="0">
                <a:sym typeface="Wingdings" pitchFamily="2" charset="2"/>
              </a:rPr>
              <a:t> </a:t>
            </a:r>
            <a:r>
              <a:rPr lang="en-GB" i="1" dirty="0" err="1">
                <a:sym typeface="Wingdings" pitchFamily="2" charset="2"/>
              </a:rPr>
              <a:t>adab</a:t>
            </a:r>
            <a:r>
              <a:rPr lang="en-GB" i="1" dirty="0">
                <a:sym typeface="Wingdings" pitchFamily="2" charset="2"/>
              </a:rPr>
              <a:t> al-</a:t>
            </a:r>
            <a:r>
              <a:rPr lang="en-GB" i="1" dirty="0" err="1">
                <a:sym typeface="Wingdings" pitchFamily="2" charset="2"/>
              </a:rPr>
              <a:t>falasifa</a:t>
            </a:r>
            <a:r>
              <a:rPr lang="en-GB" dirty="0">
                <a:sym typeface="Wingdings" pitchFamily="2" charset="2"/>
              </a:rPr>
              <a:t> (lost but in Muhammad </a:t>
            </a:r>
            <a:r>
              <a:rPr lang="en-GB" dirty="0" err="1">
                <a:sym typeface="Wingdings" pitchFamily="2" charset="2"/>
              </a:rPr>
              <a:t>ibn</a:t>
            </a:r>
            <a:r>
              <a:rPr lang="en-GB" dirty="0">
                <a:sym typeface="Wingdings" pitchFamily="2" charset="2"/>
              </a:rPr>
              <a:t> ‘Ali al-Ansari) Hebrew, Spanish, (source for </a:t>
            </a:r>
            <a:r>
              <a:rPr lang="en-GB" dirty="0" err="1">
                <a:sym typeface="Wingdings" pitchFamily="2" charset="2"/>
              </a:rPr>
              <a:t>Mubaššir</a:t>
            </a:r>
            <a:r>
              <a:rPr lang="en-GB" dirty="0">
                <a:sym typeface="Wingdings" pitchFamily="2" charset="2"/>
              </a:rPr>
              <a:t> </a:t>
            </a:r>
            <a:r>
              <a:rPr lang="en-GB" dirty="0" err="1">
                <a:sym typeface="Wingdings" pitchFamily="2" charset="2"/>
              </a:rPr>
              <a:t>ibn</a:t>
            </a:r>
            <a:r>
              <a:rPr lang="en-GB" dirty="0">
                <a:sym typeface="Wingdings" pitchFamily="2" charset="2"/>
              </a:rPr>
              <a:t> </a:t>
            </a:r>
            <a:r>
              <a:rPr lang="en-GB" dirty="0" err="1">
                <a:sym typeface="Wingdings" pitchFamily="2" charset="2"/>
              </a:rPr>
              <a:t>fatik</a:t>
            </a:r>
            <a:r>
              <a:rPr lang="en-GB" dirty="0">
                <a:sym typeface="Wingdings" pitchFamily="2" charset="2"/>
              </a:rPr>
              <a:t>  Spanish)</a:t>
            </a:r>
            <a:endParaRPr lang="en-GB" dirty="0"/>
          </a:p>
        </p:txBody>
      </p:sp>
    </p:spTree>
    <p:extLst>
      <p:ext uri="{BB962C8B-B14F-4D97-AF65-F5344CB8AC3E}">
        <p14:creationId xmlns:p14="http://schemas.microsoft.com/office/powerpoint/2010/main" val="1251607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Latin</a:t>
            </a:r>
          </a:p>
        </p:txBody>
      </p:sp>
      <p:sp>
        <p:nvSpPr>
          <p:cNvPr id="3" name="Content Placeholder 2"/>
          <p:cNvSpPr>
            <a:spLocks noGrp="1"/>
          </p:cNvSpPr>
          <p:nvPr>
            <p:ph idx="1"/>
          </p:nvPr>
        </p:nvSpPr>
        <p:spPr/>
        <p:txBody>
          <a:bodyPr>
            <a:normAutofit lnSpcReduction="10000"/>
          </a:bodyPr>
          <a:lstStyle/>
          <a:p>
            <a:r>
              <a:rPr lang="en-GB" dirty="0"/>
              <a:t>Secret of Secrets (</a:t>
            </a:r>
            <a:r>
              <a:rPr lang="en-GB" dirty="0" err="1"/>
              <a:t>Secretum</a:t>
            </a:r>
            <a:r>
              <a:rPr lang="en-GB" dirty="0"/>
              <a:t> </a:t>
            </a:r>
            <a:r>
              <a:rPr lang="en-GB" dirty="0" err="1"/>
              <a:t>secretorum</a:t>
            </a:r>
            <a:r>
              <a:rPr lang="en-GB" dirty="0"/>
              <a:t>)</a:t>
            </a:r>
          </a:p>
          <a:p>
            <a:pPr lvl="1"/>
            <a:r>
              <a:rPr lang="en-GB" dirty="0"/>
              <a:t>Arabic original (Christian Arab, </a:t>
            </a:r>
            <a:r>
              <a:rPr lang="en-GB" dirty="0" err="1"/>
              <a:t>Yahya</a:t>
            </a:r>
            <a:r>
              <a:rPr lang="en-GB" dirty="0"/>
              <a:t> </a:t>
            </a:r>
            <a:r>
              <a:rPr lang="en-GB" dirty="0" err="1"/>
              <a:t>ibn</a:t>
            </a:r>
            <a:r>
              <a:rPr lang="en-GB" dirty="0"/>
              <a:t> </a:t>
            </a:r>
            <a:r>
              <a:rPr lang="en-GB" dirty="0" err="1"/>
              <a:t>Batriq</a:t>
            </a:r>
            <a:r>
              <a:rPr lang="en-GB" dirty="0"/>
              <a:t>, claims translation from Greek, possibly </a:t>
            </a:r>
            <a:r>
              <a:rPr lang="en-GB" dirty="0" err="1"/>
              <a:t>Syriac</a:t>
            </a:r>
            <a:r>
              <a:rPr lang="en-GB" dirty="0"/>
              <a:t>)</a:t>
            </a:r>
          </a:p>
          <a:p>
            <a:pPr lvl="1"/>
            <a:r>
              <a:rPr lang="en-GB" dirty="0"/>
              <a:t>Letter of advice on statecraft from Aristotle to Alexander</a:t>
            </a:r>
          </a:p>
          <a:p>
            <a:pPr lvl="1"/>
            <a:r>
              <a:rPr lang="en-GB" dirty="0"/>
              <a:t>Johannes </a:t>
            </a:r>
            <a:r>
              <a:rPr lang="en-GB" dirty="0" err="1"/>
              <a:t>Hispalensis</a:t>
            </a:r>
            <a:r>
              <a:rPr lang="en-GB" dirty="0"/>
              <a:t> (1135-50) translates to Latin</a:t>
            </a:r>
          </a:p>
          <a:p>
            <a:pPr lvl="1"/>
            <a:r>
              <a:rPr lang="en-GB" dirty="0"/>
              <a:t>Philip of Tripoli (1232) translation</a:t>
            </a:r>
          </a:p>
          <a:p>
            <a:pPr lvl="1"/>
            <a:r>
              <a:rPr lang="en-GB" dirty="0"/>
              <a:t>Over 500 Latin MSS</a:t>
            </a:r>
          </a:p>
        </p:txBody>
      </p:sp>
    </p:spTree>
    <p:extLst>
      <p:ext uri="{BB962C8B-B14F-4D97-AF65-F5344CB8AC3E}">
        <p14:creationId xmlns:p14="http://schemas.microsoft.com/office/powerpoint/2010/main" val="1224171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Persian</a:t>
            </a:r>
          </a:p>
        </p:txBody>
      </p:sp>
      <p:sp>
        <p:nvSpPr>
          <p:cNvPr id="3" name="Content Placeholder 2"/>
          <p:cNvSpPr>
            <a:spLocks noGrp="1"/>
          </p:cNvSpPr>
          <p:nvPr>
            <p:ph idx="1"/>
          </p:nvPr>
        </p:nvSpPr>
        <p:spPr/>
        <p:txBody>
          <a:bodyPr/>
          <a:lstStyle/>
          <a:p>
            <a:r>
              <a:rPr lang="en-GB" dirty="0"/>
              <a:t>Firdausi</a:t>
            </a:r>
          </a:p>
          <a:p>
            <a:pPr lvl="1"/>
            <a:r>
              <a:rPr lang="en-GB" dirty="0"/>
              <a:t>10</a:t>
            </a:r>
            <a:r>
              <a:rPr lang="en-GB" baseline="30000" dirty="0"/>
              <a:t>th</a:t>
            </a:r>
            <a:r>
              <a:rPr lang="en-GB" dirty="0"/>
              <a:t>-11</a:t>
            </a:r>
            <a:r>
              <a:rPr lang="en-GB" baseline="30000" dirty="0"/>
              <a:t>th</a:t>
            </a:r>
            <a:r>
              <a:rPr lang="en-GB" dirty="0"/>
              <a:t> C – part of </a:t>
            </a:r>
            <a:r>
              <a:rPr lang="en-GB" i="1" dirty="0"/>
              <a:t>AR </a:t>
            </a:r>
            <a:r>
              <a:rPr lang="en-GB" dirty="0"/>
              <a:t>included in the </a:t>
            </a:r>
            <a:r>
              <a:rPr lang="en-GB" i="1" dirty="0" err="1"/>
              <a:t>Shahnameh</a:t>
            </a:r>
            <a:r>
              <a:rPr lang="en-GB" i="1" dirty="0"/>
              <a:t> </a:t>
            </a:r>
            <a:r>
              <a:rPr lang="en-GB" dirty="0"/>
              <a:t>(Book of Kings) </a:t>
            </a:r>
          </a:p>
          <a:p>
            <a:pPr lvl="1"/>
            <a:r>
              <a:rPr lang="en-GB" dirty="0" err="1"/>
              <a:t>Syriac</a:t>
            </a:r>
            <a:r>
              <a:rPr lang="en-GB" dirty="0"/>
              <a:t> Source + Persian tradition</a:t>
            </a:r>
          </a:p>
          <a:p>
            <a:r>
              <a:rPr lang="en-GB" dirty="0" err="1"/>
              <a:t>Nizami</a:t>
            </a:r>
            <a:endParaRPr lang="en-GB" dirty="0"/>
          </a:p>
          <a:p>
            <a:pPr lvl="1"/>
            <a:r>
              <a:rPr lang="en-GB" i="1" dirty="0" err="1"/>
              <a:t>Iskandarnameh</a:t>
            </a:r>
            <a:r>
              <a:rPr lang="en-GB" dirty="0"/>
              <a:t> (pre-1197?) life of Alexander, including adventures, wisdom  + kingly achievements</a:t>
            </a:r>
            <a:endParaRPr lang="en-GB" i="1" dirty="0"/>
          </a:p>
        </p:txBody>
      </p:sp>
    </p:spTree>
    <p:extLst>
      <p:ext uri="{BB962C8B-B14F-4D97-AF65-F5344CB8AC3E}">
        <p14:creationId xmlns:p14="http://schemas.microsoft.com/office/powerpoint/2010/main" val="598830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Arabic</a:t>
            </a:r>
          </a:p>
        </p:txBody>
      </p:sp>
      <p:sp>
        <p:nvSpPr>
          <p:cNvPr id="3" name="Content Placeholder 2"/>
          <p:cNvSpPr>
            <a:spLocks noGrp="1"/>
          </p:cNvSpPr>
          <p:nvPr>
            <p:ph idx="1"/>
          </p:nvPr>
        </p:nvSpPr>
        <p:spPr/>
        <p:txBody>
          <a:bodyPr>
            <a:normAutofit fontScale="77500" lnSpcReduction="20000"/>
          </a:bodyPr>
          <a:lstStyle/>
          <a:p>
            <a:r>
              <a:rPr lang="en-GB" dirty="0"/>
              <a:t>Ps. Methodius </a:t>
            </a:r>
            <a:r>
              <a:rPr lang="en-GB" dirty="0">
                <a:sym typeface="Wingdings" pitchFamily="2" charset="2"/>
              </a:rPr>
              <a:t> Qur’an</a:t>
            </a:r>
          </a:p>
          <a:p>
            <a:r>
              <a:rPr lang="en-GB" dirty="0" err="1">
                <a:sym typeface="Wingdings" pitchFamily="2" charset="2"/>
              </a:rPr>
              <a:t>Wahb</a:t>
            </a:r>
            <a:r>
              <a:rPr lang="en-GB" dirty="0">
                <a:sym typeface="Wingdings" pitchFamily="2" charset="2"/>
              </a:rPr>
              <a:t> </a:t>
            </a:r>
            <a:r>
              <a:rPr lang="en-GB" dirty="0" err="1">
                <a:sym typeface="Wingdings" pitchFamily="2" charset="2"/>
              </a:rPr>
              <a:t>ibn</a:t>
            </a:r>
            <a:r>
              <a:rPr lang="en-GB" dirty="0">
                <a:sym typeface="Wingdings" pitchFamily="2" charset="2"/>
              </a:rPr>
              <a:t> </a:t>
            </a:r>
            <a:r>
              <a:rPr lang="en-GB" dirty="0" err="1">
                <a:sym typeface="Wingdings" pitchFamily="2" charset="2"/>
              </a:rPr>
              <a:t>Munabbih</a:t>
            </a:r>
            <a:endParaRPr lang="en-GB" dirty="0">
              <a:sym typeface="Wingdings" pitchFamily="2" charset="2"/>
            </a:endParaRPr>
          </a:p>
          <a:p>
            <a:r>
              <a:rPr lang="en-GB" dirty="0" err="1">
                <a:sym typeface="Wingdings" pitchFamily="2" charset="2"/>
              </a:rPr>
              <a:t>Umara</a:t>
            </a:r>
            <a:r>
              <a:rPr lang="en-GB" dirty="0">
                <a:sym typeface="Wingdings" pitchFamily="2" charset="2"/>
              </a:rPr>
              <a:t> </a:t>
            </a:r>
            <a:r>
              <a:rPr lang="en-GB" dirty="0" err="1">
                <a:sym typeface="Wingdings" pitchFamily="2" charset="2"/>
              </a:rPr>
              <a:t>ibn</a:t>
            </a:r>
            <a:r>
              <a:rPr lang="en-GB" dirty="0">
                <a:sym typeface="Wingdings" pitchFamily="2" charset="2"/>
              </a:rPr>
              <a:t> </a:t>
            </a:r>
            <a:r>
              <a:rPr lang="en-GB" dirty="0" err="1">
                <a:sym typeface="Wingdings" pitchFamily="2" charset="2"/>
              </a:rPr>
              <a:t>Zaid</a:t>
            </a:r>
            <a:endParaRPr lang="en-GB" dirty="0">
              <a:sym typeface="Wingdings" pitchFamily="2" charset="2"/>
            </a:endParaRPr>
          </a:p>
          <a:p>
            <a:r>
              <a:rPr lang="en-GB" dirty="0" err="1">
                <a:sym typeface="Wingdings" pitchFamily="2" charset="2"/>
              </a:rPr>
              <a:t>Abd</a:t>
            </a:r>
            <a:r>
              <a:rPr lang="en-GB" dirty="0">
                <a:sym typeface="Wingdings" pitchFamily="2" charset="2"/>
              </a:rPr>
              <a:t> al-</a:t>
            </a:r>
            <a:r>
              <a:rPr lang="en-GB" dirty="0" err="1">
                <a:sym typeface="Wingdings" pitchFamily="2" charset="2"/>
              </a:rPr>
              <a:t>Rahman</a:t>
            </a:r>
            <a:r>
              <a:rPr lang="en-GB" dirty="0">
                <a:sym typeface="Wingdings" pitchFamily="2" charset="2"/>
              </a:rPr>
              <a:t> b. </a:t>
            </a:r>
            <a:r>
              <a:rPr lang="en-GB" dirty="0" err="1">
                <a:sym typeface="Wingdings" pitchFamily="2" charset="2"/>
              </a:rPr>
              <a:t>Ziyad</a:t>
            </a:r>
            <a:r>
              <a:rPr lang="en-GB" dirty="0">
                <a:sym typeface="Wingdings" pitchFamily="2" charset="2"/>
              </a:rPr>
              <a:t>, </a:t>
            </a:r>
            <a:r>
              <a:rPr lang="en-GB" i="1" dirty="0" err="1">
                <a:sym typeface="Wingdings" pitchFamily="2" charset="2"/>
              </a:rPr>
              <a:t>Qissat</a:t>
            </a:r>
            <a:r>
              <a:rPr lang="en-GB" i="1" dirty="0">
                <a:sym typeface="Wingdings" pitchFamily="2" charset="2"/>
              </a:rPr>
              <a:t> </a:t>
            </a:r>
            <a:r>
              <a:rPr lang="en-GB" i="1" dirty="0" err="1">
                <a:sym typeface="Wingdings" pitchFamily="2" charset="2"/>
              </a:rPr>
              <a:t>Dhu’l-qarnain</a:t>
            </a:r>
            <a:endParaRPr lang="en-GB" dirty="0">
              <a:sym typeface="Wingdings" pitchFamily="2" charset="2"/>
            </a:endParaRPr>
          </a:p>
          <a:p>
            <a:r>
              <a:rPr lang="en-GB" dirty="0" err="1">
                <a:sym typeface="Wingdings" pitchFamily="2" charset="2"/>
              </a:rPr>
              <a:t>Mubaššir</a:t>
            </a:r>
            <a:r>
              <a:rPr lang="en-GB" dirty="0">
                <a:sym typeface="Wingdings" pitchFamily="2" charset="2"/>
              </a:rPr>
              <a:t> </a:t>
            </a:r>
            <a:r>
              <a:rPr lang="en-GB" dirty="0" err="1">
                <a:sym typeface="Wingdings" pitchFamily="2" charset="2"/>
              </a:rPr>
              <a:t>ibn</a:t>
            </a:r>
            <a:r>
              <a:rPr lang="en-GB" dirty="0">
                <a:sym typeface="Wingdings" pitchFamily="2" charset="2"/>
              </a:rPr>
              <a:t> </a:t>
            </a:r>
            <a:r>
              <a:rPr lang="en-GB" dirty="0" err="1">
                <a:sym typeface="Wingdings" pitchFamily="2" charset="2"/>
              </a:rPr>
              <a:t>Fatik</a:t>
            </a:r>
            <a:r>
              <a:rPr lang="en-GB" dirty="0">
                <a:sym typeface="Wingdings" pitchFamily="2" charset="2"/>
              </a:rPr>
              <a:t>, </a:t>
            </a:r>
            <a:r>
              <a:rPr lang="en-GB" i="1" dirty="0" err="1">
                <a:sym typeface="Wingdings" pitchFamily="2" charset="2"/>
              </a:rPr>
              <a:t>Ahbar</a:t>
            </a:r>
            <a:r>
              <a:rPr lang="en-GB" i="1" dirty="0">
                <a:sym typeface="Wingdings" pitchFamily="2" charset="2"/>
              </a:rPr>
              <a:t> al-</a:t>
            </a:r>
            <a:r>
              <a:rPr lang="en-GB" i="1" dirty="0" err="1">
                <a:sym typeface="Wingdings" pitchFamily="2" charset="2"/>
              </a:rPr>
              <a:t>Iskandar</a:t>
            </a:r>
            <a:endParaRPr lang="en-GB" i="1" dirty="0">
              <a:sym typeface="Wingdings" pitchFamily="2" charset="2"/>
            </a:endParaRPr>
          </a:p>
          <a:p>
            <a:r>
              <a:rPr lang="en-GB" i="1" dirty="0">
                <a:sym typeface="Wingdings" pitchFamily="2" charset="2"/>
              </a:rPr>
              <a:t>La </a:t>
            </a:r>
            <a:r>
              <a:rPr lang="en-GB" i="1" dirty="0" err="1">
                <a:sym typeface="Wingdings" pitchFamily="2" charset="2"/>
              </a:rPr>
              <a:t>leyenda</a:t>
            </a:r>
            <a:r>
              <a:rPr lang="en-GB" i="1" dirty="0">
                <a:sym typeface="Wingdings" pitchFamily="2" charset="2"/>
              </a:rPr>
              <a:t> de Alejandro/</a:t>
            </a:r>
            <a:r>
              <a:rPr lang="en-GB" i="1" dirty="0" err="1">
                <a:sym typeface="Wingdings" pitchFamily="2" charset="2"/>
              </a:rPr>
              <a:t>Historia</a:t>
            </a:r>
            <a:r>
              <a:rPr lang="en-GB" i="1" dirty="0">
                <a:sym typeface="Wingdings" pitchFamily="2" charset="2"/>
              </a:rPr>
              <a:t> de </a:t>
            </a:r>
            <a:r>
              <a:rPr lang="en-GB" i="1" dirty="0" err="1">
                <a:sym typeface="Wingdings" pitchFamily="2" charset="2"/>
              </a:rPr>
              <a:t>Dulcarnain</a:t>
            </a:r>
            <a:endParaRPr lang="en-GB" i="1" dirty="0">
              <a:sym typeface="Wingdings" pitchFamily="2" charset="2"/>
            </a:endParaRPr>
          </a:p>
          <a:p>
            <a:pPr lvl="1"/>
            <a:r>
              <a:rPr lang="en-GB" i="1" dirty="0">
                <a:sym typeface="Wingdings" pitchFamily="2" charset="2"/>
              </a:rPr>
              <a:t>Spain/Sicily </a:t>
            </a:r>
          </a:p>
          <a:p>
            <a:pPr lvl="1"/>
            <a:r>
              <a:rPr lang="en-GB" i="1" dirty="0">
                <a:sym typeface="Wingdings" pitchFamily="2" charset="2"/>
              </a:rPr>
              <a:t>12</a:t>
            </a:r>
            <a:r>
              <a:rPr lang="en-GB" i="1" baseline="30000" dirty="0">
                <a:sym typeface="Wingdings" pitchFamily="2" charset="2"/>
              </a:rPr>
              <a:t>th</a:t>
            </a:r>
            <a:r>
              <a:rPr lang="en-GB" i="1" dirty="0">
                <a:sym typeface="Wingdings" pitchFamily="2" charset="2"/>
              </a:rPr>
              <a:t> C</a:t>
            </a:r>
          </a:p>
          <a:p>
            <a:pPr lvl="1"/>
            <a:r>
              <a:rPr lang="en-GB" i="1" dirty="0">
                <a:sym typeface="Wingdings" pitchFamily="2" charset="2"/>
              </a:rPr>
              <a:t>Similar to Ethiopic tradition</a:t>
            </a:r>
          </a:p>
          <a:p>
            <a:r>
              <a:rPr lang="en-GB" i="1" dirty="0">
                <a:sym typeface="Wingdings" pitchFamily="2" charset="2"/>
              </a:rPr>
              <a:t>Ethiopic tradition </a:t>
            </a:r>
          </a:p>
          <a:p>
            <a:pPr lvl="1"/>
            <a:r>
              <a:rPr lang="en-GB" i="1" dirty="0">
                <a:sym typeface="Wingdings" pitchFamily="2" charset="2"/>
              </a:rPr>
              <a:t>Derived from Arabic tradition</a:t>
            </a:r>
          </a:p>
          <a:p>
            <a:pPr lvl="1"/>
            <a:r>
              <a:rPr lang="en-GB" i="1" dirty="0">
                <a:sym typeface="Wingdings" pitchFamily="2" charset="2"/>
              </a:rPr>
              <a:t>14</a:t>
            </a:r>
            <a:r>
              <a:rPr lang="en-GB" i="1" baseline="30000" dirty="0">
                <a:sym typeface="Wingdings" pitchFamily="2" charset="2"/>
              </a:rPr>
              <a:t>th</a:t>
            </a:r>
            <a:r>
              <a:rPr lang="en-GB" i="1" dirty="0">
                <a:sym typeface="Wingdings" pitchFamily="2" charset="2"/>
              </a:rPr>
              <a:t> C (but probably earlier)</a:t>
            </a:r>
          </a:p>
          <a:p>
            <a:r>
              <a:rPr lang="en-GB" i="1" dirty="0">
                <a:sym typeface="Wingdings" pitchFamily="2" charset="2"/>
              </a:rPr>
              <a:t>Malay Version (derived from As-</a:t>
            </a:r>
            <a:r>
              <a:rPr lang="en-GB" i="1" dirty="0" err="1">
                <a:sym typeface="Wingdings" pitchFamily="2" charset="2"/>
              </a:rPr>
              <a:t>Suri</a:t>
            </a:r>
            <a:r>
              <a:rPr lang="en-GB" i="1" dirty="0">
                <a:sym typeface="Wingdings" pitchFamily="2" charset="2"/>
              </a:rPr>
              <a:t> 1446)</a:t>
            </a:r>
            <a:endParaRPr lang="en-GB" dirty="0"/>
          </a:p>
        </p:txBody>
      </p:sp>
    </p:spTree>
    <p:extLst>
      <p:ext uri="{BB962C8B-B14F-4D97-AF65-F5344CB8AC3E}">
        <p14:creationId xmlns:p14="http://schemas.microsoft.com/office/powerpoint/2010/main" val="37745457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Hebrew</a:t>
            </a:r>
          </a:p>
        </p:txBody>
      </p:sp>
      <p:sp>
        <p:nvSpPr>
          <p:cNvPr id="3" name="Content Placeholder 2"/>
          <p:cNvSpPr>
            <a:spLocks noGrp="1"/>
          </p:cNvSpPr>
          <p:nvPr>
            <p:ph idx="1"/>
          </p:nvPr>
        </p:nvSpPr>
        <p:spPr/>
        <p:txBody>
          <a:bodyPr>
            <a:normAutofit fontScale="85000" lnSpcReduction="10000"/>
          </a:bodyPr>
          <a:lstStyle/>
          <a:p>
            <a:r>
              <a:rPr lang="en-GB" dirty="0"/>
              <a:t>Talmud stories</a:t>
            </a:r>
          </a:p>
          <a:p>
            <a:r>
              <a:rPr lang="en-GB" dirty="0" err="1"/>
              <a:t>Yosippon</a:t>
            </a:r>
            <a:r>
              <a:rPr lang="en-GB" dirty="0"/>
              <a:t> (rewriting of Josephus)</a:t>
            </a:r>
          </a:p>
          <a:p>
            <a:pPr lvl="1"/>
            <a:r>
              <a:rPr lang="en-GB" dirty="0"/>
              <a:t>Inclusion of Alexander history likely from the Latin version of the </a:t>
            </a:r>
            <a:r>
              <a:rPr lang="en-GB" i="1" dirty="0" err="1"/>
              <a:t>Historia</a:t>
            </a:r>
            <a:r>
              <a:rPr lang="en-GB" i="1" dirty="0"/>
              <a:t> de </a:t>
            </a:r>
            <a:r>
              <a:rPr lang="en-GB" i="1" dirty="0" err="1"/>
              <a:t>Proeliis</a:t>
            </a:r>
            <a:endParaRPr lang="en-GB" i="1" dirty="0"/>
          </a:p>
          <a:p>
            <a:r>
              <a:rPr lang="en-GB" i="1" dirty="0" err="1"/>
              <a:t>Alexandros</a:t>
            </a:r>
            <a:r>
              <a:rPr lang="en-GB" i="1" dirty="0"/>
              <a:t> ha-</a:t>
            </a:r>
            <a:r>
              <a:rPr lang="en-GB" i="1" dirty="0" err="1"/>
              <a:t>Mokdoni</a:t>
            </a:r>
            <a:r>
              <a:rPr lang="en-GB" dirty="0"/>
              <a:t> (c. 1100-1300)</a:t>
            </a:r>
          </a:p>
          <a:p>
            <a:r>
              <a:rPr lang="en-GB" i="1" dirty="0" err="1"/>
              <a:t>Ma’aseh</a:t>
            </a:r>
            <a:r>
              <a:rPr lang="en-GB" i="1" dirty="0"/>
              <a:t> Alexander </a:t>
            </a:r>
            <a:r>
              <a:rPr lang="en-GB" dirty="0"/>
              <a:t>(mid 12</a:t>
            </a:r>
            <a:r>
              <a:rPr lang="en-GB" baseline="30000" dirty="0"/>
              <a:t>th</a:t>
            </a:r>
            <a:r>
              <a:rPr lang="en-GB" dirty="0"/>
              <a:t> C) </a:t>
            </a:r>
            <a:r>
              <a:rPr lang="en-GB" dirty="0" err="1"/>
              <a:t>beta+alpha</a:t>
            </a:r>
            <a:endParaRPr lang="en-GB" dirty="0"/>
          </a:p>
          <a:p>
            <a:r>
              <a:rPr lang="en-GB" i="1" dirty="0" err="1"/>
              <a:t>Sefer</a:t>
            </a:r>
            <a:r>
              <a:rPr lang="en-GB" i="1" dirty="0"/>
              <a:t> </a:t>
            </a:r>
            <a:r>
              <a:rPr lang="en-GB" i="1" dirty="0" err="1"/>
              <a:t>Toledoth</a:t>
            </a:r>
            <a:r>
              <a:rPr lang="en-GB" i="1" dirty="0"/>
              <a:t> </a:t>
            </a:r>
            <a:r>
              <a:rPr lang="en-GB" i="1" dirty="0" err="1"/>
              <a:t>Alexandros</a:t>
            </a:r>
            <a:r>
              <a:rPr lang="en-GB" dirty="0"/>
              <a:t> (1150-1230) based on </a:t>
            </a:r>
            <a:r>
              <a:rPr lang="en-GB" i="1" dirty="0" err="1"/>
              <a:t>Historia</a:t>
            </a:r>
            <a:r>
              <a:rPr lang="en-GB" i="1" dirty="0"/>
              <a:t> de </a:t>
            </a:r>
            <a:r>
              <a:rPr lang="en-GB" i="1" dirty="0" err="1"/>
              <a:t>Proeliis</a:t>
            </a:r>
            <a:endParaRPr lang="en-GB" dirty="0"/>
          </a:p>
          <a:p>
            <a:r>
              <a:rPr lang="en-GB" i="1" dirty="0" err="1"/>
              <a:t>Sefer</a:t>
            </a:r>
            <a:r>
              <a:rPr lang="en-GB" i="1" dirty="0"/>
              <a:t> </a:t>
            </a:r>
            <a:r>
              <a:rPr lang="en-GB" i="1" dirty="0" err="1"/>
              <a:t>Toledoth</a:t>
            </a:r>
            <a:r>
              <a:rPr lang="en-GB" i="1" dirty="0"/>
              <a:t> </a:t>
            </a:r>
            <a:r>
              <a:rPr lang="en-GB" i="1" dirty="0" err="1"/>
              <a:t>Alexandros</a:t>
            </a:r>
            <a:r>
              <a:rPr lang="en-GB" i="1" dirty="0"/>
              <a:t> ha-</a:t>
            </a:r>
            <a:r>
              <a:rPr lang="en-GB" i="1" dirty="0" err="1"/>
              <a:t>Mokdoni</a:t>
            </a:r>
            <a:r>
              <a:rPr lang="en-GB" dirty="0"/>
              <a:t> (Immanuel ben Jacob </a:t>
            </a:r>
            <a:r>
              <a:rPr lang="en-GB" dirty="0" err="1"/>
              <a:t>Bonfils</a:t>
            </a:r>
            <a:r>
              <a:rPr lang="en-GB" dirty="0"/>
              <a:t>) adds the </a:t>
            </a:r>
            <a:r>
              <a:rPr lang="en-GB" i="1" dirty="0"/>
              <a:t>Sayings of the Philosophers</a:t>
            </a:r>
          </a:p>
          <a:p>
            <a:endParaRPr lang="en-GB" dirty="0"/>
          </a:p>
        </p:txBody>
      </p:sp>
    </p:spTree>
    <p:extLst>
      <p:ext uri="{BB962C8B-B14F-4D97-AF65-F5344CB8AC3E}">
        <p14:creationId xmlns:p14="http://schemas.microsoft.com/office/powerpoint/2010/main" val="16714378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French</a:t>
            </a:r>
          </a:p>
        </p:txBody>
      </p:sp>
      <p:sp>
        <p:nvSpPr>
          <p:cNvPr id="3" name="Content Placeholder 2"/>
          <p:cNvSpPr>
            <a:spLocks noGrp="1"/>
          </p:cNvSpPr>
          <p:nvPr>
            <p:ph idx="1"/>
          </p:nvPr>
        </p:nvSpPr>
        <p:spPr/>
        <p:txBody>
          <a:bodyPr>
            <a:normAutofit fontScale="92500"/>
          </a:bodyPr>
          <a:lstStyle/>
          <a:p>
            <a:r>
              <a:rPr lang="en-GB" dirty="0" err="1"/>
              <a:t>Alberic</a:t>
            </a:r>
            <a:r>
              <a:rPr lang="en-GB" dirty="0"/>
              <a:t> of </a:t>
            </a:r>
            <a:r>
              <a:rPr lang="en-GB" dirty="0" err="1"/>
              <a:t>Besançon</a:t>
            </a:r>
            <a:endParaRPr lang="en-GB" dirty="0"/>
          </a:p>
          <a:p>
            <a:pPr lvl="1"/>
            <a:r>
              <a:rPr lang="en-GB" dirty="0"/>
              <a:t>Early 12</a:t>
            </a:r>
            <a:r>
              <a:rPr lang="en-GB" baseline="30000" dirty="0"/>
              <a:t>th</a:t>
            </a:r>
            <a:r>
              <a:rPr lang="en-GB" dirty="0"/>
              <a:t> C – mostly lost </a:t>
            </a:r>
            <a:r>
              <a:rPr lang="en-GB" dirty="0">
                <a:sym typeface="Wingdings" pitchFamily="2" charset="2"/>
              </a:rPr>
              <a:t> translated to German</a:t>
            </a:r>
          </a:p>
          <a:p>
            <a:r>
              <a:rPr lang="en-GB" i="1" dirty="0">
                <a:sym typeface="Wingdings" pitchFamily="2" charset="2"/>
              </a:rPr>
              <a:t>Roman </a:t>
            </a:r>
            <a:r>
              <a:rPr lang="en-GB" i="1" dirty="0" err="1">
                <a:sym typeface="Wingdings" pitchFamily="2" charset="2"/>
              </a:rPr>
              <a:t>d’Alexander</a:t>
            </a:r>
            <a:r>
              <a:rPr lang="en-GB" dirty="0">
                <a:sym typeface="Wingdings" pitchFamily="2" charset="2"/>
              </a:rPr>
              <a:t> </a:t>
            </a:r>
          </a:p>
          <a:p>
            <a:pPr lvl="1"/>
            <a:r>
              <a:rPr lang="en-GB" dirty="0">
                <a:sym typeface="Wingdings" pitchFamily="2" charset="2"/>
              </a:rPr>
              <a:t>long poem combing a number of differing poems</a:t>
            </a:r>
          </a:p>
          <a:p>
            <a:r>
              <a:rPr lang="en-GB" dirty="0" err="1">
                <a:sym typeface="Wingdings" pitchFamily="2" charset="2"/>
              </a:rPr>
              <a:t>Perceforest</a:t>
            </a:r>
            <a:r>
              <a:rPr lang="en-GB" dirty="0">
                <a:sym typeface="Wingdings" pitchFamily="2" charset="2"/>
              </a:rPr>
              <a:t> (1337-1344) Adds link between Alexander cycle and Grail cycle</a:t>
            </a:r>
          </a:p>
          <a:p>
            <a:r>
              <a:rPr lang="en-GB" i="1" dirty="0">
                <a:sym typeface="Wingdings" pitchFamily="2" charset="2"/>
              </a:rPr>
              <a:t>Les </a:t>
            </a:r>
            <a:r>
              <a:rPr lang="en-GB" i="1" dirty="0" err="1">
                <a:sym typeface="Wingdings" pitchFamily="2" charset="2"/>
              </a:rPr>
              <a:t>Faicts</a:t>
            </a:r>
            <a:r>
              <a:rPr lang="en-GB" i="1" dirty="0">
                <a:sym typeface="Wingdings" pitchFamily="2" charset="2"/>
              </a:rPr>
              <a:t> et les </a:t>
            </a:r>
            <a:r>
              <a:rPr lang="en-GB" i="1" dirty="0" err="1">
                <a:sym typeface="Wingdings" pitchFamily="2" charset="2"/>
              </a:rPr>
              <a:t>conquestes</a:t>
            </a:r>
            <a:r>
              <a:rPr lang="en-GB" i="1" dirty="0">
                <a:sym typeface="Wingdings" pitchFamily="2" charset="2"/>
              </a:rPr>
              <a:t> </a:t>
            </a:r>
            <a:r>
              <a:rPr lang="en-GB" i="1" dirty="0" err="1">
                <a:sym typeface="Wingdings" pitchFamily="2" charset="2"/>
              </a:rPr>
              <a:t>d’Alexandre</a:t>
            </a:r>
            <a:r>
              <a:rPr lang="en-GB" i="1" dirty="0">
                <a:sym typeface="Wingdings" pitchFamily="2" charset="2"/>
              </a:rPr>
              <a:t> le Grand </a:t>
            </a:r>
            <a:r>
              <a:rPr lang="en-GB" dirty="0">
                <a:sym typeface="Wingdings" pitchFamily="2" charset="2"/>
              </a:rPr>
              <a:t>(mid 15</a:t>
            </a:r>
            <a:r>
              <a:rPr lang="en-GB" baseline="30000" dirty="0">
                <a:sym typeface="Wingdings" pitchFamily="2" charset="2"/>
              </a:rPr>
              <a:t>th</a:t>
            </a:r>
            <a:r>
              <a:rPr lang="en-GB" dirty="0">
                <a:sym typeface="Wingdings" pitchFamily="2" charset="2"/>
              </a:rPr>
              <a:t> C Burgundy)</a:t>
            </a:r>
            <a:endParaRPr lang="en-GB" i="1" dirty="0"/>
          </a:p>
        </p:txBody>
      </p:sp>
    </p:spTree>
    <p:extLst>
      <p:ext uri="{BB962C8B-B14F-4D97-AF65-F5344CB8AC3E}">
        <p14:creationId xmlns:p14="http://schemas.microsoft.com/office/powerpoint/2010/main" val="3843249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German</a:t>
            </a:r>
          </a:p>
        </p:txBody>
      </p:sp>
      <p:sp>
        <p:nvSpPr>
          <p:cNvPr id="3" name="Content Placeholder 2"/>
          <p:cNvSpPr>
            <a:spLocks noGrp="1"/>
          </p:cNvSpPr>
          <p:nvPr>
            <p:ph idx="1"/>
          </p:nvPr>
        </p:nvSpPr>
        <p:spPr/>
        <p:txBody>
          <a:bodyPr/>
          <a:lstStyle/>
          <a:p>
            <a:r>
              <a:rPr lang="en-GB" dirty="0" err="1"/>
              <a:t>Pfaffe</a:t>
            </a:r>
            <a:r>
              <a:rPr lang="en-GB" dirty="0"/>
              <a:t> </a:t>
            </a:r>
            <a:r>
              <a:rPr lang="en-GB" dirty="0" err="1"/>
              <a:t>Lamprecht</a:t>
            </a:r>
            <a:r>
              <a:rPr lang="en-GB" dirty="0"/>
              <a:t> – poetry c. 1150</a:t>
            </a:r>
          </a:p>
          <a:p>
            <a:r>
              <a:rPr lang="en-GB" dirty="0"/>
              <a:t>Rudolf von Ems – 1220-1250 follows basically </a:t>
            </a:r>
            <a:r>
              <a:rPr lang="en-GB" i="1" dirty="0"/>
              <a:t>HP J</a:t>
            </a:r>
            <a:r>
              <a:rPr lang="en-GB" i="1" baseline="30000" dirty="0"/>
              <a:t>3</a:t>
            </a:r>
          </a:p>
          <a:p>
            <a:r>
              <a:rPr lang="en-GB" dirty="0" err="1"/>
              <a:t>Seifrit</a:t>
            </a:r>
            <a:r>
              <a:rPr lang="en-GB" dirty="0"/>
              <a:t>, </a:t>
            </a:r>
            <a:r>
              <a:rPr lang="en-GB" i="1" dirty="0"/>
              <a:t>Alexander </a:t>
            </a:r>
            <a:r>
              <a:rPr lang="en-GB" dirty="0"/>
              <a:t>1352 translation of </a:t>
            </a:r>
            <a:r>
              <a:rPr lang="en-GB" i="1" dirty="0"/>
              <a:t>HP J</a:t>
            </a:r>
            <a:r>
              <a:rPr lang="en-GB" i="1" baseline="30000" dirty="0"/>
              <a:t>2</a:t>
            </a:r>
          </a:p>
          <a:p>
            <a:endParaRPr lang="en-GB" i="1" baseline="30000" dirty="0"/>
          </a:p>
          <a:p>
            <a:endParaRPr lang="en-GB" dirty="0"/>
          </a:p>
        </p:txBody>
      </p:sp>
    </p:spTree>
    <p:extLst>
      <p:ext uri="{BB962C8B-B14F-4D97-AF65-F5344CB8AC3E}">
        <p14:creationId xmlns:p14="http://schemas.microsoft.com/office/powerpoint/2010/main" val="41375222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English</a:t>
            </a:r>
          </a:p>
        </p:txBody>
      </p:sp>
      <p:sp>
        <p:nvSpPr>
          <p:cNvPr id="3" name="Content Placeholder 2"/>
          <p:cNvSpPr>
            <a:spLocks noGrp="1"/>
          </p:cNvSpPr>
          <p:nvPr>
            <p:ph idx="1"/>
          </p:nvPr>
        </p:nvSpPr>
        <p:spPr/>
        <p:txBody>
          <a:bodyPr>
            <a:normAutofit fontScale="85000" lnSpcReduction="20000"/>
          </a:bodyPr>
          <a:lstStyle/>
          <a:p>
            <a:r>
              <a:rPr lang="en-GB" dirty="0"/>
              <a:t>Thomas of Kent, </a:t>
            </a:r>
            <a:r>
              <a:rPr lang="en-GB" i="1" dirty="0"/>
              <a:t>Roman de </a:t>
            </a:r>
            <a:r>
              <a:rPr lang="en-GB" i="1" dirty="0" err="1"/>
              <a:t>Toute</a:t>
            </a:r>
            <a:r>
              <a:rPr lang="en-GB" i="1" dirty="0"/>
              <a:t> </a:t>
            </a:r>
            <a:r>
              <a:rPr lang="en-GB" i="1" dirty="0" err="1"/>
              <a:t>Chevalerie</a:t>
            </a:r>
            <a:r>
              <a:rPr lang="en-GB" dirty="0"/>
              <a:t> </a:t>
            </a:r>
          </a:p>
          <a:p>
            <a:pPr lvl="1"/>
            <a:r>
              <a:rPr lang="en-GB" dirty="0"/>
              <a:t>Anglo-Norman verse 1170-1200</a:t>
            </a:r>
          </a:p>
          <a:p>
            <a:pPr lvl="1"/>
            <a:r>
              <a:rPr lang="en-GB" dirty="0"/>
              <a:t>Epitome of Julius </a:t>
            </a:r>
            <a:r>
              <a:rPr lang="en-GB" dirty="0" err="1"/>
              <a:t>Valerius</a:t>
            </a:r>
            <a:r>
              <a:rPr lang="en-GB" dirty="0"/>
              <a:t> and Letter to Aristotle about India (incorporated into the French </a:t>
            </a:r>
            <a:r>
              <a:rPr lang="en-GB" i="1" dirty="0"/>
              <a:t>Roman </a:t>
            </a:r>
            <a:r>
              <a:rPr lang="en-GB" i="1" dirty="0" err="1"/>
              <a:t>d’Alexandre</a:t>
            </a:r>
            <a:r>
              <a:rPr lang="en-GB" dirty="0"/>
              <a:t>)</a:t>
            </a:r>
          </a:p>
          <a:p>
            <a:r>
              <a:rPr lang="en-GB" dirty="0" err="1"/>
              <a:t>Kynge</a:t>
            </a:r>
            <a:r>
              <a:rPr lang="en-GB" dirty="0"/>
              <a:t> </a:t>
            </a:r>
            <a:r>
              <a:rPr lang="en-GB" dirty="0" err="1"/>
              <a:t>Alisaundre</a:t>
            </a:r>
            <a:r>
              <a:rPr lang="en-GB" dirty="0"/>
              <a:t> – rhymed </a:t>
            </a:r>
            <a:r>
              <a:rPr lang="en-GB" dirty="0" err="1"/>
              <a:t>octosyllabic</a:t>
            </a:r>
            <a:r>
              <a:rPr lang="en-GB" dirty="0"/>
              <a:t> couplets</a:t>
            </a:r>
          </a:p>
          <a:p>
            <a:r>
              <a:rPr lang="en-GB" dirty="0"/>
              <a:t>The Scots </a:t>
            </a:r>
            <a:r>
              <a:rPr lang="en-GB" i="1" dirty="0" err="1"/>
              <a:t>Buik</a:t>
            </a:r>
            <a:r>
              <a:rPr lang="en-GB" i="1" dirty="0"/>
              <a:t> of Alexander </a:t>
            </a:r>
          </a:p>
          <a:p>
            <a:r>
              <a:rPr lang="en-GB" dirty="0"/>
              <a:t>Wars of Alexander (verse)</a:t>
            </a:r>
          </a:p>
          <a:p>
            <a:r>
              <a:rPr lang="en-GB" dirty="0"/>
              <a:t>Sir Gilbert Hay </a:t>
            </a:r>
            <a:r>
              <a:rPr lang="en-GB" i="1" dirty="0" err="1"/>
              <a:t>Buik</a:t>
            </a:r>
            <a:r>
              <a:rPr lang="en-GB" i="1" dirty="0"/>
              <a:t> of Alexander</a:t>
            </a:r>
            <a:r>
              <a:rPr lang="en-GB" dirty="0"/>
              <a:t> translation of the French</a:t>
            </a:r>
          </a:p>
          <a:p>
            <a:r>
              <a:rPr lang="en-GB" dirty="0"/>
              <a:t> </a:t>
            </a:r>
          </a:p>
        </p:txBody>
      </p:sp>
    </p:spTree>
    <p:extLst>
      <p:ext uri="{BB962C8B-B14F-4D97-AF65-F5344CB8AC3E}">
        <p14:creationId xmlns:p14="http://schemas.microsoft.com/office/powerpoint/2010/main" val="16577535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Alexander Romance Texts: Modern Greek</a:t>
            </a:r>
          </a:p>
        </p:txBody>
      </p:sp>
      <p:sp>
        <p:nvSpPr>
          <p:cNvPr id="3" name="Content Placeholder 2"/>
          <p:cNvSpPr>
            <a:spLocks noGrp="1"/>
          </p:cNvSpPr>
          <p:nvPr>
            <p:ph idx="1"/>
          </p:nvPr>
        </p:nvSpPr>
        <p:spPr/>
        <p:txBody>
          <a:bodyPr/>
          <a:lstStyle/>
          <a:p>
            <a:r>
              <a:rPr lang="en-GB" dirty="0"/>
              <a:t>Byzantine Prose Romance</a:t>
            </a:r>
          </a:p>
          <a:p>
            <a:r>
              <a:rPr lang="en-GB" dirty="0" err="1"/>
              <a:t>Rimada</a:t>
            </a:r>
            <a:r>
              <a:rPr lang="en-GB" dirty="0"/>
              <a:t> – verse in rhyming couplets published in Venice in 1529</a:t>
            </a:r>
          </a:p>
          <a:p>
            <a:r>
              <a:rPr lang="en-GB" b="1" dirty="0">
                <a:solidFill>
                  <a:schemeClr val="accent2">
                    <a:lumMod val="60000"/>
                    <a:lumOff val="40000"/>
                  </a:schemeClr>
                </a:solidFill>
              </a:rPr>
              <a:t>The </a:t>
            </a:r>
            <a:r>
              <a:rPr lang="en-GB" b="1" i="1" dirty="0" err="1">
                <a:solidFill>
                  <a:schemeClr val="accent2">
                    <a:lumMod val="60000"/>
                    <a:lumOff val="40000"/>
                  </a:schemeClr>
                </a:solidFill>
              </a:rPr>
              <a:t>Phyllada</a:t>
            </a:r>
            <a:r>
              <a:rPr lang="en-GB" b="1" i="1" dirty="0">
                <a:solidFill>
                  <a:schemeClr val="accent2">
                    <a:lumMod val="60000"/>
                    <a:lumOff val="40000"/>
                  </a:schemeClr>
                </a:solidFill>
              </a:rPr>
              <a:t> </a:t>
            </a:r>
            <a:r>
              <a:rPr lang="en-GB" b="1" i="1" dirty="0" err="1">
                <a:solidFill>
                  <a:schemeClr val="accent2">
                    <a:lumMod val="60000"/>
                    <a:lumOff val="40000"/>
                  </a:schemeClr>
                </a:solidFill>
              </a:rPr>
              <a:t>tou</a:t>
            </a:r>
            <a:r>
              <a:rPr lang="en-GB" b="1" i="1" dirty="0">
                <a:solidFill>
                  <a:schemeClr val="accent2">
                    <a:lumMod val="60000"/>
                    <a:lumOff val="40000"/>
                  </a:schemeClr>
                </a:solidFill>
              </a:rPr>
              <a:t> </a:t>
            </a:r>
            <a:r>
              <a:rPr lang="en-GB" b="1" i="1" dirty="0" err="1">
                <a:solidFill>
                  <a:schemeClr val="accent2">
                    <a:lumMod val="60000"/>
                    <a:lumOff val="40000"/>
                  </a:schemeClr>
                </a:solidFill>
              </a:rPr>
              <a:t>Megalexandrou</a:t>
            </a:r>
            <a:endParaRPr lang="en-GB" b="1" i="1" dirty="0">
              <a:solidFill>
                <a:schemeClr val="accent2">
                  <a:lumMod val="60000"/>
                  <a:lumOff val="40000"/>
                </a:schemeClr>
              </a:solidFill>
            </a:endParaRPr>
          </a:p>
          <a:p>
            <a:pPr lvl="1"/>
            <a:r>
              <a:rPr lang="en-GB" b="1" dirty="0">
                <a:solidFill>
                  <a:schemeClr val="accent2">
                    <a:lumMod val="60000"/>
                    <a:lumOff val="40000"/>
                  </a:schemeClr>
                </a:solidFill>
              </a:rPr>
              <a:t>Based on </a:t>
            </a:r>
            <a:r>
              <a:rPr lang="en-GB" b="1" i="1" dirty="0">
                <a:solidFill>
                  <a:schemeClr val="accent2">
                    <a:lumMod val="60000"/>
                    <a:lumOff val="40000"/>
                  </a:schemeClr>
                </a:solidFill>
              </a:rPr>
              <a:t>Epsilon</a:t>
            </a:r>
          </a:p>
          <a:p>
            <a:pPr lvl="1"/>
            <a:r>
              <a:rPr lang="en-GB" b="1" dirty="0">
                <a:solidFill>
                  <a:schemeClr val="accent2">
                    <a:lumMod val="60000"/>
                    <a:lumOff val="40000"/>
                  </a:schemeClr>
                </a:solidFill>
              </a:rPr>
              <a:t>First published 1680 (43 editions still in print)</a:t>
            </a:r>
          </a:p>
        </p:txBody>
      </p:sp>
    </p:spTree>
    <p:extLst>
      <p:ext uri="{BB962C8B-B14F-4D97-AF65-F5344CB8AC3E}">
        <p14:creationId xmlns:p14="http://schemas.microsoft.com/office/powerpoint/2010/main" val="1621863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Dating the Alexander Romance</a:t>
            </a:r>
          </a:p>
        </p:txBody>
      </p:sp>
      <p:sp>
        <p:nvSpPr>
          <p:cNvPr id="3" name="Content Placeholder 2"/>
          <p:cNvSpPr>
            <a:spLocks noGrp="1"/>
          </p:cNvSpPr>
          <p:nvPr>
            <p:ph idx="1"/>
          </p:nvPr>
        </p:nvSpPr>
        <p:spPr/>
        <p:txBody>
          <a:bodyPr/>
          <a:lstStyle/>
          <a:p>
            <a:r>
              <a:rPr lang="en-GB" dirty="0"/>
              <a:t>3</a:t>
            </a:r>
            <a:r>
              <a:rPr lang="en-GB" baseline="30000" dirty="0"/>
              <a:t>rd</a:t>
            </a:r>
            <a:r>
              <a:rPr lang="en-GB" dirty="0"/>
              <a:t> C AD?</a:t>
            </a:r>
          </a:p>
          <a:p>
            <a:r>
              <a:rPr lang="en-GB" dirty="0"/>
              <a:t>Early Hellenistic? </a:t>
            </a:r>
            <a:r>
              <a:rPr lang="en-GB" dirty="0">
                <a:sym typeface="Wingdings" pitchFamily="2" charset="2"/>
              </a:rPr>
              <a:t> Similar date to emergence of the novel as a type</a:t>
            </a:r>
          </a:p>
          <a:p>
            <a:r>
              <a:rPr lang="en-GB" dirty="0">
                <a:sym typeface="Wingdings" pitchFamily="2" charset="2"/>
              </a:rPr>
              <a:t>‘All who wrote about Alexander preferred the marvellous to the true’ Strabo 2.1.9</a:t>
            </a:r>
          </a:p>
          <a:p>
            <a:r>
              <a:rPr lang="en-GB" dirty="0">
                <a:sym typeface="Wingdings" pitchFamily="2" charset="2"/>
              </a:rPr>
              <a:t>Josephus and the Jewish tradition</a:t>
            </a:r>
          </a:p>
          <a:p>
            <a:r>
              <a:rPr lang="en-GB" dirty="0">
                <a:sym typeface="Wingdings" pitchFamily="2" charset="2"/>
              </a:rPr>
              <a:t>‘Epistolary novel’</a:t>
            </a:r>
          </a:p>
        </p:txBody>
      </p:sp>
    </p:spTree>
    <p:extLst>
      <p:ext uri="{BB962C8B-B14F-4D97-AF65-F5344CB8AC3E}">
        <p14:creationId xmlns:p14="http://schemas.microsoft.com/office/powerpoint/2010/main" val="25727065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Byzantine Alexander</a:t>
            </a:r>
          </a:p>
        </p:txBody>
      </p:sp>
      <p:sp>
        <p:nvSpPr>
          <p:cNvPr id="3" name="Content Placeholder 2"/>
          <p:cNvSpPr>
            <a:spLocks noGrp="1"/>
          </p:cNvSpPr>
          <p:nvPr>
            <p:ph idx="1"/>
          </p:nvPr>
        </p:nvSpPr>
        <p:spPr/>
        <p:txBody>
          <a:bodyPr/>
          <a:lstStyle/>
          <a:p>
            <a:r>
              <a:rPr lang="en-GB" dirty="0"/>
              <a:t>Alexander as builder of important buildings:</a:t>
            </a:r>
          </a:p>
          <a:p>
            <a:pPr lvl="1"/>
            <a:r>
              <a:rPr lang="en-GB" dirty="0" err="1"/>
              <a:t>Strategion</a:t>
            </a:r>
            <a:endParaRPr lang="en-GB" dirty="0"/>
          </a:p>
          <a:p>
            <a:pPr lvl="1"/>
            <a:r>
              <a:rPr lang="en-GB" dirty="0"/>
              <a:t>Wall</a:t>
            </a:r>
          </a:p>
          <a:p>
            <a:pPr lvl="1"/>
            <a:r>
              <a:rPr lang="en-GB" dirty="0" err="1"/>
              <a:t>Pharos</a:t>
            </a:r>
            <a:endParaRPr lang="en-GB" dirty="0"/>
          </a:p>
          <a:p>
            <a:r>
              <a:rPr lang="en-GB" dirty="0"/>
              <a:t>Importance of Ps. Methodius/</a:t>
            </a:r>
            <a:r>
              <a:rPr lang="en-GB" dirty="0" err="1"/>
              <a:t>Ps.Daniel</a:t>
            </a:r>
            <a:endParaRPr lang="en-GB" dirty="0"/>
          </a:p>
          <a:p>
            <a:pPr lvl="1"/>
            <a:r>
              <a:rPr lang="en-GB" dirty="0"/>
              <a:t>Alexander as king at the end of times</a:t>
            </a:r>
          </a:p>
          <a:p>
            <a:r>
              <a:rPr lang="en-GB" dirty="0"/>
              <a:t>Popular in Byzantine Art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Phyllada</a:t>
            </a:r>
            <a:endParaRPr lang="en-GB" dirty="0"/>
          </a:p>
        </p:txBody>
      </p:sp>
      <p:sp>
        <p:nvSpPr>
          <p:cNvPr id="3" name="Content Placeholder 2"/>
          <p:cNvSpPr>
            <a:spLocks noGrp="1"/>
          </p:cNvSpPr>
          <p:nvPr>
            <p:ph idx="1"/>
          </p:nvPr>
        </p:nvSpPr>
        <p:spPr/>
        <p:txBody>
          <a:bodyPr/>
          <a:lstStyle/>
          <a:p>
            <a:r>
              <a:rPr lang="en-GB" dirty="0"/>
              <a:t>Alexander as Byzantine Christian</a:t>
            </a:r>
          </a:p>
          <a:p>
            <a:pPr lvl="1"/>
            <a:r>
              <a:rPr lang="en-GB" dirty="0"/>
              <a:t>Not pagan!</a:t>
            </a:r>
          </a:p>
          <a:p>
            <a:r>
              <a:rPr lang="en-GB" dirty="0"/>
              <a:t>Jews </a:t>
            </a:r>
            <a:r>
              <a:rPr lang="en-GB" dirty="0" err="1"/>
              <a:t>recongnise</a:t>
            </a:r>
            <a:r>
              <a:rPr lang="en-GB" dirty="0"/>
              <a:t> him as </a:t>
            </a:r>
            <a:r>
              <a:rPr lang="en-GB" dirty="0" err="1"/>
              <a:t>kosmokrator</a:t>
            </a:r>
            <a:r>
              <a:rPr lang="en-GB" dirty="0"/>
              <a:t> (ruler of the world)</a:t>
            </a:r>
          </a:p>
          <a:p>
            <a:r>
              <a:rPr lang="en-GB" dirty="0"/>
              <a:t>Importance of Island of Blessed meeting</a:t>
            </a:r>
          </a:p>
          <a:p>
            <a:r>
              <a:rPr lang="en-GB" dirty="0"/>
              <a:t>Alexander fails to gain access to Eden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Phyllada</a:t>
            </a:r>
            <a:r>
              <a:rPr lang="en-GB" dirty="0"/>
              <a:t> </a:t>
            </a:r>
            <a:r>
              <a:rPr lang="en-GB" dirty="0" err="1"/>
              <a:t>tou</a:t>
            </a:r>
            <a:r>
              <a:rPr lang="en-GB" dirty="0"/>
              <a:t> </a:t>
            </a:r>
            <a:r>
              <a:rPr lang="en-GB" dirty="0" err="1"/>
              <a:t>Megalexandrou</a:t>
            </a:r>
            <a:endParaRPr lang="en-GB" dirty="0"/>
          </a:p>
        </p:txBody>
      </p:sp>
      <p:sp>
        <p:nvSpPr>
          <p:cNvPr id="3" name="Content Placeholder 2"/>
          <p:cNvSpPr>
            <a:spLocks noGrp="1"/>
          </p:cNvSpPr>
          <p:nvPr>
            <p:ph idx="1"/>
          </p:nvPr>
        </p:nvSpPr>
        <p:spPr/>
        <p:txBody>
          <a:bodyPr>
            <a:normAutofit fontScale="85000" lnSpcReduction="10000"/>
          </a:bodyPr>
          <a:lstStyle/>
          <a:p>
            <a:r>
              <a:rPr lang="en-GB" dirty="0"/>
              <a:t>Follows epsilon</a:t>
            </a:r>
          </a:p>
          <a:p>
            <a:r>
              <a:rPr lang="en-GB" dirty="0"/>
              <a:t>Rearranged (so it finally makes sense!)</a:t>
            </a:r>
          </a:p>
          <a:p>
            <a:r>
              <a:rPr lang="en-GB" dirty="0"/>
              <a:t>Birth by </a:t>
            </a:r>
            <a:r>
              <a:rPr lang="en-GB" dirty="0" err="1"/>
              <a:t>Nectanebo</a:t>
            </a:r>
            <a:r>
              <a:rPr lang="en-GB" dirty="0"/>
              <a:t> and childhood</a:t>
            </a:r>
          </a:p>
          <a:p>
            <a:r>
              <a:rPr lang="en-GB" dirty="0"/>
              <a:t>Wars with Darius and </a:t>
            </a:r>
            <a:r>
              <a:rPr lang="en-GB" dirty="0" err="1"/>
              <a:t>Porus</a:t>
            </a:r>
            <a:endParaRPr lang="en-GB" dirty="0"/>
          </a:p>
          <a:p>
            <a:r>
              <a:rPr lang="en-GB" dirty="0"/>
              <a:t>Visit to Jerusalem and Land of the Blessed (no Brahmans)</a:t>
            </a:r>
          </a:p>
          <a:p>
            <a:r>
              <a:rPr lang="en-GB" dirty="0"/>
              <a:t>Amazons</a:t>
            </a:r>
          </a:p>
          <a:p>
            <a:r>
              <a:rPr lang="en-GB" dirty="0"/>
              <a:t>Unclean Nations and Candace</a:t>
            </a:r>
          </a:p>
          <a:p>
            <a:r>
              <a:rPr lang="en-GB" dirty="0"/>
              <a:t>Death in Babylon</a:t>
            </a:r>
          </a:p>
          <a:p>
            <a:r>
              <a:rPr lang="en-GB" dirty="0"/>
              <a:t>(Flight does not appear but diving bell does)</a:t>
            </a:r>
          </a:p>
          <a:p>
            <a:pPr>
              <a:buNone/>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72D114-FE05-4B56-B95C-2EC0E6EA0218}"/>
              </a:ext>
            </a:extLst>
          </p:cNvPr>
          <p:cNvSpPr>
            <a:spLocks noGrp="1"/>
          </p:cNvSpPr>
          <p:nvPr>
            <p:ph type="title"/>
          </p:nvPr>
        </p:nvSpPr>
        <p:spPr/>
        <p:txBody>
          <a:bodyPr/>
          <a:lstStyle/>
          <a:p>
            <a:r>
              <a:rPr lang="en-GB" dirty="0" err="1"/>
              <a:t>Nectanebo</a:t>
            </a:r>
            <a:endParaRPr lang="en-GB" dirty="0"/>
          </a:p>
        </p:txBody>
      </p:sp>
      <p:sp>
        <p:nvSpPr>
          <p:cNvPr id="5" name="Text Placeholder 4">
            <a:extLst>
              <a:ext uri="{FF2B5EF4-FFF2-40B4-BE49-F238E27FC236}">
                <a16:creationId xmlns:a16="http://schemas.microsoft.com/office/drawing/2014/main" id="{C65D924D-908C-41FD-ABCB-24A77F20FA22}"/>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398076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Nectanebo</a:t>
            </a:r>
            <a:r>
              <a:rPr lang="en-GB" dirty="0"/>
              <a:t> and the Romance Tradition</a:t>
            </a:r>
          </a:p>
        </p:txBody>
      </p:sp>
      <p:sp>
        <p:nvSpPr>
          <p:cNvPr id="3" name="Content Placeholder 2"/>
          <p:cNvSpPr>
            <a:spLocks noGrp="1"/>
          </p:cNvSpPr>
          <p:nvPr>
            <p:ph idx="1"/>
          </p:nvPr>
        </p:nvSpPr>
        <p:spPr/>
        <p:txBody>
          <a:bodyPr/>
          <a:lstStyle/>
          <a:p>
            <a:r>
              <a:rPr lang="en-GB" dirty="0"/>
              <a:t>Historical </a:t>
            </a:r>
            <a:r>
              <a:rPr lang="en-GB" dirty="0" err="1"/>
              <a:t>Nectanebo</a:t>
            </a:r>
            <a:r>
              <a:rPr lang="en-GB" dirty="0"/>
              <a:t>:</a:t>
            </a:r>
          </a:p>
          <a:p>
            <a:pPr lvl="1"/>
            <a:r>
              <a:rPr lang="en-GB" dirty="0"/>
              <a:t>Last native king of Egypt </a:t>
            </a:r>
          </a:p>
          <a:p>
            <a:pPr lvl="1"/>
            <a:r>
              <a:rPr lang="en-GB" dirty="0"/>
              <a:t>Driven out by the Persians in 343 B.C.</a:t>
            </a:r>
          </a:p>
          <a:p>
            <a:pPr lvl="2"/>
            <a:r>
              <a:rPr lang="en-GB" dirty="0"/>
              <a:t>Diodorus 16.51.1 has him fleeing to Ethiopia before a battle at Memphis</a:t>
            </a:r>
          </a:p>
        </p:txBody>
      </p:sp>
    </p:spTree>
    <p:extLst>
      <p:ext uri="{BB962C8B-B14F-4D97-AF65-F5344CB8AC3E}">
        <p14:creationId xmlns:p14="http://schemas.microsoft.com/office/powerpoint/2010/main" val="33550033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Nectanebo</a:t>
            </a:r>
            <a:r>
              <a:rPr lang="en-GB" dirty="0"/>
              <a:t> and the Romance Tradition</a:t>
            </a:r>
          </a:p>
        </p:txBody>
      </p:sp>
      <p:sp>
        <p:nvSpPr>
          <p:cNvPr id="3" name="Content Placeholder 2"/>
          <p:cNvSpPr>
            <a:spLocks noGrp="1"/>
          </p:cNvSpPr>
          <p:nvPr>
            <p:ph idx="1"/>
          </p:nvPr>
        </p:nvSpPr>
        <p:spPr/>
        <p:txBody>
          <a:bodyPr/>
          <a:lstStyle/>
          <a:p>
            <a:r>
              <a:rPr lang="en-GB" dirty="0"/>
              <a:t>Alexander Romance tradition</a:t>
            </a:r>
          </a:p>
          <a:p>
            <a:r>
              <a:rPr lang="en-GB" dirty="0"/>
              <a:t>Demotic Chronicle</a:t>
            </a:r>
          </a:p>
          <a:p>
            <a:pPr lvl="1"/>
            <a:r>
              <a:rPr lang="en-GB" dirty="0"/>
              <a:t>Obscure oracles + explanation (3</a:t>
            </a:r>
            <a:r>
              <a:rPr lang="en-GB" baseline="30000" dirty="0"/>
              <a:t>rd</a:t>
            </a:r>
            <a:r>
              <a:rPr lang="en-GB" dirty="0"/>
              <a:t> C BC)</a:t>
            </a:r>
          </a:p>
          <a:p>
            <a:r>
              <a:rPr lang="en-GB" i="1" dirty="0"/>
              <a:t>The Dream of </a:t>
            </a:r>
            <a:r>
              <a:rPr lang="en-GB" i="1" dirty="0" err="1"/>
              <a:t>Nectanebus</a:t>
            </a:r>
            <a:endParaRPr lang="en-GB" i="1" dirty="0"/>
          </a:p>
          <a:p>
            <a:pPr lvl="1"/>
            <a:r>
              <a:rPr lang="en-GB" dirty="0"/>
              <a:t>Fragmentary papyrus with about 68 well preserved lines</a:t>
            </a:r>
          </a:p>
        </p:txBody>
      </p:sp>
    </p:spTree>
    <p:extLst>
      <p:ext uri="{BB962C8B-B14F-4D97-AF65-F5344CB8AC3E}">
        <p14:creationId xmlns:p14="http://schemas.microsoft.com/office/powerpoint/2010/main" val="734058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popular Egyptian version</a:t>
            </a:r>
          </a:p>
        </p:txBody>
      </p:sp>
      <p:sp>
        <p:nvSpPr>
          <p:cNvPr id="3" name="Content Placeholder 2"/>
          <p:cNvSpPr>
            <a:spLocks noGrp="1"/>
          </p:cNvSpPr>
          <p:nvPr>
            <p:ph idx="1"/>
          </p:nvPr>
        </p:nvSpPr>
        <p:spPr>
          <a:xfrm>
            <a:off x="395536" y="1556792"/>
            <a:ext cx="7467600" cy="4525963"/>
          </a:xfrm>
        </p:spPr>
        <p:txBody>
          <a:bodyPr/>
          <a:lstStyle/>
          <a:p>
            <a:r>
              <a:rPr lang="en-GB" dirty="0"/>
              <a:t>Persians come </a:t>
            </a:r>
            <a:r>
              <a:rPr lang="en-GB" dirty="0" err="1"/>
              <a:t>Nectanebo</a:t>
            </a:r>
            <a:r>
              <a:rPr lang="en-GB" dirty="0"/>
              <a:t> flees, Persians retake over Egypt</a:t>
            </a:r>
          </a:p>
          <a:p>
            <a:r>
              <a:rPr lang="en-GB" dirty="0"/>
              <a:t>He is gone, no one knows where (see Frederick Barbarossa in the great </a:t>
            </a:r>
            <a:r>
              <a:rPr lang="en-GB" dirty="0" err="1"/>
              <a:t>Kyffhäuserberg</a:t>
            </a:r>
            <a:r>
              <a:rPr lang="en-GB" dirty="0"/>
              <a:t>)</a:t>
            </a:r>
          </a:p>
          <a:p>
            <a:r>
              <a:rPr lang="en-GB" dirty="0" err="1"/>
              <a:t>Nectanebo</a:t>
            </a:r>
            <a:r>
              <a:rPr lang="en-GB" dirty="0"/>
              <a:t> will return as a younger more vigorous king and drive out the enemies of Egypt and liberate the people. </a:t>
            </a:r>
          </a:p>
          <a:p>
            <a:endParaRPr lang="en-GB" dirty="0"/>
          </a:p>
        </p:txBody>
      </p:sp>
    </p:spTree>
    <p:extLst>
      <p:ext uri="{BB962C8B-B14F-4D97-AF65-F5344CB8AC3E}">
        <p14:creationId xmlns:p14="http://schemas.microsoft.com/office/powerpoint/2010/main" val="4098063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Nectanebo</a:t>
            </a:r>
            <a:r>
              <a:rPr lang="en-GB" dirty="0"/>
              <a:t> in the </a:t>
            </a:r>
            <a:r>
              <a:rPr lang="en-GB" i="1" dirty="0"/>
              <a:t>AR</a:t>
            </a:r>
          </a:p>
        </p:txBody>
      </p:sp>
      <p:sp>
        <p:nvSpPr>
          <p:cNvPr id="3" name="Content Placeholder 2"/>
          <p:cNvSpPr>
            <a:spLocks noGrp="1"/>
          </p:cNvSpPr>
          <p:nvPr>
            <p:ph idx="1"/>
          </p:nvPr>
        </p:nvSpPr>
        <p:spPr/>
        <p:txBody>
          <a:bodyPr/>
          <a:lstStyle/>
          <a:p>
            <a:r>
              <a:rPr lang="en-GB" dirty="0"/>
              <a:t>Many say he was the son of King Philip, but they are deceivers. This is untrue: he was not Philip’s son, but the wisest of the Egyptians say that he was the son of </a:t>
            </a:r>
            <a:r>
              <a:rPr lang="en-GB" dirty="0" err="1"/>
              <a:t>Nectanebo</a:t>
            </a:r>
            <a:r>
              <a:rPr lang="en-GB" dirty="0"/>
              <a:t>, after the latter had fallen from his royal state.</a:t>
            </a:r>
          </a:p>
          <a:p>
            <a:pPr algn="r">
              <a:buNone/>
            </a:pPr>
            <a:r>
              <a:rPr lang="en-GB" i="1" dirty="0"/>
              <a:t>Alexander Romance</a:t>
            </a:r>
            <a:r>
              <a:rPr lang="en-GB" dirty="0"/>
              <a:t> 1.1</a:t>
            </a:r>
            <a:endParaRPr lang="en-GB" i="1" dirty="0"/>
          </a:p>
        </p:txBody>
      </p:sp>
    </p:spTree>
    <p:extLst>
      <p:ext uri="{BB962C8B-B14F-4D97-AF65-F5344CB8AC3E}">
        <p14:creationId xmlns:p14="http://schemas.microsoft.com/office/powerpoint/2010/main" val="400540372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Birth of Alexander</a:t>
            </a:r>
          </a:p>
        </p:txBody>
      </p:sp>
      <p:sp>
        <p:nvSpPr>
          <p:cNvPr id="3" name="Content Placeholder 2"/>
          <p:cNvSpPr>
            <a:spLocks noGrp="1"/>
          </p:cNvSpPr>
          <p:nvPr>
            <p:ph idx="1"/>
          </p:nvPr>
        </p:nvSpPr>
        <p:spPr/>
        <p:txBody>
          <a:bodyPr>
            <a:normAutofit fontScale="77500" lnSpcReduction="20000"/>
          </a:bodyPr>
          <a:lstStyle/>
          <a:p>
            <a:r>
              <a:rPr lang="en-GB" dirty="0"/>
              <a:t>On the night before [Philip and </a:t>
            </a:r>
            <a:r>
              <a:rPr lang="en-GB" dirty="0" err="1"/>
              <a:t>Olympias</a:t>
            </a:r>
            <a:r>
              <a:rPr lang="en-GB" dirty="0"/>
              <a:t>] were to be locked into the bridal chamber together, the bride had a dream in which, following a clap of thunder, her womb was struck by a thunderbolt; this started a vigorous fire which then burst into flames and spread all over the place before dying down. And later, after they were married, Philip dreamt that he was pressing a seal on his wife’s womb, and that the emblem on the seal was a figure of a lion... Moreover, a snake was once seen stretched out alongside </a:t>
            </a:r>
            <a:r>
              <a:rPr lang="en-GB" dirty="0" err="1"/>
              <a:t>Olympias</a:t>
            </a:r>
            <a:r>
              <a:rPr lang="en-GB" dirty="0"/>
              <a:t>’ body while she was asleep, and they say that is was this incident more than anything that cooled Philip’s passion and affection.</a:t>
            </a:r>
          </a:p>
          <a:p>
            <a:pPr algn="r">
              <a:buNone/>
            </a:pPr>
            <a:r>
              <a:rPr lang="en-GB" dirty="0"/>
              <a:t>Plutarch, </a:t>
            </a:r>
            <a:r>
              <a:rPr lang="en-GB" i="1" dirty="0"/>
              <a:t>Alexander 2.3-6</a:t>
            </a:r>
            <a:endParaRPr lang="en-GB" dirty="0"/>
          </a:p>
        </p:txBody>
      </p:sp>
    </p:spTree>
    <p:extLst>
      <p:ext uri="{BB962C8B-B14F-4D97-AF65-F5344CB8AC3E}">
        <p14:creationId xmlns:p14="http://schemas.microsoft.com/office/powerpoint/2010/main" val="2127710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Birth of Alexander</a:t>
            </a:r>
          </a:p>
        </p:txBody>
      </p:sp>
      <p:sp>
        <p:nvSpPr>
          <p:cNvPr id="3" name="Content Placeholder 2"/>
          <p:cNvSpPr>
            <a:spLocks noGrp="1"/>
          </p:cNvSpPr>
          <p:nvPr>
            <p:ph idx="1"/>
          </p:nvPr>
        </p:nvSpPr>
        <p:spPr/>
        <p:txBody>
          <a:bodyPr>
            <a:normAutofit fontScale="85000" lnSpcReduction="20000"/>
          </a:bodyPr>
          <a:lstStyle/>
          <a:p>
            <a:r>
              <a:rPr lang="en-GB" dirty="0"/>
              <a:t>[</a:t>
            </a:r>
            <a:r>
              <a:rPr lang="en-GB" dirty="0" err="1"/>
              <a:t>Nectanebo</a:t>
            </a:r>
            <a:r>
              <a:rPr lang="en-GB" dirty="0"/>
              <a:t> said to </a:t>
            </a:r>
            <a:r>
              <a:rPr lang="en-GB" dirty="0" err="1"/>
              <a:t>Olympias</a:t>
            </a:r>
            <a:r>
              <a:rPr lang="en-GB" dirty="0"/>
              <a:t>] ‘You must have intercourse with an incarnate god, become pregnant by him and bear his son and bring him up. He will be your avenger for the wrongs Philip has done you.’ ...</a:t>
            </a:r>
          </a:p>
          <a:p>
            <a:r>
              <a:rPr lang="en-GB" dirty="0"/>
              <a:t>[</a:t>
            </a:r>
            <a:r>
              <a:rPr lang="en-GB" dirty="0" err="1"/>
              <a:t>Olympias</a:t>
            </a:r>
            <a:r>
              <a:rPr lang="en-GB" dirty="0"/>
              <a:t> said to </a:t>
            </a:r>
            <a:r>
              <a:rPr lang="en-GB" dirty="0" err="1"/>
              <a:t>Nectanebo</a:t>
            </a:r>
            <a:r>
              <a:rPr lang="en-GB" dirty="0"/>
              <a:t>] ‘I had a dream and saw the god </a:t>
            </a:r>
            <a:r>
              <a:rPr lang="en-GB" dirty="0" err="1"/>
              <a:t>Ammon</a:t>
            </a:r>
            <a:r>
              <a:rPr lang="en-GB" dirty="0"/>
              <a:t> whom you spoke of. I beg you, prophet, make him make love to me again, and be sure to let me know in advance when he is coming, so that I may be better prepared for the bride groom.’</a:t>
            </a:r>
          </a:p>
          <a:p>
            <a:pPr algn="r">
              <a:buNone/>
            </a:pPr>
            <a:r>
              <a:rPr lang="en-GB" i="1" dirty="0"/>
              <a:t>Alexander Romance </a:t>
            </a:r>
            <a:r>
              <a:rPr lang="en-GB" dirty="0"/>
              <a:t>1.4 and 1.6</a:t>
            </a:r>
          </a:p>
        </p:txBody>
      </p:sp>
    </p:spTree>
    <p:extLst>
      <p:ext uri="{BB962C8B-B14F-4D97-AF65-F5344CB8AC3E}">
        <p14:creationId xmlns:p14="http://schemas.microsoft.com/office/powerpoint/2010/main" val="2272465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Olympias</a:t>
            </a:r>
            <a:r>
              <a:rPr lang="en-GB" dirty="0"/>
              <a:t> and Snake</a:t>
            </a:r>
          </a:p>
        </p:txBody>
      </p:sp>
      <p:pic>
        <p:nvPicPr>
          <p:cNvPr id="1026" name="Picture 2" descr="http://www.livius.org/a/1/greeks/olympias_snakes_rgzm.jpg"/>
          <p:cNvPicPr>
            <a:picLocks noGrp="1" noChangeAspect="1" noChangeArrowheads="1"/>
          </p:cNvPicPr>
          <p:nvPr>
            <p:ph sz="half" idx="1"/>
          </p:nvPr>
        </p:nvPicPr>
        <p:blipFill>
          <a:blip r:embed="rId2" cstate="print"/>
          <a:stretch>
            <a:fillRect/>
          </a:stretch>
        </p:blipFill>
        <p:spPr bwMode="auto">
          <a:xfrm>
            <a:off x="457200" y="1988661"/>
            <a:ext cx="3657600" cy="3749040"/>
          </a:xfrm>
          <a:prstGeom prst="rect">
            <a:avLst/>
          </a:prstGeom>
          <a:noFill/>
        </p:spPr>
      </p:pic>
      <p:pic>
        <p:nvPicPr>
          <p:cNvPr id="1027" name="Picture 3"/>
          <p:cNvPicPr>
            <a:picLocks noGrp="1" noChangeAspect="1" noChangeArrowheads="1"/>
          </p:cNvPicPr>
          <p:nvPr>
            <p:ph sz="half" idx="2"/>
          </p:nvPr>
        </p:nvPicPr>
        <p:blipFill>
          <a:blip r:embed="rId3" cstate="print"/>
          <a:srcRect l="28021" t="14880" r="44417" b="25592"/>
          <a:stretch>
            <a:fillRect/>
          </a:stretch>
        </p:blipFill>
        <p:spPr bwMode="auto">
          <a:xfrm>
            <a:off x="4788024" y="1700808"/>
            <a:ext cx="3600400" cy="4371914"/>
          </a:xfrm>
          <a:prstGeom prst="rect">
            <a:avLst/>
          </a:prstGeom>
          <a:noFill/>
          <a:ln w="9525">
            <a:noFill/>
            <a:miter lim="800000"/>
            <a:headEnd/>
            <a:tailEnd/>
          </a:ln>
        </p:spPr>
      </p:pic>
    </p:spTree>
    <p:extLst>
      <p:ext uri="{BB962C8B-B14F-4D97-AF65-F5344CB8AC3E}">
        <p14:creationId xmlns:p14="http://schemas.microsoft.com/office/powerpoint/2010/main" val="39676332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Snake and </a:t>
            </a:r>
            <a:r>
              <a:rPr lang="en-GB" dirty="0" err="1"/>
              <a:t>Nectanebo</a:t>
            </a:r>
            <a:endParaRPr lang="en-GB" dirty="0"/>
          </a:p>
        </p:txBody>
      </p:sp>
      <p:sp>
        <p:nvSpPr>
          <p:cNvPr id="6" name="Content Placeholder 5"/>
          <p:cNvSpPr>
            <a:spLocks noGrp="1"/>
          </p:cNvSpPr>
          <p:nvPr>
            <p:ph idx="1"/>
          </p:nvPr>
        </p:nvSpPr>
        <p:spPr>
          <a:xfrm>
            <a:off x="457200" y="1600200"/>
            <a:ext cx="7467600" cy="4925144"/>
          </a:xfrm>
        </p:spPr>
        <p:txBody>
          <a:bodyPr>
            <a:normAutofit fontScale="85000" lnSpcReduction="20000"/>
          </a:bodyPr>
          <a:lstStyle/>
          <a:p>
            <a:r>
              <a:rPr lang="en-GB" dirty="0"/>
              <a:t>Suddenly </a:t>
            </a:r>
            <a:r>
              <a:rPr lang="en-GB" dirty="0" err="1"/>
              <a:t>Nectanebo</a:t>
            </a:r>
            <a:r>
              <a:rPr lang="en-GB" dirty="0"/>
              <a:t> turned himself into a serpent... And crept into the dinning room, hissing in a most fearsome way, so that the very foundations of the palace shook. When those who were dining with the king saw the serpent, they leapt from their places in fright; but </a:t>
            </a:r>
            <a:r>
              <a:rPr lang="en-GB" dirty="0" err="1"/>
              <a:t>Olympias</a:t>
            </a:r>
            <a:r>
              <a:rPr lang="en-GB" dirty="0"/>
              <a:t>, who recognized her special lover, extended her right hand to him. The serpent raised himself up and placed his head on her lap; he then coiled himself up and lay on her knees, popping his forked tongue in and out to kiss her, which the onlookers took as a sign of the serpent’s affection for her.</a:t>
            </a:r>
          </a:p>
          <a:p>
            <a:pPr algn="r">
              <a:buNone/>
            </a:pPr>
            <a:r>
              <a:rPr lang="en-GB" i="1" dirty="0"/>
              <a:t>AR </a:t>
            </a:r>
            <a:r>
              <a:rPr lang="en-GB" dirty="0"/>
              <a:t>1.10</a:t>
            </a:r>
            <a:endParaRPr lang="en-GB" i="1" dirty="0"/>
          </a:p>
        </p:txBody>
      </p:sp>
    </p:spTree>
    <p:extLst>
      <p:ext uri="{BB962C8B-B14F-4D97-AF65-F5344CB8AC3E}">
        <p14:creationId xmlns:p14="http://schemas.microsoft.com/office/powerpoint/2010/main" val="3630646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Nectanebo</a:t>
            </a:r>
            <a:r>
              <a:rPr lang="en-GB" dirty="0"/>
              <a:t> in the </a:t>
            </a:r>
            <a:r>
              <a:rPr lang="en-GB" i="1" dirty="0"/>
              <a:t>AR</a:t>
            </a:r>
            <a:endParaRPr lang="en-GB" dirty="0"/>
          </a:p>
        </p:txBody>
      </p:sp>
      <p:sp>
        <p:nvSpPr>
          <p:cNvPr id="3" name="Content Placeholder 2"/>
          <p:cNvSpPr>
            <a:spLocks noGrp="1"/>
          </p:cNvSpPr>
          <p:nvPr>
            <p:ph idx="1"/>
          </p:nvPr>
        </p:nvSpPr>
        <p:spPr/>
        <p:txBody>
          <a:bodyPr>
            <a:normAutofit lnSpcReduction="10000"/>
          </a:bodyPr>
          <a:lstStyle/>
          <a:p>
            <a:r>
              <a:rPr lang="en-GB" dirty="0"/>
              <a:t>This </a:t>
            </a:r>
            <a:r>
              <a:rPr lang="en-GB" dirty="0" err="1"/>
              <a:t>Nectanebo</a:t>
            </a:r>
            <a:r>
              <a:rPr lang="en-GB" dirty="0"/>
              <a:t> was skilled in the art of magic, and by its use overcame all peoples and this lived in peace. If ever a hostile power came against him, he did not prepare armies, nor build engines of war nor construct transport wagons, he did not trouble his officers with military exercises, but took a bowl and carried out a divinisation by water...</a:t>
            </a:r>
          </a:p>
          <a:p>
            <a:pPr algn="r">
              <a:buNone/>
            </a:pPr>
            <a:r>
              <a:rPr lang="en-GB" i="1" dirty="0"/>
              <a:t>AR</a:t>
            </a:r>
            <a:r>
              <a:rPr lang="en-GB" dirty="0"/>
              <a:t> 1.2</a:t>
            </a:r>
            <a:endParaRPr lang="en-GB" i="1" dirty="0"/>
          </a:p>
        </p:txBody>
      </p:sp>
    </p:spTree>
    <p:extLst>
      <p:ext uri="{BB962C8B-B14F-4D97-AF65-F5344CB8AC3E}">
        <p14:creationId xmlns:p14="http://schemas.microsoft.com/office/powerpoint/2010/main" val="5840908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ED9E9-596F-44F6-A9DF-3E47F1621AE8}"/>
              </a:ext>
            </a:extLst>
          </p:cNvPr>
          <p:cNvSpPr>
            <a:spLocks noGrp="1"/>
          </p:cNvSpPr>
          <p:nvPr>
            <p:ph type="title"/>
          </p:nvPr>
        </p:nvSpPr>
        <p:spPr/>
        <p:txBody>
          <a:bodyPr>
            <a:normAutofit/>
          </a:bodyPr>
          <a:lstStyle/>
          <a:p>
            <a:r>
              <a:rPr lang="en-GB" dirty="0"/>
              <a:t>Wars with Darius and </a:t>
            </a:r>
            <a:r>
              <a:rPr lang="en-GB" dirty="0" err="1"/>
              <a:t>Porus</a:t>
            </a:r>
            <a:endParaRPr lang="en-GB" dirty="0"/>
          </a:p>
        </p:txBody>
      </p:sp>
      <p:sp>
        <p:nvSpPr>
          <p:cNvPr id="4" name="Text Placeholder 3">
            <a:extLst>
              <a:ext uri="{FF2B5EF4-FFF2-40B4-BE49-F238E27FC236}">
                <a16:creationId xmlns:a16="http://schemas.microsoft.com/office/drawing/2014/main" id="{9D587D35-D5AB-4FAC-A751-A789696692BC}"/>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596689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Battle with </a:t>
            </a:r>
            <a:r>
              <a:rPr lang="en-GB" dirty="0" err="1"/>
              <a:t>Porus</a:t>
            </a:r>
            <a:endParaRPr lang="en-GB" dirty="0"/>
          </a:p>
        </p:txBody>
      </p:sp>
      <p:sp>
        <p:nvSpPr>
          <p:cNvPr id="3" name="Content Placeholder 2"/>
          <p:cNvSpPr>
            <a:spLocks noGrp="1"/>
          </p:cNvSpPr>
          <p:nvPr>
            <p:ph idx="1"/>
          </p:nvPr>
        </p:nvSpPr>
        <p:spPr>
          <a:xfrm>
            <a:off x="457200" y="1600200"/>
            <a:ext cx="7467600" cy="5257800"/>
          </a:xfrm>
        </p:spPr>
        <p:txBody>
          <a:bodyPr>
            <a:normAutofit fontScale="85000" lnSpcReduction="20000"/>
          </a:bodyPr>
          <a:lstStyle/>
          <a:p>
            <a:r>
              <a:rPr lang="en-GB" dirty="0"/>
              <a:t>Alexander then took his army and continued the march against </a:t>
            </a:r>
            <a:r>
              <a:rPr lang="en-GB" dirty="0" err="1"/>
              <a:t>Porus</a:t>
            </a:r>
            <a:r>
              <a:rPr lang="en-GB" dirty="0"/>
              <a:t>, the king of the Indians. After they had been marching for a long time through barren and waterless country full of ravines, the officers addressed the men of the army: ‘We did enough when we brought the war as far as Persia and we wearing ourselves out with this expedition to India, land full of wild beasts and having nothing to do with Greece? If Alexander’s great ambition leads him to go on making war and subduing barbarian peoples, why should we go along with him? Let him go alone and fight his own wars.’</a:t>
            </a:r>
          </a:p>
          <a:p>
            <a:pPr algn="r">
              <a:buNone/>
            </a:pPr>
            <a:r>
              <a:rPr lang="en-GB" sz="2100" dirty="0"/>
              <a:t>Greek </a:t>
            </a:r>
            <a:r>
              <a:rPr lang="en-GB" sz="2100" i="1" dirty="0"/>
              <a:t>AR</a:t>
            </a:r>
            <a:r>
              <a:rPr lang="en-GB" sz="2100" dirty="0"/>
              <a:t> 3.1</a:t>
            </a:r>
            <a:endParaRPr lang="en-GB" sz="2100" i="1" dirty="0"/>
          </a:p>
        </p:txBody>
      </p:sp>
    </p:spTree>
    <p:extLst>
      <p:ext uri="{BB962C8B-B14F-4D97-AF65-F5344CB8AC3E}">
        <p14:creationId xmlns:p14="http://schemas.microsoft.com/office/powerpoint/2010/main" val="1255257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Trick against </a:t>
            </a:r>
            <a:r>
              <a:rPr lang="en-GB" dirty="0" err="1"/>
              <a:t>Porus</a:t>
            </a:r>
            <a:endParaRPr lang="en-GB" dirty="0"/>
          </a:p>
        </p:txBody>
      </p:sp>
      <p:sp>
        <p:nvSpPr>
          <p:cNvPr id="3" name="Content Placeholder 2"/>
          <p:cNvSpPr>
            <a:spLocks noGrp="1"/>
          </p:cNvSpPr>
          <p:nvPr>
            <p:ph idx="1"/>
          </p:nvPr>
        </p:nvSpPr>
        <p:spPr>
          <a:xfrm>
            <a:off x="457200" y="1600200"/>
            <a:ext cx="7467600" cy="4997152"/>
          </a:xfrm>
        </p:spPr>
        <p:txBody>
          <a:bodyPr>
            <a:normAutofit fontScale="77500" lnSpcReduction="20000"/>
          </a:bodyPr>
          <a:lstStyle/>
          <a:p>
            <a:r>
              <a:rPr lang="en-GB" dirty="0"/>
              <a:t>As Alexander was leaving, he saw the regiment of </a:t>
            </a:r>
            <a:r>
              <a:rPr lang="en-GB" dirty="0" err="1"/>
              <a:t>Porus</a:t>
            </a:r>
            <a:r>
              <a:rPr lang="en-GB" dirty="0"/>
              <a:t>’ animals. He racked his brains and thought hard, and what do you think the cunning fellow did? He had all the bronze statues he possessed and all the armour he had taken as booty from the soldiers heated up thoroughly until they were red-hot, and then set up in front of the army like a wall. The trumpets sounded the battle-cry. </a:t>
            </a:r>
            <a:r>
              <a:rPr lang="en-GB" dirty="0" err="1"/>
              <a:t>Porus</a:t>
            </a:r>
            <a:r>
              <a:rPr lang="en-GB" dirty="0"/>
              <a:t> ordered his beasts to be released. As the beasts rushed forward, they leapt on to the statues and clung to them: at once their muzzles were badly burnt and they let go immediately. That is how the resourceful Alexander put an end to the attack of the beasts. The Persian mounted archers were superior to the Indians, and drove them back. There was a fierce melee, soldiers both killing and being killed.</a:t>
            </a:r>
          </a:p>
          <a:p>
            <a:pPr algn="r">
              <a:buNone/>
            </a:pPr>
            <a:r>
              <a:rPr lang="en-GB" sz="2300" dirty="0"/>
              <a:t>Greek </a:t>
            </a:r>
            <a:r>
              <a:rPr lang="en-GB" sz="2300" i="1" dirty="0"/>
              <a:t>AR</a:t>
            </a:r>
            <a:r>
              <a:rPr lang="en-GB" sz="2300" dirty="0"/>
              <a:t> 3.3</a:t>
            </a:r>
          </a:p>
        </p:txBody>
      </p:sp>
    </p:spTree>
    <p:extLst>
      <p:ext uri="{BB962C8B-B14F-4D97-AF65-F5344CB8AC3E}">
        <p14:creationId xmlns:p14="http://schemas.microsoft.com/office/powerpoint/2010/main" val="35352307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Final battle</a:t>
            </a:r>
          </a:p>
        </p:txBody>
      </p:sp>
      <p:sp>
        <p:nvSpPr>
          <p:cNvPr id="3" name="Content Placeholder 2"/>
          <p:cNvSpPr>
            <a:spLocks noGrp="1"/>
          </p:cNvSpPr>
          <p:nvPr>
            <p:ph idx="1"/>
          </p:nvPr>
        </p:nvSpPr>
        <p:spPr>
          <a:xfrm>
            <a:off x="457200" y="1412776"/>
            <a:ext cx="7467600" cy="5184576"/>
          </a:xfrm>
        </p:spPr>
        <p:txBody>
          <a:bodyPr>
            <a:normAutofit fontScale="70000" lnSpcReduction="20000"/>
          </a:bodyPr>
          <a:lstStyle/>
          <a:p>
            <a:pPr marL="0" indent="360363">
              <a:buNone/>
            </a:pPr>
            <a:r>
              <a:rPr lang="en-GB" dirty="0"/>
              <a:t>When Alexander realized that they were on the point of defeat, he ordered a cessation of the fighting and sent a message to </a:t>
            </a:r>
            <a:r>
              <a:rPr lang="en-GB" dirty="0" err="1"/>
              <a:t>Porus</a:t>
            </a:r>
            <a:r>
              <a:rPr lang="en-GB" dirty="0"/>
              <a:t>, as follows:</a:t>
            </a:r>
          </a:p>
          <a:p>
            <a:pPr marL="0" indent="360363">
              <a:buNone/>
            </a:pPr>
            <a:r>
              <a:rPr lang="en-GB" dirty="0"/>
              <a:t>‘It does not befit the power of a king to allow one or other of us to gain the victory only by the destruction of our armies; but it will be a mark of personal bravery if each of us puts a stop to the general fighting and comes forward to decide the victory by single combat.’</a:t>
            </a:r>
          </a:p>
          <a:p>
            <a:pPr marL="0" indent="360363">
              <a:buNone/>
            </a:pPr>
            <a:r>
              <a:rPr lang="en-GB" dirty="0" err="1"/>
              <a:t>Porus</a:t>
            </a:r>
            <a:r>
              <a:rPr lang="en-GB" dirty="0"/>
              <a:t> was delighted – he had noticed that Alexander was no match for himself in physical size – and promised to fight him single-handed. </a:t>
            </a:r>
            <a:r>
              <a:rPr lang="en-GB" dirty="0" err="1"/>
              <a:t>Porus</a:t>
            </a:r>
            <a:r>
              <a:rPr lang="en-GB" dirty="0"/>
              <a:t> was 8 feet tall and Alexander less than 5. Both sides stood around to watch the fight. Suddenly there was a tremendous noise in </a:t>
            </a:r>
            <a:r>
              <a:rPr lang="en-GB" dirty="0" err="1"/>
              <a:t>Porus</a:t>
            </a:r>
            <a:r>
              <a:rPr lang="en-GB" dirty="0"/>
              <a:t>’ camp. </a:t>
            </a:r>
            <a:r>
              <a:rPr lang="en-GB" dirty="0" err="1"/>
              <a:t>Porus</a:t>
            </a:r>
            <a:r>
              <a:rPr lang="en-GB" dirty="0"/>
              <a:t> was startled, and turned round to see what the cause of the noise was. At once Alexander knocked his legs from under him, jumped on to him and drove his sword through his ribs. That was the end of </a:t>
            </a:r>
            <a:r>
              <a:rPr lang="en-GB" dirty="0" err="1"/>
              <a:t>Porus</a:t>
            </a:r>
            <a:r>
              <a:rPr lang="en-GB" dirty="0"/>
              <a:t>, king of the Indians.</a:t>
            </a:r>
          </a:p>
          <a:p>
            <a:pPr marL="0" indent="360363" algn="r">
              <a:buNone/>
            </a:pPr>
            <a:r>
              <a:rPr lang="en-GB" sz="2200" dirty="0"/>
              <a:t>Greek </a:t>
            </a:r>
            <a:r>
              <a:rPr lang="en-GB" sz="2200" i="1" dirty="0"/>
              <a:t>AR</a:t>
            </a:r>
            <a:r>
              <a:rPr lang="en-GB" sz="2200" dirty="0"/>
              <a:t> 3.4</a:t>
            </a:r>
          </a:p>
        </p:txBody>
      </p:sp>
    </p:spTree>
    <p:extLst>
      <p:ext uri="{BB962C8B-B14F-4D97-AF65-F5344CB8AC3E}">
        <p14:creationId xmlns:p14="http://schemas.microsoft.com/office/powerpoint/2010/main" val="39306361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B3C38A0-B6BD-4E1C-B407-09AAFB5503A6}"/>
              </a:ext>
            </a:extLst>
          </p:cNvPr>
          <p:cNvSpPr>
            <a:spLocks noGrp="1"/>
          </p:cNvSpPr>
          <p:nvPr>
            <p:ph type="title"/>
          </p:nvPr>
        </p:nvSpPr>
        <p:spPr/>
        <p:txBody>
          <a:bodyPr>
            <a:normAutofit fontScale="90000"/>
          </a:bodyPr>
          <a:lstStyle/>
          <a:p>
            <a:r>
              <a:rPr lang="en-GB" dirty="0"/>
              <a:t>Visit to Jerusalem and Land of the Blessed (no Brahmans)</a:t>
            </a:r>
            <a:br>
              <a:rPr lang="en-GB" dirty="0"/>
            </a:br>
            <a:endParaRPr lang="en-GB" dirty="0"/>
          </a:p>
        </p:txBody>
      </p:sp>
      <p:sp>
        <p:nvSpPr>
          <p:cNvPr id="5" name="Text Placeholder 4">
            <a:extLst>
              <a:ext uri="{FF2B5EF4-FFF2-40B4-BE49-F238E27FC236}">
                <a16:creationId xmlns:a16="http://schemas.microsoft.com/office/drawing/2014/main" id="{64974DC2-A13D-4FBF-A264-3B792B041F3F}"/>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7447425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Animal Attack</a:t>
            </a:r>
          </a:p>
        </p:txBody>
      </p:sp>
      <p:sp>
        <p:nvSpPr>
          <p:cNvPr id="3" name="Content Placeholder 2"/>
          <p:cNvSpPr>
            <a:spLocks noGrp="1"/>
          </p:cNvSpPr>
          <p:nvPr>
            <p:ph idx="1"/>
          </p:nvPr>
        </p:nvSpPr>
        <p:spPr/>
        <p:txBody>
          <a:bodyPr>
            <a:normAutofit fontScale="62500" lnSpcReduction="20000"/>
          </a:bodyPr>
          <a:lstStyle/>
          <a:p>
            <a:r>
              <a:rPr lang="en-GB" dirty="0"/>
              <a:t>I ordered the men to pitch camp, to prepare the beds and to light fires. About the third hour of the night, when the moon was high, the beasts that lived in the wood came out to drink from the lake. There were scorpions 18 inches long, sand-burrowers, both white and red. We were very frightened. Some of the men were killed... Then four-footed beasts began to come out to drink. Among them were lions bigger than bulls – their teeth alone were 2 feet long – lynxes, panthers, tigers, scorpion tails [?], elephants, ox-rams, bull-stags, men with six hands, strap-footed men, dog-partridges and other kinds of wild animals.... And suddenly a wild animal came that was larger than any elephant, called the </a:t>
            </a:r>
            <a:r>
              <a:rPr lang="en-GB" dirty="0" err="1"/>
              <a:t>Odontotyrannos</a:t>
            </a:r>
            <a:r>
              <a:rPr lang="en-GB" dirty="0"/>
              <a:t>....When the moon went down night foxes leapt out of the sand, some 8, and some 12, feet long; and crocodiles emerged from the wood and killed the baggage-</a:t>
            </a:r>
            <a:r>
              <a:rPr lang="en-GB" dirty="0" err="1"/>
              <a:t>carrieres</a:t>
            </a:r>
            <a:r>
              <a:rPr lang="en-GB" dirty="0"/>
              <a:t>. There were bats larger than pigeons, and they had teeth....</a:t>
            </a:r>
          </a:p>
        </p:txBody>
      </p:sp>
    </p:spTree>
    <p:extLst>
      <p:ext uri="{BB962C8B-B14F-4D97-AF65-F5344CB8AC3E}">
        <p14:creationId xmlns:p14="http://schemas.microsoft.com/office/powerpoint/2010/main" val="20850846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Letter to Aristotle about India</a:t>
            </a:r>
          </a:p>
        </p:txBody>
      </p:sp>
      <p:sp>
        <p:nvSpPr>
          <p:cNvPr id="3" name="Content Placeholder 2"/>
          <p:cNvSpPr>
            <a:spLocks noGrp="1"/>
          </p:cNvSpPr>
          <p:nvPr>
            <p:ph idx="1"/>
          </p:nvPr>
        </p:nvSpPr>
        <p:spPr/>
        <p:txBody>
          <a:bodyPr>
            <a:normAutofit fontScale="85000" lnSpcReduction="10000"/>
          </a:bodyPr>
          <a:lstStyle/>
          <a:p>
            <a:r>
              <a:rPr lang="en-GB" dirty="0"/>
              <a:t>2 Latin texts</a:t>
            </a:r>
          </a:p>
          <a:p>
            <a:pPr lvl="1"/>
            <a:r>
              <a:rPr lang="en-GB" dirty="0"/>
              <a:t>1</a:t>
            </a:r>
            <a:r>
              <a:rPr lang="en-GB" baseline="30000" dirty="0"/>
              <a:t>st</a:t>
            </a:r>
            <a:r>
              <a:rPr lang="en-GB" dirty="0"/>
              <a:t> dates to 7</a:t>
            </a:r>
            <a:r>
              <a:rPr lang="en-GB" baseline="30000" dirty="0"/>
              <a:t>th</a:t>
            </a:r>
            <a:r>
              <a:rPr lang="en-GB" dirty="0"/>
              <a:t> C AD</a:t>
            </a:r>
          </a:p>
          <a:p>
            <a:pPr lvl="1"/>
            <a:r>
              <a:rPr lang="en-GB" dirty="0"/>
              <a:t>2</a:t>
            </a:r>
            <a:r>
              <a:rPr lang="en-GB" baseline="30000" dirty="0"/>
              <a:t>nd</a:t>
            </a:r>
            <a:r>
              <a:rPr lang="en-GB" dirty="0"/>
              <a:t> translation of 1</a:t>
            </a:r>
            <a:r>
              <a:rPr lang="en-GB" baseline="30000" dirty="0"/>
              <a:t>st</a:t>
            </a:r>
            <a:r>
              <a:rPr lang="en-GB" dirty="0"/>
              <a:t> into Italian/Latin 10</a:t>
            </a:r>
            <a:r>
              <a:rPr lang="en-GB" baseline="30000" dirty="0"/>
              <a:t>th</a:t>
            </a:r>
            <a:r>
              <a:rPr lang="en-GB" dirty="0"/>
              <a:t> C</a:t>
            </a:r>
          </a:p>
          <a:p>
            <a:r>
              <a:rPr lang="en-GB" dirty="0"/>
              <a:t>Greek original (lost)</a:t>
            </a:r>
          </a:p>
          <a:p>
            <a:pPr lvl="1"/>
            <a:r>
              <a:rPr lang="en-GB" dirty="0"/>
              <a:t>Connected to version in </a:t>
            </a:r>
            <a:r>
              <a:rPr lang="en-GB" i="1" dirty="0"/>
              <a:t>AR?</a:t>
            </a:r>
            <a:endParaRPr lang="en-GB" dirty="0"/>
          </a:p>
          <a:p>
            <a:r>
              <a:rPr lang="en-GB" dirty="0"/>
              <a:t>A version is a letter, Gamma/</a:t>
            </a:r>
            <a:r>
              <a:rPr lang="en-GB" dirty="0" err="1"/>
              <a:t>Epislon</a:t>
            </a:r>
            <a:r>
              <a:rPr lang="en-GB" dirty="0"/>
              <a:t> 3</a:t>
            </a:r>
            <a:r>
              <a:rPr lang="en-GB" baseline="30000" dirty="0"/>
              <a:t>rd</a:t>
            </a:r>
            <a:r>
              <a:rPr lang="en-GB" dirty="0"/>
              <a:t> person narrative</a:t>
            </a:r>
          </a:p>
          <a:p>
            <a:r>
              <a:rPr lang="en-GB" dirty="0"/>
              <a:t>Closely related to the ‘Letter of </a:t>
            </a:r>
            <a:r>
              <a:rPr lang="en-GB" dirty="0" err="1"/>
              <a:t>Pharasamenes</a:t>
            </a:r>
            <a:r>
              <a:rPr lang="en-GB" dirty="0"/>
              <a:t> to Hadrian on the wonders of the East’</a:t>
            </a:r>
          </a:p>
          <a:p>
            <a:r>
              <a:rPr lang="en-GB" dirty="0"/>
              <a:t>Old English translation preserved in Beowulf manuscript</a:t>
            </a:r>
          </a:p>
        </p:txBody>
      </p:sp>
    </p:spTree>
    <p:extLst>
      <p:ext uri="{BB962C8B-B14F-4D97-AF65-F5344CB8AC3E}">
        <p14:creationId xmlns:p14="http://schemas.microsoft.com/office/powerpoint/2010/main" val="14775302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Letter as explanation</a:t>
            </a:r>
          </a:p>
        </p:txBody>
      </p:sp>
      <p:sp>
        <p:nvSpPr>
          <p:cNvPr id="3" name="Content Placeholder 2"/>
          <p:cNvSpPr>
            <a:spLocks noGrp="1"/>
          </p:cNvSpPr>
          <p:nvPr>
            <p:ph idx="1"/>
          </p:nvPr>
        </p:nvSpPr>
        <p:spPr/>
        <p:txBody>
          <a:bodyPr/>
          <a:lstStyle/>
          <a:p>
            <a:r>
              <a:rPr lang="en-GB" dirty="0"/>
              <a:t>In that region there is a people called the </a:t>
            </a:r>
            <a:r>
              <a:rPr lang="en-GB" dirty="0" err="1"/>
              <a:t>Seres</a:t>
            </a:r>
            <a:r>
              <a:rPr lang="en-GB" dirty="0"/>
              <a:t>, and trees grow there which have leaves life wool, which the local people collect to make clothes for themselves.</a:t>
            </a:r>
          </a:p>
        </p:txBody>
      </p:sp>
    </p:spTree>
    <p:extLst>
      <p:ext uri="{BB962C8B-B14F-4D97-AF65-F5344CB8AC3E}">
        <p14:creationId xmlns:p14="http://schemas.microsoft.com/office/powerpoint/2010/main" val="36835473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Moral episodes</a:t>
            </a:r>
          </a:p>
        </p:txBody>
      </p:sp>
      <p:sp>
        <p:nvSpPr>
          <p:cNvPr id="3" name="Content Placeholder 2"/>
          <p:cNvSpPr>
            <a:spLocks noGrp="1"/>
          </p:cNvSpPr>
          <p:nvPr>
            <p:ph idx="1"/>
          </p:nvPr>
        </p:nvSpPr>
        <p:spPr/>
        <p:txBody>
          <a:bodyPr>
            <a:normAutofit fontScale="77500" lnSpcReduction="20000"/>
          </a:bodyPr>
          <a:lstStyle/>
          <a:p>
            <a:r>
              <a:rPr lang="en-GB" dirty="0"/>
              <a:t>However, it commonly happens that when a man achieves some success, this is pretty soon followed by adversity; and we now began to suffer from severe thirst. When we could no longer endure the torment, a soldier named </a:t>
            </a:r>
            <a:r>
              <a:rPr lang="en-GB" dirty="0" err="1"/>
              <a:t>Zefirus</a:t>
            </a:r>
            <a:r>
              <a:rPr lang="en-GB" dirty="0"/>
              <a:t> discovered some water in a hollow rock; he filled his own helmet with it and brought it to me, being more zealous for my life than for his own. Then I called together the whole army and in sight of them all I poured away the water. I thought that if the army saw me drinking it would only make them feel even more thirsty. I praised the generosity of </a:t>
            </a:r>
            <a:r>
              <a:rPr lang="en-GB" dirty="0" err="1"/>
              <a:t>Zefirus</a:t>
            </a:r>
            <a:r>
              <a:rPr lang="en-GB" dirty="0"/>
              <a:t> towards me, and gave him a generous gift. What I did with that water encouraged the whole army, and we began to move again. </a:t>
            </a:r>
          </a:p>
        </p:txBody>
      </p:sp>
    </p:spTree>
    <p:extLst>
      <p:ext uri="{BB962C8B-B14F-4D97-AF65-F5344CB8AC3E}">
        <p14:creationId xmlns:p14="http://schemas.microsoft.com/office/powerpoint/2010/main" val="17440010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Reed episode</a:t>
            </a:r>
          </a:p>
        </p:txBody>
      </p:sp>
      <p:pic>
        <p:nvPicPr>
          <p:cNvPr id="1026" name="Picture 2" descr="http://materialsamples.files.wordpress.com/2010/03/giant-bamboo.jpg"/>
          <p:cNvPicPr>
            <a:picLocks noGrp="1" noChangeAspect="1" noChangeArrowheads="1"/>
          </p:cNvPicPr>
          <p:nvPr>
            <p:ph sz="half" idx="1"/>
          </p:nvPr>
        </p:nvPicPr>
        <p:blipFill>
          <a:blip r:embed="rId2" cstate="print"/>
          <a:stretch>
            <a:fillRect/>
          </a:stretch>
        </p:blipFill>
        <p:spPr bwMode="auto">
          <a:xfrm>
            <a:off x="0" y="1484784"/>
            <a:ext cx="5190922" cy="3528392"/>
          </a:xfrm>
          <a:prstGeom prst="rect">
            <a:avLst/>
          </a:prstGeom>
          <a:noFill/>
        </p:spPr>
      </p:pic>
      <p:pic>
        <p:nvPicPr>
          <p:cNvPr id="1028" name="Picture 4" descr="http://www.indianmirror.com/geography/banyan%20tree.jpg"/>
          <p:cNvPicPr>
            <a:picLocks noGrp="1" noChangeAspect="1" noChangeArrowheads="1"/>
          </p:cNvPicPr>
          <p:nvPr>
            <p:ph sz="half" idx="2"/>
          </p:nvPr>
        </p:nvPicPr>
        <p:blipFill>
          <a:blip r:embed="rId3" cstate="print"/>
          <a:srcRect/>
          <a:stretch>
            <a:fillRect/>
          </a:stretch>
        </p:blipFill>
        <p:spPr bwMode="auto">
          <a:xfrm>
            <a:off x="3923928" y="2780928"/>
            <a:ext cx="5004048" cy="3531429"/>
          </a:xfrm>
          <a:prstGeom prst="rect">
            <a:avLst/>
          </a:prstGeom>
          <a:noFill/>
        </p:spPr>
      </p:pic>
    </p:spTree>
    <p:extLst>
      <p:ext uri="{BB962C8B-B14F-4D97-AF65-F5344CB8AC3E}">
        <p14:creationId xmlns:p14="http://schemas.microsoft.com/office/powerpoint/2010/main" val="23868656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Fantastical beasts (1)</a:t>
            </a:r>
          </a:p>
        </p:txBody>
      </p:sp>
      <p:sp>
        <p:nvSpPr>
          <p:cNvPr id="3" name="Content Placeholder 2"/>
          <p:cNvSpPr>
            <a:spLocks noGrp="1"/>
          </p:cNvSpPr>
          <p:nvPr>
            <p:ph idx="1"/>
          </p:nvPr>
        </p:nvSpPr>
        <p:spPr/>
        <p:txBody>
          <a:bodyPr/>
          <a:lstStyle/>
          <a:p>
            <a:r>
              <a:rPr lang="en-GB" dirty="0"/>
              <a:t>They had swum about a quarter of the way across when suddenly a new shock assailed us. We saw emerging from the deep a number of hippopotamuses, bigger than elephants. They are called hippopotamuses because they are half men and half horses. </a:t>
            </a:r>
          </a:p>
          <a:p>
            <a:r>
              <a:rPr lang="en-GB" dirty="0"/>
              <a:t>This is a shift through the translation as it does not occur in the first version</a:t>
            </a:r>
          </a:p>
        </p:txBody>
      </p:sp>
    </p:spTree>
    <p:extLst>
      <p:ext uri="{BB962C8B-B14F-4D97-AF65-F5344CB8AC3E}">
        <p14:creationId xmlns:p14="http://schemas.microsoft.com/office/powerpoint/2010/main" val="37898584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Fantastical beasts (2)</a:t>
            </a:r>
          </a:p>
        </p:txBody>
      </p:sp>
      <p:sp>
        <p:nvSpPr>
          <p:cNvPr id="3" name="Content Placeholder 2"/>
          <p:cNvSpPr>
            <a:spLocks noGrp="1"/>
          </p:cNvSpPr>
          <p:nvPr>
            <p:ph idx="1"/>
          </p:nvPr>
        </p:nvSpPr>
        <p:spPr/>
        <p:txBody>
          <a:bodyPr>
            <a:normAutofit fontScale="85000" lnSpcReduction="10000"/>
          </a:bodyPr>
          <a:lstStyle/>
          <a:p>
            <a:r>
              <a:rPr lang="en-GB" dirty="0"/>
              <a:t>The next arrival was a beast larger than an elephant, with three horns on its forehead. In the Indian language it was called </a:t>
            </a:r>
            <a:r>
              <a:rPr lang="en-GB" dirty="0" err="1"/>
              <a:t>Odontotyrannus</a:t>
            </a:r>
            <a:r>
              <a:rPr lang="en-GB" dirty="0"/>
              <a:t> or tooth-tyrant. It looked a bit like a horse and its head was black. It was about to drink from the lake, when it suddenly saw our camp and made a charge at us. I positioned some Macedonians to resist it.... Then there arrived shrews bigger than foxes; any of our animals that they bit died instantly, but for men their bite was harmful but not deadly. </a:t>
            </a:r>
          </a:p>
        </p:txBody>
      </p:sp>
    </p:spTree>
    <p:extLst>
      <p:ext uri="{BB962C8B-B14F-4D97-AF65-F5344CB8AC3E}">
        <p14:creationId xmlns:p14="http://schemas.microsoft.com/office/powerpoint/2010/main" val="26465652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Anti-elephant tactics</a:t>
            </a:r>
          </a:p>
        </p:txBody>
      </p:sp>
      <p:sp>
        <p:nvSpPr>
          <p:cNvPr id="3" name="Content Placeholder 2"/>
          <p:cNvSpPr>
            <a:spLocks noGrp="1"/>
          </p:cNvSpPr>
          <p:nvPr>
            <p:ph idx="1"/>
          </p:nvPr>
        </p:nvSpPr>
        <p:spPr/>
        <p:txBody>
          <a:bodyPr>
            <a:normAutofit fontScale="77500" lnSpcReduction="20000"/>
          </a:bodyPr>
          <a:lstStyle/>
          <a:p>
            <a:r>
              <a:rPr lang="en-GB" dirty="0"/>
              <a:t>I ordered some of the Thracian horsemen to ride and take some pigs with them to meet the elephants: for I knew that elephants hate the sound of pigs squealing. I send after them some more horsemen and all the trumpeters; we stationed the rest of the foot soldiers in the camp. Then I set off with </a:t>
            </a:r>
            <a:r>
              <a:rPr lang="en-GB" dirty="0" err="1"/>
              <a:t>Porus</a:t>
            </a:r>
            <a:r>
              <a:rPr lang="en-GB" dirty="0"/>
              <a:t> and the rest of the horsemen. We saw a herd elephants pointing their trunks at us (</a:t>
            </a:r>
            <a:r>
              <a:rPr lang="en-GB" i="1" dirty="0"/>
              <a:t>these are like large teeth in their cheeks</a:t>
            </a:r>
            <a:r>
              <a:rPr lang="en-GB" dirty="0"/>
              <a:t>). Their backs were black, white and red. </a:t>
            </a:r>
            <a:r>
              <a:rPr lang="en-GB" dirty="0" err="1"/>
              <a:t>Porus</a:t>
            </a:r>
            <a:r>
              <a:rPr lang="en-GB" dirty="0"/>
              <a:t> said that we should be able to overcome the elephants heard the sound of the trumpets and the squealing of the pigs, they ran away. </a:t>
            </a:r>
          </a:p>
        </p:txBody>
      </p:sp>
    </p:spTree>
    <p:extLst>
      <p:ext uri="{BB962C8B-B14F-4D97-AF65-F5344CB8AC3E}">
        <p14:creationId xmlns:p14="http://schemas.microsoft.com/office/powerpoint/2010/main" val="39320864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Trees of the sun and moon</a:t>
            </a:r>
          </a:p>
        </p:txBody>
      </p:sp>
      <p:sp>
        <p:nvSpPr>
          <p:cNvPr id="3" name="Content Placeholder 2"/>
          <p:cNvSpPr>
            <a:spLocks noGrp="1"/>
          </p:cNvSpPr>
          <p:nvPr>
            <p:ph idx="1"/>
          </p:nvPr>
        </p:nvSpPr>
        <p:spPr/>
        <p:txBody>
          <a:bodyPr/>
          <a:lstStyle/>
          <a:p>
            <a:r>
              <a:rPr lang="en-GB" dirty="0"/>
              <a:t>‘You will see two trees,’ one of them men replied cheerfully, ‘that of the Sun and that of the Moon. The tree of the Sun [is male and] speaks the Indian language and the tree of the Moon [is female and] speaks Greek. From them you will be able to learn all the good and evil things that are going to happen to you.’</a:t>
            </a:r>
          </a:p>
        </p:txBody>
      </p:sp>
    </p:spTree>
    <p:extLst>
      <p:ext uri="{BB962C8B-B14F-4D97-AF65-F5344CB8AC3E}">
        <p14:creationId xmlns:p14="http://schemas.microsoft.com/office/powerpoint/2010/main" val="242089918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Relation of these events and </a:t>
            </a:r>
            <a:r>
              <a:rPr lang="en-GB" dirty="0" err="1"/>
              <a:t>Ctesias</a:t>
            </a:r>
            <a:endParaRPr lang="en-GB" dirty="0"/>
          </a:p>
        </p:txBody>
      </p:sp>
      <p:sp>
        <p:nvSpPr>
          <p:cNvPr id="3" name="Content Placeholder 2"/>
          <p:cNvSpPr>
            <a:spLocks noGrp="1"/>
          </p:cNvSpPr>
          <p:nvPr>
            <p:ph idx="1"/>
          </p:nvPr>
        </p:nvSpPr>
        <p:spPr/>
        <p:txBody>
          <a:bodyPr/>
          <a:lstStyle/>
          <a:p>
            <a:r>
              <a:rPr lang="en-GB" dirty="0"/>
              <a:t>Reeds occur in both</a:t>
            </a:r>
          </a:p>
          <a:p>
            <a:r>
              <a:rPr lang="en-GB" dirty="0"/>
              <a:t>Most other animals are independent of the </a:t>
            </a:r>
            <a:r>
              <a:rPr lang="en-GB" dirty="0" err="1"/>
              <a:t>Ctesias</a:t>
            </a:r>
            <a:r>
              <a:rPr lang="en-GB" dirty="0"/>
              <a:t> tradition</a:t>
            </a:r>
          </a:p>
          <a:p>
            <a:r>
              <a:rPr lang="en-GB" dirty="0"/>
              <a:t>Sanctuary of the Sun and the Moon also in </a:t>
            </a:r>
            <a:r>
              <a:rPr lang="en-GB" dirty="0" err="1"/>
              <a:t>Ctesias</a:t>
            </a:r>
            <a:endParaRPr lang="en-GB" dirty="0"/>
          </a:p>
        </p:txBody>
      </p:sp>
    </p:spTree>
    <p:extLst>
      <p:ext uri="{BB962C8B-B14F-4D97-AF65-F5344CB8AC3E}">
        <p14:creationId xmlns:p14="http://schemas.microsoft.com/office/powerpoint/2010/main" val="46803688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Problematic Geography</a:t>
            </a:r>
          </a:p>
        </p:txBody>
      </p:sp>
      <p:sp>
        <p:nvSpPr>
          <p:cNvPr id="3" name="Content Placeholder 2"/>
          <p:cNvSpPr>
            <a:spLocks noGrp="1"/>
          </p:cNvSpPr>
          <p:nvPr>
            <p:ph idx="1"/>
          </p:nvPr>
        </p:nvSpPr>
        <p:spPr>
          <a:xfrm>
            <a:off x="467544" y="1628800"/>
            <a:ext cx="7467600" cy="4525963"/>
          </a:xfrm>
        </p:spPr>
        <p:txBody>
          <a:bodyPr/>
          <a:lstStyle/>
          <a:p>
            <a:r>
              <a:rPr lang="en-GB" dirty="0"/>
              <a:t>Entrance to Indian – Caspian gates</a:t>
            </a:r>
          </a:p>
          <a:p>
            <a:r>
              <a:rPr lang="en-GB" dirty="0"/>
              <a:t>Confusion of Ethiopia/India</a:t>
            </a:r>
          </a:p>
          <a:p>
            <a:r>
              <a:rPr lang="en-GB" dirty="0"/>
              <a:t>Allows Alexander to meet the Amazons here</a:t>
            </a:r>
          </a:p>
        </p:txBody>
      </p:sp>
    </p:spTree>
    <p:extLst>
      <p:ext uri="{BB962C8B-B14F-4D97-AF65-F5344CB8AC3E}">
        <p14:creationId xmlns:p14="http://schemas.microsoft.com/office/powerpoint/2010/main" val="23346580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B79D8-0B56-4600-A3E8-05DE0344FA15}"/>
              </a:ext>
            </a:extLst>
          </p:cNvPr>
          <p:cNvSpPr>
            <a:spLocks noGrp="1"/>
          </p:cNvSpPr>
          <p:nvPr>
            <p:ph type="ctrTitle"/>
          </p:nvPr>
        </p:nvSpPr>
        <p:spPr/>
        <p:txBody>
          <a:bodyPr/>
          <a:lstStyle/>
          <a:p>
            <a:r>
              <a:rPr lang="en-GB" dirty="0"/>
              <a:t>Amazons</a:t>
            </a:r>
            <a:br>
              <a:rPr lang="en-GB" dirty="0"/>
            </a:br>
            <a:endParaRPr lang="en-GB" dirty="0"/>
          </a:p>
        </p:txBody>
      </p:sp>
      <p:sp>
        <p:nvSpPr>
          <p:cNvPr id="3" name="Subtitle 2">
            <a:extLst>
              <a:ext uri="{FF2B5EF4-FFF2-40B4-BE49-F238E27FC236}">
                <a16:creationId xmlns:a16="http://schemas.microsoft.com/office/drawing/2014/main" id="{DA31280C-570D-4ACD-BCF6-B38FB256AD5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396378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Location of the Amazons</a:t>
            </a:r>
          </a:p>
        </p:txBody>
      </p:sp>
      <p:sp>
        <p:nvSpPr>
          <p:cNvPr id="9" name="Content Placeholder 8"/>
          <p:cNvSpPr>
            <a:spLocks noGrp="1"/>
          </p:cNvSpPr>
          <p:nvPr>
            <p:ph idx="1"/>
          </p:nvPr>
        </p:nvSpPr>
        <p:spPr>
          <a:xfrm>
            <a:off x="0" y="1412776"/>
            <a:ext cx="9144000" cy="5445224"/>
          </a:xfrm>
        </p:spPr>
        <p:txBody>
          <a:bodyPr>
            <a:normAutofit fontScale="55000" lnSpcReduction="20000"/>
          </a:bodyPr>
          <a:lstStyle/>
          <a:p>
            <a:pPr marL="179388" indent="180975">
              <a:buNone/>
            </a:pPr>
            <a:r>
              <a:rPr lang="en-US" dirty="0"/>
              <a:t>The Amazons, also, are said to live in the mountains above Albania. Now </a:t>
            </a:r>
            <a:r>
              <a:rPr lang="en-US" dirty="0" err="1"/>
              <a:t>Theophanes</a:t>
            </a:r>
            <a:r>
              <a:rPr lang="en-US" dirty="0"/>
              <a:t>, who made the expedition with Pompey and was in the country of the Albanians, says that the </a:t>
            </a:r>
            <a:r>
              <a:rPr lang="en-US" dirty="0" err="1"/>
              <a:t>Gelae</a:t>
            </a:r>
            <a:r>
              <a:rPr lang="en-US" dirty="0"/>
              <a:t> and the </a:t>
            </a:r>
            <a:r>
              <a:rPr lang="en-US" dirty="0" err="1"/>
              <a:t>Legae</a:t>
            </a:r>
            <a:r>
              <a:rPr lang="en-US" dirty="0"/>
              <a:t>, Scythian people, live between the Amazons and the Albanians, and that the </a:t>
            </a:r>
            <a:r>
              <a:rPr lang="en-US" dirty="0" err="1"/>
              <a:t>Mermadalis</a:t>
            </a:r>
            <a:r>
              <a:rPr lang="en-US" dirty="0"/>
              <a:t> River flows there, midway between these people and the Amazons. But others, among whom are </a:t>
            </a:r>
            <a:r>
              <a:rPr lang="en-US" dirty="0" err="1"/>
              <a:t>Metrodorus</a:t>
            </a:r>
            <a:r>
              <a:rPr lang="en-US" dirty="0"/>
              <a:t> of </a:t>
            </a:r>
            <a:r>
              <a:rPr lang="en-US" dirty="0" err="1"/>
              <a:t>Scepsis</a:t>
            </a:r>
            <a:r>
              <a:rPr lang="en-US" dirty="0"/>
              <a:t> and </a:t>
            </a:r>
            <a:r>
              <a:rPr lang="en-US" dirty="0" err="1"/>
              <a:t>Hypsicrates</a:t>
            </a:r>
            <a:r>
              <a:rPr lang="en-US" dirty="0"/>
              <a:t>, who themselves, likewise, were not unacquainted with the region in question, say that the Amazons live on the borders of the </a:t>
            </a:r>
            <a:r>
              <a:rPr lang="en-US" dirty="0" err="1"/>
              <a:t>Gargarians</a:t>
            </a:r>
            <a:r>
              <a:rPr lang="en-US" dirty="0"/>
              <a:t>, in the northerly foothills of those parts of the Caucasian Mountains which are called </a:t>
            </a:r>
            <a:r>
              <a:rPr lang="en-US" dirty="0" err="1"/>
              <a:t>Ceraunian</a:t>
            </a:r>
            <a:r>
              <a:rPr lang="en-US" dirty="0"/>
              <a:t>; that the Amazons spend the rest of their time off to themselves, performing their several individual tasks, such as </a:t>
            </a:r>
            <a:r>
              <a:rPr lang="en-US" dirty="0" err="1"/>
              <a:t>ploughing</a:t>
            </a:r>
            <a:r>
              <a:rPr lang="en-US" dirty="0"/>
              <a:t>, planting, pasturing cattle, and particularly in training horses, though the bravest engage mostly in hunting on horseback and </a:t>
            </a:r>
            <a:r>
              <a:rPr lang="en-US" dirty="0" err="1"/>
              <a:t>practise</a:t>
            </a:r>
            <a:r>
              <a:rPr lang="en-US" dirty="0"/>
              <a:t> warlike exercises; that the right breasts of all are seared when they are infants, so that they can easily use their right arm for every needed purpose, and especially that of throwing the javelin; that they also use bow and </a:t>
            </a:r>
            <a:r>
              <a:rPr lang="en-US" dirty="0" err="1"/>
              <a:t>sagaris</a:t>
            </a:r>
            <a:r>
              <a:rPr lang="en-US" dirty="0"/>
              <a:t> and light shield, and make the skins of wild animals serve as helmets, clothing, and girdles; but that they have two special months in the spring in which they go up into the neighboring mountain which separates them and the </a:t>
            </a:r>
            <a:r>
              <a:rPr lang="en-US" dirty="0" err="1"/>
              <a:t>Gargarians</a:t>
            </a:r>
            <a:r>
              <a:rPr lang="en-US" dirty="0"/>
              <a:t>. The </a:t>
            </a:r>
            <a:r>
              <a:rPr lang="en-US" dirty="0" err="1"/>
              <a:t>Gargarians</a:t>
            </a:r>
            <a:r>
              <a:rPr lang="en-US" dirty="0"/>
              <a:t> also, in accordance with an ancient custom, go up thither to offer sacrifice with the Amazons and also to have intercourse with them for the sake of begetting children, doing this in secrecy and darkness, any </a:t>
            </a:r>
            <a:r>
              <a:rPr lang="en-US" dirty="0" err="1"/>
              <a:t>Gargarian</a:t>
            </a:r>
            <a:r>
              <a:rPr lang="en-US" dirty="0"/>
              <a:t> at random with any Amazon; and after making them pregnant they send them away; and the females that are born are retained by the Amazons themselves, but the males are taken to the </a:t>
            </a:r>
            <a:r>
              <a:rPr lang="en-US" dirty="0" err="1"/>
              <a:t>Gargarians</a:t>
            </a:r>
            <a:r>
              <a:rPr lang="en-US" dirty="0"/>
              <a:t> to be brought up; and each </a:t>
            </a:r>
            <a:r>
              <a:rPr lang="en-US" dirty="0" err="1"/>
              <a:t>Gargarian</a:t>
            </a:r>
            <a:r>
              <a:rPr lang="en-US" dirty="0"/>
              <a:t> to whom a child is brought adopts the child as his own, regarding the child as his son because of his uncertainty.</a:t>
            </a:r>
          </a:p>
          <a:p>
            <a:pPr algn="r">
              <a:buNone/>
            </a:pPr>
            <a:r>
              <a:rPr lang="en-US" dirty="0"/>
              <a:t>Strabo 11.5</a:t>
            </a:r>
            <a:endParaRPr lang="en-GB" dirty="0"/>
          </a:p>
        </p:txBody>
      </p:sp>
    </p:spTree>
    <p:extLst>
      <p:ext uri="{BB962C8B-B14F-4D97-AF65-F5344CB8AC3E}">
        <p14:creationId xmlns:p14="http://schemas.microsoft.com/office/powerpoint/2010/main" val="8327794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Alexander and the Amazons</a:t>
            </a:r>
          </a:p>
        </p:txBody>
      </p:sp>
      <p:sp>
        <p:nvSpPr>
          <p:cNvPr id="3" name="Content Placeholder 2"/>
          <p:cNvSpPr>
            <a:spLocks noGrp="1"/>
          </p:cNvSpPr>
          <p:nvPr>
            <p:ph idx="1"/>
          </p:nvPr>
        </p:nvSpPr>
        <p:spPr/>
        <p:txBody>
          <a:bodyPr>
            <a:normAutofit fontScale="62500" lnSpcReduction="20000"/>
          </a:bodyPr>
          <a:lstStyle/>
          <a:p>
            <a:r>
              <a:rPr lang="en-US" dirty="0"/>
              <a:t>When Alexander returned to </a:t>
            </a:r>
            <a:r>
              <a:rPr lang="en-US" dirty="0" err="1"/>
              <a:t>Hyrcania</a:t>
            </a:r>
            <a:r>
              <a:rPr lang="en-US" dirty="0"/>
              <a:t>, there came to him the queen of the Amazons named </a:t>
            </a:r>
            <a:r>
              <a:rPr lang="en-US" dirty="0" err="1"/>
              <a:t>Thallestris</a:t>
            </a:r>
            <a:r>
              <a:rPr lang="en-US" dirty="0"/>
              <a:t>, who ruled all the country between the rivers </a:t>
            </a:r>
            <a:r>
              <a:rPr lang="en-US" dirty="0" err="1"/>
              <a:t>Phasis</a:t>
            </a:r>
            <a:r>
              <a:rPr lang="en-US" dirty="0"/>
              <a:t> and </a:t>
            </a:r>
            <a:r>
              <a:rPr lang="en-US" dirty="0" err="1"/>
              <a:t>Thermodon</a:t>
            </a:r>
            <a:r>
              <a:rPr lang="en-US" dirty="0"/>
              <a:t>. She was remarkable for beauty and for bodily strength, and was admired by her countrywomen for bravery. She had left the bulk of her army on the frontier of </a:t>
            </a:r>
            <a:r>
              <a:rPr lang="en-US" dirty="0" err="1"/>
              <a:t>Hyrcania</a:t>
            </a:r>
            <a:r>
              <a:rPr lang="en-US" dirty="0"/>
              <a:t> and had arrived with an escort of three hundred Amazons in full </a:t>
            </a:r>
            <a:r>
              <a:rPr lang="en-US" dirty="0" err="1"/>
              <a:t>armour</a:t>
            </a:r>
            <a:r>
              <a:rPr lang="en-US" dirty="0"/>
              <a:t>. [2] The king </a:t>
            </a:r>
            <a:r>
              <a:rPr lang="en-US" dirty="0" err="1"/>
              <a:t>marvelled</a:t>
            </a:r>
            <a:r>
              <a:rPr lang="en-US" dirty="0"/>
              <a:t> at the unexpected arrival and the dignity of the women. When he asked </a:t>
            </a:r>
            <a:r>
              <a:rPr lang="en-US" dirty="0" err="1"/>
              <a:t>Thallestris</a:t>
            </a:r>
            <a:r>
              <a:rPr lang="en-US" dirty="0"/>
              <a:t> why she had come, she replied that it was for the purpose of getting a child. [3] He had shown himself the greatest of all men in his achievements, and she was superior to all women in strength and courage, so that presumably the offspring of such outstanding parents would surpass all other mortals in excellence. At this the king was delighted and granted her request and consorted with her for thirteen days, after which he </a:t>
            </a:r>
            <a:r>
              <a:rPr lang="en-US" dirty="0" err="1"/>
              <a:t>honoured</a:t>
            </a:r>
            <a:r>
              <a:rPr lang="en-US" dirty="0"/>
              <a:t> her with fine gifts and sent her home.</a:t>
            </a:r>
          </a:p>
          <a:p>
            <a:pPr algn="r">
              <a:buNone/>
            </a:pPr>
            <a:r>
              <a:rPr lang="en-US" dirty="0"/>
              <a:t>Diodorus 17.77</a:t>
            </a:r>
            <a:endParaRPr lang="en-GB" dirty="0"/>
          </a:p>
        </p:txBody>
      </p:sp>
    </p:spTree>
    <p:extLst>
      <p:ext uri="{BB962C8B-B14F-4D97-AF65-F5344CB8AC3E}">
        <p14:creationId xmlns:p14="http://schemas.microsoft.com/office/powerpoint/2010/main" val="17060390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22" name="Picture 2" descr="Alexander welcoming Thalestris and the Amazons"/>
          <p:cNvPicPr>
            <a:picLocks noGrp="1" noChangeAspect="1" noChangeArrowheads="1"/>
          </p:cNvPicPr>
          <p:nvPr>
            <p:ph idx="1"/>
          </p:nvPr>
        </p:nvPicPr>
        <p:blipFill>
          <a:blip r:embed="rId2" cstate="print"/>
          <a:srcRect/>
          <a:stretch>
            <a:fillRect/>
          </a:stretch>
        </p:blipFill>
        <p:spPr bwMode="auto">
          <a:xfrm>
            <a:off x="1187624" y="0"/>
            <a:ext cx="7128792" cy="6968594"/>
          </a:xfrm>
          <a:prstGeom prst="rect">
            <a:avLst/>
          </a:prstGeom>
          <a:noFill/>
        </p:spPr>
      </p:pic>
    </p:spTree>
    <p:extLst>
      <p:ext uri="{BB962C8B-B14F-4D97-AF65-F5344CB8AC3E}">
        <p14:creationId xmlns:p14="http://schemas.microsoft.com/office/powerpoint/2010/main" val="15227281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Amazons in the </a:t>
            </a:r>
            <a:r>
              <a:rPr lang="en-GB" i="1" dirty="0"/>
              <a:t>AR </a:t>
            </a:r>
            <a:r>
              <a:rPr lang="en-GB" dirty="0"/>
              <a:t>III.25</a:t>
            </a:r>
            <a:endParaRPr lang="en-GB" i="1" dirty="0"/>
          </a:p>
        </p:txBody>
      </p:sp>
      <p:sp>
        <p:nvSpPr>
          <p:cNvPr id="6" name="Content Placeholder 5"/>
          <p:cNvSpPr>
            <a:spLocks noGrp="1"/>
          </p:cNvSpPr>
          <p:nvPr>
            <p:ph idx="1"/>
          </p:nvPr>
        </p:nvSpPr>
        <p:spPr/>
        <p:txBody>
          <a:bodyPr/>
          <a:lstStyle/>
          <a:p>
            <a:r>
              <a:rPr lang="en-GB" dirty="0"/>
              <a:t>We live in the hinterland across the river Amazon. Our country is completely encircled by a river, and it takes a year to travel around it. There is only one entrance. We, the virgins who dwell in it, number 270,000, and we are armed. There is no male creature in our land.</a:t>
            </a:r>
          </a:p>
        </p:txBody>
      </p:sp>
    </p:spTree>
    <p:extLst>
      <p:ext uri="{BB962C8B-B14F-4D97-AF65-F5344CB8AC3E}">
        <p14:creationId xmlns:p14="http://schemas.microsoft.com/office/powerpoint/2010/main" val="1040307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Amazons in the </a:t>
            </a:r>
            <a:r>
              <a:rPr lang="en-GB" i="1" dirty="0"/>
              <a:t>AR </a:t>
            </a:r>
            <a:r>
              <a:rPr lang="en-GB" dirty="0"/>
              <a:t>III.25</a:t>
            </a:r>
            <a:endParaRPr lang="en-GB" i="1" dirty="0"/>
          </a:p>
        </p:txBody>
      </p:sp>
      <p:sp>
        <p:nvSpPr>
          <p:cNvPr id="3" name="Content Placeholder 2"/>
          <p:cNvSpPr>
            <a:spLocks noGrp="1"/>
          </p:cNvSpPr>
          <p:nvPr>
            <p:ph idx="1"/>
          </p:nvPr>
        </p:nvSpPr>
        <p:spPr/>
        <p:txBody>
          <a:bodyPr/>
          <a:lstStyle/>
          <a:p>
            <a:r>
              <a:rPr lang="en-GB" dirty="0"/>
              <a:t>We hold an annual festival at which we sacrifice a horse to Zeus, Poseidon, Hephaestus, and Ares; the festival lasts six days. Any of us who have decided to be deflowered move to the men’s territory. Any female children are returned to us at the age of seven.</a:t>
            </a:r>
          </a:p>
        </p:txBody>
      </p:sp>
    </p:spTree>
    <p:extLst>
      <p:ext uri="{BB962C8B-B14F-4D97-AF65-F5344CB8AC3E}">
        <p14:creationId xmlns:p14="http://schemas.microsoft.com/office/powerpoint/2010/main" val="420756474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Amazons in the </a:t>
            </a:r>
            <a:r>
              <a:rPr lang="en-GB" i="1" dirty="0"/>
              <a:t>AR</a:t>
            </a:r>
            <a:r>
              <a:rPr lang="en-GB" dirty="0"/>
              <a:t> III.25</a:t>
            </a:r>
          </a:p>
        </p:txBody>
      </p:sp>
      <p:sp>
        <p:nvSpPr>
          <p:cNvPr id="3" name="Content Placeholder 2"/>
          <p:cNvSpPr>
            <a:spLocks noGrp="1"/>
          </p:cNvSpPr>
          <p:nvPr>
            <p:ph idx="1"/>
          </p:nvPr>
        </p:nvSpPr>
        <p:spPr/>
        <p:txBody>
          <a:bodyPr>
            <a:normAutofit fontScale="77500" lnSpcReduction="20000"/>
          </a:bodyPr>
          <a:lstStyle/>
          <a:p>
            <a:pPr marL="0" indent="179388">
              <a:buNone/>
            </a:pPr>
            <a:r>
              <a:rPr lang="en-GB" dirty="0"/>
              <a:t>When enemies attack our country, 120,000 of us ride out on horseback; the rest remain to defend the island... If any of us is wounded in battle, she receives great honours in our revels; she receives a garland and her memory is preserved for ever. If any of us is killed in battle, her nearest relative receives a considerable amount of money. If any of us brings the body of an enemy onto  the island, she is rewarded with gold and silver and dines at public expense the rest of her life... If we conquer the enemy or put them to flight, that is regarded as humiliation for them for the rest of time; but if they conquer us, it is only women that they have defeated. </a:t>
            </a:r>
          </a:p>
          <a:p>
            <a:pPr marL="0" indent="179388">
              <a:buNone/>
            </a:pPr>
            <a:r>
              <a:rPr lang="en-GB" dirty="0"/>
              <a:t>Now beware, Alexander, that the same thing does not happen to you. </a:t>
            </a:r>
          </a:p>
        </p:txBody>
      </p:sp>
    </p:spTree>
    <p:extLst>
      <p:ext uri="{BB962C8B-B14F-4D97-AF65-F5344CB8AC3E}">
        <p14:creationId xmlns:p14="http://schemas.microsoft.com/office/powerpoint/2010/main" val="108235755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Afterlife of the Alexander Amazon legend</a:t>
            </a:r>
          </a:p>
        </p:txBody>
      </p:sp>
      <p:sp>
        <p:nvSpPr>
          <p:cNvPr id="3" name="Content Placeholder 2"/>
          <p:cNvSpPr>
            <a:spLocks noGrp="1"/>
          </p:cNvSpPr>
          <p:nvPr>
            <p:ph idx="1"/>
          </p:nvPr>
        </p:nvSpPr>
        <p:spPr/>
        <p:txBody>
          <a:bodyPr>
            <a:normAutofit fontScale="77500" lnSpcReduction="20000"/>
          </a:bodyPr>
          <a:lstStyle/>
          <a:p>
            <a:pPr marL="36576" indent="0">
              <a:buNone/>
            </a:pPr>
            <a:r>
              <a:rPr lang="en-GB" dirty="0"/>
              <a:t>And from that time hitherwards they never would suffer man to dwell among them longer than seven days and seven nights, nor that no child that were male should dwell amongst them longer than he was nourished and sent to his father... This land of Amazonia is an isle all environed with the sea save in two places where be two entries. And beyond that water dwell the men that be their paramours and their loves, where they go to solace them when they will. Beside Amazonia is the land of terra </a:t>
            </a:r>
            <a:r>
              <a:rPr lang="en-GB" dirty="0" err="1"/>
              <a:t>Margine</a:t>
            </a:r>
            <a:r>
              <a:rPr lang="en-GB" dirty="0"/>
              <a:t>, that is a great country and full delectable. And for the good of the country King Alexander let first make there the city of Alexandria (and yet he made twelve cities of the same name), but that city is now </a:t>
            </a:r>
            <a:r>
              <a:rPr lang="en-GB" dirty="0" err="1"/>
              <a:t>cleped</a:t>
            </a:r>
            <a:r>
              <a:rPr lang="en-GB" dirty="0"/>
              <a:t> Seleucia. </a:t>
            </a:r>
          </a:p>
          <a:p>
            <a:pPr marL="36576" indent="0" algn="r">
              <a:buNone/>
            </a:pPr>
            <a:r>
              <a:rPr lang="en-GB" dirty="0"/>
              <a:t>Sir John Mandeville, </a:t>
            </a:r>
            <a:r>
              <a:rPr lang="en-GB" i="1" dirty="0"/>
              <a:t>Travels, </a:t>
            </a:r>
            <a:r>
              <a:rPr lang="en-GB" dirty="0"/>
              <a:t>chapter 17</a:t>
            </a:r>
          </a:p>
        </p:txBody>
      </p:sp>
    </p:spTree>
    <p:extLst>
      <p:ext uri="{BB962C8B-B14F-4D97-AF65-F5344CB8AC3E}">
        <p14:creationId xmlns:p14="http://schemas.microsoft.com/office/powerpoint/2010/main" val="23423236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Afterlife of the Alexander Amazon legend</a:t>
            </a:r>
          </a:p>
        </p:txBody>
      </p:sp>
      <p:sp>
        <p:nvSpPr>
          <p:cNvPr id="3" name="Content Placeholder 2"/>
          <p:cNvSpPr>
            <a:spLocks noGrp="1"/>
          </p:cNvSpPr>
          <p:nvPr>
            <p:ph idx="1"/>
          </p:nvPr>
        </p:nvSpPr>
        <p:spPr/>
        <p:txBody>
          <a:bodyPr>
            <a:normAutofit fontScale="77500" lnSpcReduction="20000"/>
          </a:bodyPr>
          <a:lstStyle/>
          <a:p>
            <a:pPr marL="0" indent="269875">
              <a:buNone/>
            </a:pPr>
            <a:r>
              <a:rPr lang="en-GB" dirty="0"/>
              <a:t>Round about the shores of the Baltic Sea, it is said, live the Amazons in what is now called the Land of Women. Some deuce that these women conceive by sipping water. Some, too, assert that they are made pregnant by the merchants who pass that way, or by the men whom they hold captive in their midst, or by various monsters, which are not rare there. And when these women come to give birth, if the offspring be of the male sex, they become Cynocephali; if of the feminine kind, they become the most beautiful women…. The Cynocephali are men who have their heads in their breasts. They are often seen in Russia as captives and the voice their words in barks. </a:t>
            </a:r>
          </a:p>
          <a:p>
            <a:pPr marL="0" indent="269875" algn="r">
              <a:buNone/>
            </a:pPr>
            <a:r>
              <a:rPr lang="en-GB" dirty="0"/>
              <a:t>Adam of Bremen, </a:t>
            </a:r>
            <a:r>
              <a:rPr lang="en-GB" i="1" dirty="0"/>
              <a:t>History </a:t>
            </a:r>
            <a:r>
              <a:rPr lang="en-GB" dirty="0"/>
              <a:t>IV.19</a:t>
            </a:r>
            <a:endParaRPr lang="en-US" dirty="0"/>
          </a:p>
          <a:p>
            <a:endParaRPr lang="en-GB" dirty="0"/>
          </a:p>
        </p:txBody>
      </p:sp>
    </p:spTree>
    <p:extLst>
      <p:ext uri="{BB962C8B-B14F-4D97-AF65-F5344CB8AC3E}">
        <p14:creationId xmlns:p14="http://schemas.microsoft.com/office/powerpoint/2010/main" val="19150290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Afterlife of the Alexander Amazon legend</a:t>
            </a:r>
          </a:p>
        </p:txBody>
      </p:sp>
      <p:sp>
        <p:nvSpPr>
          <p:cNvPr id="3" name="Content Placeholder 2"/>
          <p:cNvSpPr>
            <a:spLocks noGrp="1"/>
          </p:cNvSpPr>
          <p:nvPr>
            <p:ph idx="1"/>
          </p:nvPr>
        </p:nvSpPr>
        <p:spPr/>
        <p:txBody>
          <a:bodyPr>
            <a:normAutofit fontScale="62500" lnSpcReduction="20000"/>
          </a:bodyPr>
          <a:lstStyle/>
          <a:p>
            <a:r>
              <a:rPr lang="en-GB" dirty="0"/>
              <a:t>Long ago the Amazon kingdom was begun through the arrangement of several ladies of great courage who despised servitude, just as history books have testified. For a long time afterward they maintained it under the rule of several queens, very noble ladies whom they elected themselves, who governed them well and maintained their dominion with great strength... And thus ... This kingdom lasted more than eight hundred years, and you yourself can see from the various epochs given in the charts in different history books how much time elapsed from their founding, until after the conquest of Alexander the Great, who conquered the world, during which the kingdom and dominion of the Amazons apparently still existed. For the historical accounts about him tell how he went to this kingdom and was received there by the queen and the ladies. </a:t>
            </a:r>
          </a:p>
          <a:p>
            <a:pPr algn="r">
              <a:buNone/>
            </a:pPr>
            <a:r>
              <a:rPr lang="en-GB" dirty="0"/>
              <a:t>Christine de </a:t>
            </a:r>
            <a:r>
              <a:rPr lang="en-GB" dirty="0" err="1"/>
              <a:t>Pizan</a:t>
            </a:r>
            <a:r>
              <a:rPr lang="en-GB" dirty="0"/>
              <a:t>, </a:t>
            </a:r>
            <a:r>
              <a:rPr lang="en-GB" i="1" dirty="0"/>
              <a:t>The Book of the City of Ladies</a:t>
            </a:r>
            <a:r>
              <a:rPr lang="en-GB" dirty="0"/>
              <a:t> (trans. E.J. Richards 1982, 11 and 5)</a:t>
            </a:r>
          </a:p>
        </p:txBody>
      </p:sp>
    </p:spTree>
    <p:extLst>
      <p:ext uri="{BB962C8B-B14F-4D97-AF65-F5344CB8AC3E}">
        <p14:creationId xmlns:p14="http://schemas.microsoft.com/office/powerpoint/2010/main" val="350527338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230404-72D7-46B7-A1D0-87E958DD047A}"/>
              </a:ext>
            </a:extLst>
          </p:cNvPr>
          <p:cNvSpPr>
            <a:spLocks noGrp="1"/>
          </p:cNvSpPr>
          <p:nvPr>
            <p:ph type="title"/>
          </p:nvPr>
        </p:nvSpPr>
        <p:spPr/>
        <p:txBody>
          <a:bodyPr>
            <a:normAutofit fontScale="90000"/>
          </a:bodyPr>
          <a:lstStyle/>
          <a:p>
            <a:r>
              <a:rPr lang="en-GB" dirty="0"/>
              <a:t>Unclean Nations and Candace</a:t>
            </a:r>
            <a:br>
              <a:rPr lang="en-GB" dirty="0"/>
            </a:br>
            <a:endParaRPr lang="en-GB" dirty="0"/>
          </a:p>
        </p:txBody>
      </p:sp>
      <p:sp>
        <p:nvSpPr>
          <p:cNvPr id="5" name="Text Placeholder 4">
            <a:extLst>
              <a:ext uri="{FF2B5EF4-FFF2-40B4-BE49-F238E27FC236}">
                <a16:creationId xmlns:a16="http://schemas.microsoft.com/office/drawing/2014/main" id="{700C5F5A-F7EF-4CBE-AFD3-D37DB44BC380}"/>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0188833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Unclean Nations</a:t>
            </a:r>
          </a:p>
        </p:txBody>
      </p:sp>
      <p:sp>
        <p:nvSpPr>
          <p:cNvPr id="3" name="Content Placeholder 2"/>
          <p:cNvSpPr>
            <a:spLocks noGrp="1"/>
          </p:cNvSpPr>
          <p:nvPr>
            <p:ph idx="1"/>
          </p:nvPr>
        </p:nvSpPr>
        <p:spPr/>
        <p:txBody>
          <a:bodyPr>
            <a:normAutofit fontScale="92500" lnSpcReduction="20000"/>
          </a:bodyPr>
          <a:lstStyle/>
          <a:p>
            <a:r>
              <a:rPr lang="en-GB" dirty="0"/>
              <a:t>Immediately the mountains came together, though they had previously been eighteen feet apart. When Alexander saw what had happened, he praised God. Then he built bronze gates, fixed them in the narrows between the two mountains and oiled them. The nature of the oil was such that it could not be burned by fire nor dislodged by iron. Within the gates, stretching back to the open country he planted brambles, which he watered well so that they formed a dense mane over the </a:t>
            </a:r>
            <a:r>
              <a:rPr lang="en-GB" dirty="0" err="1"/>
              <a:t>mountians</a:t>
            </a:r>
            <a:r>
              <a:rPr lang="en-GB" dirty="0"/>
              <a:t>. </a:t>
            </a:r>
          </a:p>
        </p:txBody>
      </p:sp>
    </p:spTree>
    <p:extLst>
      <p:ext uri="{BB962C8B-B14F-4D97-AF65-F5344CB8AC3E}">
        <p14:creationId xmlns:p14="http://schemas.microsoft.com/office/powerpoint/2010/main" val="398227343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Unclean nations</a:t>
            </a:r>
          </a:p>
        </p:txBody>
      </p:sp>
      <p:sp>
        <p:nvSpPr>
          <p:cNvPr id="3" name="Content Placeholder 2"/>
          <p:cNvSpPr>
            <a:spLocks noGrp="1"/>
          </p:cNvSpPr>
          <p:nvPr>
            <p:ph idx="1"/>
          </p:nvPr>
        </p:nvSpPr>
        <p:spPr/>
        <p:txBody>
          <a:bodyPr>
            <a:normAutofit fontScale="70000" lnSpcReduction="20000"/>
          </a:bodyPr>
          <a:lstStyle/>
          <a:p>
            <a:r>
              <a:rPr lang="en-GB" dirty="0"/>
              <a:t>So Alexander shut in twenty-two kings with their subject nations behind the northern boundaries – behind the gates that he called the Caspian and the mountains known as the Breasts. These are the names of those nations: Goth, </a:t>
            </a:r>
            <a:r>
              <a:rPr lang="en-GB" dirty="0" err="1"/>
              <a:t>Magoth</a:t>
            </a:r>
            <a:r>
              <a:rPr lang="en-GB" dirty="0"/>
              <a:t>, </a:t>
            </a:r>
            <a:r>
              <a:rPr lang="en-GB" dirty="0" err="1"/>
              <a:t>Anougeis</a:t>
            </a:r>
            <a:r>
              <a:rPr lang="en-GB" dirty="0"/>
              <a:t>, </a:t>
            </a:r>
            <a:r>
              <a:rPr lang="en-GB" dirty="0" err="1"/>
              <a:t>Aigeis</a:t>
            </a:r>
            <a:r>
              <a:rPr lang="en-GB" dirty="0"/>
              <a:t>, </a:t>
            </a:r>
            <a:r>
              <a:rPr lang="en-GB" dirty="0" err="1"/>
              <a:t>Exenach</a:t>
            </a:r>
            <a:r>
              <a:rPr lang="en-GB" dirty="0"/>
              <a:t>, </a:t>
            </a:r>
            <a:r>
              <a:rPr lang="en-GB" dirty="0" err="1"/>
              <a:t>Diphar</a:t>
            </a:r>
            <a:r>
              <a:rPr lang="en-GB" dirty="0"/>
              <a:t>, </a:t>
            </a:r>
            <a:r>
              <a:rPr lang="en-GB" dirty="0" err="1"/>
              <a:t>Photinaioi</a:t>
            </a:r>
            <a:r>
              <a:rPr lang="en-GB" dirty="0"/>
              <a:t>, </a:t>
            </a:r>
            <a:r>
              <a:rPr lang="en-GB" dirty="0" err="1"/>
              <a:t>Pharizaioi</a:t>
            </a:r>
            <a:r>
              <a:rPr lang="en-GB" dirty="0"/>
              <a:t>, </a:t>
            </a:r>
            <a:r>
              <a:rPr lang="en-GB" dirty="0" err="1"/>
              <a:t>Zarmatainoi</a:t>
            </a:r>
            <a:r>
              <a:rPr lang="en-GB" dirty="0"/>
              <a:t>, </a:t>
            </a:r>
            <a:r>
              <a:rPr lang="en-GB" dirty="0" err="1"/>
              <a:t>Chachonioi</a:t>
            </a:r>
            <a:r>
              <a:rPr lang="en-GB" dirty="0"/>
              <a:t>, </a:t>
            </a:r>
            <a:r>
              <a:rPr lang="en-GB" dirty="0" err="1"/>
              <a:t>Agrimardoi</a:t>
            </a:r>
            <a:r>
              <a:rPr lang="en-GB" dirty="0"/>
              <a:t>, </a:t>
            </a:r>
            <a:r>
              <a:rPr lang="en-GB" dirty="0" err="1"/>
              <a:t>Anouphagoi</a:t>
            </a:r>
            <a:r>
              <a:rPr lang="en-GB" dirty="0"/>
              <a:t>, </a:t>
            </a:r>
            <a:r>
              <a:rPr lang="en-GB" dirty="0" err="1"/>
              <a:t>Tharbaioi</a:t>
            </a:r>
            <a:r>
              <a:rPr lang="en-GB" dirty="0"/>
              <a:t>, </a:t>
            </a:r>
            <a:r>
              <a:rPr lang="en-GB" dirty="0" err="1"/>
              <a:t>Alans</a:t>
            </a:r>
            <a:r>
              <a:rPr lang="en-GB" dirty="0"/>
              <a:t>, </a:t>
            </a:r>
            <a:r>
              <a:rPr lang="en-GB" dirty="0" err="1"/>
              <a:t>Physiolonikaioi</a:t>
            </a:r>
            <a:r>
              <a:rPr lang="en-GB" dirty="0"/>
              <a:t>, </a:t>
            </a:r>
            <a:r>
              <a:rPr lang="en-GB" dirty="0" err="1"/>
              <a:t>Saltarioi</a:t>
            </a:r>
            <a:r>
              <a:rPr lang="en-GB" dirty="0"/>
              <a:t> and the rest.... They used to eat worms and foul things that were not real food at all – dogs, flies, snakes, aborted foetuses, dead bodies and unformed human embryos; and they ate not only animals but the corpses of humans as well. Alexander, seeing all this, was afraid that they would come out and pollute the inhabited world; so he shut them in and went on his way. </a:t>
            </a:r>
          </a:p>
        </p:txBody>
      </p:sp>
    </p:spTree>
    <p:extLst>
      <p:ext uri="{BB962C8B-B14F-4D97-AF65-F5344CB8AC3E}">
        <p14:creationId xmlns:p14="http://schemas.microsoft.com/office/powerpoint/2010/main" val="11822722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Unclean Nations</a:t>
            </a:r>
          </a:p>
        </p:txBody>
      </p:sp>
      <p:sp>
        <p:nvSpPr>
          <p:cNvPr id="3" name="Content Placeholder 2"/>
          <p:cNvSpPr>
            <a:spLocks noGrp="1"/>
          </p:cNvSpPr>
          <p:nvPr>
            <p:ph idx="1"/>
          </p:nvPr>
        </p:nvSpPr>
        <p:spPr/>
        <p:txBody>
          <a:bodyPr/>
          <a:lstStyle/>
          <a:p>
            <a:r>
              <a:rPr lang="en-GB" dirty="0"/>
              <a:t>First appearance in the </a:t>
            </a:r>
            <a:r>
              <a:rPr lang="en-GB" i="1" dirty="0"/>
              <a:t>AR </a:t>
            </a:r>
            <a:r>
              <a:rPr lang="en-GB" dirty="0"/>
              <a:t>is in </a:t>
            </a:r>
            <a:r>
              <a:rPr lang="en-GB" i="1" dirty="0"/>
              <a:t>epsilon</a:t>
            </a:r>
            <a:r>
              <a:rPr lang="en-GB" dirty="0"/>
              <a:t>, then enter </a:t>
            </a:r>
            <a:r>
              <a:rPr lang="en-GB" i="1" dirty="0"/>
              <a:t>gamma</a:t>
            </a:r>
          </a:p>
          <a:p>
            <a:r>
              <a:rPr lang="en-GB" dirty="0"/>
              <a:t>History of the unclean nations</a:t>
            </a:r>
          </a:p>
        </p:txBody>
      </p:sp>
    </p:spTree>
    <p:extLst>
      <p:ext uri="{BB962C8B-B14F-4D97-AF65-F5344CB8AC3E}">
        <p14:creationId xmlns:p14="http://schemas.microsoft.com/office/powerpoint/2010/main" val="22219911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Genesis 10.2</a:t>
            </a:r>
          </a:p>
        </p:txBody>
      </p:sp>
      <p:sp>
        <p:nvSpPr>
          <p:cNvPr id="3" name="Content Placeholder 2"/>
          <p:cNvSpPr>
            <a:spLocks noGrp="1"/>
          </p:cNvSpPr>
          <p:nvPr>
            <p:ph idx="1"/>
          </p:nvPr>
        </p:nvSpPr>
        <p:spPr/>
        <p:txBody>
          <a:bodyPr>
            <a:normAutofit fontScale="62500" lnSpcReduction="20000"/>
          </a:bodyPr>
          <a:lstStyle/>
          <a:p>
            <a:pPr>
              <a:buNone/>
            </a:pPr>
            <a:r>
              <a:rPr lang="en-US" dirty="0"/>
              <a:t>Now these are the generations of the sons of Noah, Shem, Ham, and Japheth: and unto them were sons born after the flood.</a:t>
            </a:r>
          </a:p>
          <a:p>
            <a:pPr>
              <a:buNone/>
            </a:pPr>
            <a:r>
              <a:rPr lang="en-US" b="1" baseline="30000" dirty="0"/>
              <a:t> </a:t>
            </a:r>
            <a:r>
              <a:rPr lang="en-US" dirty="0"/>
              <a:t>The sons of Japheth; </a:t>
            </a:r>
            <a:r>
              <a:rPr lang="en-US" dirty="0" err="1"/>
              <a:t>Gomer</a:t>
            </a:r>
            <a:r>
              <a:rPr lang="en-US" dirty="0"/>
              <a:t>, and </a:t>
            </a:r>
            <a:r>
              <a:rPr lang="en-US" dirty="0" err="1"/>
              <a:t>Magog</a:t>
            </a:r>
            <a:r>
              <a:rPr lang="en-US" dirty="0"/>
              <a:t>, and </a:t>
            </a:r>
            <a:r>
              <a:rPr lang="en-US" dirty="0" err="1"/>
              <a:t>Madai</a:t>
            </a:r>
            <a:r>
              <a:rPr lang="en-US" dirty="0"/>
              <a:t>, and </a:t>
            </a:r>
            <a:r>
              <a:rPr lang="en-US" dirty="0" err="1"/>
              <a:t>Javan</a:t>
            </a:r>
            <a:r>
              <a:rPr lang="en-US" dirty="0"/>
              <a:t>, and Tubal, and </a:t>
            </a:r>
            <a:r>
              <a:rPr lang="en-US" dirty="0" err="1"/>
              <a:t>Meshech</a:t>
            </a:r>
            <a:r>
              <a:rPr lang="en-US" dirty="0"/>
              <a:t>, and </a:t>
            </a:r>
            <a:r>
              <a:rPr lang="en-US" dirty="0" err="1"/>
              <a:t>Tiras</a:t>
            </a:r>
            <a:r>
              <a:rPr lang="en-US" dirty="0"/>
              <a:t>.</a:t>
            </a:r>
          </a:p>
          <a:p>
            <a:pPr>
              <a:buNone/>
            </a:pPr>
            <a:r>
              <a:rPr lang="en-US" b="1" baseline="30000" dirty="0"/>
              <a:t> </a:t>
            </a:r>
            <a:r>
              <a:rPr lang="en-US" dirty="0"/>
              <a:t>And the sons of </a:t>
            </a:r>
            <a:r>
              <a:rPr lang="en-US" dirty="0" err="1"/>
              <a:t>Gomer</a:t>
            </a:r>
            <a:r>
              <a:rPr lang="en-US" dirty="0"/>
              <a:t>; </a:t>
            </a:r>
            <a:r>
              <a:rPr lang="en-US" dirty="0" err="1"/>
              <a:t>Ashkenaz</a:t>
            </a:r>
            <a:r>
              <a:rPr lang="en-US" dirty="0"/>
              <a:t>, and </a:t>
            </a:r>
            <a:r>
              <a:rPr lang="en-US" dirty="0" err="1"/>
              <a:t>Riphath</a:t>
            </a:r>
            <a:r>
              <a:rPr lang="en-US" dirty="0"/>
              <a:t>, and </a:t>
            </a:r>
            <a:r>
              <a:rPr lang="en-US" dirty="0" err="1"/>
              <a:t>Togarmah</a:t>
            </a:r>
            <a:r>
              <a:rPr lang="en-US" dirty="0"/>
              <a:t>.</a:t>
            </a:r>
          </a:p>
          <a:p>
            <a:pPr>
              <a:buNone/>
            </a:pPr>
            <a:r>
              <a:rPr lang="en-US" b="1" baseline="30000" dirty="0"/>
              <a:t> </a:t>
            </a:r>
            <a:r>
              <a:rPr lang="en-US" dirty="0"/>
              <a:t>And the sons of </a:t>
            </a:r>
            <a:r>
              <a:rPr lang="en-US" dirty="0" err="1"/>
              <a:t>Javan</a:t>
            </a:r>
            <a:r>
              <a:rPr lang="en-US" dirty="0"/>
              <a:t>; </a:t>
            </a:r>
            <a:r>
              <a:rPr lang="en-US" dirty="0" err="1"/>
              <a:t>Elishah</a:t>
            </a:r>
            <a:r>
              <a:rPr lang="en-US" dirty="0"/>
              <a:t>, and </a:t>
            </a:r>
            <a:r>
              <a:rPr lang="en-US" dirty="0" err="1"/>
              <a:t>Tarshish</a:t>
            </a:r>
            <a:r>
              <a:rPr lang="en-US" dirty="0"/>
              <a:t>, </a:t>
            </a:r>
            <a:r>
              <a:rPr lang="en-US" dirty="0" err="1"/>
              <a:t>Kittim</a:t>
            </a:r>
            <a:r>
              <a:rPr lang="en-US" dirty="0"/>
              <a:t>, and </a:t>
            </a:r>
            <a:r>
              <a:rPr lang="en-US" dirty="0" err="1"/>
              <a:t>Dodanim</a:t>
            </a:r>
            <a:r>
              <a:rPr lang="en-US" dirty="0"/>
              <a:t>.</a:t>
            </a:r>
          </a:p>
          <a:p>
            <a:pPr>
              <a:buNone/>
            </a:pPr>
            <a:r>
              <a:rPr lang="en-US" b="1" baseline="30000" dirty="0"/>
              <a:t> </a:t>
            </a:r>
            <a:r>
              <a:rPr lang="en-US" dirty="0"/>
              <a:t>By these were the isles of the Gentiles divided in their lands; every one after his tongue, after their families, in their nations.</a:t>
            </a:r>
          </a:p>
          <a:p>
            <a:pPr>
              <a:buNone/>
            </a:pPr>
            <a:r>
              <a:rPr lang="en-US" b="1" baseline="30000" dirty="0"/>
              <a:t> </a:t>
            </a:r>
            <a:r>
              <a:rPr lang="en-US" dirty="0"/>
              <a:t>And the sons of Ham; Cush, and </a:t>
            </a:r>
            <a:r>
              <a:rPr lang="en-US" dirty="0" err="1"/>
              <a:t>Mizraim</a:t>
            </a:r>
            <a:r>
              <a:rPr lang="en-US" dirty="0"/>
              <a:t>, and </a:t>
            </a:r>
            <a:r>
              <a:rPr lang="en-US" dirty="0" err="1"/>
              <a:t>Phut</a:t>
            </a:r>
            <a:r>
              <a:rPr lang="en-US" dirty="0"/>
              <a:t>, and Canaan.</a:t>
            </a:r>
          </a:p>
          <a:p>
            <a:pPr>
              <a:buNone/>
            </a:pPr>
            <a:r>
              <a:rPr lang="en-US" dirty="0"/>
              <a:t>And the sons of Cush; </a:t>
            </a:r>
            <a:r>
              <a:rPr lang="en-US" dirty="0" err="1"/>
              <a:t>Seba</a:t>
            </a:r>
            <a:r>
              <a:rPr lang="en-US" dirty="0"/>
              <a:t>, and </a:t>
            </a:r>
            <a:r>
              <a:rPr lang="en-US" dirty="0" err="1"/>
              <a:t>Havilah</a:t>
            </a:r>
            <a:r>
              <a:rPr lang="en-US" dirty="0"/>
              <a:t>, and </a:t>
            </a:r>
            <a:r>
              <a:rPr lang="en-US" dirty="0" err="1"/>
              <a:t>Sabtah</a:t>
            </a:r>
            <a:r>
              <a:rPr lang="en-US" dirty="0"/>
              <a:t>, and </a:t>
            </a:r>
            <a:r>
              <a:rPr lang="en-US" dirty="0" err="1"/>
              <a:t>Raamah</a:t>
            </a:r>
            <a:r>
              <a:rPr lang="en-US" dirty="0"/>
              <a:t>, and </a:t>
            </a:r>
            <a:r>
              <a:rPr lang="en-US" dirty="0" err="1"/>
              <a:t>Sabtechah</a:t>
            </a:r>
            <a:r>
              <a:rPr lang="en-US" dirty="0"/>
              <a:t>: and the sons of </a:t>
            </a:r>
            <a:r>
              <a:rPr lang="en-US" dirty="0" err="1"/>
              <a:t>Raamah</a:t>
            </a:r>
            <a:r>
              <a:rPr lang="en-US" dirty="0"/>
              <a:t>; Sheba, and </a:t>
            </a:r>
            <a:r>
              <a:rPr lang="en-US" dirty="0" err="1"/>
              <a:t>Dedan</a:t>
            </a:r>
            <a:r>
              <a:rPr lang="en-US" dirty="0"/>
              <a:t>.</a:t>
            </a:r>
          </a:p>
          <a:p>
            <a:pPr>
              <a:buNone/>
            </a:pPr>
            <a:r>
              <a:rPr lang="en-US" b="1" baseline="30000" dirty="0"/>
              <a:t> </a:t>
            </a:r>
            <a:r>
              <a:rPr lang="en-US" dirty="0"/>
              <a:t>And Cush begat Nimrod: he began to be a mighty one in the earth.</a:t>
            </a:r>
          </a:p>
          <a:p>
            <a:endParaRPr lang="en-GB" dirty="0"/>
          </a:p>
        </p:txBody>
      </p:sp>
    </p:spTree>
    <p:extLst>
      <p:ext uri="{BB962C8B-B14F-4D97-AF65-F5344CB8AC3E}">
        <p14:creationId xmlns:p14="http://schemas.microsoft.com/office/powerpoint/2010/main" val="17525815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Josephus </a:t>
            </a:r>
            <a:r>
              <a:rPr lang="en-GB" i="1" dirty="0"/>
              <a:t>AJ </a:t>
            </a:r>
            <a:r>
              <a:rPr lang="en-GB" dirty="0"/>
              <a:t>1.123</a:t>
            </a:r>
          </a:p>
        </p:txBody>
      </p:sp>
      <p:sp>
        <p:nvSpPr>
          <p:cNvPr id="3" name="Content Placeholder 2"/>
          <p:cNvSpPr>
            <a:spLocks noGrp="1"/>
          </p:cNvSpPr>
          <p:nvPr>
            <p:ph idx="1"/>
          </p:nvPr>
        </p:nvSpPr>
        <p:spPr/>
        <p:txBody>
          <a:bodyPr>
            <a:normAutofit fontScale="62500" lnSpcReduction="20000"/>
          </a:bodyPr>
          <a:lstStyle/>
          <a:p>
            <a:r>
              <a:rPr lang="en-US" dirty="0"/>
              <a:t>Now they were the grandchildren of Noah, in honor of whom names were imposed on the nations by those that first seized upon them. </a:t>
            </a:r>
            <a:r>
              <a:rPr lang="en-US" dirty="0" err="1"/>
              <a:t>Japhet</a:t>
            </a:r>
            <a:r>
              <a:rPr lang="en-US" dirty="0"/>
              <a:t>, the son of Noah, had seven sons: they inhabited so, that, beginning at the mountains Taurus and </a:t>
            </a:r>
            <a:r>
              <a:rPr lang="en-US" dirty="0" err="1"/>
              <a:t>Amanus</a:t>
            </a:r>
            <a:r>
              <a:rPr lang="en-US" dirty="0"/>
              <a:t>, they proceeded along Asia, as far as the river </a:t>
            </a:r>
            <a:r>
              <a:rPr lang="en-US" dirty="0" err="1"/>
              <a:t>Tansis</a:t>
            </a:r>
            <a:r>
              <a:rPr lang="en-US" dirty="0"/>
              <a:t>, and along Europe to Cadiz; and settling themselves on the lands which they light upon, which none had inhabited before, they called the nations by their own names. For </a:t>
            </a:r>
            <a:r>
              <a:rPr lang="en-US" dirty="0" err="1"/>
              <a:t>Gomer</a:t>
            </a:r>
            <a:r>
              <a:rPr lang="en-US" dirty="0"/>
              <a:t> founded those whom the Greeks now call Galatians, [Galls,] but were then called </a:t>
            </a:r>
            <a:r>
              <a:rPr lang="en-US" dirty="0" err="1"/>
              <a:t>Gomerites</a:t>
            </a:r>
            <a:r>
              <a:rPr lang="en-US" dirty="0"/>
              <a:t>. </a:t>
            </a:r>
            <a:r>
              <a:rPr lang="en-US" b="1" dirty="0" err="1"/>
              <a:t>Magog</a:t>
            </a:r>
            <a:r>
              <a:rPr lang="en-US" b="1" dirty="0"/>
              <a:t> founded those that from him were named </a:t>
            </a:r>
            <a:r>
              <a:rPr lang="en-US" b="1" dirty="0" err="1"/>
              <a:t>Magogites</a:t>
            </a:r>
            <a:r>
              <a:rPr lang="en-US" b="1" dirty="0"/>
              <a:t>, but who are by the Greeks called Scythians.</a:t>
            </a:r>
            <a:r>
              <a:rPr lang="en-US" dirty="0"/>
              <a:t> Now as to </a:t>
            </a:r>
            <a:r>
              <a:rPr lang="en-US" dirty="0" err="1"/>
              <a:t>Javan</a:t>
            </a:r>
            <a:r>
              <a:rPr lang="en-US" dirty="0"/>
              <a:t> and </a:t>
            </a:r>
            <a:r>
              <a:rPr lang="en-US" dirty="0" err="1"/>
              <a:t>Madai</a:t>
            </a:r>
            <a:r>
              <a:rPr lang="en-US" dirty="0"/>
              <a:t>, the sons of </a:t>
            </a:r>
            <a:r>
              <a:rPr lang="en-US" dirty="0" err="1"/>
              <a:t>Japhet</a:t>
            </a:r>
            <a:r>
              <a:rPr lang="en-US" dirty="0"/>
              <a:t>; from </a:t>
            </a:r>
            <a:r>
              <a:rPr lang="en-US" dirty="0" err="1"/>
              <a:t>Madai</a:t>
            </a:r>
            <a:r>
              <a:rPr lang="en-US" dirty="0"/>
              <a:t> came the </a:t>
            </a:r>
            <a:r>
              <a:rPr lang="en-US" dirty="0" err="1"/>
              <a:t>Madeans</a:t>
            </a:r>
            <a:r>
              <a:rPr lang="en-US" dirty="0"/>
              <a:t>, who are called Medes, by the Greeks; but from </a:t>
            </a:r>
            <a:r>
              <a:rPr lang="en-US" dirty="0" err="1"/>
              <a:t>Javan</a:t>
            </a:r>
            <a:r>
              <a:rPr lang="en-US" dirty="0"/>
              <a:t>, Ionia, and all the Grecians, are derived. </a:t>
            </a:r>
            <a:r>
              <a:rPr lang="en-US" dirty="0" err="1"/>
              <a:t>Thobel</a:t>
            </a:r>
            <a:r>
              <a:rPr lang="en-US" dirty="0"/>
              <a:t> founded the </a:t>
            </a:r>
            <a:r>
              <a:rPr lang="en-US" dirty="0" err="1"/>
              <a:t>Thobelites</a:t>
            </a:r>
            <a:r>
              <a:rPr lang="en-US" dirty="0"/>
              <a:t>, who are now called </a:t>
            </a:r>
            <a:r>
              <a:rPr lang="en-US" dirty="0" err="1"/>
              <a:t>Iberes</a:t>
            </a:r>
            <a:r>
              <a:rPr lang="en-US" dirty="0"/>
              <a:t>; and the </a:t>
            </a:r>
            <a:r>
              <a:rPr lang="en-US" dirty="0" err="1"/>
              <a:t>Mosocheni</a:t>
            </a:r>
            <a:r>
              <a:rPr lang="en-US" dirty="0"/>
              <a:t> were founded by </a:t>
            </a:r>
            <a:r>
              <a:rPr lang="en-US" dirty="0" err="1"/>
              <a:t>Mosoch</a:t>
            </a:r>
            <a:r>
              <a:rPr lang="en-US" dirty="0"/>
              <a:t>; now they are </a:t>
            </a:r>
            <a:r>
              <a:rPr lang="en-US" dirty="0" err="1"/>
              <a:t>Cappadocians</a:t>
            </a:r>
            <a:endParaRPr lang="en-GB" dirty="0"/>
          </a:p>
        </p:txBody>
      </p:sp>
    </p:spTree>
    <p:extLst>
      <p:ext uri="{BB962C8B-B14F-4D97-AF65-F5344CB8AC3E}">
        <p14:creationId xmlns:p14="http://schemas.microsoft.com/office/powerpoint/2010/main" val="301038333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Ezekiel 38</a:t>
            </a:r>
          </a:p>
        </p:txBody>
      </p:sp>
      <p:sp>
        <p:nvSpPr>
          <p:cNvPr id="3" name="Content Placeholder 2"/>
          <p:cNvSpPr>
            <a:spLocks noGrp="1"/>
          </p:cNvSpPr>
          <p:nvPr>
            <p:ph idx="1"/>
          </p:nvPr>
        </p:nvSpPr>
        <p:spPr/>
        <p:txBody>
          <a:bodyPr>
            <a:normAutofit fontScale="77500" lnSpcReduction="20000"/>
          </a:bodyPr>
          <a:lstStyle/>
          <a:p>
            <a:r>
              <a:rPr lang="en-US" dirty="0"/>
              <a:t>Now the word of the </a:t>
            </a:r>
            <a:r>
              <a:rPr lang="en-US" cap="small" dirty="0"/>
              <a:t>Lord</a:t>
            </a:r>
            <a:r>
              <a:rPr lang="en-US" dirty="0"/>
              <a:t> came to me, saying, </a:t>
            </a:r>
            <a:r>
              <a:rPr lang="en-US" b="1" baseline="30000" dirty="0"/>
              <a:t> </a:t>
            </a:r>
            <a:r>
              <a:rPr lang="en-US" dirty="0"/>
              <a:t>“Son of man, set your face against Gog, of the land of </a:t>
            </a:r>
            <a:r>
              <a:rPr lang="en-US" dirty="0" err="1"/>
              <a:t>Magog</a:t>
            </a:r>
            <a:r>
              <a:rPr lang="en-US" dirty="0"/>
              <a:t>, the prince of Rosh, </a:t>
            </a:r>
            <a:r>
              <a:rPr lang="en-US" dirty="0" err="1"/>
              <a:t>Meshech</a:t>
            </a:r>
            <a:r>
              <a:rPr lang="en-US" dirty="0"/>
              <a:t>, and Tubal, and prophesy against him, </a:t>
            </a:r>
            <a:r>
              <a:rPr lang="en-US" b="1" baseline="30000" dirty="0"/>
              <a:t> </a:t>
            </a:r>
            <a:r>
              <a:rPr lang="en-US" dirty="0"/>
              <a:t>and say, ‘Thus says the Lord </a:t>
            </a:r>
            <a:r>
              <a:rPr lang="en-US" cap="small" dirty="0"/>
              <a:t>God</a:t>
            </a:r>
            <a:r>
              <a:rPr lang="en-US" dirty="0"/>
              <a:t>: Behold, I </a:t>
            </a:r>
            <a:r>
              <a:rPr lang="en-US" i="1" dirty="0"/>
              <a:t>am</a:t>
            </a:r>
            <a:r>
              <a:rPr lang="en-US" dirty="0"/>
              <a:t> against you, O Gog, the prince of Rosh, </a:t>
            </a:r>
            <a:r>
              <a:rPr lang="en-US" dirty="0" err="1"/>
              <a:t>Meshech</a:t>
            </a:r>
            <a:r>
              <a:rPr lang="en-US" dirty="0"/>
              <a:t>, and Tubal. </a:t>
            </a:r>
            <a:r>
              <a:rPr lang="en-US" b="1" baseline="30000" dirty="0"/>
              <a:t> </a:t>
            </a:r>
            <a:r>
              <a:rPr lang="en-US" dirty="0"/>
              <a:t>I will turn you around, put hooks into your jaws, and lead you out, with all your army, horses, and horsemen, all splendidly clothed, a great company </a:t>
            </a:r>
            <a:r>
              <a:rPr lang="en-US" i="1" dirty="0"/>
              <a:t>with</a:t>
            </a:r>
            <a:r>
              <a:rPr lang="en-US" dirty="0"/>
              <a:t> bucklers and shields, all of them handling swords. </a:t>
            </a:r>
            <a:r>
              <a:rPr lang="en-US" b="1" baseline="30000" dirty="0"/>
              <a:t>5 </a:t>
            </a:r>
            <a:r>
              <a:rPr lang="en-US" dirty="0"/>
              <a:t>Persia, Ethiopia,</a:t>
            </a:r>
            <a:r>
              <a:rPr lang="en-US" b="1" baseline="30000" dirty="0"/>
              <a:t> </a:t>
            </a:r>
            <a:r>
              <a:rPr lang="en-US" dirty="0"/>
              <a:t>and Libya</a:t>
            </a:r>
            <a:r>
              <a:rPr lang="en-US" b="1" baseline="30000" dirty="0"/>
              <a:t> </a:t>
            </a:r>
            <a:r>
              <a:rPr lang="en-US" dirty="0"/>
              <a:t>are with them, all of them </a:t>
            </a:r>
            <a:r>
              <a:rPr lang="en-US" i="1" dirty="0"/>
              <a:t>with</a:t>
            </a:r>
            <a:r>
              <a:rPr lang="en-US" dirty="0"/>
              <a:t> shield and helmet; </a:t>
            </a:r>
            <a:r>
              <a:rPr lang="en-US" dirty="0" err="1"/>
              <a:t>Gomer</a:t>
            </a:r>
            <a:r>
              <a:rPr lang="en-US" dirty="0"/>
              <a:t> and all its troops; the house of </a:t>
            </a:r>
            <a:r>
              <a:rPr lang="en-US" dirty="0" err="1"/>
              <a:t>Togarmah</a:t>
            </a:r>
            <a:r>
              <a:rPr lang="en-US" dirty="0"/>
              <a:t> </a:t>
            </a:r>
            <a:r>
              <a:rPr lang="en-US" i="1" dirty="0"/>
              <a:t>from</a:t>
            </a:r>
            <a:r>
              <a:rPr lang="en-US" dirty="0"/>
              <a:t> the far north and all its troops—many people </a:t>
            </a:r>
            <a:r>
              <a:rPr lang="en-US" i="1" dirty="0"/>
              <a:t>are</a:t>
            </a:r>
            <a:r>
              <a:rPr lang="en-US" dirty="0"/>
              <a:t> with you….</a:t>
            </a:r>
          </a:p>
          <a:p>
            <a:endParaRPr lang="en-GB" dirty="0"/>
          </a:p>
        </p:txBody>
      </p:sp>
    </p:spTree>
    <p:extLst>
      <p:ext uri="{BB962C8B-B14F-4D97-AF65-F5344CB8AC3E}">
        <p14:creationId xmlns:p14="http://schemas.microsoft.com/office/powerpoint/2010/main" val="101836529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Ezekiel 38</a:t>
            </a:r>
          </a:p>
        </p:txBody>
      </p:sp>
      <p:sp>
        <p:nvSpPr>
          <p:cNvPr id="3" name="Content Placeholder 2"/>
          <p:cNvSpPr>
            <a:spLocks noGrp="1"/>
          </p:cNvSpPr>
          <p:nvPr>
            <p:ph idx="1"/>
          </p:nvPr>
        </p:nvSpPr>
        <p:spPr/>
        <p:txBody>
          <a:bodyPr>
            <a:normAutofit fontScale="77500" lnSpcReduction="20000"/>
          </a:bodyPr>
          <a:lstStyle/>
          <a:p>
            <a:r>
              <a:rPr lang="en-US" b="1" baseline="30000" dirty="0"/>
              <a:t> </a:t>
            </a:r>
            <a:r>
              <a:rPr lang="en-US" dirty="0"/>
              <a:t>“Therefore, son of man, prophesy and say to Gog, ‘Thus says the Lord </a:t>
            </a:r>
            <a:r>
              <a:rPr lang="en-US" cap="small" dirty="0"/>
              <a:t>God</a:t>
            </a:r>
            <a:r>
              <a:rPr lang="en-US" dirty="0"/>
              <a:t>: “On that day when My people Israel dwell safely, will you not know </a:t>
            </a:r>
            <a:r>
              <a:rPr lang="en-US" i="1" dirty="0"/>
              <a:t>it?</a:t>
            </a:r>
            <a:r>
              <a:rPr lang="en-US" dirty="0"/>
              <a:t> Then you will come from your place out of the far north, you and many peoples with you, all of them riding on horses, a great company and a mighty army. </a:t>
            </a:r>
            <a:r>
              <a:rPr lang="en-US" b="1" baseline="30000" dirty="0"/>
              <a:t> </a:t>
            </a:r>
            <a:r>
              <a:rPr lang="en-US" dirty="0"/>
              <a:t>You will come up against My people Israel like a cloud, to cover the land. It will be in the latter days that I will bring you against My land, so that the nations may know Me, when I am hallowed in you, O Gog, before their eyes.” </a:t>
            </a:r>
            <a:r>
              <a:rPr lang="en-US" b="1" baseline="30000" dirty="0"/>
              <a:t> </a:t>
            </a:r>
            <a:r>
              <a:rPr lang="en-US" dirty="0"/>
              <a:t>Thus says the Lord </a:t>
            </a:r>
            <a:r>
              <a:rPr lang="en-US" cap="small" dirty="0"/>
              <a:t>God</a:t>
            </a:r>
            <a:r>
              <a:rPr lang="en-US" dirty="0"/>
              <a:t>: “Are </a:t>
            </a:r>
            <a:r>
              <a:rPr lang="en-US" i="1" dirty="0"/>
              <a:t>you</a:t>
            </a:r>
            <a:r>
              <a:rPr lang="en-US" dirty="0"/>
              <a:t> he of whom I have spoken in former days by My servants the prophets of Israel, who prophesied for years in those days that I would bring you against them?</a:t>
            </a:r>
          </a:p>
          <a:p>
            <a:endParaRPr lang="en-GB" dirty="0"/>
          </a:p>
        </p:txBody>
      </p:sp>
    </p:spTree>
    <p:extLst>
      <p:ext uri="{BB962C8B-B14F-4D97-AF65-F5344CB8AC3E}">
        <p14:creationId xmlns:p14="http://schemas.microsoft.com/office/powerpoint/2010/main" val="24586292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Ezekiel 38</a:t>
            </a:r>
          </a:p>
        </p:txBody>
      </p:sp>
      <p:sp>
        <p:nvSpPr>
          <p:cNvPr id="3" name="Content Placeholder 2"/>
          <p:cNvSpPr>
            <a:spLocks noGrp="1"/>
          </p:cNvSpPr>
          <p:nvPr>
            <p:ph idx="1"/>
          </p:nvPr>
        </p:nvSpPr>
        <p:spPr/>
        <p:txBody>
          <a:bodyPr>
            <a:normAutofit fontScale="62500" lnSpcReduction="20000"/>
          </a:bodyPr>
          <a:lstStyle/>
          <a:p>
            <a:r>
              <a:rPr lang="en-US" b="1" baseline="30000" dirty="0"/>
              <a:t> </a:t>
            </a:r>
            <a:r>
              <a:rPr lang="en-US" dirty="0"/>
              <a:t>“And it will come to pass at the same time, when Gog comes against the land of Israel,” says the Lord </a:t>
            </a:r>
            <a:r>
              <a:rPr lang="en-US" cap="small" dirty="0"/>
              <a:t>God</a:t>
            </a:r>
            <a:r>
              <a:rPr lang="en-US" dirty="0"/>
              <a:t>, “</a:t>
            </a:r>
            <a:r>
              <a:rPr lang="en-US" i="1" dirty="0"/>
              <a:t>that</a:t>
            </a:r>
            <a:r>
              <a:rPr lang="en-US" dirty="0"/>
              <a:t> My fury will show in My face. For in My jealousy </a:t>
            </a:r>
            <a:r>
              <a:rPr lang="en-US" i="1" dirty="0"/>
              <a:t>and</a:t>
            </a:r>
            <a:r>
              <a:rPr lang="en-US" dirty="0"/>
              <a:t> in the fire of My wrath I have spoken: ‘Surely in that day there shall be a great earthquake in the land of Israel, so that the fish of the sea, the birds of the heavens, the beasts of the field, all creeping things that creep on the earth, and all men who </a:t>
            </a:r>
            <a:r>
              <a:rPr lang="en-US" i="1" dirty="0"/>
              <a:t>are</a:t>
            </a:r>
            <a:r>
              <a:rPr lang="en-US" dirty="0"/>
              <a:t> on the face of the earth shall shake at My presence. The mountains shall be thrown down, the steep places shall fall, and every wall shall fall to the ground.’ I will call for a sword against Gog throughout all My mountains,” says the Lord </a:t>
            </a:r>
            <a:r>
              <a:rPr lang="en-US" cap="small" dirty="0"/>
              <a:t>God</a:t>
            </a:r>
            <a:r>
              <a:rPr lang="en-US" dirty="0"/>
              <a:t>. “Every man’s sword will be against his brother. </a:t>
            </a:r>
            <a:r>
              <a:rPr lang="en-US" b="1" baseline="30000" dirty="0"/>
              <a:t> </a:t>
            </a:r>
            <a:r>
              <a:rPr lang="en-US" dirty="0"/>
              <a:t>And I will bring him to judgment with pestilence and bloodshed; I will rain down on him, on his troops, and on the many peoples who </a:t>
            </a:r>
            <a:r>
              <a:rPr lang="en-US" i="1" dirty="0"/>
              <a:t>are</a:t>
            </a:r>
            <a:r>
              <a:rPr lang="en-US" dirty="0"/>
              <a:t> with him, flooding rain, great hailstones, fire, and brimstone. Thus I will magnify Myself and sanctify Myself, and I will be known in the eyes of many nations. Then they shall know that I </a:t>
            </a:r>
            <a:r>
              <a:rPr lang="en-US" i="1" dirty="0"/>
              <a:t>am</a:t>
            </a:r>
            <a:r>
              <a:rPr lang="en-US" dirty="0"/>
              <a:t> the </a:t>
            </a:r>
            <a:r>
              <a:rPr lang="en-US" cap="small" dirty="0"/>
              <a:t>Lord</a:t>
            </a:r>
            <a:r>
              <a:rPr lang="en-US" dirty="0"/>
              <a:t>.”’</a:t>
            </a:r>
            <a:endParaRPr lang="en-GB" dirty="0"/>
          </a:p>
        </p:txBody>
      </p:sp>
    </p:spTree>
    <p:extLst>
      <p:ext uri="{BB962C8B-B14F-4D97-AF65-F5344CB8AC3E}">
        <p14:creationId xmlns:p14="http://schemas.microsoft.com/office/powerpoint/2010/main" val="324546887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Revelation 20.7-8</a:t>
            </a:r>
          </a:p>
        </p:txBody>
      </p:sp>
      <p:sp>
        <p:nvSpPr>
          <p:cNvPr id="3" name="Content Placeholder 2"/>
          <p:cNvSpPr>
            <a:spLocks noGrp="1"/>
          </p:cNvSpPr>
          <p:nvPr>
            <p:ph idx="1"/>
          </p:nvPr>
        </p:nvSpPr>
        <p:spPr/>
        <p:txBody>
          <a:bodyPr>
            <a:normAutofit/>
          </a:bodyPr>
          <a:lstStyle/>
          <a:p>
            <a:r>
              <a:rPr lang="en-US" dirty="0"/>
              <a:t>Now when the thousand years have expired, Satan will be released from his prison</a:t>
            </a:r>
            <a:r>
              <a:rPr lang="en-US" b="1" baseline="30000" dirty="0"/>
              <a:t> </a:t>
            </a:r>
            <a:r>
              <a:rPr lang="en-US" dirty="0"/>
              <a:t>and will go out to deceive the nations which are in the four corners of the earth, Gog and </a:t>
            </a:r>
            <a:r>
              <a:rPr lang="en-US" dirty="0" err="1"/>
              <a:t>Magog</a:t>
            </a:r>
            <a:r>
              <a:rPr lang="en-US" dirty="0"/>
              <a:t>, to gather them together to battle, whose number </a:t>
            </a:r>
            <a:r>
              <a:rPr lang="en-US" i="1" dirty="0"/>
              <a:t>is</a:t>
            </a:r>
            <a:r>
              <a:rPr lang="en-US" dirty="0"/>
              <a:t> as the sand of the sea.</a:t>
            </a:r>
            <a:endParaRPr lang="en-GB" dirty="0"/>
          </a:p>
        </p:txBody>
      </p:sp>
    </p:spTree>
    <p:extLst>
      <p:ext uri="{BB962C8B-B14F-4D97-AF65-F5344CB8AC3E}">
        <p14:creationId xmlns:p14="http://schemas.microsoft.com/office/powerpoint/2010/main" val="316063467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 Jerome </a:t>
            </a:r>
            <a:r>
              <a:rPr lang="en-GB" i="1" dirty="0"/>
              <a:t>Epistle 77</a:t>
            </a:r>
            <a:endParaRPr lang="en-GB" dirty="0"/>
          </a:p>
        </p:txBody>
      </p:sp>
      <p:sp>
        <p:nvSpPr>
          <p:cNvPr id="3" name="Content Placeholder 2"/>
          <p:cNvSpPr>
            <a:spLocks noGrp="1"/>
          </p:cNvSpPr>
          <p:nvPr>
            <p:ph idx="1"/>
          </p:nvPr>
        </p:nvSpPr>
        <p:spPr/>
        <p:txBody>
          <a:bodyPr/>
          <a:lstStyle/>
          <a:p>
            <a:r>
              <a:rPr lang="en-US" dirty="0"/>
              <a:t>The hordes of the Huns had poured forth all the way from </a:t>
            </a:r>
            <a:r>
              <a:rPr lang="en-US" dirty="0" err="1"/>
              <a:t>Maeotis</a:t>
            </a:r>
            <a:r>
              <a:rPr lang="en-US" dirty="0"/>
              <a:t> (they had their haunts between the icy </a:t>
            </a:r>
            <a:r>
              <a:rPr lang="en-US" dirty="0" err="1"/>
              <a:t>Tanais</a:t>
            </a:r>
            <a:r>
              <a:rPr lang="en-US" dirty="0"/>
              <a:t> and the rude </a:t>
            </a:r>
            <a:r>
              <a:rPr lang="en-US" dirty="0" err="1"/>
              <a:t>Massagetae</a:t>
            </a:r>
            <a:r>
              <a:rPr lang="en-US" dirty="0"/>
              <a:t>, where the gates of Alexander keep back the wild peoples behind the Caucasus</a:t>
            </a:r>
            <a:endParaRPr lang="en-GB" dirty="0"/>
          </a:p>
        </p:txBody>
      </p:sp>
    </p:spTree>
    <p:extLst>
      <p:ext uri="{BB962C8B-B14F-4D97-AF65-F5344CB8AC3E}">
        <p14:creationId xmlns:p14="http://schemas.microsoft.com/office/powerpoint/2010/main" val="142284954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 Methodius</a:t>
            </a:r>
          </a:p>
        </p:txBody>
      </p:sp>
      <p:sp>
        <p:nvSpPr>
          <p:cNvPr id="3" name="Content Placeholder 2"/>
          <p:cNvSpPr>
            <a:spLocks noGrp="1"/>
          </p:cNvSpPr>
          <p:nvPr>
            <p:ph idx="1"/>
          </p:nvPr>
        </p:nvSpPr>
        <p:spPr/>
        <p:txBody>
          <a:bodyPr/>
          <a:lstStyle/>
          <a:p>
            <a:r>
              <a:rPr lang="en-GB" dirty="0"/>
              <a:t>Methodius, Bishop of </a:t>
            </a:r>
            <a:r>
              <a:rPr lang="en-GB" dirty="0" err="1"/>
              <a:t>Patara</a:t>
            </a:r>
            <a:r>
              <a:rPr lang="en-GB" dirty="0"/>
              <a:t> in 311</a:t>
            </a:r>
          </a:p>
          <a:p>
            <a:r>
              <a:rPr lang="en-GB" dirty="0"/>
              <a:t>Ps. Methodius </a:t>
            </a:r>
            <a:r>
              <a:rPr lang="en-GB" i="1" dirty="0"/>
              <a:t>Apocalypse</a:t>
            </a:r>
            <a:r>
              <a:rPr lang="en-GB" dirty="0"/>
              <a:t> or </a:t>
            </a:r>
            <a:r>
              <a:rPr lang="en-GB" i="1" dirty="0"/>
              <a:t>Revelations – 7</a:t>
            </a:r>
            <a:r>
              <a:rPr lang="en-GB" i="1" baseline="30000" dirty="0"/>
              <a:t>th</a:t>
            </a:r>
            <a:r>
              <a:rPr lang="en-GB" i="1" dirty="0"/>
              <a:t> </a:t>
            </a:r>
            <a:r>
              <a:rPr lang="en-GB" dirty="0"/>
              <a:t>C</a:t>
            </a:r>
            <a:r>
              <a:rPr lang="en-GB" i="1" dirty="0"/>
              <a:t>, </a:t>
            </a:r>
            <a:r>
              <a:rPr lang="en-GB" i="1" dirty="0" err="1"/>
              <a:t>Syriac</a:t>
            </a:r>
            <a:endParaRPr lang="en-GB" i="1" dirty="0"/>
          </a:p>
          <a:p>
            <a:r>
              <a:rPr lang="en-GB" i="1" dirty="0"/>
              <a:t>Christian Legend Concerning Alexander</a:t>
            </a:r>
          </a:p>
          <a:p>
            <a:r>
              <a:rPr lang="en-GB" dirty="0"/>
              <a:t>Poem of Jacob of </a:t>
            </a:r>
            <a:r>
              <a:rPr lang="en-GB" dirty="0" err="1"/>
              <a:t>Serugh</a:t>
            </a:r>
            <a:endParaRPr lang="en-GB" dirty="0"/>
          </a:p>
        </p:txBody>
      </p:sp>
      <p:pic>
        <p:nvPicPr>
          <p:cNvPr id="1026" name="Picture 2" descr="http://p.hb-assets.com/images/hostel/49000/49227-map.jpg"/>
          <p:cNvPicPr>
            <a:picLocks noChangeAspect="1" noChangeArrowheads="1"/>
          </p:cNvPicPr>
          <p:nvPr/>
        </p:nvPicPr>
        <p:blipFill>
          <a:blip r:embed="rId2" cstate="print"/>
          <a:srcRect/>
          <a:stretch>
            <a:fillRect/>
          </a:stretch>
        </p:blipFill>
        <p:spPr bwMode="auto">
          <a:xfrm>
            <a:off x="4572000" y="4438649"/>
            <a:ext cx="4829175" cy="2419351"/>
          </a:xfrm>
          <a:prstGeom prst="rect">
            <a:avLst/>
          </a:prstGeom>
          <a:noFill/>
        </p:spPr>
      </p:pic>
    </p:spTree>
    <p:extLst>
      <p:ext uri="{BB962C8B-B14F-4D97-AF65-F5344CB8AC3E}">
        <p14:creationId xmlns:p14="http://schemas.microsoft.com/office/powerpoint/2010/main" val="235266072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Jacob of </a:t>
            </a:r>
            <a:r>
              <a:rPr lang="en-GB" dirty="0" err="1"/>
              <a:t>Serugh</a:t>
            </a:r>
            <a:endParaRPr lang="en-GB" dirty="0"/>
          </a:p>
        </p:txBody>
      </p:sp>
      <p:sp>
        <p:nvSpPr>
          <p:cNvPr id="5" name="Content Placeholder 4"/>
          <p:cNvSpPr>
            <a:spLocks noGrp="1"/>
          </p:cNvSpPr>
          <p:nvPr>
            <p:ph idx="1"/>
          </p:nvPr>
        </p:nvSpPr>
        <p:spPr/>
        <p:txBody>
          <a:bodyPr/>
          <a:lstStyle/>
          <a:p>
            <a:r>
              <a:rPr lang="en-GB" dirty="0" err="1"/>
              <a:t>Syriac</a:t>
            </a:r>
            <a:r>
              <a:rPr lang="en-GB" dirty="0"/>
              <a:t> Bishop</a:t>
            </a:r>
          </a:p>
          <a:p>
            <a:r>
              <a:rPr lang="en-GB" dirty="0"/>
              <a:t>Numerous poems</a:t>
            </a:r>
          </a:p>
          <a:p>
            <a:r>
              <a:rPr lang="en-GB" dirty="0"/>
              <a:t>A sermon on Alexander the Great that includes the enclosure of Gog and </a:t>
            </a:r>
            <a:r>
              <a:rPr lang="en-GB" dirty="0" err="1"/>
              <a:t>Magog</a:t>
            </a:r>
            <a:r>
              <a:rPr lang="en-GB" dirty="0"/>
              <a:t> is attributed to him</a:t>
            </a:r>
          </a:p>
          <a:p>
            <a:r>
              <a:rPr lang="en-GB" dirty="0"/>
              <a:t>Dates: Between 628 and 636 </a:t>
            </a:r>
          </a:p>
          <a:p>
            <a:pPr lvl="1"/>
            <a:r>
              <a:rPr lang="en-GB" dirty="0"/>
              <a:t>Refers to </a:t>
            </a:r>
            <a:r>
              <a:rPr lang="en-GB" dirty="0" err="1"/>
              <a:t>Khazar</a:t>
            </a:r>
            <a:r>
              <a:rPr lang="en-GB" dirty="0"/>
              <a:t> invasion of Armenia</a:t>
            </a:r>
          </a:p>
          <a:p>
            <a:pPr lvl="1"/>
            <a:r>
              <a:rPr lang="en-GB" dirty="0"/>
              <a:t>Not to the Arab conquest of Jerusalem</a:t>
            </a:r>
          </a:p>
          <a:p>
            <a:endParaRPr lang="en-GB" dirty="0"/>
          </a:p>
        </p:txBody>
      </p:sp>
    </p:spTree>
    <p:extLst>
      <p:ext uri="{BB962C8B-B14F-4D97-AF65-F5344CB8AC3E}">
        <p14:creationId xmlns:p14="http://schemas.microsoft.com/office/powerpoint/2010/main" val="31830426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 Methodius</a:t>
            </a:r>
          </a:p>
        </p:txBody>
      </p:sp>
      <p:sp>
        <p:nvSpPr>
          <p:cNvPr id="3" name="Content Placeholder 2"/>
          <p:cNvSpPr>
            <a:spLocks noGrp="1"/>
          </p:cNvSpPr>
          <p:nvPr>
            <p:ph idx="1"/>
          </p:nvPr>
        </p:nvSpPr>
        <p:spPr/>
        <p:txBody>
          <a:bodyPr/>
          <a:lstStyle/>
          <a:p>
            <a:r>
              <a:rPr lang="en-GB" dirty="0"/>
              <a:t>Date: 692 A.D.</a:t>
            </a:r>
          </a:p>
          <a:p>
            <a:r>
              <a:rPr lang="en-GB" dirty="0"/>
              <a:t>Adoption of </a:t>
            </a:r>
            <a:r>
              <a:rPr lang="en-GB" dirty="0" err="1"/>
              <a:t>Syriac</a:t>
            </a:r>
            <a:r>
              <a:rPr lang="en-GB" dirty="0"/>
              <a:t> story</a:t>
            </a:r>
          </a:p>
          <a:p>
            <a:r>
              <a:rPr lang="en-GB" dirty="0"/>
              <a:t>Arabs become Gog and </a:t>
            </a:r>
            <a:r>
              <a:rPr lang="en-GB" dirty="0" err="1"/>
              <a:t>Magog</a:t>
            </a:r>
            <a:endParaRPr lang="en-GB" dirty="0"/>
          </a:p>
          <a:p>
            <a:r>
              <a:rPr lang="en-GB" dirty="0"/>
              <a:t>History of the world from Adam to the end of time (end of time is near, 6</a:t>
            </a:r>
            <a:r>
              <a:rPr lang="en-GB" baseline="30000" dirty="0"/>
              <a:t>th</a:t>
            </a:r>
            <a:r>
              <a:rPr lang="en-GB" dirty="0"/>
              <a:t> millennium has ended and the 7</a:t>
            </a:r>
            <a:r>
              <a:rPr lang="en-GB" baseline="30000" dirty="0"/>
              <a:t>th</a:t>
            </a:r>
            <a:r>
              <a:rPr lang="en-GB" dirty="0"/>
              <a:t> and final is beginning)</a:t>
            </a:r>
          </a:p>
          <a:p>
            <a:r>
              <a:rPr lang="en-GB" dirty="0"/>
              <a:t>Introduction of the ‘Last Emperor’</a:t>
            </a:r>
          </a:p>
        </p:txBody>
      </p:sp>
    </p:spTree>
    <p:extLst>
      <p:ext uri="{BB962C8B-B14F-4D97-AF65-F5344CB8AC3E}">
        <p14:creationId xmlns:p14="http://schemas.microsoft.com/office/powerpoint/2010/main" val="200111145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A49B-B73A-4356-AC20-723131F802F0}"/>
              </a:ext>
            </a:extLst>
          </p:cNvPr>
          <p:cNvSpPr>
            <a:spLocks noGrp="1"/>
          </p:cNvSpPr>
          <p:nvPr>
            <p:ph type="title"/>
          </p:nvPr>
        </p:nvSpPr>
        <p:spPr/>
        <p:txBody>
          <a:bodyPr/>
          <a:lstStyle/>
          <a:p>
            <a:r>
              <a:rPr lang="en-GB" dirty="0"/>
              <a:t>Modern Versions of the Alexander Legends</a:t>
            </a:r>
          </a:p>
        </p:txBody>
      </p:sp>
      <p:sp>
        <p:nvSpPr>
          <p:cNvPr id="3" name="Text Placeholder 2">
            <a:extLst>
              <a:ext uri="{FF2B5EF4-FFF2-40B4-BE49-F238E27FC236}">
                <a16:creationId xmlns:a16="http://schemas.microsoft.com/office/drawing/2014/main" id="{546F0DC2-F9B5-436D-A9C9-FD898873E7EA}"/>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63060145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Folklore</a:t>
            </a:r>
          </a:p>
        </p:txBody>
      </p:sp>
      <p:sp>
        <p:nvSpPr>
          <p:cNvPr id="3" name="Content Placeholder 2"/>
          <p:cNvSpPr>
            <a:spLocks noGrp="1"/>
          </p:cNvSpPr>
          <p:nvPr>
            <p:ph idx="1"/>
          </p:nvPr>
        </p:nvSpPr>
        <p:spPr/>
        <p:txBody>
          <a:bodyPr/>
          <a:lstStyle/>
          <a:p>
            <a:r>
              <a:rPr lang="en-GB" dirty="0" err="1"/>
              <a:t>Karagiozis</a:t>
            </a:r>
            <a:r>
              <a:rPr lang="en-GB" dirty="0"/>
              <a:t> shadow play (Alexander and the dragon)</a:t>
            </a:r>
          </a:p>
          <a:p>
            <a:r>
              <a:rPr lang="en-GB" dirty="0" err="1"/>
              <a:t>Hoofprints</a:t>
            </a:r>
            <a:r>
              <a:rPr lang="en-GB" dirty="0"/>
              <a:t> of </a:t>
            </a:r>
            <a:r>
              <a:rPr lang="en-GB" dirty="0" err="1"/>
              <a:t>Bucephalus</a:t>
            </a:r>
            <a:r>
              <a:rPr lang="en-GB" dirty="0"/>
              <a:t> as tourist attraction</a:t>
            </a:r>
          </a:p>
          <a:p>
            <a:r>
              <a:rPr lang="en-GB" dirty="0"/>
              <a:t>Foundation story for </a:t>
            </a:r>
            <a:r>
              <a:rPr lang="en-GB" dirty="0" err="1"/>
              <a:t>Assiros</a:t>
            </a:r>
            <a:endParaRPr lang="en-GB" dirty="0"/>
          </a:p>
          <a:p>
            <a:r>
              <a:rPr lang="en-GB" dirty="0"/>
              <a:t>Water of life</a:t>
            </a:r>
          </a:p>
          <a:p>
            <a:r>
              <a:rPr lang="en-GB" dirty="0"/>
              <a:t>Combined with Midas story</a:t>
            </a:r>
          </a:p>
          <a:p>
            <a:r>
              <a:rPr lang="en-GB" dirty="0"/>
              <a:t>Suitor of Helen</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Modern Folklore</a:t>
            </a:r>
          </a:p>
        </p:txBody>
      </p:sp>
      <p:sp>
        <p:nvSpPr>
          <p:cNvPr id="3" name="Content Placeholder 2"/>
          <p:cNvSpPr>
            <a:spLocks noGrp="1"/>
          </p:cNvSpPr>
          <p:nvPr>
            <p:ph idx="1"/>
          </p:nvPr>
        </p:nvSpPr>
        <p:spPr/>
        <p:txBody>
          <a:bodyPr/>
          <a:lstStyle/>
          <a:p>
            <a:r>
              <a:rPr lang="en-GB" dirty="0"/>
              <a:t>Importance to the war of Independence</a:t>
            </a:r>
          </a:p>
          <a:p>
            <a:r>
              <a:rPr lang="en-GB" i="1" dirty="0"/>
              <a:t>Prophecies of Alexander</a:t>
            </a:r>
            <a:r>
              <a:rPr lang="en-GB" dirty="0"/>
              <a:t> circulating in Macedonia before the war of independence </a:t>
            </a:r>
          </a:p>
          <a:p>
            <a:r>
              <a:rPr lang="en-GB" dirty="0"/>
              <a:t>Afghanistan and Kipling</a:t>
            </a:r>
          </a:p>
          <a:p>
            <a:r>
              <a:rPr lang="en-GB" dirty="0"/>
              <a:t>Bulgaria and Alexander</a:t>
            </a:r>
          </a:p>
          <a:p>
            <a:r>
              <a:rPr lang="en-GB" dirty="0"/>
              <a:t>FYROM (Macedonia) and Alexander</a:t>
            </a:r>
          </a:p>
          <a:p>
            <a:endParaRPr lang="en-GB"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Shadow Plays</a:t>
            </a:r>
          </a:p>
        </p:txBody>
      </p:sp>
      <p:sp>
        <p:nvSpPr>
          <p:cNvPr id="3" name="Content Placeholder 2"/>
          <p:cNvSpPr>
            <a:spLocks noGrp="1"/>
          </p:cNvSpPr>
          <p:nvPr>
            <p:ph idx="1"/>
          </p:nvPr>
        </p:nvSpPr>
        <p:spPr/>
        <p:txBody>
          <a:bodyPr>
            <a:normAutofit fontScale="85000" lnSpcReduction="20000"/>
          </a:bodyPr>
          <a:lstStyle/>
          <a:p>
            <a:r>
              <a:rPr lang="en-US" dirty="0"/>
              <a:t>Shadow theatre, with a single puppeteer creating voices for a dialogue, narrating a story, and possibly even singing while manipulating puppets, appears to come ultimately from the Indonesian or Chinese Shadow play. Possibly through Arab traders.</a:t>
            </a:r>
          </a:p>
          <a:p>
            <a:r>
              <a:rPr lang="en-US" dirty="0"/>
              <a:t>Egyptian shadow puppet tradition as first Mediterranean tradition. </a:t>
            </a:r>
          </a:p>
          <a:p>
            <a:r>
              <a:rPr lang="en-US" dirty="0"/>
              <a:t>Shadow theater became more widespread around the 16th century among the Muslim Turks particularly the Ottoman courts after Sultan Murat III (1580s but may have been present as early as 1517).</a:t>
            </a:r>
          </a:p>
        </p:txBody>
      </p: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Shadow Plays</a:t>
            </a:r>
          </a:p>
        </p:txBody>
      </p:sp>
      <p:sp>
        <p:nvSpPr>
          <p:cNvPr id="3" name="Content Placeholder 2"/>
          <p:cNvSpPr>
            <a:spLocks noGrp="1"/>
          </p:cNvSpPr>
          <p:nvPr>
            <p:ph idx="1"/>
          </p:nvPr>
        </p:nvSpPr>
        <p:spPr/>
        <p:txBody>
          <a:bodyPr>
            <a:normAutofit fontScale="85000" lnSpcReduction="10000"/>
          </a:bodyPr>
          <a:lstStyle/>
          <a:p>
            <a:r>
              <a:rPr lang="en-US" dirty="0" err="1"/>
              <a:t>Karagiozis</a:t>
            </a:r>
            <a:r>
              <a:rPr lang="en-US" dirty="0"/>
              <a:t> seems to have come to mainland Greece, probably from Asia Minor during the 19th century, during Ottoman rule. </a:t>
            </a:r>
            <a:r>
              <a:rPr lang="en-US" dirty="0" err="1"/>
              <a:t>Karagiozis</a:t>
            </a:r>
            <a:r>
              <a:rPr lang="en-US" dirty="0"/>
              <a:t> was Hellenized in </a:t>
            </a:r>
            <a:r>
              <a:rPr lang="en-US" dirty="0" err="1"/>
              <a:t>Patras</a:t>
            </a:r>
            <a:r>
              <a:rPr lang="en-US" dirty="0"/>
              <a:t>, Greece in the end of 19th century by </a:t>
            </a:r>
            <a:r>
              <a:rPr lang="en-US" dirty="0" err="1"/>
              <a:t>Dimitrios</a:t>
            </a:r>
            <a:r>
              <a:rPr lang="en-US" dirty="0"/>
              <a:t> </a:t>
            </a:r>
            <a:r>
              <a:rPr lang="en-US" dirty="0" err="1"/>
              <a:t>Sardounis</a:t>
            </a:r>
            <a:r>
              <a:rPr lang="en-US" dirty="0"/>
              <a:t> alias </a:t>
            </a:r>
            <a:r>
              <a:rPr lang="en-US" dirty="0" err="1"/>
              <a:t>Mimaros</a:t>
            </a:r>
            <a:r>
              <a:rPr lang="en-US" dirty="0"/>
              <a:t>, who is considered the founder of modern Greek shadow theater.</a:t>
            </a:r>
          </a:p>
          <a:p>
            <a:r>
              <a:rPr lang="en-US" dirty="0"/>
              <a:t>The genre became a fully integrated, though adapted, amongst the Greek population.</a:t>
            </a:r>
          </a:p>
          <a:p>
            <a:r>
              <a:rPr lang="en-US" dirty="0"/>
              <a:t>It is still performed in Turkey, especially during Ramadan celebrations, under the same name.</a:t>
            </a:r>
          </a:p>
          <a:p>
            <a:endParaRPr lang="en-GB" dirty="0"/>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8" name="Picture 4" descr="Slide (colour); a Dragon, a Greek shadow puppet, with twenty three(?) joints along the serpent like creature enabling movement; the dragon has horns on its head, teeth in its open mouth, scales along its snake like body, and a arrow shaped tail; Athens, Greece.&#10;35mm slide, polyester"/>
          <p:cNvPicPr>
            <a:picLocks noGrp="1" noChangeAspect="1" noChangeArrowheads="1"/>
          </p:cNvPicPr>
          <p:nvPr>
            <p:ph idx="1"/>
          </p:nvPr>
        </p:nvPicPr>
        <p:blipFill>
          <a:blip r:embed="rId2" cstate="print"/>
          <a:srcRect/>
          <a:stretch>
            <a:fillRect/>
          </a:stretch>
        </p:blipFill>
        <p:spPr bwMode="auto">
          <a:xfrm>
            <a:off x="3181489" y="1340768"/>
            <a:ext cx="5962511" cy="4176464"/>
          </a:xfrm>
          <a:prstGeom prst="rect">
            <a:avLst/>
          </a:prstGeom>
          <a:noFill/>
        </p:spPr>
      </p:pic>
      <p:pic>
        <p:nvPicPr>
          <p:cNvPr id="1026" name="Picture 2" descr="Shadow puppet: Alexander the Great. Made of perforated cardboard, decorated with painted paper over the perforations at face, helmet and body, with additional uncovered perforations for hair, legs and shield. Joints at waist and legs. Repaired at head: joined to body with pieces of cardboard and nails; paper torn at this part."/>
          <p:cNvPicPr>
            <a:picLocks noChangeAspect="1" noChangeArrowheads="1"/>
          </p:cNvPicPr>
          <p:nvPr/>
        </p:nvPicPr>
        <p:blipFill>
          <a:blip r:embed="rId3" cstate="print"/>
          <a:srcRect/>
          <a:stretch>
            <a:fillRect/>
          </a:stretch>
        </p:blipFill>
        <p:spPr bwMode="auto">
          <a:xfrm>
            <a:off x="0" y="0"/>
            <a:ext cx="3190509" cy="6912768"/>
          </a:xfrm>
          <a:prstGeom prst="rect">
            <a:avLst/>
          </a:prstGeom>
          <a:noFill/>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Greek Shadow Play</a:t>
            </a:r>
          </a:p>
        </p:txBody>
      </p:sp>
      <p:sp>
        <p:nvSpPr>
          <p:cNvPr id="3" name="Content Placeholder 2"/>
          <p:cNvSpPr>
            <a:spLocks noGrp="1"/>
          </p:cNvSpPr>
          <p:nvPr>
            <p:ph idx="1"/>
          </p:nvPr>
        </p:nvSpPr>
        <p:spPr/>
        <p:txBody>
          <a:bodyPr/>
          <a:lstStyle/>
          <a:p>
            <a:r>
              <a:rPr lang="en-GB" dirty="0">
                <a:hlinkClick r:id="rId2"/>
              </a:rPr>
              <a:t>http://www.youtube.com/watch?v=am1utFUUkrM</a:t>
            </a:r>
            <a:endParaRPr lang="en-GB" dirty="0"/>
          </a:p>
          <a:p>
            <a:r>
              <a:rPr lang="en-GB" dirty="0">
                <a:hlinkClick r:id="rId3"/>
              </a:rPr>
              <a:t>http://www.greekshadows.com/en/main.html</a:t>
            </a:r>
            <a:endParaRPr lang="en-GB" dirty="0"/>
          </a:p>
          <a:p>
            <a:endParaRPr lang="en-GB" dirty="0"/>
          </a:p>
        </p:txBody>
      </p:sp>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77057E0-7E9B-44E0-A9F8-239D79CF978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443EC4-40BD-41C5-B260-396BDC4D5CC5}">
  <ds:schemaRefs>
    <ds:schemaRef ds:uri="http://schemas.microsoft.com/sharepoint/v3/contenttype/forms"/>
  </ds:schemaRefs>
</ds:datastoreItem>
</file>

<file path=customXml/itemProps3.xml><?xml version="1.0" encoding="utf-8"?>
<ds:datastoreItem xmlns:ds="http://schemas.openxmlformats.org/officeDocument/2006/customXml" ds:itemID="{F790A09C-5C11-4F70-B71F-52CBA3E2752B}">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http://purl.org/dc/elements/1.1/"/>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Technic</Template>
  <TotalTime>1279</TotalTime>
  <Words>4968</Words>
  <Application>Microsoft Office PowerPoint</Application>
  <PresentationFormat>On-screen Show (4:3)</PresentationFormat>
  <Paragraphs>332</Paragraphs>
  <Slides>82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82</vt:i4>
      </vt:variant>
    </vt:vector>
  </HeadingPairs>
  <TitlesOfParts>
    <vt:vector size="88" baseType="lpstr">
      <vt:lpstr>Arial</vt:lpstr>
      <vt:lpstr>Calibri</vt:lpstr>
      <vt:lpstr>Franklin Gothic Book</vt:lpstr>
      <vt:lpstr>Wingdings</vt:lpstr>
      <vt:lpstr>Wingdings 2</vt:lpstr>
      <vt:lpstr>Technic</vt:lpstr>
      <vt:lpstr>The Alexander Romance</vt:lpstr>
      <vt:lpstr>Alexander Romance Tradition</vt:lpstr>
      <vt:lpstr>Historical Traditions of the Alexander Story</vt:lpstr>
      <vt:lpstr>Sources for the Historical Tradition</vt:lpstr>
      <vt:lpstr>Stoneman on the AR</vt:lpstr>
      <vt:lpstr>Alexander Romance Texts</vt:lpstr>
      <vt:lpstr>Alexander Romance Texts: Greek Texts continued</vt:lpstr>
      <vt:lpstr>Alexander Romance Texts</vt:lpstr>
      <vt:lpstr>Alexander Romance Texts: Latin</vt:lpstr>
      <vt:lpstr>Alexander Romance Texts: Latin</vt:lpstr>
      <vt:lpstr>Alexander Romance Texts: Latin</vt:lpstr>
      <vt:lpstr>Histoira de proeliis in the National Library of Wales (late 15th C)</vt:lpstr>
      <vt:lpstr>Alexander Romance Texts: Latin</vt:lpstr>
      <vt:lpstr>Alexander Romance Texts: Latin</vt:lpstr>
      <vt:lpstr>Alexander Romance Texts: Persian</vt:lpstr>
      <vt:lpstr>Alexander Romance Texts: Arabic</vt:lpstr>
      <vt:lpstr>Alexander Romance Texts: Hebrew</vt:lpstr>
      <vt:lpstr>Alexander Romance Texts: French</vt:lpstr>
      <vt:lpstr>Alexander Romance Texts: German</vt:lpstr>
      <vt:lpstr>Alexander Romance Texts: English</vt:lpstr>
      <vt:lpstr>Alexander Romance Texts: Modern Greek</vt:lpstr>
      <vt:lpstr>Dating the Alexander Romance</vt:lpstr>
      <vt:lpstr>Byzantine Alexander</vt:lpstr>
      <vt:lpstr>Phyllada</vt:lpstr>
      <vt:lpstr>Phyllada tou Megalexandrou</vt:lpstr>
      <vt:lpstr>Nectanebo</vt:lpstr>
      <vt:lpstr>Nectanebo and the Romance Tradition</vt:lpstr>
      <vt:lpstr>Nectanebo and the Romance Tradition</vt:lpstr>
      <vt:lpstr>The popular Egyptian version</vt:lpstr>
      <vt:lpstr>Nectanebo in the AR</vt:lpstr>
      <vt:lpstr>Birth of Alexander</vt:lpstr>
      <vt:lpstr>Birth of Alexander</vt:lpstr>
      <vt:lpstr>Olympias and Snake</vt:lpstr>
      <vt:lpstr>Snake and Nectanebo</vt:lpstr>
      <vt:lpstr>Nectanebo in the AR</vt:lpstr>
      <vt:lpstr>Wars with Darius and Porus</vt:lpstr>
      <vt:lpstr>Battle with Porus</vt:lpstr>
      <vt:lpstr>Trick against Porus</vt:lpstr>
      <vt:lpstr>Final battle</vt:lpstr>
      <vt:lpstr>Visit to Jerusalem and Land of the Blessed (no Brahmans) </vt:lpstr>
      <vt:lpstr>Animal Attack</vt:lpstr>
      <vt:lpstr>Letter to Aristotle about India</vt:lpstr>
      <vt:lpstr>Letter as explanation</vt:lpstr>
      <vt:lpstr>Moral episodes</vt:lpstr>
      <vt:lpstr>Reed episode</vt:lpstr>
      <vt:lpstr>Fantastical beasts (1)</vt:lpstr>
      <vt:lpstr>Fantastical beasts (2)</vt:lpstr>
      <vt:lpstr>Anti-elephant tactics</vt:lpstr>
      <vt:lpstr>Trees of the sun and moon</vt:lpstr>
      <vt:lpstr>Relation of these events and Ctesias</vt:lpstr>
      <vt:lpstr>Problematic Geography</vt:lpstr>
      <vt:lpstr>Amazons </vt:lpstr>
      <vt:lpstr>Location of the Amazons</vt:lpstr>
      <vt:lpstr>Alexander and the Amazons</vt:lpstr>
      <vt:lpstr>PowerPoint Presentation</vt:lpstr>
      <vt:lpstr>Amazons in the AR III.25</vt:lpstr>
      <vt:lpstr>Amazons in the AR III.25</vt:lpstr>
      <vt:lpstr>Amazons in the AR III.25</vt:lpstr>
      <vt:lpstr>Afterlife of the Alexander Amazon legend</vt:lpstr>
      <vt:lpstr>Afterlife of the Alexander Amazon legend</vt:lpstr>
      <vt:lpstr>Afterlife of the Alexander Amazon legend</vt:lpstr>
      <vt:lpstr>Unclean Nations and Candace </vt:lpstr>
      <vt:lpstr>The Unclean Nations</vt:lpstr>
      <vt:lpstr>The Unclean nations</vt:lpstr>
      <vt:lpstr>The Unclean Nations</vt:lpstr>
      <vt:lpstr>Genesis 10.2</vt:lpstr>
      <vt:lpstr>Josephus AJ 1.123</vt:lpstr>
      <vt:lpstr>Ezekiel 38</vt:lpstr>
      <vt:lpstr>Ezekiel 38</vt:lpstr>
      <vt:lpstr>Ezekiel 38</vt:lpstr>
      <vt:lpstr>Revelation 20.7-8</vt:lpstr>
      <vt:lpstr>St. Jerome Epistle 77</vt:lpstr>
      <vt:lpstr>Ps. Methodius</vt:lpstr>
      <vt:lpstr>Jacob of Serugh</vt:lpstr>
      <vt:lpstr>Ps. Methodius</vt:lpstr>
      <vt:lpstr>Modern Versions of the Alexander Legends</vt:lpstr>
      <vt:lpstr>Modern Folklore</vt:lpstr>
      <vt:lpstr>Modern Folklore</vt:lpstr>
      <vt:lpstr>Shadow Plays</vt:lpstr>
      <vt:lpstr>Shadow Plays</vt:lpstr>
      <vt:lpstr>PowerPoint Presentation</vt:lpstr>
      <vt:lpstr>Greek Shadow Play</vt:lpstr>
    </vt:vector>
  </TitlesOfParts>
  <Company>Grizli777</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 Love’s Trail</dc:title>
  <dc:creator>Kyle</dc:creator>
  <cp:lastModifiedBy>Kyle Erickson</cp:lastModifiedBy>
  <cp:revision>8</cp:revision>
  <dcterms:created xsi:type="dcterms:W3CDTF">2013-04-20T19:54:10Z</dcterms:created>
  <dcterms:modified xsi:type="dcterms:W3CDTF">2018-02-18T15:54:56Z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