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5143500" type="screen16x9"/>
  <p:notesSz cx="6858000" cy="9144000"/>
  <p:embeddedFontLst>
    <p:embeddedFont>
      <p:font typeface="Open Sans" panose="020B0606030504020204" pitchFamily="34" charset="0"/>
      <p:regular r:id="rId13"/>
      <p:bold r:id="rId14"/>
      <p:italic r:id="rId15"/>
      <p:boldItalic r:id="rId16"/>
    </p:embeddedFont>
    <p:embeddedFont>
      <p:font typeface="PT Sans Narrow" panose="020B0506020203020204" pitchFamily="34"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41355F8C-3232-436A-AC6A-A45F4F12740F}">
  <a:tblStyle styleId="{41355F8C-3232-436A-AC6A-A45F4F12740F}" styleName="Table_0">
    <a:wholeTbl>
      <a:tcTxStyle>
        <a:font>
          <a:latin typeface="Arial"/>
          <a:ea typeface="Arial"/>
          <a:cs typeface="Arial"/>
        </a:font>
        <a:srgbClr val="000000"/>
      </a:tcTxStyle>
      <a:tcStyle>
        <a:tcBdr>
          <a:left>
            <a:ln cap="flat" cmpd="sng">
              <a:solidFill>
                <a:srgbClr val="808080"/>
              </a:solidFill>
              <a:prstDash val="solid"/>
              <a:round/>
              <a:headEnd type="none" w="sm" len="sm"/>
              <a:tailEnd type="none" w="sm" len="sm"/>
            </a:ln>
          </a:left>
          <a:right>
            <a:ln cap="flat" cmpd="sng">
              <a:solidFill>
                <a:srgbClr val="808080"/>
              </a:solidFill>
              <a:prstDash val="solid"/>
              <a:round/>
              <a:headEnd type="none" w="sm" len="sm"/>
              <a:tailEnd type="none" w="sm" len="sm"/>
            </a:ln>
          </a:right>
          <a:top>
            <a:ln cap="flat" cmpd="sng">
              <a:solidFill>
                <a:srgbClr val="808080"/>
              </a:solidFill>
              <a:prstDash val="solid"/>
              <a:round/>
              <a:headEnd type="none" w="sm" len="sm"/>
              <a:tailEnd type="none" w="sm" len="sm"/>
            </a:ln>
          </a:top>
          <a:bottom>
            <a:ln cap="flat" cmpd="sng">
              <a:solidFill>
                <a:srgbClr val="808080"/>
              </a:solidFill>
              <a:prstDash val="solid"/>
              <a:round/>
              <a:headEnd type="none" w="sm" len="sm"/>
              <a:tailEnd type="none" w="sm" len="sm"/>
            </a:ln>
          </a:bottom>
          <a:insideH>
            <a:ln cap="flat" cmpd="sng">
              <a:solidFill>
                <a:srgbClr val="808080"/>
              </a:solidFill>
              <a:prstDash val="solid"/>
              <a:round/>
              <a:headEnd type="none" w="sm" len="sm"/>
              <a:tailEnd type="none" w="sm" len="sm"/>
            </a:ln>
          </a:insideH>
          <a:insideV>
            <a:ln cap="flat" cmpd="sng">
              <a:solidFill>
                <a:srgbClr val="80808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3" autoAdjust="0"/>
  </p:normalViewPr>
  <p:slideViewPr>
    <p:cSldViewPr snapToGrid="0">
      <p:cViewPr varScale="1">
        <p:scale>
          <a:sx n="104" d="100"/>
          <a:sy n="104" d="100"/>
        </p:scale>
        <p:origin x="850" y="7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2fa6891df3c_0_4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 name="Google Shape;70;g2fa6891df3c_0_4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Emotional Intelligence (EI) is the ability to know one’s own emotions and those of other people and influence the latter as well. In everyday life and the professional sphere, it fosters better interaction, decision-making and relations (Choudhury, 2021). In professional activities, the relevance of EI focuses on stress control, conflict resolution and cooperation among teams, while at the personal level, it works for coping and fully functioning on an emotional basis (Sloan and Geldenhuys, 2021). </a:t>
            </a:r>
            <a:endParaRPr dirty="0">
              <a:latin typeface="+mn-l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2fa6891df3c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2fa6891df3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As I evaluate my Emotional Intelligence (EI), I can point out some internal elements that influence my interactions and decisions. Self-awareness assists me in recognizing my feelings, giving me the ability to comprehend how I act in different situations. My self-regulation allows for these emotions to be controlled, and I am able to remain composed during crisis situations. Motivation is the force that makes goals come true no matter what the situation is. Empathy helps me understand other people’s feelings and give them support, and social skills help me interact with people more easily and effectively.</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None/>
            </a:pPr>
            <a:r>
              <a:rPr lang="en-GB" sz="1200" dirty="0">
                <a:solidFill>
                  <a:schemeClr val="dk1"/>
                </a:solidFill>
                <a:latin typeface="+mn-lt"/>
                <a:ea typeface="Times New Roman"/>
                <a:cs typeface="Times New Roman"/>
                <a:sym typeface="Times New Roman"/>
              </a:rPr>
              <a:t>I am effective with both empathy and motivation, where I am good at putting myself in other people’s shoes and being proactive. At the same time, I understand that my self-regulation in case of high stress is something to work on to control my responses better. To some extent, knowing my own feelings governs my thoughts and actions, as well as shapes my reactions making me a more efficient problem–solver and enabling me to act in a more reasoned manner with regards to the achieved goals and the plans – both personal and work-related.</a:t>
            </a:r>
            <a:endParaRPr dirty="0">
              <a:latin typeface="+mn-lt"/>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2fa6891df3c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g2fa6891df3c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There are many advantages attained by the practice of EI in various areas of dependency. For instance, in terms of communication, EI improves interactions and constructive feedback provisions in a clear and supportive manner. It assists in interaction processes as well, such as making appropriate decisions as well as judging the various emotions involved in a person’s certain decision (Skiba, 2024).</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EI also enhances psychological health as people are better able to cope with distress and emotions and promote low anxiety even in tough situations. Physical health receives positive developments in regard to various changes such as integration of styles that assist in mind as well as body care practices and reducing the extent of stress inflicted on health (</a:t>
            </a:r>
            <a:r>
              <a:rPr lang="en-GB" sz="1200" dirty="0" err="1">
                <a:solidFill>
                  <a:schemeClr val="dk1"/>
                </a:solidFill>
                <a:latin typeface="+mn-lt"/>
                <a:ea typeface="Times New Roman"/>
                <a:cs typeface="Times New Roman"/>
                <a:sym typeface="Times New Roman"/>
              </a:rPr>
              <a:t>Drigas</a:t>
            </a:r>
            <a:r>
              <a:rPr lang="en-GB" sz="1200" dirty="0">
                <a:solidFill>
                  <a:schemeClr val="dk1"/>
                </a:solidFill>
                <a:latin typeface="+mn-lt"/>
                <a:ea typeface="Times New Roman"/>
                <a:cs typeface="Times New Roman"/>
                <a:sym typeface="Times New Roman"/>
              </a:rPr>
              <a:t> and </a:t>
            </a:r>
            <a:r>
              <a:rPr lang="en-GB" sz="1200" dirty="0" err="1">
                <a:solidFill>
                  <a:schemeClr val="dk1"/>
                </a:solidFill>
                <a:latin typeface="+mn-lt"/>
                <a:ea typeface="Times New Roman"/>
                <a:cs typeface="Times New Roman"/>
                <a:sym typeface="Times New Roman"/>
              </a:rPr>
              <a:t>Papoutsi</a:t>
            </a:r>
            <a:r>
              <a:rPr lang="en-GB" sz="1200" dirty="0">
                <a:solidFill>
                  <a:schemeClr val="dk1"/>
                </a:solidFill>
                <a:latin typeface="+mn-lt"/>
                <a:ea typeface="Times New Roman"/>
                <a:cs typeface="Times New Roman"/>
                <a:sym typeface="Times New Roman"/>
              </a:rPr>
              <a:t>, 2020).</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Further, relationship management skills which will be increased as a result of the growth and development of EI include improved relationships with workmates, family members, or friends. This skill helps in resolving conflicts, showing empathy, and nurturing trust within personal and professional relationships.</a:t>
            </a:r>
            <a:endParaRPr dirty="0">
              <a:latin typeface="+mn-lt"/>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fa6891df3c_0_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1" name="Google Shape;91;g2fa6891df3c_0_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The evaluation of Emotional Intelligence (EI) skills indicates an individual’s strengths and weaknesses with respect to self and work improvement. Skills of communication include active listening and offering feedback which have great significance in ensuring that the interactions are relevant, and the dialogue is respectful and effective. In decision-making, it enables making deductions from previous errors and making proper decisions, giving room for rational and unconventional approaches to complicated emergency situations (Dilawar </a:t>
            </a:r>
            <a:r>
              <a:rPr lang="en-GB" sz="1200" i="1" dirty="0">
                <a:solidFill>
                  <a:schemeClr val="dk1"/>
                </a:solidFill>
                <a:latin typeface="+mn-lt"/>
                <a:ea typeface="Times New Roman"/>
                <a:cs typeface="Times New Roman"/>
                <a:sym typeface="Times New Roman"/>
              </a:rPr>
              <a:t>et al.,</a:t>
            </a:r>
            <a:r>
              <a:rPr lang="en-GB" sz="1200" dirty="0">
                <a:solidFill>
                  <a:schemeClr val="dk1"/>
                </a:solidFill>
                <a:latin typeface="+mn-lt"/>
                <a:ea typeface="Times New Roman"/>
                <a:cs typeface="Times New Roman"/>
                <a:sym typeface="Times New Roman"/>
              </a:rPr>
              <a:t> 2021).</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Another key one is critical thinking, which can deal with emotional issues, resilience and mental health. It helps one develop inner strength that aids in withstanding pressures, adjusting to new situations and enduring adverse moods. This aids in increasing how we are determined and optimistic about overcoming life challenges (</a:t>
            </a:r>
            <a:r>
              <a:rPr lang="en-GB" sz="1200" dirty="0" err="1">
                <a:solidFill>
                  <a:schemeClr val="dk1"/>
                </a:solidFill>
                <a:latin typeface="+mn-lt"/>
                <a:ea typeface="Times New Roman"/>
                <a:cs typeface="Times New Roman"/>
                <a:sym typeface="Times New Roman"/>
              </a:rPr>
              <a:t>Drigas</a:t>
            </a:r>
            <a:r>
              <a:rPr lang="en-GB" sz="1200" dirty="0">
                <a:solidFill>
                  <a:schemeClr val="dk1"/>
                </a:solidFill>
                <a:latin typeface="+mn-lt"/>
                <a:ea typeface="Times New Roman"/>
                <a:cs typeface="Times New Roman"/>
                <a:sym typeface="Times New Roman"/>
              </a:rPr>
              <a:t> and </a:t>
            </a:r>
            <a:r>
              <a:rPr lang="en-GB" sz="1200" dirty="0" err="1">
                <a:solidFill>
                  <a:schemeClr val="dk1"/>
                </a:solidFill>
                <a:latin typeface="+mn-lt"/>
                <a:ea typeface="Times New Roman"/>
                <a:cs typeface="Times New Roman"/>
                <a:sym typeface="Times New Roman"/>
              </a:rPr>
              <a:t>Papoutsi</a:t>
            </a:r>
            <a:r>
              <a:rPr lang="en-GB" sz="1200" dirty="0">
                <a:solidFill>
                  <a:schemeClr val="dk1"/>
                </a:solidFill>
                <a:latin typeface="+mn-lt"/>
                <a:ea typeface="Times New Roman"/>
                <a:cs typeface="Times New Roman"/>
                <a:sym typeface="Times New Roman"/>
              </a:rPr>
              <a:t>, 2020).</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Another area of EI is known as social intelligence which focuses on understanding and factoring in the views of others. This skill improves our potential to relate to other individuals in a more respectful and trustworthy manner. With these skills of emotional intelligence, we will be able to manage social situations more appropriately and build better connections.</a:t>
            </a:r>
            <a:endParaRPr dirty="0">
              <a:latin typeface="+mn-lt"/>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2fa6891df3c_0_7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2fa6891df3c_0_7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Capitalising on Emotional Intelligence (EI) implies using its aspects for the improvement of personal and business contacts. In organisational settings, relationship management becomes important in enhancing development and cooperation in task teams. When we know our co-workers and appreciate what they do, it promotes cooperation and respect, allowing for healthy communication to take place.</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Self-management includes another applying aspect of EI in which we are capable of relying on our emotions and thoughts effectively. This skill facilitates remaining composed, present, and open such that it is easy to assess a situation, evaluate how to respond and cope, and stay emotionally grounded (</a:t>
            </a:r>
            <a:r>
              <a:rPr lang="en-GB" sz="1200" dirty="0" err="1">
                <a:solidFill>
                  <a:schemeClr val="dk1"/>
                </a:solidFill>
                <a:latin typeface="+mn-lt"/>
                <a:ea typeface="Times New Roman"/>
                <a:cs typeface="Times New Roman"/>
                <a:sym typeface="Times New Roman"/>
              </a:rPr>
              <a:t>Capannolo</a:t>
            </a:r>
            <a:r>
              <a:rPr lang="en-GB" sz="1200" dirty="0">
                <a:solidFill>
                  <a:schemeClr val="dk1"/>
                </a:solidFill>
                <a:latin typeface="+mn-lt"/>
                <a:ea typeface="Times New Roman"/>
                <a:cs typeface="Times New Roman"/>
                <a:sym typeface="Times New Roman"/>
              </a:rPr>
              <a:t>, 2020).</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Interpersonal skills constitute social intelligence which has bearing on improving the relationships we have with people. It is the ability to perceive, analyse and react to the social context within which one operates (Rotich and </a:t>
            </a:r>
            <a:r>
              <a:rPr lang="en-GB" sz="1200" dirty="0" err="1">
                <a:solidFill>
                  <a:schemeClr val="dk1"/>
                </a:solidFill>
                <a:latin typeface="+mn-lt"/>
                <a:ea typeface="Times New Roman"/>
                <a:cs typeface="Times New Roman"/>
                <a:sym typeface="Times New Roman"/>
              </a:rPr>
              <a:t>Maket</a:t>
            </a:r>
            <a:r>
              <a:rPr lang="en-GB" sz="1200" dirty="0">
                <a:solidFill>
                  <a:schemeClr val="dk1"/>
                </a:solidFill>
                <a:latin typeface="+mn-lt"/>
                <a:ea typeface="Times New Roman"/>
                <a:cs typeface="Times New Roman"/>
                <a:sym typeface="Times New Roman"/>
              </a:rPr>
              <a:t>, 2023). With increased social intelligence, we become more adept at interacting with other people, finding conciliating solutions to disagreements and fostering cordial relations at work and in life.</a:t>
            </a:r>
            <a:endParaRPr dirty="0">
              <a:latin typeface="+mn-lt"/>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fa6891df3c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fa6891df3c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Enhancing Emotional Intelligence or EI is a gradual process which entails working towards many ways in various domains. Within communication, it is vital to seek out others and provide them or obtain constructive feedback. What society expects from the individual centres on relationships and interaction with others in order to improve relations or for the better (</a:t>
            </a:r>
            <a:r>
              <a:rPr lang="en-GB" sz="1200" dirty="0" err="1">
                <a:solidFill>
                  <a:schemeClr val="dk1"/>
                </a:solidFill>
                <a:latin typeface="+mn-lt"/>
                <a:ea typeface="Times New Roman"/>
                <a:cs typeface="Times New Roman"/>
                <a:sym typeface="Times New Roman"/>
              </a:rPr>
              <a:t>Drigas</a:t>
            </a:r>
            <a:r>
              <a:rPr lang="en-GB" sz="1200" dirty="0">
                <a:solidFill>
                  <a:schemeClr val="dk1"/>
                </a:solidFill>
                <a:latin typeface="+mn-lt"/>
                <a:ea typeface="Times New Roman"/>
                <a:cs typeface="Times New Roman"/>
                <a:sym typeface="Times New Roman"/>
              </a:rPr>
              <a:t> </a:t>
            </a:r>
            <a:r>
              <a:rPr lang="en-GB" sz="1200" i="1" dirty="0">
                <a:solidFill>
                  <a:schemeClr val="dk1"/>
                </a:solidFill>
                <a:latin typeface="+mn-lt"/>
                <a:ea typeface="Times New Roman"/>
                <a:cs typeface="Times New Roman"/>
                <a:sym typeface="Times New Roman"/>
              </a:rPr>
              <a:t>et al.,</a:t>
            </a:r>
            <a:r>
              <a:rPr lang="en-GB" sz="1200" dirty="0">
                <a:solidFill>
                  <a:schemeClr val="dk1"/>
                </a:solidFill>
                <a:latin typeface="+mn-lt"/>
                <a:ea typeface="Times New Roman"/>
                <a:cs typeface="Times New Roman"/>
                <a:sym typeface="Times New Roman"/>
              </a:rPr>
              <a:t> 2021).</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Regard to the outcome, proposing solutions and accepting sanctions for mistakes and offering apologies if they are viewed as valuable gives one an honest depiction of the situation. Understanding that failure is part of the process assists in developing a better ability to rectify situations and increased trust in the correct course of action.</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To the best of my knowledge, to further relationships with an individual, in modelling relationships that cultivate empathy is necessary. Also, performing regular physical activities assists in encouraging the management of stress and improving overall health.</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To the greatest extent possible in self-management and resilience which encompasses self-regulation, careful attention to self-care needs to be emphasised. One also enhances their resilience and control over themselves by abstaining from coercion or being manipulated by control tactics learnt and imposed by others.</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To enhance one’s social intelligence, one has to constantly seek for new people to know, seek out other people's views and even be the one to start a dialogue with others. Such activities help build healthy relationships and broaden the picture of how others see the world.</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Finally, one point that would help improve work performance is always, always remember to think first before speaking or acting. For example, putting down thoughts in writing might give rise to more ordered thoughts and to more reasoned actions in business.</a:t>
            </a:r>
            <a:endParaRPr dirty="0">
              <a:latin typeface="+mn-lt"/>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
        <p:cNvGrpSpPr/>
        <p:nvPr/>
      </p:nvGrpSpPr>
      <p:grpSpPr>
        <a:xfrm>
          <a:off x="0" y="0"/>
          <a:ext cx="0" cy="0"/>
          <a:chOff x="0" y="0"/>
          <a:chExt cx="0" cy="0"/>
        </a:xfrm>
      </p:grpSpPr>
      <p:sp>
        <p:nvSpPr>
          <p:cNvPr id="111" name="Google Shape;111;g2fa6891df3c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2" name="Google Shape;112;g2fa6891df3c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fa6891df3c_0_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fa6891df3c_0_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Emotional Intelligence (EI) is arguably the most important factor one needs both in their interactions with others and in their individual development. The present work has aimed at analysing the understanding of EI and its key areas, namely self-awareness, self-regulation, empathy and social skills. We talked about the numerous benefits of EI: letting better emotions manage us, making better choices, enjoying better health, both mental and physical, and managing relationships more effectively.</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Certain assessment of our EI skills would help us determine that, whereas the recommended courses of action aimed at those developments would certainly help us leverage these strengths. Appropriate personal action plan objectives of development of the individual for the given periods of time together with the needed resources show the way forward.</a:t>
            </a:r>
            <a:endParaRPr sz="1200" dirty="0">
              <a:solidFill>
                <a:schemeClr val="dk1"/>
              </a:solidFill>
              <a:latin typeface="+mn-lt"/>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GB" sz="1200" dirty="0">
                <a:solidFill>
                  <a:schemeClr val="dk1"/>
                </a:solidFill>
                <a:latin typeface="+mn-lt"/>
                <a:ea typeface="Times New Roman"/>
                <a:cs typeface="Times New Roman"/>
                <a:sym typeface="Times New Roman"/>
              </a:rPr>
              <a:t>It is worth stating that investing in the skill that is Emotional Intelligence is always an investment that pays off when learning to cope with the problems of everyday life as well as when making and maintaining beneficial relationships. Even more appropriately, it climaxes with the immense ability of relating with other human beings, making sound judgments and leading a healthy normal life at a personal and professional scope altogether.</a:t>
            </a:r>
            <a:endParaRPr dirty="0">
              <a:latin typeface="+mn-lt"/>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fa6891df3c_0_1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2fa6891df3c_0_1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cxnSp>
        <p:nvCxnSpPr>
          <p:cNvPr id="10" name="Google Shape;10;p2"/>
          <p:cNvCxnSpPr/>
          <p:nvPr/>
        </p:nvCxnSpPr>
        <p:spPr>
          <a:xfrm>
            <a:off x="7007735" y="3176888"/>
            <a:ext cx="562200" cy="0"/>
          </a:xfrm>
          <a:prstGeom prst="straightConnector1">
            <a:avLst/>
          </a:prstGeom>
          <a:noFill/>
          <a:ln w="76200" cap="flat" cmpd="sng">
            <a:solidFill>
              <a:schemeClr val="lt2"/>
            </a:solidFill>
            <a:prstDash val="solid"/>
            <a:round/>
            <a:headEnd type="none" w="sm" len="sm"/>
            <a:tailEnd type="none" w="sm" len="sm"/>
          </a:ln>
        </p:spPr>
      </p:cxnSp>
      <p:cxnSp>
        <p:nvCxnSpPr>
          <p:cNvPr id="11" name="Google Shape;11;p2"/>
          <p:cNvCxnSpPr/>
          <p:nvPr/>
        </p:nvCxnSpPr>
        <p:spPr>
          <a:xfrm>
            <a:off x="1575035" y="3158252"/>
            <a:ext cx="562200" cy="0"/>
          </a:xfrm>
          <a:prstGeom prst="straightConnector1">
            <a:avLst/>
          </a:prstGeom>
          <a:noFill/>
          <a:ln w="76200" cap="flat" cmpd="sng">
            <a:solidFill>
              <a:schemeClr val="lt2"/>
            </a:solidFill>
            <a:prstDash val="solid"/>
            <a:round/>
            <a:headEnd type="none" w="sm" len="sm"/>
            <a:tailEnd type="none" w="sm" len="sm"/>
          </a:ln>
        </p:spPr>
      </p:cxnSp>
      <p:grpSp>
        <p:nvGrpSpPr>
          <p:cNvPr id="12" name="Google Shape;12;p2"/>
          <p:cNvGrpSpPr/>
          <p:nvPr/>
        </p:nvGrpSpPr>
        <p:grpSpPr>
          <a:xfrm>
            <a:off x="1004144" y="1022025"/>
            <a:ext cx="7136668" cy="152400"/>
            <a:chOff x="1346429" y="1011300"/>
            <a:chExt cx="6452100" cy="152400"/>
          </a:xfrm>
        </p:grpSpPr>
        <p:cxnSp>
          <p:nvCxnSpPr>
            <p:cNvPr id="13" name="Google Shape;13;p2"/>
            <p:cNvCxnSpPr/>
            <p:nvPr/>
          </p:nvCxnSpPr>
          <p:spPr>
            <a:xfrm rot="10800000">
              <a:off x="1346429" y="1011300"/>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4" name="Google Shape;14;p2"/>
            <p:cNvCxnSpPr/>
            <p:nvPr/>
          </p:nvCxnSpPr>
          <p:spPr>
            <a:xfrm rot="10800000">
              <a:off x="1346429" y="1163700"/>
              <a:ext cx="6452100" cy="0"/>
            </a:xfrm>
            <a:prstGeom prst="straightConnector1">
              <a:avLst/>
            </a:prstGeom>
            <a:noFill/>
            <a:ln w="9525" cap="flat" cmpd="sng">
              <a:solidFill>
                <a:schemeClr val="accent3"/>
              </a:solidFill>
              <a:prstDash val="solid"/>
              <a:round/>
              <a:headEnd type="none" w="sm" len="sm"/>
              <a:tailEnd type="none" w="sm" len="sm"/>
            </a:ln>
          </p:spPr>
        </p:cxnSp>
      </p:grpSp>
      <p:grpSp>
        <p:nvGrpSpPr>
          <p:cNvPr id="15" name="Google Shape;15;p2"/>
          <p:cNvGrpSpPr/>
          <p:nvPr/>
        </p:nvGrpSpPr>
        <p:grpSpPr>
          <a:xfrm>
            <a:off x="1004151" y="3969100"/>
            <a:ext cx="7136668" cy="152400"/>
            <a:chOff x="1346435" y="3969088"/>
            <a:chExt cx="6452100" cy="152400"/>
          </a:xfrm>
        </p:grpSpPr>
        <p:cxnSp>
          <p:nvCxnSpPr>
            <p:cNvPr id="16" name="Google Shape;16;p2"/>
            <p:cNvCxnSpPr/>
            <p:nvPr/>
          </p:nvCxnSpPr>
          <p:spPr>
            <a:xfrm>
              <a:off x="1346435" y="4121488"/>
              <a:ext cx="6452100" cy="0"/>
            </a:xfrm>
            <a:prstGeom prst="straightConnector1">
              <a:avLst/>
            </a:prstGeom>
            <a:noFill/>
            <a:ln w="76200" cap="flat" cmpd="sng">
              <a:solidFill>
                <a:schemeClr val="accent3"/>
              </a:solidFill>
              <a:prstDash val="solid"/>
              <a:round/>
              <a:headEnd type="none" w="sm" len="sm"/>
              <a:tailEnd type="none" w="sm" len="sm"/>
            </a:ln>
          </p:spPr>
        </p:cxnSp>
        <p:cxnSp>
          <p:nvCxnSpPr>
            <p:cNvPr id="17" name="Google Shape;17;p2"/>
            <p:cNvCxnSpPr/>
            <p:nvPr/>
          </p:nvCxnSpPr>
          <p:spPr>
            <a:xfrm>
              <a:off x="1346435" y="3969088"/>
              <a:ext cx="6452100" cy="0"/>
            </a:xfrm>
            <a:prstGeom prst="straightConnector1">
              <a:avLst/>
            </a:prstGeom>
            <a:noFill/>
            <a:ln w="9525" cap="flat" cmpd="sng">
              <a:solidFill>
                <a:schemeClr val="accent3"/>
              </a:solidFill>
              <a:prstDash val="solid"/>
              <a:round/>
              <a:headEnd type="none" w="sm" len="sm"/>
              <a:tailEnd type="none" w="sm" len="sm"/>
            </a:ln>
          </p:spPr>
        </p:cxnSp>
      </p:grpSp>
      <p:sp>
        <p:nvSpPr>
          <p:cNvPr id="18" name="Google Shape;18;p2"/>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lvl1pPr lvl="0" algn="ctr">
              <a:spcBef>
                <a:spcPts val="0"/>
              </a:spcBef>
              <a:spcAft>
                <a:spcPts val="0"/>
              </a:spcAft>
              <a:buSzPts val="5400"/>
              <a:buNone/>
              <a:defRPr sz="5400"/>
            </a:lvl1pPr>
            <a:lvl2pPr lvl="1" algn="ctr">
              <a:spcBef>
                <a:spcPts val="0"/>
              </a:spcBef>
              <a:spcAft>
                <a:spcPts val="0"/>
              </a:spcAft>
              <a:buSzPts val="5400"/>
              <a:buNone/>
              <a:defRPr sz="5400"/>
            </a:lvl2pPr>
            <a:lvl3pPr lvl="2" algn="ctr">
              <a:spcBef>
                <a:spcPts val="0"/>
              </a:spcBef>
              <a:spcAft>
                <a:spcPts val="0"/>
              </a:spcAft>
              <a:buSzPts val="5400"/>
              <a:buNone/>
              <a:defRPr sz="5400"/>
            </a:lvl3pPr>
            <a:lvl4pPr lvl="3" algn="ctr">
              <a:spcBef>
                <a:spcPts val="0"/>
              </a:spcBef>
              <a:spcAft>
                <a:spcPts val="0"/>
              </a:spcAft>
              <a:buSzPts val="5400"/>
              <a:buNone/>
              <a:defRPr sz="5400"/>
            </a:lvl4pPr>
            <a:lvl5pPr lvl="4" algn="ctr">
              <a:spcBef>
                <a:spcPts val="0"/>
              </a:spcBef>
              <a:spcAft>
                <a:spcPts val="0"/>
              </a:spcAft>
              <a:buSzPts val="5400"/>
              <a:buNone/>
              <a:defRPr sz="5400"/>
            </a:lvl5pPr>
            <a:lvl6pPr lvl="5" algn="ctr">
              <a:spcBef>
                <a:spcPts val="0"/>
              </a:spcBef>
              <a:spcAft>
                <a:spcPts val="0"/>
              </a:spcAft>
              <a:buSzPts val="5400"/>
              <a:buNone/>
              <a:defRPr sz="5400"/>
            </a:lvl6pPr>
            <a:lvl7pPr lvl="6" algn="ctr">
              <a:spcBef>
                <a:spcPts val="0"/>
              </a:spcBef>
              <a:spcAft>
                <a:spcPts val="0"/>
              </a:spcAft>
              <a:buSzPts val="5400"/>
              <a:buNone/>
              <a:defRPr sz="5400"/>
            </a:lvl7pPr>
            <a:lvl8pPr lvl="7" algn="ctr">
              <a:spcBef>
                <a:spcPts val="0"/>
              </a:spcBef>
              <a:spcAft>
                <a:spcPts val="0"/>
              </a:spcAft>
              <a:buSzPts val="5400"/>
              <a:buNone/>
              <a:defRPr sz="5400"/>
            </a:lvl8pPr>
            <a:lvl9pPr lvl="8" algn="ctr">
              <a:spcBef>
                <a:spcPts val="0"/>
              </a:spcBef>
              <a:spcAft>
                <a:spcPts val="0"/>
              </a:spcAft>
              <a:buSzPts val="5400"/>
              <a:buNone/>
              <a:defRPr sz="5400"/>
            </a:lvl9pPr>
          </a:lstStyle>
          <a:p>
            <a:endParaRPr/>
          </a:p>
        </p:txBody>
      </p:sp>
      <p:sp>
        <p:nvSpPr>
          <p:cNvPr id="19" name="Google Shape;19;p2"/>
          <p:cNvSpPr txBox="1">
            <a:spLocks noGrp="1"/>
          </p:cNvSpPr>
          <p:nvPr>
            <p:ph type="subTitle" idx="1"/>
          </p:nvPr>
        </p:nvSpPr>
        <p:spPr>
          <a:xfrm>
            <a:off x="2137225" y="2850039"/>
            <a:ext cx="48705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400"/>
              <a:buNone/>
              <a:defRPr sz="2400"/>
            </a:lvl1pPr>
            <a:lvl2pPr lvl="1" algn="ctr">
              <a:lnSpc>
                <a:spcPct val="100000"/>
              </a:lnSpc>
              <a:spcBef>
                <a:spcPts val="0"/>
              </a:spcBef>
              <a:spcAft>
                <a:spcPts val="0"/>
              </a:spcAft>
              <a:buSzPts val="2400"/>
              <a:buNone/>
              <a:defRPr sz="2400"/>
            </a:lvl2pPr>
            <a:lvl3pPr lvl="2" algn="ctr">
              <a:lnSpc>
                <a:spcPct val="100000"/>
              </a:lnSpc>
              <a:spcBef>
                <a:spcPts val="0"/>
              </a:spcBef>
              <a:spcAft>
                <a:spcPts val="0"/>
              </a:spcAft>
              <a:buSzPts val="2400"/>
              <a:buNone/>
              <a:defRPr sz="2400"/>
            </a:lvl3pPr>
            <a:lvl4pPr lvl="3" algn="ctr">
              <a:lnSpc>
                <a:spcPct val="100000"/>
              </a:lnSpc>
              <a:spcBef>
                <a:spcPts val="0"/>
              </a:spcBef>
              <a:spcAft>
                <a:spcPts val="0"/>
              </a:spcAft>
              <a:buSzPts val="2400"/>
              <a:buNone/>
              <a:defRPr sz="2400"/>
            </a:lvl4pPr>
            <a:lvl5pPr lvl="4" algn="ctr">
              <a:lnSpc>
                <a:spcPct val="100000"/>
              </a:lnSpc>
              <a:spcBef>
                <a:spcPts val="0"/>
              </a:spcBef>
              <a:spcAft>
                <a:spcPts val="0"/>
              </a:spcAft>
              <a:buSzPts val="2400"/>
              <a:buNone/>
              <a:defRPr sz="2400"/>
            </a:lvl5pPr>
            <a:lvl6pPr lvl="5" algn="ctr">
              <a:lnSpc>
                <a:spcPct val="100000"/>
              </a:lnSpc>
              <a:spcBef>
                <a:spcPts val="0"/>
              </a:spcBef>
              <a:spcAft>
                <a:spcPts val="0"/>
              </a:spcAft>
              <a:buSzPts val="2400"/>
              <a:buNone/>
              <a:defRPr sz="2400"/>
            </a:lvl6pPr>
            <a:lvl7pPr lvl="6" algn="ctr">
              <a:lnSpc>
                <a:spcPct val="100000"/>
              </a:lnSpc>
              <a:spcBef>
                <a:spcPts val="0"/>
              </a:spcBef>
              <a:spcAft>
                <a:spcPts val="0"/>
              </a:spcAft>
              <a:buSzPts val="2400"/>
              <a:buNone/>
              <a:defRPr sz="2400"/>
            </a:lvl7pPr>
            <a:lvl8pPr lvl="7" algn="ctr">
              <a:lnSpc>
                <a:spcPct val="100000"/>
              </a:lnSpc>
              <a:spcBef>
                <a:spcPts val="0"/>
              </a:spcBef>
              <a:spcAft>
                <a:spcPts val="0"/>
              </a:spcAft>
              <a:buSzPts val="2400"/>
              <a:buNone/>
              <a:defRPr sz="2400"/>
            </a:lvl8pPr>
            <a:lvl9pPr lvl="8" algn="ctr">
              <a:lnSpc>
                <a:spcPct val="100000"/>
              </a:lnSpc>
              <a:spcBef>
                <a:spcPts val="0"/>
              </a:spcBef>
              <a:spcAft>
                <a:spcPts val="0"/>
              </a:spcAft>
              <a:buSzPts val="2400"/>
              <a:buNone/>
              <a:defRPr sz="2400"/>
            </a:lvl9pPr>
          </a:lstStyle>
          <a:p>
            <a:endParaRPr/>
          </a:p>
        </p:txBody>
      </p:sp>
      <p:sp>
        <p:nvSpPr>
          <p:cNvPr id="20" name="Google Shape;20;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1"/>
        <p:cNvGrpSpPr/>
        <p:nvPr/>
      </p:nvGrpSpPr>
      <p:grpSpPr>
        <a:xfrm>
          <a:off x="0" y="0"/>
          <a:ext cx="0" cy="0"/>
          <a:chOff x="0" y="0"/>
          <a:chExt cx="0" cy="0"/>
        </a:xfrm>
      </p:grpSpPr>
      <p:sp>
        <p:nvSpPr>
          <p:cNvPr id="22" name="Google Shape;22;p3"/>
          <p:cNvSpPr/>
          <p:nvPr/>
        </p:nvSpPr>
        <p:spPr>
          <a:xfrm>
            <a:off x="-50" y="2571900"/>
            <a:ext cx="9144000" cy="25716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txBox="1">
            <a:spLocks noGrp="1"/>
          </p:cNvSpPr>
          <p:nvPr>
            <p:ph type="title"/>
          </p:nvPr>
        </p:nvSpPr>
        <p:spPr>
          <a:xfrm>
            <a:off x="311700" y="814800"/>
            <a:ext cx="8571300" cy="9420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a:lvl1pPr>
            <a:lvl2pPr lvl="1" algn="ctr">
              <a:spcBef>
                <a:spcPts val="0"/>
              </a:spcBef>
              <a:spcAft>
                <a:spcPts val="0"/>
              </a:spcAft>
              <a:buSzPts val="3600"/>
              <a:buNone/>
              <a:defRPr/>
            </a:lvl2pPr>
            <a:lvl3pPr lvl="2" algn="ctr">
              <a:spcBef>
                <a:spcPts val="0"/>
              </a:spcBef>
              <a:spcAft>
                <a:spcPts val="0"/>
              </a:spcAft>
              <a:buSzPts val="3600"/>
              <a:buNone/>
              <a:defRPr/>
            </a:lvl3pPr>
            <a:lvl4pPr lvl="3" algn="ctr">
              <a:spcBef>
                <a:spcPts val="0"/>
              </a:spcBef>
              <a:spcAft>
                <a:spcPts val="0"/>
              </a:spcAft>
              <a:buSzPts val="3600"/>
              <a:buNone/>
              <a:defRPr/>
            </a:lvl4pPr>
            <a:lvl5pPr lvl="4" algn="ctr">
              <a:spcBef>
                <a:spcPts val="0"/>
              </a:spcBef>
              <a:spcAft>
                <a:spcPts val="0"/>
              </a:spcAft>
              <a:buSzPts val="3600"/>
              <a:buNone/>
              <a:defRPr/>
            </a:lvl5pPr>
            <a:lvl6pPr lvl="5" algn="ctr">
              <a:spcBef>
                <a:spcPts val="0"/>
              </a:spcBef>
              <a:spcAft>
                <a:spcPts val="0"/>
              </a:spcAft>
              <a:buSzPts val="3600"/>
              <a:buNone/>
              <a:defRPr/>
            </a:lvl6pPr>
            <a:lvl7pPr lvl="6" algn="ctr">
              <a:spcBef>
                <a:spcPts val="0"/>
              </a:spcBef>
              <a:spcAft>
                <a:spcPts val="0"/>
              </a:spcAft>
              <a:buSzPts val="3600"/>
              <a:buNone/>
              <a:defRPr/>
            </a:lvl7pPr>
            <a:lvl8pPr lvl="7" algn="ctr">
              <a:spcBef>
                <a:spcPts val="0"/>
              </a:spcBef>
              <a:spcAft>
                <a:spcPts val="0"/>
              </a:spcAft>
              <a:buSzPts val="3600"/>
              <a:buNone/>
              <a:defRPr/>
            </a:lvl8pPr>
            <a:lvl9pPr lvl="8" algn="ctr">
              <a:spcBef>
                <a:spcPts val="0"/>
              </a:spcBef>
              <a:spcAft>
                <a:spcPts val="0"/>
              </a:spcAft>
              <a:buSzPts val="3600"/>
              <a:buNone/>
              <a:defRPr/>
            </a:lvl9pPr>
          </a:lstStyle>
          <a:p>
            <a:endParaRPr/>
          </a:p>
        </p:txBody>
      </p:sp>
      <p:sp>
        <p:nvSpPr>
          <p:cNvPr id="24" name="Google Shape;24;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5"/>
        <p:cNvGrpSpPr/>
        <p:nvPr/>
      </p:nvGrpSpPr>
      <p:grpSpPr>
        <a:xfrm>
          <a:off x="0" y="0"/>
          <a:ext cx="0" cy="0"/>
          <a:chOff x="0" y="0"/>
          <a:chExt cx="0" cy="0"/>
        </a:xfrm>
      </p:grpSpPr>
      <p:sp>
        <p:nvSpPr>
          <p:cNvPr id="26" name="Google Shape;26;p4"/>
          <p:cNvSpPr/>
          <p:nvPr/>
        </p:nvSpPr>
        <p:spPr>
          <a:xfrm>
            <a:off x="-75" y="5045700"/>
            <a:ext cx="9144000" cy="978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28" name="Google Shape;28;p4"/>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9" name="Google Shape;2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0"/>
        <p:cNvGrpSpPr/>
        <p:nvPr/>
      </p:nvGrpSpPr>
      <p:grpSpPr>
        <a:xfrm>
          <a:off x="0" y="0"/>
          <a:ext cx="0" cy="0"/>
          <a:chOff x="0" y="0"/>
          <a:chExt cx="0" cy="0"/>
        </a:xfrm>
      </p:grpSpPr>
      <p:sp>
        <p:nvSpPr>
          <p:cNvPr id="31" name="Google Shape;31;p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2" name="Google Shape;32;p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3" name="Google Shape;33;p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4" name="Google Shape;3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5"/>
        <p:cNvGrpSpPr/>
        <p:nvPr/>
      </p:nvGrpSpPr>
      <p:grpSpPr>
        <a:xfrm>
          <a:off x="0" y="0"/>
          <a:ext cx="0" cy="0"/>
          <a:chOff x="0" y="0"/>
          <a:chExt cx="0" cy="0"/>
        </a:xfrm>
      </p:grpSpPr>
      <p:sp>
        <p:nvSpPr>
          <p:cNvPr id="36" name="Google Shape;36;p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a:bodyPr>
          <a:lstStyle>
            <a:lvl1pPr lvl="0">
              <a:spcBef>
                <a:spcPts val="0"/>
              </a:spcBef>
              <a:spcAft>
                <a:spcPts val="0"/>
              </a:spcAft>
              <a:buSzPts val="3600"/>
              <a:buNone/>
              <a:defRPr/>
            </a:lvl1pPr>
            <a:lvl2pPr lvl="1">
              <a:spcBef>
                <a:spcPts val="0"/>
              </a:spcBef>
              <a:spcAft>
                <a:spcPts val="0"/>
              </a:spcAft>
              <a:buSzPts val="3600"/>
              <a:buNone/>
              <a:defRPr/>
            </a:lvl2pPr>
            <a:lvl3pPr lvl="2">
              <a:spcBef>
                <a:spcPts val="0"/>
              </a:spcBef>
              <a:spcAft>
                <a:spcPts val="0"/>
              </a:spcAft>
              <a:buSzPts val="3600"/>
              <a:buNone/>
              <a:defRPr/>
            </a:lvl3pPr>
            <a:lvl4pPr lvl="3">
              <a:spcBef>
                <a:spcPts val="0"/>
              </a:spcBef>
              <a:spcAft>
                <a:spcPts val="0"/>
              </a:spcAft>
              <a:buSzPts val="3600"/>
              <a:buNone/>
              <a:defRPr/>
            </a:lvl4pPr>
            <a:lvl5pPr lvl="4">
              <a:spcBef>
                <a:spcPts val="0"/>
              </a:spcBef>
              <a:spcAft>
                <a:spcPts val="0"/>
              </a:spcAft>
              <a:buSzPts val="3600"/>
              <a:buNone/>
              <a:defRPr/>
            </a:lvl5pPr>
            <a:lvl6pPr lvl="5">
              <a:spcBef>
                <a:spcPts val="0"/>
              </a:spcBef>
              <a:spcAft>
                <a:spcPts val="0"/>
              </a:spcAft>
              <a:buSzPts val="3600"/>
              <a:buNone/>
              <a:defRPr/>
            </a:lvl6pPr>
            <a:lvl7pPr lvl="6">
              <a:spcBef>
                <a:spcPts val="0"/>
              </a:spcBef>
              <a:spcAft>
                <a:spcPts val="0"/>
              </a:spcAft>
              <a:buSzPts val="3600"/>
              <a:buNone/>
              <a:defRPr/>
            </a:lvl7pPr>
            <a:lvl8pPr lvl="7">
              <a:spcBef>
                <a:spcPts val="0"/>
              </a:spcBef>
              <a:spcAft>
                <a:spcPts val="0"/>
              </a:spcAft>
              <a:buSzPts val="3600"/>
              <a:buNone/>
              <a:defRPr/>
            </a:lvl8pPr>
            <a:lvl9pPr lvl="8">
              <a:spcBef>
                <a:spcPts val="0"/>
              </a:spcBef>
              <a:spcAft>
                <a:spcPts val="0"/>
              </a:spcAft>
              <a:buSzPts val="3600"/>
              <a:buNone/>
              <a:defRPr/>
            </a:lvl9pPr>
          </a:lstStyle>
          <a:p>
            <a:endParaRPr/>
          </a:p>
        </p:txBody>
      </p:sp>
      <p:sp>
        <p:nvSpPr>
          <p:cNvPr id="37" name="Google Shape;3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8"/>
        <p:cNvGrpSpPr/>
        <p:nvPr/>
      </p:nvGrpSpPr>
      <p:grpSpPr>
        <a:xfrm>
          <a:off x="0" y="0"/>
          <a:ext cx="0" cy="0"/>
          <a:chOff x="0" y="0"/>
          <a:chExt cx="0" cy="0"/>
        </a:xfrm>
      </p:grpSpPr>
      <p:sp>
        <p:nvSpPr>
          <p:cNvPr id="39" name="Google Shape;3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0" name="Google Shape;4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6"/>
        </a:solidFill>
        <a:effectLst/>
      </p:bgPr>
    </p:bg>
    <p:spTree>
      <p:nvGrpSpPr>
        <p:cNvPr id="1" name="Shape 42"/>
        <p:cNvGrpSpPr/>
        <p:nvPr/>
      </p:nvGrpSpPr>
      <p:grpSpPr>
        <a:xfrm>
          <a:off x="0" y="0"/>
          <a:ext cx="0" cy="0"/>
          <a:chOff x="0" y="0"/>
          <a:chExt cx="0" cy="0"/>
        </a:xfrm>
      </p:grpSpPr>
      <p:sp>
        <p:nvSpPr>
          <p:cNvPr id="43" name="Google Shape;43;p8"/>
          <p:cNvSpPr txBox="1">
            <a:spLocks noGrp="1"/>
          </p:cNvSpPr>
          <p:nvPr>
            <p:ph type="title"/>
          </p:nvPr>
        </p:nvSpPr>
        <p:spPr>
          <a:xfrm>
            <a:off x="490250" y="526350"/>
            <a:ext cx="56136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dk2"/>
              </a:buClr>
              <a:buSzPts val="5400"/>
              <a:buNone/>
              <a:defRPr sz="5400" b="0">
                <a:solidFill>
                  <a:schemeClr val="dk2"/>
                </a:solidFill>
              </a:defRPr>
            </a:lvl1pPr>
            <a:lvl2pPr lvl="1">
              <a:spcBef>
                <a:spcPts val="0"/>
              </a:spcBef>
              <a:spcAft>
                <a:spcPts val="0"/>
              </a:spcAft>
              <a:buClr>
                <a:schemeClr val="dk2"/>
              </a:buClr>
              <a:buSzPts val="5400"/>
              <a:buNone/>
              <a:defRPr sz="5400" b="0">
                <a:solidFill>
                  <a:schemeClr val="dk2"/>
                </a:solidFill>
              </a:defRPr>
            </a:lvl2pPr>
            <a:lvl3pPr lvl="2">
              <a:spcBef>
                <a:spcPts val="0"/>
              </a:spcBef>
              <a:spcAft>
                <a:spcPts val="0"/>
              </a:spcAft>
              <a:buClr>
                <a:schemeClr val="dk2"/>
              </a:buClr>
              <a:buSzPts val="5400"/>
              <a:buNone/>
              <a:defRPr sz="5400" b="0">
                <a:solidFill>
                  <a:schemeClr val="dk2"/>
                </a:solidFill>
              </a:defRPr>
            </a:lvl3pPr>
            <a:lvl4pPr lvl="3">
              <a:spcBef>
                <a:spcPts val="0"/>
              </a:spcBef>
              <a:spcAft>
                <a:spcPts val="0"/>
              </a:spcAft>
              <a:buClr>
                <a:schemeClr val="dk2"/>
              </a:buClr>
              <a:buSzPts val="5400"/>
              <a:buNone/>
              <a:defRPr sz="5400" b="0">
                <a:solidFill>
                  <a:schemeClr val="dk2"/>
                </a:solidFill>
              </a:defRPr>
            </a:lvl4pPr>
            <a:lvl5pPr lvl="4">
              <a:spcBef>
                <a:spcPts val="0"/>
              </a:spcBef>
              <a:spcAft>
                <a:spcPts val="0"/>
              </a:spcAft>
              <a:buClr>
                <a:schemeClr val="dk2"/>
              </a:buClr>
              <a:buSzPts val="5400"/>
              <a:buNone/>
              <a:defRPr sz="5400" b="0">
                <a:solidFill>
                  <a:schemeClr val="dk2"/>
                </a:solidFill>
              </a:defRPr>
            </a:lvl5pPr>
            <a:lvl6pPr lvl="5">
              <a:spcBef>
                <a:spcPts val="0"/>
              </a:spcBef>
              <a:spcAft>
                <a:spcPts val="0"/>
              </a:spcAft>
              <a:buClr>
                <a:schemeClr val="dk2"/>
              </a:buClr>
              <a:buSzPts val="5400"/>
              <a:buNone/>
              <a:defRPr sz="5400" b="0">
                <a:solidFill>
                  <a:schemeClr val="dk2"/>
                </a:solidFill>
              </a:defRPr>
            </a:lvl6pPr>
            <a:lvl7pPr lvl="6">
              <a:spcBef>
                <a:spcPts val="0"/>
              </a:spcBef>
              <a:spcAft>
                <a:spcPts val="0"/>
              </a:spcAft>
              <a:buClr>
                <a:schemeClr val="dk2"/>
              </a:buClr>
              <a:buSzPts val="5400"/>
              <a:buNone/>
              <a:defRPr sz="5400" b="0">
                <a:solidFill>
                  <a:schemeClr val="dk2"/>
                </a:solidFill>
              </a:defRPr>
            </a:lvl7pPr>
            <a:lvl8pPr lvl="7">
              <a:spcBef>
                <a:spcPts val="0"/>
              </a:spcBef>
              <a:spcAft>
                <a:spcPts val="0"/>
              </a:spcAft>
              <a:buClr>
                <a:schemeClr val="dk2"/>
              </a:buClr>
              <a:buSzPts val="5400"/>
              <a:buNone/>
              <a:defRPr sz="5400" b="0">
                <a:solidFill>
                  <a:schemeClr val="dk2"/>
                </a:solidFill>
              </a:defRPr>
            </a:lvl8pPr>
            <a:lvl9pPr lvl="8">
              <a:spcBef>
                <a:spcPts val="0"/>
              </a:spcBef>
              <a:spcAft>
                <a:spcPts val="0"/>
              </a:spcAft>
              <a:buClr>
                <a:schemeClr val="dk2"/>
              </a:buClr>
              <a:buSzPts val="5400"/>
              <a:buNone/>
              <a:defRPr sz="5400" b="0">
                <a:solidFill>
                  <a:schemeClr val="dk2"/>
                </a:solidFill>
              </a:defRPr>
            </a:lvl9pPr>
          </a:lstStyle>
          <a:p>
            <a:endParaRPr/>
          </a:p>
        </p:txBody>
      </p:sp>
      <p:sp>
        <p:nvSpPr>
          <p:cNvPr id="44" name="Google Shape;4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5"/>
        <p:cNvGrpSpPr/>
        <p:nvPr/>
      </p:nvGrpSpPr>
      <p:grpSpPr>
        <a:xfrm>
          <a:off x="0" y="0"/>
          <a:ext cx="0" cy="0"/>
          <a:chOff x="0" y="0"/>
          <a:chExt cx="0" cy="0"/>
        </a:xfrm>
      </p:grpSpPr>
      <p:sp>
        <p:nvSpPr>
          <p:cNvPr id="46" name="Google Shape;46;p9"/>
          <p:cNvSpPr/>
          <p:nvPr/>
        </p:nvSpPr>
        <p:spPr>
          <a:xfrm>
            <a:off x="4572000" y="0"/>
            <a:ext cx="4572000" cy="51435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7" name="Google Shape;47;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48" name="Google Shape;48;p9"/>
          <p:cNvSpPr txBox="1">
            <a:spLocks noGrp="1"/>
          </p:cNvSpPr>
          <p:nvPr>
            <p:ph type="title"/>
          </p:nvPr>
        </p:nvSpPr>
        <p:spPr>
          <a:xfrm>
            <a:off x="265500" y="1039675"/>
            <a:ext cx="4045200" cy="16758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9" name="Google Shape;49;p9"/>
          <p:cNvSpPr txBox="1">
            <a:spLocks noGrp="1"/>
          </p:cNvSpPr>
          <p:nvPr>
            <p:ph type="subTitle" idx="1"/>
          </p:nvPr>
        </p:nvSpPr>
        <p:spPr>
          <a:xfrm>
            <a:off x="265500" y="27268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50" name="Google Shape;50;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51" name="Google Shape;51;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2"/>
        <p:cNvGrpSpPr/>
        <p:nvPr/>
      </p:nvGrpSpPr>
      <p:grpSpPr>
        <a:xfrm>
          <a:off x="0" y="0"/>
          <a:ext cx="0" cy="0"/>
          <a:chOff x="0" y="0"/>
          <a:chExt cx="0" cy="0"/>
        </a:xfrm>
      </p:grpSpPr>
      <p:sp>
        <p:nvSpPr>
          <p:cNvPr id="53" name="Google Shape;53;p10"/>
          <p:cNvSpPr txBox="1">
            <a:spLocks noGrp="1"/>
          </p:cNvSpPr>
          <p:nvPr>
            <p:ph type="body" idx="1"/>
          </p:nvPr>
        </p:nvSpPr>
        <p:spPr>
          <a:xfrm>
            <a:off x="311700" y="423072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2400"/>
              <a:buFont typeface="PT Sans Narrow"/>
              <a:buNone/>
              <a:defRPr sz="2400">
                <a:latin typeface="PT Sans Narrow"/>
                <a:ea typeface="PT Sans Narrow"/>
                <a:cs typeface="PT Sans Narrow"/>
                <a:sym typeface="PT Sans Narrow"/>
              </a:defRPr>
            </a:lvl1pPr>
          </a:lstStyle>
          <a:p>
            <a:endParaRPr/>
          </a:p>
        </p:txBody>
      </p:sp>
      <p:sp>
        <p:nvSpPr>
          <p:cNvPr id="54" name="Google Shape;5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5"/>
        <p:cNvGrpSpPr/>
        <p:nvPr/>
      </p:nvGrpSpPr>
      <p:grpSpPr>
        <a:xfrm>
          <a:off x="0" y="0"/>
          <a:ext cx="0" cy="0"/>
          <a:chOff x="0" y="0"/>
          <a:chExt cx="0" cy="0"/>
        </a:xfrm>
      </p:grpSpPr>
      <p:sp>
        <p:nvSpPr>
          <p:cNvPr id="56" name="Google Shape;56;p11"/>
          <p:cNvSpPr/>
          <p:nvPr/>
        </p:nvSpPr>
        <p:spPr>
          <a:xfrm>
            <a:off x="-75"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1"/>
          <p:cNvSpPr txBox="1">
            <a:spLocks noGrp="1"/>
          </p:cNvSpPr>
          <p:nvPr>
            <p:ph type="title" hasCustomPrompt="1"/>
          </p:nvPr>
        </p:nvSpPr>
        <p:spPr>
          <a:xfrm>
            <a:off x="311700" y="1304850"/>
            <a:ext cx="8520600" cy="15384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accent3"/>
              </a:buClr>
              <a:buSzPts val="13000"/>
              <a:buNone/>
              <a:defRPr sz="13000">
                <a:solidFill>
                  <a:schemeClr val="accent3"/>
                </a:solidFill>
              </a:defRPr>
            </a:lvl1pPr>
            <a:lvl2pPr lvl="1" algn="ctr">
              <a:spcBef>
                <a:spcPts val="0"/>
              </a:spcBef>
              <a:spcAft>
                <a:spcPts val="0"/>
              </a:spcAft>
              <a:buClr>
                <a:schemeClr val="accent3"/>
              </a:buClr>
              <a:buSzPts val="13000"/>
              <a:buNone/>
              <a:defRPr sz="13000">
                <a:solidFill>
                  <a:schemeClr val="accent3"/>
                </a:solidFill>
              </a:defRPr>
            </a:lvl2pPr>
            <a:lvl3pPr lvl="2" algn="ctr">
              <a:spcBef>
                <a:spcPts val="0"/>
              </a:spcBef>
              <a:spcAft>
                <a:spcPts val="0"/>
              </a:spcAft>
              <a:buClr>
                <a:schemeClr val="accent3"/>
              </a:buClr>
              <a:buSzPts val="13000"/>
              <a:buNone/>
              <a:defRPr sz="13000">
                <a:solidFill>
                  <a:schemeClr val="accent3"/>
                </a:solidFill>
              </a:defRPr>
            </a:lvl3pPr>
            <a:lvl4pPr lvl="3" algn="ctr">
              <a:spcBef>
                <a:spcPts val="0"/>
              </a:spcBef>
              <a:spcAft>
                <a:spcPts val="0"/>
              </a:spcAft>
              <a:buClr>
                <a:schemeClr val="accent3"/>
              </a:buClr>
              <a:buSzPts val="13000"/>
              <a:buNone/>
              <a:defRPr sz="13000">
                <a:solidFill>
                  <a:schemeClr val="accent3"/>
                </a:solidFill>
              </a:defRPr>
            </a:lvl4pPr>
            <a:lvl5pPr lvl="4" algn="ctr">
              <a:spcBef>
                <a:spcPts val="0"/>
              </a:spcBef>
              <a:spcAft>
                <a:spcPts val="0"/>
              </a:spcAft>
              <a:buClr>
                <a:schemeClr val="accent3"/>
              </a:buClr>
              <a:buSzPts val="13000"/>
              <a:buNone/>
              <a:defRPr sz="13000">
                <a:solidFill>
                  <a:schemeClr val="accent3"/>
                </a:solidFill>
              </a:defRPr>
            </a:lvl5pPr>
            <a:lvl6pPr lvl="5" algn="ctr">
              <a:spcBef>
                <a:spcPts val="0"/>
              </a:spcBef>
              <a:spcAft>
                <a:spcPts val="0"/>
              </a:spcAft>
              <a:buClr>
                <a:schemeClr val="accent3"/>
              </a:buClr>
              <a:buSzPts val="13000"/>
              <a:buNone/>
              <a:defRPr sz="13000">
                <a:solidFill>
                  <a:schemeClr val="accent3"/>
                </a:solidFill>
              </a:defRPr>
            </a:lvl6pPr>
            <a:lvl7pPr lvl="6" algn="ctr">
              <a:spcBef>
                <a:spcPts val="0"/>
              </a:spcBef>
              <a:spcAft>
                <a:spcPts val="0"/>
              </a:spcAft>
              <a:buClr>
                <a:schemeClr val="accent3"/>
              </a:buClr>
              <a:buSzPts val="13000"/>
              <a:buNone/>
              <a:defRPr sz="13000">
                <a:solidFill>
                  <a:schemeClr val="accent3"/>
                </a:solidFill>
              </a:defRPr>
            </a:lvl7pPr>
            <a:lvl8pPr lvl="7" algn="ctr">
              <a:spcBef>
                <a:spcPts val="0"/>
              </a:spcBef>
              <a:spcAft>
                <a:spcPts val="0"/>
              </a:spcAft>
              <a:buClr>
                <a:schemeClr val="accent3"/>
              </a:buClr>
              <a:buSzPts val="13000"/>
              <a:buNone/>
              <a:defRPr sz="13000">
                <a:solidFill>
                  <a:schemeClr val="accent3"/>
                </a:solidFill>
              </a:defRPr>
            </a:lvl8pPr>
            <a:lvl9pPr lvl="8" algn="ctr">
              <a:spcBef>
                <a:spcPts val="0"/>
              </a:spcBef>
              <a:spcAft>
                <a:spcPts val="0"/>
              </a:spcAft>
              <a:buClr>
                <a:schemeClr val="accent3"/>
              </a:buClr>
              <a:buSzPts val="13000"/>
              <a:buNone/>
              <a:defRPr sz="13000">
                <a:solidFill>
                  <a:schemeClr val="accent3"/>
                </a:solidFill>
              </a:defRPr>
            </a:lvl9pPr>
          </a:lstStyle>
          <a:p>
            <a:r>
              <a:t>xx%</a:t>
            </a:r>
          </a:p>
        </p:txBody>
      </p:sp>
      <p:sp>
        <p:nvSpPr>
          <p:cNvPr id="58" name="Google Shape;58;p11"/>
          <p:cNvSpPr txBox="1">
            <a:spLocks noGrp="1"/>
          </p:cNvSpPr>
          <p:nvPr>
            <p:ph type="body" idx="1"/>
          </p:nvPr>
        </p:nvSpPr>
        <p:spPr>
          <a:xfrm>
            <a:off x="311700" y="2995650"/>
            <a:ext cx="8520600" cy="10716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9" name="Google Shape;59;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0"/>
        <p:cNvGrpSpPr/>
        <p:nvPr/>
      </p:nvGrpSpPr>
      <p:grpSpPr>
        <a:xfrm>
          <a:off x="0" y="0"/>
          <a:ext cx="0" cy="0"/>
          <a:chOff x="0" y="0"/>
          <a:chExt cx="0" cy="0"/>
        </a:xfrm>
      </p:grpSpPr>
      <p:sp>
        <p:nvSpPr>
          <p:cNvPr id="61" name="Google Shape;61;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trop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7074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1pPr>
            <a:lvl2pPr lvl="1">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2pPr>
            <a:lvl3pPr lvl="2">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3pPr>
            <a:lvl4pPr lvl="3">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4pPr>
            <a:lvl5pPr lvl="4">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5pPr>
            <a:lvl6pPr lvl="5">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6pPr>
            <a:lvl7pPr lvl="6">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7pPr>
            <a:lvl8pPr lvl="7">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8pPr>
            <a:lvl9pPr lvl="8">
              <a:spcBef>
                <a:spcPts val="0"/>
              </a:spcBef>
              <a:spcAft>
                <a:spcPts val="0"/>
              </a:spcAft>
              <a:buClr>
                <a:schemeClr val="accent1"/>
              </a:buClr>
              <a:buSzPts val="3600"/>
              <a:buFont typeface="PT Sans Narrow"/>
              <a:buNone/>
              <a:defRPr sz="3600" b="1">
                <a:solidFill>
                  <a:schemeClr val="accent1"/>
                </a:solidFill>
                <a:latin typeface="PT Sans Narrow"/>
                <a:ea typeface="PT Sans Narrow"/>
                <a:cs typeface="PT Sans Narrow"/>
                <a:sym typeface="PT Sans Narrow"/>
              </a:defRPr>
            </a:lvl9pPr>
          </a:lstStyle>
          <a:p>
            <a:endParaRPr/>
          </a:p>
        </p:txBody>
      </p:sp>
      <p:sp>
        <p:nvSpPr>
          <p:cNvPr id="7" name="Google Shape;7;p1"/>
          <p:cNvSpPr txBox="1">
            <a:spLocks noGrp="1"/>
          </p:cNvSpPr>
          <p:nvPr>
            <p:ph type="body" idx="1"/>
          </p:nvPr>
        </p:nvSpPr>
        <p:spPr>
          <a:xfrm>
            <a:off x="311700" y="1266325"/>
            <a:ext cx="8520600" cy="33027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Open Sans"/>
              <a:buChar char="●"/>
              <a:defRPr sz="1800">
                <a:solidFill>
                  <a:schemeClr val="dk2"/>
                </a:solidFill>
                <a:latin typeface="Open Sans"/>
                <a:ea typeface="Open Sans"/>
                <a:cs typeface="Open Sans"/>
                <a:sym typeface="Open Sans"/>
              </a:defRPr>
            </a:lvl1pPr>
            <a:lvl2pPr marL="914400" lvl="1"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2pPr>
            <a:lvl3pPr marL="1371600" lvl="2"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3pPr>
            <a:lvl4pPr marL="1828800" lvl="3"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4pPr>
            <a:lvl5pPr marL="2286000" lvl="4"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5pPr>
            <a:lvl6pPr marL="2743200" lvl="5"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6pPr>
            <a:lvl7pPr marL="3200400" lvl="6"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7pPr>
            <a:lvl8pPr marL="3657600" lvl="7"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8pPr>
            <a:lvl9pPr marL="4114800" lvl="8" indent="-317500">
              <a:lnSpc>
                <a:spcPct val="115000"/>
              </a:lnSpc>
              <a:spcBef>
                <a:spcPts val="0"/>
              </a:spcBef>
              <a:spcAft>
                <a:spcPts val="0"/>
              </a:spcAft>
              <a:buClr>
                <a:schemeClr val="dk2"/>
              </a:buClr>
              <a:buSzPts val="1400"/>
              <a:buFont typeface="Open Sans"/>
              <a:buChar char="■"/>
              <a:defRPr>
                <a:solidFill>
                  <a:schemeClr val="dk2"/>
                </a:solidFill>
                <a:latin typeface="Open Sans"/>
                <a:ea typeface="Open Sans"/>
                <a:cs typeface="Open Sans"/>
                <a:sym typeface="Open Sans"/>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Open Sans"/>
                <a:ea typeface="Open Sans"/>
                <a:cs typeface="Open Sans"/>
                <a:sym typeface="Open Sans"/>
              </a:defRPr>
            </a:lvl1pPr>
            <a:lvl2pPr lvl="1" algn="r">
              <a:buNone/>
              <a:defRPr sz="1000">
                <a:solidFill>
                  <a:schemeClr val="dk2"/>
                </a:solidFill>
                <a:latin typeface="Open Sans"/>
                <a:ea typeface="Open Sans"/>
                <a:cs typeface="Open Sans"/>
                <a:sym typeface="Open Sans"/>
              </a:defRPr>
            </a:lvl2pPr>
            <a:lvl3pPr lvl="2" algn="r">
              <a:buNone/>
              <a:defRPr sz="1000">
                <a:solidFill>
                  <a:schemeClr val="dk2"/>
                </a:solidFill>
                <a:latin typeface="Open Sans"/>
                <a:ea typeface="Open Sans"/>
                <a:cs typeface="Open Sans"/>
                <a:sym typeface="Open Sans"/>
              </a:defRPr>
            </a:lvl3pPr>
            <a:lvl4pPr lvl="3" algn="r">
              <a:buNone/>
              <a:defRPr sz="1000">
                <a:solidFill>
                  <a:schemeClr val="dk2"/>
                </a:solidFill>
                <a:latin typeface="Open Sans"/>
                <a:ea typeface="Open Sans"/>
                <a:cs typeface="Open Sans"/>
                <a:sym typeface="Open Sans"/>
              </a:defRPr>
            </a:lvl4pPr>
            <a:lvl5pPr lvl="4" algn="r">
              <a:buNone/>
              <a:defRPr sz="1000">
                <a:solidFill>
                  <a:schemeClr val="dk2"/>
                </a:solidFill>
                <a:latin typeface="Open Sans"/>
                <a:ea typeface="Open Sans"/>
                <a:cs typeface="Open Sans"/>
                <a:sym typeface="Open Sans"/>
              </a:defRPr>
            </a:lvl5pPr>
            <a:lvl6pPr lvl="5" algn="r">
              <a:buNone/>
              <a:defRPr sz="1000">
                <a:solidFill>
                  <a:schemeClr val="dk2"/>
                </a:solidFill>
                <a:latin typeface="Open Sans"/>
                <a:ea typeface="Open Sans"/>
                <a:cs typeface="Open Sans"/>
                <a:sym typeface="Open Sans"/>
              </a:defRPr>
            </a:lvl6pPr>
            <a:lvl7pPr lvl="6" algn="r">
              <a:buNone/>
              <a:defRPr sz="1000">
                <a:solidFill>
                  <a:schemeClr val="dk2"/>
                </a:solidFill>
                <a:latin typeface="Open Sans"/>
                <a:ea typeface="Open Sans"/>
                <a:cs typeface="Open Sans"/>
                <a:sym typeface="Open Sans"/>
              </a:defRPr>
            </a:lvl7pPr>
            <a:lvl8pPr lvl="7" algn="r">
              <a:buNone/>
              <a:defRPr sz="1000">
                <a:solidFill>
                  <a:schemeClr val="dk2"/>
                </a:solidFill>
                <a:latin typeface="Open Sans"/>
                <a:ea typeface="Open Sans"/>
                <a:cs typeface="Open Sans"/>
                <a:sym typeface="Open Sans"/>
              </a:defRPr>
            </a:lvl8pPr>
            <a:lvl9pPr lvl="8" algn="r">
              <a:buNone/>
              <a:defRPr sz="1000">
                <a:solidFill>
                  <a:schemeClr val="dk2"/>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3"/>
          <p:cNvSpPr txBox="1">
            <a:spLocks noGrp="1"/>
          </p:cNvSpPr>
          <p:nvPr>
            <p:ph type="ctrTitle"/>
          </p:nvPr>
        </p:nvSpPr>
        <p:spPr>
          <a:xfrm>
            <a:off x="1004150" y="1751764"/>
            <a:ext cx="7136700" cy="10224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None/>
            </a:pPr>
            <a:r>
              <a:rPr lang="en-GB" sz="2000" dirty="0">
                <a:latin typeface="+mn-lt"/>
              </a:rPr>
              <a:t>Developing Emotional Intelligence Skills for the Workplace</a:t>
            </a:r>
            <a:endParaRPr sz="2000" dirty="0">
              <a:latin typeface="+mn-lt"/>
            </a:endParaRPr>
          </a:p>
        </p:txBody>
      </p:sp>
      <p:sp>
        <p:nvSpPr>
          <p:cNvPr id="67" name="Google Shape;67;p13"/>
          <p:cNvSpPr txBox="1">
            <a:spLocks noGrp="1"/>
          </p:cNvSpPr>
          <p:nvPr>
            <p:ph type="subTitle" idx="1"/>
          </p:nvPr>
        </p:nvSpPr>
        <p:spPr>
          <a:xfrm>
            <a:off x="2137225" y="2850039"/>
            <a:ext cx="4870500" cy="914093"/>
          </a:xfrm>
          <a:prstGeom prst="rect">
            <a:avLst/>
          </a:prstGeom>
        </p:spPr>
        <p:txBody>
          <a:bodyPr spcFirstLastPara="1" wrap="square" lIns="91425" tIns="91425" rIns="91425" bIns="91425" anchor="t" anchorCtr="0">
            <a:normAutofit fontScale="55000" lnSpcReduction="20000"/>
          </a:bodyPr>
          <a:lstStyle/>
          <a:p>
            <a:pPr marL="0" lvl="0" indent="0" algn="l" rtl="0">
              <a:spcBef>
                <a:spcPts val="0"/>
              </a:spcBef>
              <a:spcAft>
                <a:spcPts val="0"/>
              </a:spcAft>
              <a:buNone/>
            </a:pPr>
            <a:r>
              <a:rPr lang="en-GB" dirty="0">
                <a:latin typeface="+mn-lt"/>
              </a:rPr>
              <a:t>Module code: BMSW6106</a:t>
            </a:r>
          </a:p>
          <a:p>
            <a:pPr marL="0" lvl="0" indent="0" algn="l" rtl="0">
              <a:spcBef>
                <a:spcPts val="0"/>
              </a:spcBef>
              <a:spcAft>
                <a:spcPts val="0"/>
              </a:spcAft>
              <a:buNone/>
            </a:pPr>
            <a:r>
              <a:rPr lang="en-GB" dirty="0">
                <a:latin typeface="+mn-lt"/>
              </a:rPr>
              <a:t>Student name: Ana-Maria Bundea</a:t>
            </a:r>
          </a:p>
          <a:p>
            <a:pPr marL="0" lvl="0" indent="0" algn="l" rtl="0">
              <a:spcBef>
                <a:spcPts val="0"/>
              </a:spcBef>
              <a:spcAft>
                <a:spcPts val="0"/>
              </a:spcAft>
              <a:buNone/>
            </a:pPr>
            <a:r>
              <a:rPr lang="en-GB" dirty="0">
                <a:latin typeface="+mn-lt"/>
              </a:rPr>
              <a:t>Student ID number: 2021299</a:t>
            </a:r>
          </a:p>
          <a:p>
            <a:pPr marL="0" lvl="0" indent="0" algn="l" rtl="0">
              <a:spcBef>
                <a:spcPts val="0"/>
              </a:spcBef>
              <a:spcAft>
                <a:spcPts val="0"/>
              </a:spcAft>
              <a:buNone/>
            </a:pPr>
            <a:r>
              <a:rPr lang="en-GB" dirty="0">
                <a:latin typeface="+mn-lt"/>
              </a:rPr>
              <a:t>Lecturer name: Md </a:t>
            </a:r>
            <a:r>
              <a:rPr lang="en-GB" dirty="0" err="1">
                <a:latin typeface="+mn-lt"/>
              </a:rPr>
              <a:t>Ashikul</a:t>
            </a:r>
            <a:r>
              <a:rPr lang="en-GB" dirty="0">
                <a:latin typeface="+mn-lt"/>
              </a:rPr>
              <a:t> Khan</a:t>
            </a:r>
            <a:endParaRPr dirty="0">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4"/>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Introduction to Emotional Intelligence</a:t>
            </a:r>
            <a:endParaRPr sz="2600"/>
          </a:p>
        </p:txBody>
      </p:sp>
      <p:sp>
        <p:nvSpPr>
          <p:cNvPr id="73" name="Google Shape;73;p14"/>
          <p:cNvSpPr txBox="1">
            <a:spLocks noGrp="1"/>
          </p:cNvSpPr>
          <p:nvPr>
            <p:ph type="body" idx="1"/>
          </p:nvPr>
        </p:nvSpPr>
        <p:spPr>
          <a:xfrm>
            <a:off x="311700" y="1753299"/>
            <a:ext cx="4260300" cy="2815576"/>
          </a:xfrm>
          <a:prstGeom prst="rect">
            <a:avLst/>
          </a:prstGeom>
        </p:spPr>
        <p:txBody>
          <a:bodyPr spcFirstLastPara="1" wrap="square" lIns="91425" tIns="91425" rIns="91425" bIns="91425" anchor="t" anchorCtr="0">
            <a:normAutofit/>
          </a:bodyPr>
          <a:lstStyle/>
          <a:p>
            <a:pPr marL="0" lvl="0" indent="0" algn="l" rtl="0">
              <a:lnSpc>
                <a:spcPct val="100000"/>
              </a:lnSpc>
              <a:spcBef>
                <a:spcPts val="0"/>
              </a:spcBef>
              <a:spcAft>
                <a:spcPts val="0"/>
              </a:spcAft>
              <a:buNone/>
            </a:pPr>
            <a:r>
              <a:rPr lang="en-GB" sz="1500" dirty="0">
                <a:latin typeface="+mn-lt"/>
              </a:rPr>
              <a:t>Emotional Intelligence (EI) is the ability to know one’s own emotions and those of other people and influence the latter as well. In everyday life and the professional sphere, it fosters better interaction, decision-making and relations (Choudhury, 2021). </a:t>
            </a:r>
            <a:endParaRPr dirty="0"/>
          </a:p>
        </p:txBody>
      </p:sp>
      <p:pic>
        <p:nvPicPr>
          <p:cNvPr id="74" name="Google Shape;74;p14"/>
          <p:cNvPicPr preferRelativeResize="0"/>
          <p:nvPr/>
        </p:nvPicPr>
        <p:blipFill>
          <a:blip r:embed="rId3">
            <a:alphaModFix/>
          </a:blip>
          <a:stretch>
            <a:fillRect/>
          </a:stretch>
        </p:blipFill>
        <p:spPr>
          <a:xfrm>
            <a:off x="4724400" y="1170125"/>
            <a:ext cx="4267200" cy="355600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79" name="Google Shape;79;p15"/>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Reflection on Your Own Emotional Intelligence</a:t>
            </a:r>
            <a:endParaRPr sz="2600"/>
          </a:p>
        </p:txBody>
      </p:sp>
      <p:sp>
        <p:nvSpPr>
          <p:cNvPr id="80" name="Google Shape;80;p15"/>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latin typeface="+mn-lt"/>
              </a:rPr>
              <a:t>• Self-awareness aids in recognizing feelings and understanding actions in various situations.</a:t>
            </a:r>
            <a:endParaRPr dirty="0">
              <a:latin typeface="+mn-lt"/>
            </a:endParaRPr>
          </a:p>
          <a:p>
            <a:pPr marL="0" lvl="0" indent="0" algn="l" rtl="0">
              <a:spcBef>
                <a:spcPts val="1200"/>
              </a:spcBef>
              <a:spcAft>
                <a:spcPts val="0"/>
              </a:spcAft>
              <a:buNone/>
            </a:pPr>
            <a:r>
              <a:rPr lang="en-GB" dirty="0">
                <a:latin typeface="+mn-lt"/>
              </a:rPr>
              <a:t>• Self-regulation controls emotions and maintains composure during crisis.</a:t>
            </a:r>
            <a:endParaRPr dirty="0">
              <a:latin typeface="+mn-lt"/>
            </a:endParaRPr>
          </a:p>
          <a:p>
            <a:pPr marL="0" lvl="0" indent="0" algn="l" rtl="0">
              <a:spcBef>
                <a:spcPts val="1200"/>
              </a:spcBef>
              <a:spcAft>
                <a:spcPts val="0"/>
              </a:spcAft>
              <a:buNone/>
            </a:pPr>
            <a:r>
              <a:rPr lang="en-GB" dirty="0">
                <a:latin typeface="+mn-lt"/>
              </a:rPr>
              <a:t>• Motivation drives goal achievement in all situations.</a:t>
            </a:r>
            <a:endParaRPr dirty="0">
              <a:latin typeface="+mn-lt"/>
            </a:endParaRPr>
          </a:p>
          <a:p>
            <a:pPr marL="0" lvl="0" indent="0" algn="l" rtl="0">
              <a:spcBef>
                <a:spcPts val="1200"/>
              </a:spcBef>
              <a:spcAft>
                <a:spcPts val="0"/>
              </a:spcAft>
              <a:buNone/>
            </a:pPr>
            <a:r>
              <a:rPr lang="en-GB" dirty="0">
                <a:latin typeface="+mn-lt"/>
              </a:rPr>
              <a:t>• Empathy aids in understanding others' feelings and providing support.</a:t>
            </a:r>
            <a:endParaRPr dirty="0">
              <a:latin typeface="+mn-lt"/>
            </a:endParaRPr>
          </a:p>
          <a:p>
            <a:pPr marL="0" lvl="0" indent="0" algn="l" rtl="0">
              <a:spcBef>
                <a:spcPts val="1200"/>
              </a:spcBef>
              <a:spcAft>
                <a:spcPts val="1200"/>
              </a:spcAft>
              <a:buNone/>
            </a:pPr>
            <a:endParaRPr dirty="0"/>
          </a:p>
        </p:txBody>
      </p:sp>
      <p:sp>
        <p:nvSpPr>
          <p:cNvPr id="81" name="Google Shape;81;p15"/>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dirty="0">
                <a:latin typeface="+mn-lt"/>
              </a:rPr>
              <a:t>• Social skills facilitate effective interaction with people.</a:t>
            </a:r>
            <a:endParaRPr dirty="0">
              <a:latin typeface="+mn-lt"/>
            </a:endParaRPr>
          </a:p>
          <a:p>
            <a:pPr marL="0" lvl="0" indent="0" algn="l" rtl="0">
              <a:spcBef>
                <a:spcPts val="1200"/>
              </a:spcBef>
              <a:spcAft>
                <a:spcPts val="0"/>
              </a:spcAft>
              <a:buNone/>
            </a:pPr>
            <a:r>
              <a:rPr lang="en-GB" dirty="0">
                <a:latin typeface="+mn-lt"/>
              </a:rPr>
              <a:t>• Effectiveness in empathy and motivation is evident.</a:t>
            </a:r>
            <a:endParaRPr dirty="0">
              <a:latin typeface="+mn-lt"/>
            </a:endParaRPr>
          </a:p>
          <a:p>
            <a:pPr marL="0" lvl="0" indent="0" algn="l" rtl="0">
              <a:spcBef>
                <a:spcPts val="1200"/>
              </a:spcBef>
              <a:spcAft>
                <a:spcPts val="0"/>
              </a:spcAft>
              <a:buNone/>
            </a:pPr>
            <a:r>
              <a:rPr lang="en-GB" dirty="0">
                <a:latin typeface="+mn-lt"/>
              </a:rPr>
              <a:t>• Self-regulation needs improvement in high stress situations.</a:t>
            </a:r>
            <a:endParaRPr dirty="0">
              <a:latin typeface="+mn-lt"/>
            </a:endParaRPr>
          </a:p>
          <a:p>
            <a:pPr marL="0" lvl="0" indent="0" algn="l" rtl="0">
              <a:spcBef>
                <a:spcPts val="1200"/>
              </a:spcBef>
              <a:spcAft>
                <a:spcPts val="1200"/>
              </a:spcAft>
              <a:buNone/>
            </a:pPr>
            <a:r>
              <a:rPr lang="en-GB" dirty="0">
                <a:latin typeface="+mn-lt"/>
              </a:rPr>
              <a:t>• Understanding personal feelings influences thoughts, actions, and reactions, enhancing problem-solving and reasoned action towards personal and work goals.</a:t>
            </a:r>
            <a:endParaRPr dirty="0">
              <a:latin typeface="+mn-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6"/>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Benefits of Emotional Intelligence</a:t>
            </a:r>
            <a:endParaRPr sz="2600"/>
          </a:p>
          <a:p>
            <a:pPr marL="0" lvl="0" indent="0" algn="l" rtl="0">
              <a:spcBef>
                <a:spcPts val="0"/>
              </a:spcBef>
              <a:spcAft>
                <a:spcPts val="0"/>
              </a:spcAft>
              <a:buSzPts val="990"/>
              <a:buNone/>
            </a:pPr>
            <a:endParaRPr sz="2600"/>
          </a:p>
          <a:p>
            <a:pPr marL="0" lvl="0" indent="0" algn="l" rtl="0">
              <a:spcBef>
                <a:spcPts val="0"/>
              </a:spcBef>
              <a:spcAft>
                <a:spcPts val="0"/>
              </a:spcAft>
              <a:buSzPts val="990"/>
              <a:buNone/>
            </a:pPr>
            <a:endParaRPr sz="2600"/>
          </a:p>
        </p:txBody>
      </p:sp>
      <p:sp>
        <p:nvSpPr>
          <p:cNvPr id="87" name="Google Shape;87;p16"/>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fontScale="92500" lnSpcReduction="10000"/>
          </a:bodyPr>
          <a:lstStyle/>
          <a:p>
            <a:pPr marL="0" lvl="0" indent="0" algn="l" rtl="0">
              <a:spcBef>
                <a:spcPts val="0"/>
              </a:spcBef>
              <a:spcAft>
                <a:spcPts val="0"/>
              </a:spcAft>
              <a:buNone/>
            </a:pPr>
            <a:r>
              <a:rPr lang="en-GB" dirty="0">
                <a:latin typeface="+mn-lt"/>
              </a:rPr>
              <a:t>• Enhances communication and constructive feedback.</a:t>
            </a:r>
            <a:endParaRPr dirty="0">
              <a:latin typeface="+mn-lt"/>
            </a:endParaRPr>
          </a:p>
          <a:p>
            <a:pPr marL="0" lvl="0" indent="0" algn="l" rtl="0">
              <a:spcBef>
                <a:spcPts val="1200"/>
              </a:spcBef>
              <a:spcAft>
                <a:spcPts val="0"/>
              </a:spcAft>
              <a:buNone/>
            </a:pPr>
            <a:r>
              <a:rPr lang="en-GB" dirty="0">
                <a:latin typeface="+mn-lt"/>
              </a:rPr>
              <a:t>• Aids in decision-making and emotional judgment.</a:t>
            </a:r>
            <a:endParaRPr dirty="0">
              <a:latin typeface="+mn-lt"/>
            </a:endParaRPr>
          </a:p>
          <a:p>
            <a:pPr marL="0" lvl="0" indent="0" algn="l" rtl="0">
              <a:spcBef>
                <a:spcPts val="1200"/>
              </a:spcBef>
              <a:spcAft>
                <a:spcPts val="0"/>
              </a:spcAft>
              <a:buNone/>
            </a:pPr>
            <a:r>
              <a:rPr lang="en-GB" dirty="0">
                <a:latin typeface="+mn-lt"/>
              </a:rPr>
              <a:t>• Improves psychological health by enabling better coping with distress and emotions.</a:t>
            </a:r>
            <a:endParaRPr dirty="0">
              <a:latin typeface="+mn-lt"/>
            </a:endParaRPr>
          </a:p>
          <a:p>
            <a:pPr marL="0" lvl="0" indent="0" algn="l" rtl="0">
              <a:spcBef>
                <a:spcPts val="1200"/>
              </a:spcBef>
              <a:spcAft>
                <a:spcPts val="0"/>
              </a:spcAft>
              <a:buNone/>
            </a:pPr>
            <a:r>
              <a:rPr lang="en-GB" dirty="0">
                <a:latin typeface="+mn-lt"/>
              </a:rPr>
              <a:t>• Promotes low anxiety in tough situations.</a:t>
            </a:r>
            <a:endParaRPr dirty="0">
              <a:latin typeface="+mn-lt"/>
            </a:endParaRPr>
          </a:p>
          <a:p>
            <a:pPr marL="0" lvl="0" indent="0" algn="l" rtl="0">
              <a:spcBef>
                <a:spcPts val="1200"/>
              </a:spcBef>
              <a:spcAft>
                <a:spcPts val="0"/>
              </a:spcAft>
              <a:buNone/>
            </a:pPr>
            <a:r>
              <a:rPr lang="en-GB" dirty="0">
                <a:latin typeface="+mn-lt"/>
              </a:rPr>
              <a:t>• Improves physical health through integration of mind-friendly styles and body care practices.</a:t>
            </a:r>
            <a:endParaRPr dirty="0">
              <a:latin typeface="+mn-lt"/>
            </a:endParaRPr>
          </a:p>
          <a:p>
            <a:pPr marL="0" lvl="0" indent="0" algn="l" rtl="0">
              <a:spcBef>
                <a:spcPts val="1200"/>
              </a:spcBef>
              <a:spcAft>
                <a:spcPts val="1200"/>
              </a:spcAft>
              <a:buNone/>
            </a:pPr>
            <a:r>
              <a:rPr lang="en-GB" dirty="0">
                <a:latin typeface="+mn-lt"/>
              </a:rPr>
              <a:t>• Increases relationship management skills, aiding in conflict resolution, empathy, and trust nurturing.</a:t>
            </a:r>
            <a:endParaRPr dirty="0">
              <a:latin typeface="+mn-lt"/>
            </a:endParaRPr>
          </a:p>
        </p:txBody>
      </p:sp>
      <p:pic>
        <p:nvPicPr>
          <p:cNvPr id="88" name="Google Shape;88;p16"/>
          <p:cNvPicPr preferRelativeResize="0"/>
          <p:nvPr/>
        </p:nvPicPr>
        <p:blipFill rotWithShape="1">
          <a:blip r:embed="rId3">
            <a:alphaModFix/>
          </a:blip>
          <a:srcRect b="4870"/>
          <a:stretch/>
        </p:blipFill>
        <p:spPr>
          <a:xfrm>
            <a:off x="4818225" y="1120325"/>
            <a:ext cx="3686275" cy="350660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7"/>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Assessing Emotional Intelligence Skills</a:t>
            </a:r>
            <a:endParaRPr sz="2600"/>
          </a:p>
        </p:txBody>
      </p:sp>
      <p:sp>
        <p:nvSpPr>
          <p:cNvPr id="94" name="Google Shape;94;p17"/>
          <p:cNvSpPr txBox="1">
            <a:spLocks noGrp="1"/>
          </p:cNvSpPr>
          <p:nvPr>
            <p:ph type="body" idx="1"/>
          </p:nvPr>
        </p:nvSpPr>
        <p:spPr>
          <a:xfrm>
            <a:off x="311700" y="1266325"/>
            <a:ext cx="4260300" cy="33027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dirty="0">
                <a:latin typeface="+mn-lt"/>
              </a:rPr>
              <a:t>• Active listening and feedback are crucial communication skills.</a:t>
            </a:r>
            <a:endParaRPr dirty="0">
              <a:latin typeface="+mn-lt"/>
            </a:endParaRPr>
          </a:p>
          <a:p>
            <a:pPr marL="0" lvl="0" indent="0" algn="l" rtl="0">
              <a:spcBef>
                <a:spcPts val="1200"/>
              </a:spcBef>
              <a:spcAft>
                <a:spcPts val="0"/>
              </a:spcAft>
              <a:buNone/>
            </a:pPr>
            <a:r>
              <a:rPr lang="en-GB" dirty="0">
                <a:latin typeface="+mn-lt"/>
              </a:rPr>
              <a:t>• Decision-making skills allow deductions from past errors and rational approaches to complex situations.</a:t>
            </a:r>
            <a:endParaRPr dirty="0">
              <a:latin typeface="+mn-lt"/>
            </a:endParaRPr>
          </a:p>
          <a:p>
            <a:pPr marL="0" lvl="0" indent="0" algn="l" rtl="0">
              <a:spcBef>
                <a:spcPts val="1200"/>
              </a:spcBef>
              <a:spcAft>
                <a:spcPts val="0"/>
              </a:spcAft>
              <a:buNone/>
            </a:pPr>
            <a:r>
              <a:rPr lang="en-GB" dirty="0">
                <a:latin typeface="+mn-lt"/>
              </a:rPr>
              <a:t>• Critical thinking aids in emotional issues, resilience, and mental health.</a:t>
            </a:r>
            <a:endParaRPr dirty="0">
              <a:latin typeface="+mn-lt"/>
            </a:endParaRPr>
          </a:p>
          <a:p>
            <a:pPr marL="0" lvl="0" indent="0" algn="l" rtl="0">
              <a:spcBef>
                <a:spcPts val="1200"/>
              </a:spcBef>
              <a:spcAft>
                <a:spcPts val="0"/>
              </a:spcAft>
              <a:buNone/>
            </a:pPr>
            <a:r>
              <a:rPr lang="en-GB" dirty="0">
                <a:latin typeface="+mn-lt"/>
              </a:rPr>
              <a:t>• Social intelligence focuses on understanding and factoring in others' views.</a:t>
            </a:r>
            <a:endParaRPr dirty="0">
              <a:latin typeface="+mn-lt"/>
            </a:endParaRPr>
          </a:p>
          <a:p>
            <a:pPr marL="0" lvl="0" indent="0" algn="l" rtl="0">
              <a:spcBef>
                <a:spcPts val="1200"/>
              </a:spcBef>
              <a:spcAft>
                <a:spcPts val="1200"/>
              </a:spcAft>
              <a:buNone/>
            </a:pPr>
            <a:r>
              <a:rPr lang="en-GB" dirty="0">
                <a:latin typeface="+mn-lt"/>
              </a:rPr>
              <a:t>• These skills improve social situation management and connection building.</a:t>
            </a:r>
            <a:endParaRPr dirty="0">
              <a:latin typeface="+mn-lt"/>
            </a:endParaRPr>
          </a:p>
        </p:txBody>
      </p:sp>
      <p:pic>
        <p:nvPicPr>
          <p:cNvPr id="95" name="Google Shape;95;p17"/>
          <p:cNvPicPr preferRelativeResize="0"/>
          <p:nvPr/>
        </p:nvPicPr>
        <p:blipFill>
          <a:blip r:embed="rId3">
            <a:alphaModFix/>
          </a:blip>
          <a:stretch>
            <a:fillRect/>
          </a:stretch>
        </p:blipFill>
        <p:spPr>
          <a:xfrm>
            <a:off x="4776050" y="1194125"/>
            <a:ext cx="3723794" cy="36862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Capitalising on Emotional Intelligence</a:t>
            </a:r>
            <a:endParaRPr sz="2600"/>
          </a:p>
        </p:txBody>
      </p:sp>
      <p:sp>
        <p:nvSpPr>
          <p:cNvPr id="101" name="Google Shape;101;p18"/>
          <p:cNvSpPr txBox="1">
            <a:spLocks noGrp="1"/>
          </p:cNvSpPr>
          <p:nvPr>
            <p:ph type="body" idx="1"/>
          </p:nvPr>
        </p:nvSpPr>
        <p:spPr>
          <a:xfrm>
            <a:off x="311700" y="1266325"/>
            <a:ext cx="4260300" cy="3302700"/>
          </a:xfrm>
          <a:prstGeom prst="rect">
            <a:avLst/>
          </a:prstGeom>
        </p:spPr>
        <p:txBody>
          <a:bodyPr spcFirstLastPara="1" wrap="square" lIns="91425" tIns="91425" rIns="91425" bIns="91425" anchor="t" anchorCtr="0">
            <a:normAutofit fontScale="77500" lnSpcReduction="20000"/>
          </a:bodyPr>
          <a:lstStyle/>
          <a:p>
            <a:pPr marL="0" lvl="0" indent="0" algn="l" rtl="0">
              <a:spcBef>
                <a:spcPts val="0"/>
              </a:spcBef>
              <a:spcAft>
                <a:spcPts val="0"/>
              </a:spcAft>
              <a:buNone/>
            </a:pPr>
            <a:r>
              <a:rPr lang="en-GB" dirty="0"/>
              <a:t>• </a:t>
            </a:r>
            <a:r>
              <a:rPr lang="en-GB" dirty="0">
                <a:latin typeface="+mn-lt"/>
              </a:rPr>
              <a:t>Emotional Intelligence (EI) can enhance personal and business contacts.</a:t>
            </a:r>
            <a:endParaRPr dirty="0">
              <a:latin typeface="+mn-lt"/>
            </a:endParaRPr>
          </a:p>
          <a:p>
            <a:pPr marL="0" lvl="0" indent="0" algn="l" rtl="0">
              <a:spcBef>
                <a:spcPts val="1200"/>
              </a:spcBef>
              <a:spcAft>
                <a:spcPts val="0"/>
              </a:spcAft>
              <a:buNone/>
            </a:pPr>
            <a:r>
              <a:rPr lang="en-GB" dirty="0">
                <a:latin typeface="+mn-lt"/>
              </a:rPr>
              <a:t>• Relationship management in organizations promotes development and cooperation.</a:t>
            </a:r>
            <a:endParaRPr dirty="0">
              <a:latin typeface="+mn-lt"/>
            </a:endParaRPr>
          </a:p>
          <a:p>
            <a:pPr marL="0" lvl="0" indent="0" algn="l" rtl="0">
              <a:spcBef>
                <a:spcPts val="1200"/>
              </a:spcBef>
              <a:spcAft>
                <a:spcPts val="0"/>
              </a:spcAft>
              <a:buNone/>
            </a:pPr>
            <a:r>
              <a:rPr lang="en-GB" dirty="0">
                <a:latin typeface="+mn-lt"/>
              </a:rPr>
              <a:t>• Self-management involves relying on emotions and thoughts effectively.</a:t>
            </a:r>
            <a:endParaRPr dirty="0">
              <a:latin typeface="+mn-lt"/>
            </a:endParaRPr>
          </a:p>
          <a:p>
            <a:pPr marL="0" lvl="0" indent="0" algn="l" rtl="0">
              <a:spcBef>
                <a:spcPts val="1200"/>
              </a:spcBef>
              <a:spcAft>
                <a:spcPts val="0"/>
              </a:spcAft>
              <a:buNone/>
            </a:pPr>
            <a:r>
              <a:rPr lang="en-GB" dirty="0">
                <a:latin typeface="+mn-lt"/>
              </a:rPr>
              <a:t>• Social intelligence improves interpersonal skills, enabling better interaction and problem-solving.</a:t>
            </a:r>
            <a:endParaRPr dirty="0">
              <a:latin typeface="+mn-lt"/>
            </a:endParaRPr>
          </a:p>
          <a:p>
            <a:pPr marL="0" lvl="0" indent="0" algn="l" rtl="0">
              <a:spcBef>
                <a:spcPts val="1200"/>
              </a:spcBef>
              <a:spcAft>
                <a:spcPts val="1200"/>
              </a:spcAft>
              <a:buNone/>
            </a:pPr>
            <a:r>
              <a:rPr lang="en-GB" dirty="0">
                <a:latin typeface="+mn-lt"/>
              </a:rPr>
              <a:t>• Increased social intelligence fosters cordial relations at work and in life.</a:t>
            </a:r>
            <a:endParaRPr dirty="0">
              <a:latin typeface="+mn-lt"/>
            </a:endParaRPr>
          </a:p>
        </p:txBody>
      </p:sp>
      <p:pic>
        <p:nvPicPr>
          <p:cNvPr id="102" name="Google Shape;102;p18"/>
          <p:cNvPicPr preferRelativeResize="0"/>
          <p:nvPr/>
        </p:nvPicPr>
        <p:blipFill>
          <a:blip r:embed="rId3">
            <a:alphaModFix/>
          </a:blip>
          <a:stretch>
            <a:fillRect/>
          </a:stretch>
        </p:blipFill>
        <p:spPr>
          <a:xfrm>
            <a:off x="4503025" y="1481925"/>
            <a:ext cx="4267200" cy="304621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19"/>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Strategies to Improve Emotional Intelligence</a:t>
            </a:r>
            <a:endParaRPr sz="2600"/>
          </a:p>
        </p:txBody>
      </p:sp>
      <p:sp>
        <p:nvSpPr>
          <p:cNvPr id="108" name="Google Shape;108;p19"/>
          <p:cNvSpPr txBox="1">
            <a:spLocks noGrp="1"/>
          </p:cNvSpPr>
          <p:nvPr>
            <p:ph type="body" idx="1"/>
          </p:nvPr>
        </p:nvSpPr>
        <p:spPr>
          <a:xfrm>
            <a:off x="311700" y="1266175"/>
            <a:ext cx="3999900" cy="33027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GB" dirty="0">
                <a:latin typeface="+mn-lt"/>
              </a:rPr>
              <a:t>• Communication: Seeking feedback and seeking constructive feedback from others is crucial.</a:t>
            </a:r>
            <a:endParaRPr dirty="0">
              <a:latin typeface="+mn-lt"/>
            </a:endParaRPr>
          </a:p>
          <a:p>
            <a:pPr marL="0" lvl="0" indent="0" algn="l" rtl="0">
              <a:spcBef>
                <a:spcPts val="1200"/>
              </a:spcBef>
              <a:spcAft>
                <a:spcPts val="0"/>
              </a:spcAft>
              <a:buNone/>
            </a:pPr>
            <a:r>
              <a:rPr lang="en-GB" dirty="0">
                <a:latin typeface="+mn-lt"/>
              </a:rPr>
              <a:t>• Relationships and interaction: Society's expectations focus on relationships and interaction to improve relations.</a:t>
            </a:r>
            <a:endParaRPr dirty="0">
              <a:latin typeface="+mn-lt"/>
            </a:endParaRPr>
          </a:p>
          <a:p>
            <a:pPr marL="0" lvl="0" indent="0" algn="l" rtl="0">
              <a:spcBef>
                <a:spcPts val="1200"/>
              </a:spcBef>
              <a:spcAft>
                <a:spcPts val="0"/>
              </a:spcAft>
              <a:buNone/>
            </a:pPr>
            <a:r>
              <a:rPr lang="en-GB" dirty="0">
                <a:latin typeface="+mn-lt"/>
              </a:rPr>
              <a:t>• Outcome: Proposing solutions, accepting sanctions for mistakes, and offering apologies can provide an honest depiction of situations.</a:t>
            </a:r>
            <a:endParaRPr dirty="0">
              <a:latin typeface="+mn-lt"/>
            </a:endParaRPr>
          </a:p>
          <a:p>
            <a:pPr marL="0" lvl="0" indent="0" algn="l" rtl="0">
              <a:spcBef>
                <a:spcPts val="1200"/>
              </a:spcBef>
              <a:spcAft>
                <a:spcPts val="1200"/>
              </a:spcAft>
              <a:buNone/>
            </a:pPr>
            <a:r>
              <a:rPr lang="en-GB" dirty="0">
                <a:latin typeface="+mn-lt"/>
              </a:rPr>
              <a:t>• Empathy: </a:t>
            </a:r>
            <a:r>
              <a:rPr lang="en-GB" dirty="0" err="1">
                <a:latin typeface="+mn-lt"/>
              </a:rPr>
              <a:t>Modeling</a:t>
            </a:r>
            <a:r>
              <a:rPr lang="en-GB" dirty="0">
                <a:latin typeface="+mn-lt"/>
              </a:rPr>
              <a:t> relationships that cultivate empathy is essential.</a:t>
            </a:r>
            <a:endParaRPr dirty="0">
              <a:latin typeface="+mn-lt"/>
            </a:endParaRPr>
          </a:p>
        </p:txBody>
      </p:sp>
      <p:sp>
        <p:nvSpPr>
          <p:cNvPr id="109" name="Google Shape;109;p19"/>
          <p:cNvSpPr txBox="1">
            <a:spLocks noGrp="1"/>
          </p:cNvSpPr>
          <p:nvPr>
            <p:ph type="body" idx="2"/>
          </p:nvPr>
        </p:nvSpPr>
        <p:spPr>
          <a:xfrm>
            <a:off x="4832400" y="1266175"/>
            <a:ext cx="3999900" cy="3302700"/>
          </a:xfrm>
          <a:prstGeom prst="rect">
            <a:avLst/>
          </a:prstGeom>
        </p:spPr>
        <p:txBody>
          <a:bodyPr spcFirstLastPara="1" wrap="square" lIns="91425" tIns="91425" rIns="91425" bIns="91425" anchor="t" anchorCtr="0">
            <a:normAutofit lnSpcReduction="10000"/>
          </a:bodyPr>
          <a:lstStyle/>
          <a:p>
            <a:pPr marL="0" lvl="0" indent="0" algn="l" rtl="0">
              <a:spcBef>
                <a:spcPts val="0"/>
              </a:spcBef>
              <a:spcAft>
                <a:spcPts val="0"/>
              </a:spcAft>
              <a:buNone/>
            </a:pPr>
            <a:r>
              <a:rPr lang="en-GB" dirty="0">
                <a:latin typeface="+mn-lt"/>
              </a:rPr>
              <a:t>• Regular physical activities: Regular exercise promotes stress management and overall health.</a:t>
            </a:r>
            <a:endParaRPr dirty="0">
              <a:latin typeface="+mn-lt"/>
            </a:endParaRPr>
          </a:p>
          <a:p>
            <a:pPr marL="0" lvl="0" indent="0" algn="l" rtl="0">
              <a:spcBef>
                <a:spcPts val="1200"/>
              </a:spcBef>
              <a:spcAft>
                <a:spcPts val="0"/>
              </a:spcAft>
              <a:buNone/>
            </a:pPr>
            <a:r>
              <a:rPr lang="en-GB" dirty="0">
                <a:latin typeface="+mn-lt"/>
              </a:rPr>
              <a:t>• Self-management and resilience: Emphasize self-care and avoid coercion or manipulation.</a:t>
            </a:r>
            <a:endParaRPr dirty="0">
              <a:latin typeface="+mn-lt"/>
            </a:endParaRPr>
          </a:p>
          <a:p>
            <a:pPr marL="0" lvl="0" indent="0" algn="l" rtl="0">
              <a:spcBef>
                <a:spcPts val="1200"/>
              </a:spcBef>
              <a:spcAft>
                <a:spcPts val="0"/>
              </a:spcAft>
              <a:buNone/>
            </a:pPr>
            <a:r>
              <a:rPr lang="en-GB" dirty="0">
                <a:latin typeface="+mn-lt"/>
              </a:rPr>
              <a:t>• Social intelligence: Seek new people's knowledge, explore others' views, and initiate dialogues.</a:t>
            </a:r>
            <a:endParaRPr dirty="0">
              <a:latin typeface="+mn-lt"/>
            </a:endParaRPr>
          </a:p>
          <a:p>
            <a:pPr marL="0" lvl="0" indent="0" algn="l" rtl="0">
              <a:spcBef>
                <a:spcPts val="1200"/>
              </a:spcBef>
              <a:spcAft>
                <a:spcPts val="1200"/>
              </a:spcAft>
              <a:buNone/>
            </a:pPr>
            <a:r>
              <a:rPr lang="en-GB" dirty="0">
                <a:latin typeface="+mn-lt"/>
              </a:rPr>
              <a:t>• Thinking first: Writing thoughts can lead to more ordered thoughts and reasoned actions in business.</a:t>
            </a:r>
            <a:endParaRPr dirty="0">
              <a:latin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3"/>
        <p:cNvGrpSpPr/>
        <p:nvPr/>
      </p:nvGrpSpPr>
      <p:grpSpPr>
        <a:xfrm>
          <a:off x="0" y="0"/>
          <a:ext cx="0" cy="0"/>
          <a:chOff x="0" y="0"/>
          <a:chExt cx="0" cy="0"/>
        </a:xfrm>
      </p:grpSpPr>
      <p:sp>
        <p:nvSpPr>
          <p:cNvPr id="114" name="Google Shape;114;p20"/>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2600"/>
              <a:t>Personal Action Plan for Enhancing EI</a:t>
            </a:r>
            <a:endParaRPr sz="2600"/>
          </a:p>
        </p:txBody>
      </p:sp>
      <p:graphicFrame>
        <p:nvGraphicFramePr>
          <p:cNvPr id="115" name="Google Shape;115;p20"/>
          <p:cNvGraphicFramePr/>
          <p:nvPr>
            <p:extLst>
              <p:ext uri="{D42A27DB-BD31-4B8C-83A1-F6EECF244321}">
                <p14:modId xmlns:p14="http://schemas.microsoft.com/office/powerpoint/2010/main" val="703380488"/>
              </p:ext>
            </p:extLst>
          </p:nvPr>
        </p:nvGraphicFramePr>
        <p:xfrm>
          <a:off x="121000" y="1152426"/>
          <a:ext cx="8902000" cy="3913931"/>
        </p:xfrm>
        <a:graphic>
          <a:graphicData uri="http://schemas.openxmlformats.org/drawingml/2006/table">
            <a:tbl>
              <a:tblPr>
                <a:noFill/>
                <a:tableStyleId>{41355F8C-3232-436A-AC6A-A45F4F12740F}</a:tableStyleId>
              </a:tblPr>
              <a:tblGrid>
                <a:gridCol w="1801075">
                  <a:extLst>
                    <a:ext uri="{9D8B030D-6E8A-4147-A177-3AD203B41FA5}">
                      <a16:colId xmlns:a16="http://schemas.microsoft.com/office/drawing/2014/main" val="20000"/>
                    </a:ext>
                  </a:extLst>
                </a:gridCol>
                <a:gridCol w="1889650">
                  <a:extLst>
                    <a:ext uri="{9D8B030D-6E8A-4147-A177-3AD203B41FA5}">
                      <a16:colId xmlns:a16="http://schemas.microsoft.com/office/drawing/2014/main" val="20001"/>
                    </a:ext>
                  </a:extLst>
                </a:gridCol>
                <a:gridCol w="1845350">
                  <a:extLst>
                    <a:ext uri="{9D8B030D-6E8A-4147-A177-3AD203B41FA5}">
                      <a16:colId xmlns:a16="http://schemas.microsoft.com/office/drawing/2014/main" val="20002"/>
                    </a:ext>
                  </a:extLst>
                </a:gridCol>
                <a:gridCol w="1269600">
                  <a:extLst>
                    <a:ext uri="{9D8B030D-6E8A-4147-A177-3AD203B41FA5}">
                      <a16:colId xmlns:a16="http://schemas.microsoft.com/office/drawing/2014/main" val="20003"/>
                    </a:ext>
                  </a:extLst>
                </a:gridCol>
                <a:gridCol w="2096325">
                  <a:extLst>
                    <a:ext uri="{9D8B030D-6E8A-4147-A177-3AD203B41FA5}">
                      <a16:colId xmlns:a16="http://schemas.microsoft.com/office/drawing/2014/main" val="20004"/>
                    </a:ext>
                  </a:extLst>
                </a:gridCol>
              </a:tblGrid>
              <a:tr h="536528">
                <a:tc>
                  <a:txBody>
                    <a:bodyPr/>
                    <a:lstStyle/>
                    <a:p>
                      <a:pPr marL="0" lvl="0" indent="0" algn="just" rtl="0">
                        <a:lnSpc>
                          <a:spcPct val="150000"/>
                        </a:lnSpc>
                        <a:spcBef>
                          <a:spcPts val="0"/>
                        </a:spcBef>
                        <a:spcAft>
                          <a:spcPts val="0"/>
                        </a:spcAft>
                        <a:buNone/>
                      </a:pPr>
                      <a:r>
                        <a:rPr lang="en-GB" sz="800" b="1">
                          <a:latin typeface="+mn-lt"/>
                          <a:ea typeface="Times New Roman"/>
                          <a:cs typeface="Times New Roman"/>
                          <a:sym typeface="Times New Roman"/>
                        </a:rPr>
                        <a:t>Objective</a:t>
                      </a:r>
                      <a:endParaRPr sz="800" b="1">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b="1">
                          <a:latin typeface="+mn-lt"/>
                          <a:ea typeface="Times New Roman"/>
                          <a:cs typeface="Times New Roman"/>
                          <a:sym typeface="Times New Roman"/>
                        </a:rPr>
                        <a:t>Task</a:t>
                      </a:r>
                      <a:endParaRPr sz="800" b="1">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b="1">
                          <a:latin typeface="+mn-lt"/>
                          <a:ea typeface="Times New Roman"/>
                          <a:cs typeface="Times New Roman"/>
                          <a:sym typeface="Times New Roman"/>
                        </a:rPr>
                        <a:t>Success Criteria</a:t>
                      </a:r>
                      <a:endParaRPr sz="800" b="1">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b="1">
                          <a:latin typeface="+mn-lt"/>
                          <a:ea typeface="Times New Roman"/>
                          <a:cs typeface="Times New Roman"/>
                          <a:sym typeface="Times New Roman"/>
                        </a:rPr>
                        <a:t>Time Frame</a:t>
                      </a:r>
                      <a:endParaRPr sz="800" b="1">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b="1">
                          <a:latin typeface="+mn-lt"/>
                          <a:ea typeface="Times New Roman"/>
                          <a:cs typeface="Times New Roman"/>
                          <a:sym typeface="Times New Roman"/>
                        </a:rPr>
                        <a:t>Resources</a:t>
                      </a:r>
                      <a:endParaRPr sz="800" b="1">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690445">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Develop Empathy</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Practice active listening and engage in conversations to understand others' feelings and perspectives.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Improved ability to connect with colleagues and provide support.</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1-2 months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Books on empathy, communication workshops, peer feedback.</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690445">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Enhance Self-Regulation</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Implement techniques such as mindfulness and breathing exercises to manage emotional responses.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Greater control over emotions during stressful situations.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1 month</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Mindfulness apps, online courses on self-regulation.</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497295">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Build Resilience</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Engage in resilience training or workshops to learn coping strategies for adversity.</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Increased confidence in handling challenges and setbacks.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3 months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Resilience training programs, self-help books on resilience.</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3"/>
                  </a:ext>
                </a:extLst>
              </a:tr>
              <a:tr h="497295">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Strengthen Relationship Management</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Collaborate with colleagues on projects and practice conflict resolution skills.</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Improved team dynamics and stronger professional relationships.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2-3 months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Team-building activities, communication skills workshops.</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4"/>
                  </a:ext>
                </a:extLst>
              </a:tr>
              <a:tr h="690445">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Gather and Utilize Feedback</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Request constructive feedback from peers and mentors regarding EI skills and areas for improvement.</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a:latin typeface="+mn-lt"/>
                          <a:ea typeface="Times New Roman"/>
                          <a:cs typeface="Times New Roman"/>
                          <a:sym typeface="Times New Roman"/>
                        </a:rPr>
                        <a:t>Specific actionable insights to guide further development.</a:t>
                      </a:r>
                      <a:endParaRPr sz="80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Ongoing</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tc>
                  <a:txBody>
                    <a:bodyPr/>
                    <a:lstStyle/>
                    <a:p>
                      <a:pPr marL="0" lvl="0" indent="0" algn="just" rtl="0">
                        <a:lnSpc>
                          <a:spcPct val="150000"/>
                        </a:lnSpc>
                        <a:spcBef>
                          <a:spcPts val="0"/>
                        </a:spcBef>
                        <a:spcAft>
                          <a:spcPts val="0"/>
                        </a:spcAft>
                        <a:buNone/>
                      </a:pPr>
                      <a:r>
                        <a:rPr lang="en-GB" sz="800" dirty="0">
                          <a:latin typeface="+mn-lt"/>
                          <a:ea typeface="Times New Roman"/>
                          <a:cs typeface="Times New Roman"/>
                          <a:sym typeface="Times New Roman"/>
                        </a:rPr>
                        <a:t>Feedback forms, mentoring sessions, performance reviews.</a:t>
                      </a:r>
                      <a:endParaRPr sz="800" dirty="0">
                        <a:latin typeface="+mn-lt"/>
                        <a:ea typeface="Times New Roman"/>
                        <a:cs typeface="Times New Roman"/>
                        <a:sym typeface="Times New Roman"/>
                      </a:endParaRPr>
                    </a:p>
                  </a:txBody>
                  <a:tcPr marL="63500" marR="63500" marT="63500" marB="63500">
                    <a:lnL w="12700" cap="flat" cmpd="sng">
                      <a:solidFill>
                        <a:srgbClr val="000000"/>
                      </a:solidFill>
                      <a:prstDash val="solid"/>
                      <a:round/>
                      <a:headEnd type="none" w="sm" len="sm"/>
                      <a:tailEnd type="none" w="sm" len="sm"/>
                    </a:lnL>
                    <a:lnR w="12700" cap="flat" cmpd="sng">
                      <a:solidFill>
                        <a:srgbClr val="000000"/>
                      </a:solidFill>
                      <a:prstDash val="solid"/>
                      <a:round/>
                      <a:headEnd type="none" w="sm" len="sm"/>
                      <a:tailEnd type="none" w="sm" len="sm"/>
                    </a:lnR>
                    <a:lnT w="12700" cap="flat" cmpd="sng">
                      <a:solidFill>
                        <a:srgbClr val="000000"/>
                      </a:solidFill>
                      <a:prstDash val="solid"/>
                      <a:round/>
                      <a:headEnd type="none" w="sm" len="sm"/>
                      <a:tailEnd type="none" w="sm" len="sm"/>
                    </a:lnT>
                    <a:lnB w="127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21"/>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Conclusion</a:t>
            </a:r>
            <a:endParaRPr/>
          </a:p>
        </p:txBody>
      </p:sp>
      <p:sp>
        <p:nvSpPr>
          <p:cNvPr id="121" name="Google Shape;121;p21"/>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None/>
            </a:pPr>
            <a:r>
              <a:rPr lang="en-GB" sz="1600" dirty="0">
                <a:latin typeface="+mn-lt"/>
              </a:rPr>
              <a:t>Emotional Intelligence (EI) is arguably the most important factor one needs both in their interactions with others and in their individual development. </a:t>
            </a:r>
          </a:p>
          <a:p>
            <a:pPr marL="0" lvl="0" indent="0" algn="l" rtl="0">
              <a:spcBef>
                <a:spcPts val="0"/>
              </a:spcBef>
              <a:spcAft>
                <a:spcPts val="0"/>
              </a:spcAft>
              <a:buNone/>
            </a:pPr>
            <a:endParaRPr lang="en-GB" sz="1600" dirty="0">
              <a:latin typeface="+mn-lt"/>
            </a:endParaRPr>
          </a:p>
          <a:p>
            <a:pPr marL="0" lvl="0" indent="0" algn="l" rtl="0">
              <a:spcBef>
                <a:spcPts val="0"/>
              </a:spcBef>
              <a:spcAft>
                <a:spcPts val="0"/>
              </a:spcAft>
              <a:buNone/>
            </a:pPr>
            <a:r>
              <a:rPr lang="en-GB" sz="1600" dirty="0">
                <a:latin typeface="+mn-lt"/>
              </a:rPr>
              <a:t>It is worth stating that investing in Emotional Intelligence is always an investment that pays off when learning to cope with the problems of everyday life as well as when making and maintaining beneficial relationships. Even more appropriately, it climaxes with the immense ability of relating with other human beings, making sound judgments and leading a healthy normal life at a personal and professional scope together.</a:t>
            </a:r>
            <a:endParaRPr sz="1600" dirty="0">
              <a:latin typeface="+mn-l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311700" y="445025"/>
            <a:ext cx="8520600" cy="7074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References</a:t>
            </a:r>
            <a:endParaRPr/>
          </a:p>
        </p:txBody>
      </p:sp>
      <p:sp>
        <p:nvSpPr>
          <p:cNvPr id="127" name="Google Shape;127;p22"/>
          <p:cNvSpPr txBox="1">
            <a:spLocks noGrp="1"/>
          </p:cNvSpPr>
          <p:nvPr>
            <p:ph type="body" idx="1"/>
          </p:nvPr>
        </p:nvSpPr>
        <p:spPr>
          <a:xfrm>
            <a:off x="311700" y="1266325"/>
            <a:ext cx="8520600" cy="3302700"/>
          </a:xfrm>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0"/>
              </a:spcBef>
              <a:spcAft>
                <a:spcPts val="0"/>
              </a:spcAft>
              <a:buNone/>
            </a:pPr>
            <a:r>
              <a:rPr lang="en-GB" sz="1200" dirty="0">
                <a:solidFill>
                  <a:srgbClr val="222222"/>
                </a:solidFill>
                <a:highlight>
                  <a:srgbClr val="FFFFFF"/>
                </a:highlight>
                <a:latin typeface="+mn-lt"/>
                <a:ea typeface="Times New Roman"/>
                <a:cs typeface="Times New Roman"/>
                <a:sym typeface="Times New Roman"/>
              </a:rPr>
              <a:t>Bru-Luna, L.M., Martí-</a:t>
            </a:r>
            <a:r>
              <a:rPr lang="en-GB" sz="1200" dirty="0" err="1">
                <a:solidFill>
                  <a:srgbClr val="222222"/>
                </a:solidFill>
                <a:highlight>
                  <a:srgbClr val="FFFFFF"/>
                </a:highlight>
                <a:latin typeface="+mn-lt"/>
                <a:ea typeface="Times New Roman"/>
                <a:cs typeface="Times New Roman"/>
                <a:sym typeface="Times New Roman"/>
              </a:rPr>
              <a:t>Vilar</a:t>
            </a:r>
            <a:r>
              <a:rPr lang="en-GB" sz="1200" dirty="0">
                <a:solidFill>
                  <a:srgbClr val="222222"/>
                </a:solidFill>
                <a:highlight>
                  <a:srgbClr val="FFFFFF"/>
                </a:highlight>
                <a:latin typeface="+mn-lt"/>
                <a:ea typeface="Times New Roman"/>
                <a:cs typeface="Times New Roman"/>
                <a:sym typeface="Times New Roman"/>
              </a:rPr>
              <a:t>, M., Merino-Soto, C. and </a:t>
            </a:r>
            <a:r>
              <a:rPr lang="en-GB" sz="1200" dirty="0" err="1">
                <a:solidFill>
                  <a:srgbClr val="222222"/>
                </a:solidFill>
                <a:highlight>
                  <a:srgbClr val="FFFFFF"/>
                </a:highlight>
                <a:latin typeface="+mn-lt"/>
                <a:ea typeface="Times New Roman"/>
                <a:cs typeface="Times New Roman"/>
                <a:sym typeface="Times New Roman"/>
              </a:rPr>
              <a:t>Cervera</a:t>
            </a:r>
            <a:r>
              <a:rPr lang="en-GB" sz="1200" dirty="0">
                <a:solidFill>
                  <a:srgbClr val="222222"/>
                </a:solidFill>
                <a:highlight>
                  <a:srgbClr val="FFFFFF"/>
                </a:highlight>
                <a:latin typeface="+mn-lt"/>
                <a:ea typeface="Times New Roman"/>
                <a:cs typeface="Times New Roman"/>
                <a:sym typeface="Times New Roman"/>
              </a:rPr>
              <a:t>-Santiago, J.L., 2021, December. Emotional intelligence measures: A systematic review. In </a:t>
            </a:r>
            <a:r>
              <a:rPr lang="en-GB" sz="1200" i="1" dirty="0">
                <a:solidFill>
                  <a:srgbClr val="222222"/>
                </a:solidFill>
                <a:highlight>
                  <a:srgbClr val="FFFFFF"/>
                </a:highlight>
                <a:latin typeface="+mn-lt"/>
                <a:ea typeface="Times New Roman"/>
                <a:cs typeface="Times New Roman"/>
                <a:sym typeface="Times New Roman"/>
              </a:rPr>
              <a:t>Healthcare</a:t>
            </a:r>
            <a:r>
              <a:rPr lang="en-GB" sz="1200" dirty="0">
                <a:solidFill>
                  <a:srgbClr val="222222"/>
                </a:solidFill>
                <a:highlight>
                  <a:srgbClr val="FFFFFF"/>
                </a:highlight>
                <a:latin typeface="+mn-lt"/>
                <a:ea typeface="Times New Roman"/>
                <a:cs typeface="Times New Roman"/>
                <a:sym typeface="Times New Roman"/>
              </a:rPr>
              <a:t> (Vol. 9, No. 12, p. 1696). MDPI.</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err="1">
                <a:solidFill>
                  <a:srgbClr val="222222"/>
                </a:solidFill>
                <a:highlight>
                  <a:srgbClr val="FFFFFF"/>
                </a:highlight>
                <a:latin typeface="+mn-lt"/>
                <a:ea typeface="Times New Roman"/>
                <a:cs typeface="Times New Roman"/>
                <a:sym typeface="Times New Roman"/>
              </a:rPr>
              <a:t>Capannolo</a:t>
            </a:r>
            <a:r>
              <a:rPr lang="en-GB" sz="1200" dirty="0">
                <a:solidFill>
                  <a:srgbClr val="222222"/>
                </a:solidFill>
                <a:highlight>
                  <a:srgbClr val="FFFFFF"/>
                </a:highlight>
                <a:latin typeface="+mn-lt"/>
                <a:ea typeface="Times New Roman"/>
                <a:cs typeface="Times New Roman"/>
                <a:sym typeface="Times New Roman"/>
              </a:rPr>
              <a:t>, G., 2020. </a:t>
            </a:r>
            <a:r>
              <a:rPr lang="en-GB" sz="1200" i="1" dirty="0">
                <a:solidFill>
                  <a:srgbClr val="222222"/>
                </a:solidFill>
                <a:highlight>
                  <a:srgbClr val="FFFFFF"/>
                </a:highlight>
                <a:latin typeface="+mn-lt"/>
                <a:ea typeface="Times New Roman"/>
                <a:cs typeface="Times New Roman"/>
                <a:sym typeface="Times New Roman"/>
              </a:rPr>
              <a:t>Self-managing employees’ Emotional Intelligence to engage in Innovative Work </a:t>
            </a:r>
            <a:r>
              <a:rPr lang="en-GB" sz="1200" i="1" dirty="0" err="1">
                <a:solidFill>
                  <a:srgbClr val="222222"/>
                </a:solidFill>
                <a:highlight>
                  <a:srgbClr val="FFFFFF"/>
                </a:highlight>
                <a:latin typeface="+mn-lt"/>
                <a:ea typeface="Times New Roman"/>
                <a:cs typeface="Times New Roman"/>
                <a:sym typeface="Times New Roman"/>
              </a:rPr>
              <a:t>Behavior</a:t>
            </a:r>
            <a:r>
              <a:rPr lang="en-GB" sz="1200" dirty="0">
                <a:solidFill>
                  <a:srgbClr val="222222"/>
                </a:solidFill>
                <a:highlight>
                  <a:srgbClr val="FFFFFF"/>
                </a:highlight>
                <a:latin typeface="+mn-lt"/>
                <a:ea typeface="Times New Roman"/>
                <a:cs typeface="Times New Roman"/>
                <a:sym typeface="Times New Roman"/>
              </a:rPr>
              <a:t> (Master's thesis, University of Twente).</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a:solidFill>
                  <a:srgbClr val="222222"/>
                </a:solidFill>
                <a:highlight>
                  <a:srgbClr val="FFFFFF"/>
                </a:highlight>
                <a:latin typeface="+mn-lt"/>
                <a:ea typeface="Times New Roman"/>
                <a:cs typeface="Times New Roman"/>
                <a:sym typeface="Times New Roman"/>
              </a:rPr>
              <a:t>Choudhury, J., 2021. Emotional Intelligence, Socio-Emotional Competence and Human Capital. </a:t>
            </a:r>
            <a:r>
              <a:rPr lang="en-GB" sz="1200" i="1" dirty="0">
                <a:solidFill>
                  <a:srgbClr val="222222"/>
                </a:solidFill>
                <a:highlight>
                  <a:srgbClr val="FFFFFF"/>
                </a:highlight>
                <a:latin typeface="+mn-lt"/>
                <a:ea typeface="Times New Roman"/>
                <a:cs typeface="Times New Roman"/>
                <a:sym typeface="Times New Roman"/>
              </a:rPr>
              <a:t>Ra Journal of Applied Research</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7</a:t>
            </a:r>
            <a:r>
              <a:rPr lang="en-GB" sz="1200" dirty="0">
                <a:solidFill>
                  <a:srgbClr val="222222"/>
                </a:solidFill>
                <a:highlight>
                  <a:srgbClr val="FFFFFF"/>
                </a:highlight>
                <a:latin typeface="+mn-lt"/>
                <a:ea typeface="Times New Roman"/>
                <a:cs typeface="Times New Roman"/>
                <a:sym typeface="Times New Roman"/>
              </a:rPr>
              <a:t>(4), pp.2932-2938.</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a:solidFill>
                  <a:srgbClr val="222222"/>
                </a:solidFill>
                <a:highlight>
                  <a:srgbClr val="FFFFFF"/>
                </a:highlight>
                <a:latin typeface="+mn-lt"/>
                <a:ea typeface="Times New Roman"/>
                <a:cs typeface="Times New Roman"/>
                <a:sym typeface="Times New Roman"/>
              </a:rPr>
              <a:t>D'Amico, A. and Geraci, A., 2023. Beyond emotional intelligence: The new construct of meta-emotional intelligence. </a:t>
            </a:r>
            <a:r>
              <a:rPr lang="en-GB" sz="1200" i="1" dirty="0">
                <a:solidFill>
                  <a:srgbClr val="222222"/>
                </a:solidFill>
                <a:highlight>
                  <a:srgbClr val="FFFFFF"/>
                </a:highlight>
                <a:latin typeface="+mn-lt"/>
                <a:ea typeface="Times New Roman"/>
                <a:cs typeface="Times New Roman"/>
                <a:sym typeface="Times New Roman"/>
              </a:rPr>
              <a:t>Frontiers in psychology</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14</a:t>
            </a:r>
            <a:r>
              <a:rPr lang="en-GB" sz="1200" dirty="0">
                <a:solidFill>
                  <a:srgbClr val="222222"/>
                </a:solidFill>
                <a:highlight>
                  <a:srgbClr val="FFFFFF"/>
                </a:highlight>
                <a:latin typeface="+mn-lt"/>
                <a:ea typeface="Times New Roman"/>
                <a:cs typeface="Times New Roman"/>
                <a:sym typeface="Times New Roman"/>
              </a:rPr>
              <a:t>, p.1096663.</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a:solidFill>
                  <a:srgbClr val="222222"/>
                </a:solidFill>
                <a:highlight>
                  <a:srgbClr val="FFFFFF"/>
                </a:highlight>
                <a:latin typeface="+mn-lt"/>
                <a:ea typeface="Times New Roman"/>
                <a:cs typeface="Times New Roman"/>
                <a:sym typeface="Times New Roman"/>
              </a:rPr>
              <a:t>Dilawar, S.M., Durrani, D.K., Li, X. and Anjum, M.A., 2021. Decision-making in highly stressful emergencies: The interactive effects of trait emotional intelligence. </a:t>
            </a:r>
            <a:r>
              <a:rPr lang="en-GB" sz="1200" i="1" dirty="0">
                <a:solidFill>
                  <a:srgbClr val="222222"/>
                </a:solidFill>
                <a:highlight>
                  <a:srgbClr val="FFFFFF"/>
                </a:highlight>
                <a:latin typeface="+mn-lt"/>
                <a:ea typeface="Times New Roman"/>
                <a:cs typeface="Times New Roman"/>
                <a:sym typeface="Times New Roman"/>
              </a:rPr>
              <a:t>Current psychology</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40</a:t>
            </a:r>
            <a:r>
              <a:rPr lang="en-GB" sz="1200" dirty="0">
                <a:solidFill>
                  <a:srgbClr val="222222"/>
                </a:solidFill>
                <a:highlight>
                  <a:srgbClr val="FFFFFF"/>
                </a:highlight>
                <a:latin typeface="+mn-lt"/>
                <a:ea typeface="Times New Roman"/>
                <a:cs typeface="Times New Roman"/>
                <a:sym typeface="Times New Roman"/>
              </a:rPr>
              <a:t>(6), pp.2988-3005.</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err="1">
                <a:solidFill>
                  <a:srgbClr val="222222"/>
                </a:solidFill>
                <a:highlight>
                  <a:srgbClr val="FFFFFF"/>
                </a:highlight>
                <a:latin typeface="+mn-lt"/>
                <a:ea typeface="Times New Roman"/>
                <a:cs typeface="Times New Roman"/>
                <a:sym typeface="Times New Roman"/>
              </a:rPr>
              <a:t>Drigas</a:t>
            </a:r>
            <a:r>
              <a:rPr lang="en-GB" sz="1200" dirty="0">
                <a:solidFill>
                  <a:srgbClr val="222222"/>
                </a:solidFill>
                <a:highlight>
                  <a:srgbClr val="FFFFFF"/>
                </a:highlight>
                <a:latin typeface="+mn-lt"/>
                <a:ea typeface="Times New Roman"/>
                <a:cs typeface="Times New Roman"/>
                <a:sym typeface="Times New Roman"/>
              </a:rPr>
              <a:t>, A., </a:t>
            </a:r>
            <a:r>
              <a:rPr lang="en-GB" sz="1200" dirty="0" err="1">
                <a:solidFill>
                  <a:srgbClr val="222222"/>
                </a:solidFill>
                <a:highlight>
                  <a:srgbClr val="FFFFFF"/>
                </a:highlight>
                <a:latin typeface="+mn-lt"/>
                <a:ea typeface="Times New Roman"/>
                <a:cs typeface="Times New Roman"/>
                <a:sym typeface="Times New Roman"/>
              </a:rPr>
              <a:t>Papoutsi</a:t>
            </a:r>
            <a:r>
              <a:rPr lang="en-GB" sz="1200" dirty="0">
                <a:solidFill>
                  <a:srgbClr val="222222"/>
                </a:solidFill>
                <a:highlight>
                  <a:srgbClr val="FFFFFF"/>
                </a:highlight>
                <a:latin typeface="+mn-lt"/>
                <a:ea typeface="Times New Roman"/>
                <a:cs typeface="Times New Roman"/>
                <a:sym typeface="Times New Roman"/>
              </a:rPr>
              <a:t>, C. and </a:t>
            </a:r>
            <a:r>
              <a:rPr lang="en-GB" sz="1200" dirty="0" err="1">
                <a:solidFill>
                  <a:srgbClr val="222222"/>
                </a:solidFill>
                <a:highlight>
                  <a:srgbClr val="FFFFFF"/>
                </a:highlight>
                <a:latin typeface="+mn-lt"/>
                <a:ea typeface="Times New Roman"/>
                <a:cs typeface="Times New Roman"/>
                <a:sym typeface="Times New Roman"/>
              </a:rPr>
              <a:t>Skianis</a:t>
            </a:r>
            <a:r>
              <a:rPr lang="en-GB" sz="1200" dirty="0">
                <a:solidFill>
                  <a:srgbClr val="222222"/>
                </a:solidFill>
                <a:highlight>
                  <a:srgbClr val="FFFFFF"/>
                </a:highlight>
                <a:latin typeface="+mn-lt"/>
                <a:ea typeface="Times New Roman"/>
                <a:cs typeface="Times New Roman"/>
                <a:sym typeface="Times New Roman"/>
              </a:rPr>
              <a:t>, C., 2021. Metacognitive and metaemotional training strategies through the nine-layer pyramid model of emotional intelligence. </a:t>
            </a:r>
            <a:r>
              <a:rPr lang="en-GB" sz="1200" i="1" dirty="0">
                <a:solidFill>
                  <a:srgbClr val="222222"/>
                </a:solidFill>
                <a:highlight>
                  <a:srgbClr val="FFFFFF"/>
                </a:highlight>
                <a:latin typeface="+mn-lt"/>
                <a:ea typeface="Times New Roman"/>
                <a:cs typeface="Times New Roman"/>
                <a:sym typeface="Times New Roman"/>
              </a:rPr>
              <a:t>International Journal of Recent Contributions from Engineering, Science &amp; IT (</a:t>
            </a:r>
            <a:r>
              <a:rPr lang="en-GB" sz="1200" i="1" dirty="0" err="1">
                <a:solidFill>
                  <a:srgbClr val="222222"/>
                </a:solidFill>
                <a:highlight>
                  <a:srgbClr val="FFFFFF"/>
                </a:highlight>
                <a:latin typeface="+mn-lt"/>
                <a:ea typeface="Times New Roman"/>
                <a:cs typeface="Times New Roman"/>
                <a:sym typeface="Times New Roman"/>
              </a:rPr>
              <a:t>iJES</a:t>
            </a:r>
            <a:r>
              <a:rPr lang="en-GB" sz="1200" i="1" dirty="0">
                <a:solidFill>
                  <a:srgbClr val="222222"/>
                </a:solidFill>
                <a:highlight>
                  <a:srgbClr val="FFFFFF"/>
                </a:highlight>
                <a:latin typeface="+mn-lt"/>
                <a:ea typeface="Times New Roman"/>
                <a:cs typeface="Times New Roman"/>
                <a:sym typeface="Times New Roman"/>
              </a:rPr>
              <a:t>)</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9</a:t>
            </a:r>
            <a:r>
              <a:rPr lang="en-GB" sz="1200" dirty="0">
                <a:solidFill>
                  <a:srgbClr val="222222"/>
                </a:solidFill>
                <a:highlight>
                  <a:srgbClr val="FFFFFF"/>
                </a:highlight>
                <a:latin typeface="+mn-lt"/>
                <a:ea typeface="Times New Roman"/>
                <a:cs typeface="Times New Roman"/>
                <a:sym typeface="Times New Roman"/>
              </a:rPr>
              <a:t>(4), pp.58-76.</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err="1">
                <a:solidFill>
                  <a:srgbClr val="222222"/>
                </a:solidFill>
                <a:highlight>
                  <a:srgbClr val="FFFFFF"/>
                </a:highlight>
                <a:latin typeface="+mn-lt"/>
                <a:ea typeface="Times New Roman"/>
                <a:cs typeface="Times New Roman"/>
                <a:sym typeface="Times New Roman"/>
              </a:rPr>
              <a:t>Drigas</a:t>
            </a:r>
            <a:r>
              <a:rPr lang="en-GB" sz="1200" dirty="0">
                <a:solidFill>
                  <a:srgbClr val="222222"/>
                </a:solidFill>
                <a:highlight>
                  <a:srgbClr val="FFFFFF"/>
                </a:highlight>
                <a:latin typeface="+mn-lt"/>
                <a:ea typeface="Times New Roman"/>
                <a:cs typeface="Times New Roman"/>
                <a:sym typeface="Times New Roman"/>
              </a:rPr>
              <a:t>, A. and </a:t>
            </a:r>
            <a:r>
              <a:rPr lang="en-GB" sz="1200" dirty="0" err="1">
                <a:solidFill>
                  <a:srgbClr val="222222"/>
                </a:solidFill>
                <a:highlight>
                  <a:srgbClr val="FFFFFF"/>
                </a:highlight>
                <a:latin typeface="+mn-lt"/>
                <a:ea typeface="Times New Roman"/>
                <a:cs typeface="Times New Roman"/>
                <a:sym typeface="Times New Roman"/>
              </a:rPr>
              <a:t>Papoutsi</a:t>
            </a:r>
            <a:r>
              <a:rPr lang="en-GB" sz="1200" dirty="0">
                <a:solidFill>
                  <a:srgbClr val="222222"/>
                </a:solidFill>
                <a:highlight>
                  <a:srgbClr val="FFFFFF"/>
                </a:highlight>
                <a:latin typeface="+mn-lt"/>
                <a:ea typeface="Times New Roman"/>
                <a:cs typeface="Times New Roman"/>
                <a:sym typeface="Times New Roman"/>
              </a:rPr>
              <a:t>, C., 2020. The Need for Emotional Intelligence Training Education in Critical and Stressful Situations: The Case of Covid-19. </a:t>
            </a:r>
            <a:r>
              <a:rPr lang="en-GB" sz="1200" i="1" dirty="0">
                <a:solidFill>
                  <a:srgbClr val="222222"/>
                </a:solidFill>
                <a:highlight>
                  <a:srgbClr val="FFFFFF"/>
                </a:highlight>
                <a:latin typeface="+mn-lt"/>
                <a:ea typeface="Times New Roman"/>
                <a:cs typeface="Times New Roman"/>
                <a:sym typeface="Times New Roman"/>
              </a:rPr>
              <a:t>Int. J. Recent Contributions Eng. Sci. IT</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8</a:t>
            </a:r>
            <a:r>
              <a:rPr lang="en-GB" sz="1200" dirty="0">
                <a:solidFill>
                  <a:srgbClr val="222222"/>
                </a:solidFill>
                <a:highlight>
                  <a:srgbClr val="FFFFFF"/>
                </a:highlight>
                <a:latin typeface="+mn-lt"/>
                <a:ea typeface="Times New Roman"/>
                <a:cs typeface="Times New Roman"/>
                <a:sym typeface="Times New Roman"/>
              </a:rPr>
              <a:t>(3), pp.20-36.</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a:solidFill>
                  <a:srgbClr val="222222"/>
                </a:solidFill>
                <a:highlight>
                  <a:srgbClr val="FFFFFF"/>
                </a:highlight>
                <a:latin typeface="+mn-lt"/>
                <a:ea typeface="Times New Roman"/>
                <a:cs typeface="Times New Roman"/>
                <a:sym typeface="Times New Roman"/>
              </a:rPr>
              <a:t>Rotich, B. and </a:t>
            </a:r>
            <a:r>
              <a:rPr lang="en-GB" sz="1200" dirty="0" err="1">
                <a:solidFill>
                  <a:srgbClr val="222222"/>
                </a:solidFill>
                <a:highlight>
                  <a:srgbClr val="FFFFFF"/>
                </a:highlight>
                <a:latin typeface="+mn-lt"/>
                <a:ea typeface="Times New Roman"/>
                <a:cs typeface="Times New Roman"/>
                <a:sym typeface="Times New Roman"/>
              </a:rPr>
              <a:t>Maket</a:t>
            </a:r>
            <a:r>
              <a:rPr lang="en-GB" sz="1200" dirty="0">
                <a:solidFill>
                  <a:srgbClr val="222222"/>
                </a:solidFill>
                <a:highlight>
                  <a:srgbClr val="FFFFFF"/>
                </a:highlight>
                <a:latin typeface="+mn-lt"/>
                <a:ea typeface="Times New Roman"/>
                <a:cs typeface="Times New Roman"/>
                <a:sym typeface="Times New Roman"/>
              </a:rPr>
              <a:t>, L.J., 2023. How Social Intelligence Competency and Organizational Commitment affect Employee Performance. </a:t>
            </a:r>
            <a:r>
              <a:rPr lang="en-GB" sz="1200" i="1" dirty="0">
                <a:solidFill>
                  <a:srgbClr val="222222"/>
                </a:solidFill>
                <a:highlight>
                  <a:srgbClr val="FFFFFF"/>
                </a:highlight>
                <a:latin typeface="+mn-lt"/>
                <a:ea typeface="Times New Roman"/>
                <a:cs typeface="Times New Roman"/>
                <a:sym typeface="Times New Roman"/>
              </a:rPr>
              <a:t>International Journal of Business and Management Review</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11</a:t>
            </a:r>
            <a:r>
              <a:rPr lang="en-GB" sz="1200" dirty="0">
                <a:solidFill>
                  <a:srgbClr val="222222"/>
                </a:solidFill>
                <a:highlight>
                  <a:srgbClr val="FFFFFF"/>
                </a:highlight>
                <a:latin typeface="+mn-lt"/>
                <a:ea typeface="Times New Roman"/>
                <a:cs typeface="Times New Roman"/>
                <a:sym typeface="Times New Roman"/>
              </a:rPr>
              <a:t>(8), pp.17-34.</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0"/>
              </a:spcAft>
              <a:buNone/>
            </a:pPr>
            <a:r>
              <a:rPr lang="en-GB" sz="1200" dirty="0">
                <a:solidFill>
                  <a:srgbClr val="222222"/>
                </a:solidFill>
                <a:highlight>
                  <a:srgbClr val="FFFFFF"/>
                </a:highlight>
                <a:latin typeface="+mn-lt"/>
                <a:ea typeface="Times New Roman"/>
                <a:cs typeface="Times New Roman"/>
                <a:sym typeface="Times New Roman"/>
              </a:rPr>
              <a:t>Skiba, R., 2024. </a:t>
            </a:r>
            <a:r>
              <a:rPr lang="en-GB" sz="1200" i="1" dirty="0">
                <a:solidFill>
                  <a:srgbClr val="222222"/>
                </a:solidFill>
                <a:highlight>
                  <a:srgbClr val="FFFFFF"/>
                </a:highlight>
                <a:latin typeface="+mn-lt"/>
                <a:ea typeface="Times New Roman"/>
                <a:cs typeface="Times New Roman"/>
                <a:sym typeface="Times New Roman"/>
              </a:rPr>
              <a:t>Developing and Using Emotional Intelligence at Work</a:t>
            </a:r>
            <a:r>
              <a:rPr lang="en-GB" sz="1200" dirty="0">
                <a:solidFill>
                  <a:srgbClr val="222222"/>
                </a:solidFill>
                <a:highlight>
                  <a:srgbClr val="FFFFFF"/>
                </a:highlight>
                <a:latin typeface="+mn-lt"/>
                <a:ea typeface="Times New Roman"/>
                <a:cs typeface="Times New Roman"/>
                <a:sym typeface="Times New Roman"/>
              </a:rPr>
              <a:t>. After Midnight Publishing.</a:t>
            </a:r>
            <a:endParaRPr sz="1200" dirty="0">
              <a:solidFill>
                <a:srgbClr val="222222"/>
              </a:solidFill>
              <a:highlight>
                <a:srgbClr val="FFFFFF"/>
              </a:highlight>
              <a:latin typeface="+mn-lt"/>
              <a:ea typeface="Times New Roman"/>
              <a:cs typeface="Times New Roman"/>
              <a:sym typeface="Times New Roman"/>
            </a:endParaRPr>
          </a:p>
          <a:p>
            <a:pPr marL="0" lvl="0" indent="0" algn="just" rtl="0">
              <a:lnSpc>
                <a:spcPct val="150000"/>
              </a:lnSpc>
              <a:spcBef>
                <a:spcPts val="1000"/>
              </a:spcBef>
              <a:spcAft>
                <a:spcPts val="1000"/>
              </a:spcAft>
              <a:buNone/>
            </a:pPr>
            <a:r>
              <a:rPr lang="en-GB" sz="1200" dirty="0">
                <a:solidFill>
                  <a:srgbClr val="222222"/>
                </a:solidFill>
                <a:highlight>
                  <a:srgbClr val="FFFFFF"/>
                </a:highlight>
                <a:latin typeface="+mn-lt"/>
                <a:ea typeface="Times New Roman"/>
                <a:cs typeface="Times New Roman"/>
                <a:sym typeface="Times New Roman"/>
              </a:rPr>
              <a:t>Sloan, M. and Geldenhuys, M., 2021. Regulating emotions at work: The role of emotional intelligence in the process of conflict, job crafting and performance. </a:t>
            </a:r>
            <a:r>
              <a:rPr lang="en-GB" sz="1200" i="1" dirty="0">
                <a:solidFill>
                  <a:srgbClr val="222222"/>
                </a:solidFill>
                <a:highlight>
                  <a:srgbClr val="FFFFFF"/>
                </a:highlight>
                <a:latin typeface="+mn-lt"/>
                <a:ea typeface="Times New Roman"/>
                <a:cs typeface="Times New Roman"/>
                <a:sym typeface="Times New Roman"/>
              </a:rPr>
              <a:t>SA Journal of Industrial Psychology</a:t>
            </a:r>
            <a:r>
              <a:rPr lang="en-GB" sz="1200" dirty="0">
                <a:solidFill>
                  <a:srgbClr val="222222"/>
                </a:solidFill>
                <a:highlight>
                  <a:srgbClr val="FFFFFF"/>
                </a:highlight>
                <a:latin typeface="+mn-lt"/>
                <a:ea typeface="Times New Roman"/>
                <a:cs typeface="Times New Roman"/>
                <a:sym typeface="Times New Roman"/>
              </a:rPr>
              <a:t>, </a:t>
            </a:r>
            <a:r>
              <a:rPr lang="en-GB" sz="1200" i="1" dirty="0">
                <a:solidFill>
                  <a:srgbClr val="222222"/>
                </a:solidFill>
                <a:highlight>
                  <a:srgbClr val="FFFFFF"/>
                </a:highlight>
                <a:latin typeface="+mn-lt"/>
                <a:ea typeface="Times New Roman"/>
                <a:cs typeface="Times New Roman"/>
                <a:sym typeface="Times New Roman"/>
              </a:rPr>
              <a:t>47</a:t>
            </a:r>
            <a:r>
              <a:rPr lang="en-GB" sz="1200" dirty="0">
                <a:solidFill>
                  <a:srgbClr val="222222"/>
                </a:solidFill>
                <a:highlight>
                  <a:srgbClr val="FFFFFF"/>
                </a:highlight>
                <a:latin typeface="+mn-lt"/>
                <a:ea typeface="Times New Roman"/>
                <a:cs typeface="Times New Roman"/>
                <a:sym typeface="Times New Roman"/>
              </a:rPr>
              <a:t>(1), pp.1-14.</a:t>
            </a:r>
            <a:endParaRPr dirty="0">
              <a:latin typeface="+mn-lt"/>
            </a:endParaRPr>
          </a:p>
        </p:txBody>
      </p:sp>
    </p:spTree>
  </p:cSld>
  <p:clrMapOvr>
    <a:masterClrMapping/>
  </p:clrMapOvr>
</p:sld>
</file>

<file path=ppt/theme/theme1.xml><?xml version="1.0" encoding="utf-8"?>
<a:theme xmlns:a="http://schemas.openxmlformats.org/drawingml/2006/main" name="Tropic">
  <a:themeElements>
    <a:clrScheme name="Tropic">
      <a:dk1>
        <a:srgbClr val="A1E8D9"/>
      </a:dk1>
      <a:lt1>
        <a:srgbClr val="FFFFFF"/>
      </a:lt1>
      <a:dk2>
        <a:srgbClr val="695D46"/>
      </a:dk2>
      <a:lt2>
        <a:srgbClr val="B3A77D"/>
      </a:lt2>
      <a:accent1>
        <a:srgbClr val="EF6C00"/>
      </a:accent1>
      <a:accent2>
        <a:srgbClr val="CE93D8"/>
      </a:accent2>
      <a:accent3>
        <a:srgbClr val="4DB6AC"/>
      </a:accent3>
      <a:accent4>
        <a:srgbClr val="FF9800"/>
      </a:accent4>
      <a:accent5>
        <a:srgbClr val="009668"/>
      </a:accent5>
      <a:accent6>
        <a:srgbClr val="EEFF41"/>
      </a:accent6>
      <a:hlink>
        <a:srgbClr val="009668"/>
      </a:hlink>
      <a:folHlink>
        <a:srgbClr val="00966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107</TotalTime>
  <Words>2576</Words>
  <Application>Microsoft Office PowerPoint</Application>
  <PresentationFormat>On-screen Show (16:9)</PresentationFormat>
  <Paragraphs>111</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PT Sans Narrow</vt:lpstr>
      <vt:lpstr>Open Sans</vt:lpstr>
      <vt:lpstr>Arial</vt:lpstr>
      <vt:lpstr>Tropic</vt:lpstr>
      <vt:lpstr>Developing Emotional Intelligence Skills for the Workplace</vt:lpstr>
      <vt:lpstr>Introduction to Emotional Intelligence</vt:lpstr>
      <vt:lpstr>Reflection on Your Own Emotional Intelligence</vt:lpstr>
      <vt:lpstr>Benefits of Emotional Intelligence  </vt:lpstr>
      <vt:lpstr>Assessing Emotional Intelligence Skills</vt:lpstr>
      <vt:lpstr>Capitalising on Emotional Intelligence</vt:lpstr>
      <vt:lpstr>Strategies to Improve Emotional Intelligence</vt:lpstr>
      <vt:lpstr>Personal Action Plan for Enhancing EI</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Ana-Maria Bundea</dc:creator>
  <cp:lastModifiedBy>Ana Maria Bundea (2021299)</cp:lastModifiedBy>
  <cp:revision>15</cp:revision>
  <dcterms:modified xsi:type="dcterms:W3CDTF">2024-10-21T05:57:20Z</dcterms:modified>
</cp:coreProperties>
</file>