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DD98EC-3597-A753-E1E1-220D03A21223}" v="1878" dt="2023-07-05T00:02:13.668"/>
    <p1510:client id="{77F059AB-C6AB-4A46-BFF8-BF693781F520}" v="48" dt="2023-06-26T12:27:01.675"/>
    <p1510:client id="{E25B6D71-65F5-5D60-A91B-45F9DAFCE870}" v="1819" dt="2023-07-04T00:49:58.9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25/08/2023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25/08/2023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25/08/2023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arikovlaw.com/practice-areas/employment/"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nationalarchives.gov.uk/doc/open-govern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cale, device, chain, several&#10;&#10;Description automatically generated">
            <a:extLst>
              <a:ext uri="{FF2B5EF4-FFF2-40B4-BE49-F238E27FC236}">
                <a16:creationId xmlns:a16="http://schemas.microsoft.com/office/drawing/2014/main" id="{16CB01FA-ED75-A7B5-A417-D31FB2FE3DA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52963" y="720725"/>
            <a:ext cx="7213600" cy="5386388"/>
          </a:xfrm>
          <a:prstGeom prst="rect">
            <a:avLst/>
          </a:prstGeom>
        </p:spPr>
      </p:pic>
      <p:sp>
        <p:nvSpPr>
          <p:cNvPr id="5" name="TextBox 4">
            <a:extLst>
              <a:ext uri="{FF2B5EF4-FFF2-40B4-BE49-F238E27FC236}">
                <a16:creationId xmlns:a16="http://schemas.microsoft.com/office/drawing/2014/main" id="{82396C5C-F5A3-5638-4E05-10DD0B4DF090}"/>
              </a:ext>
            </a:extLst>
          </p:cNvPr>
          <p:cNvSpPr txBox="1"/>
          <p:nvPr/>
        </p:nvSpPr>
        <p:spPr>
          <a:xfrm>
            <a:off x="4652963" y="5029200"/>
            <a:ext cx="7213600" cy="1077913"/>
          </a:xfrm>
          <a:prstGeom prst="rect">
            <a:avLst/>
          </a:prstGeom>
          <a:solidFill>
            <a:srgbClr val="000000">
              <a:alpha val="50000"/>
            </a:srgbClr>
          </a:solidFill>
          <a:ln>
            <a:noFill/>
          </a:ln>
        </p:spPr>
        <p:txBody>
          <a:bodyPr wrap="square" anchor="ctr">
            <a:noAutofit/>
          </a:bodyPr>
          <a:lstStyle/>
          <a:p>
            <a:pPr algn="ctr">
              <a:spcAft>
                <a:spcPts val="600"/>
              </a:spcAft>
            </a:pPr>
            <a:r>
              <a:rPr lang="en-US" sz="1300">
                <a:solidFill>
                  <a:srgbClr val="FFFFFF"/>
                </a:solidFill>
                <a:hlinkClick r:id="rId3">
                  <a:extLst>
                    <a:ext uri="{A12FA001-AC4F-418D-AE19-62706E023703}">
                      <ahyp:hlinkClr xmlns:ahyp="http://schemas.microsoft.com/office/drawing/2018/hyperlinkcolor" val="tx"/>
                    </a:ext>
                  </a:extLst>
                </a:hlinkClick>
              </a:rPr>
              <a:t>This Photo</a:t>
            </a:r>
            <a:r>
              <a:rPr lang="en-US" sz="1300">
                <a:solidFill>
                  <a:srgbClr val="FFFFFF"/>
                </a:solidFill>
              </a:rPr>
              <a:t> by Unknown author is licensed under </a:t>
            </a:r>
            <a:r>
              <a:rPr lang="en-US" sz="1300">
                <a:solidFill>
                  <a:srgbClr val="FFFFFF"/>
                </a:solidFill>
                <a:hlinkClick r:id="rId4">
                  <a:extLst>
                    <a:ext uri="{A12FA001-AC4F-418D-AE19-62706E023703}">
                      <ahyp:hlinkClr xmlns:ahyp="http://schemas.microsoft.com/office/drawing/2018/hyperlinkcolor" val="tx"/>
                    </a:ext>
                  </a:extLst>
                </a:hlinkClick>
              </a:rPr>
              <a:t>CC BY</a:t>
            </a:r>
            <a:r>
              <a:rPr lang="en-US" sz="1300">
                <a:solidFill>
                  <a:srgbClr val="FFFFFF"/>
                </a:solidFill>
              </a:rPr>
              <a:t>.</a:t>
            </a:r>
          </a:p>
        </p:txBody>
      </p:sp>
      <p:sp>
        <p:nvSpPr>
          <p:cNvPr id="2" name="Title 1">
            <a:extLst>
              <a:ext uri="{FF2B5EF4-FFF2-40B4-BE49-F238E27FC236}">
                <a16:creationId xmlns:a16="http://schemas.microsoft.com/office/drawing/2014/main" id="{0B8D9D9C-9CF2-F2CE-4CDD-6AEC7E9A9A79}"/>
              </a:ext>
            </a:extLst>
          </p:cNvPr>
          <p:cNvSpPr>
            <a:spLocks noGrp="1"/>
          </p:cNvSpPr>
          <p:nvPr>
            <p:ph type="ctrTitle"/>
          </p:nvPr>
        </p:nvSpPr>
        <p:spPr>
          <a:xfrm>
            <a:off x="638882" y="639193"/>
            <a:ext cx="3571810" cy="3573516"/>
          </a:xfrm>
        </p:spPr>
        <p:txBody>
          <a:bodyPr>
            <a:normAutofit fontScale="90000"/>
          </a:bodyPr>
          <a:lstStyle/>
          <a:p>
            <a:pPr algn="l"/>
            <a:r>
              <a:rPr lang="en-GB" sz="6600" dirty="0">
                <a:cs typeface="Calibri Light"/>
              </a:rPr>
              <a:t>CERTHE Law and Legal Practice</a:t>
            </a:r>
          </a:p>
        </p:txBody>
      </p:sp>
      <p:sp>
        <p:nvSpPr>
          <p:cNvPr id="3" name="Subtitle 2">
            <a:extLst>
              <a:ext uri="{FF2B5EF4-FFF2-40B4-BE49-F238E27FC236}">
                <a16:creationId xmlns:a16="http://schemas.microsoft.com/office/drawing/2014/main" id="{BE418C25-A6FD-E977-BAE4-4EEE21BF08CD}"/>
              </a:ext>
            </a:extLst>
          </p:cNvPr>
          <p:cNvSpPr>
            <a:spLocks noGrp="1"/>
          </p:cNvSpPr>
          <p:nvPr>
            <p:ph type="subTitle" idx="1"/>
          </p:nvPr>
        </p:nvSpPr>
        <p:spPr>
          <a:xfrm>
            <a:off x="638882" y="4631161"/>
            <a:ext cx="3571810" cy="1559327"/>
          </a:xfrm>
        </p:spPr>
        <p:txBody>
          <a:bodyPr vert="horz" lIns="91440" tIns="45720" rIns="91440" bIns="45720" rtlCol="0" anchor="t">
            <a:normAutofit/>
          </a:bodyPr>
          <a:lstStyle/>
          <a:p>
            <a:pPr algn="l"/>
            <a:endParaRPr lang="en-GB" sz="1200" dirty="0">
              <a:cs typeface="Calibri"/>
            </a:endParaRPr>
          </a:p>
          <a:p>
            <a:pPr algn="l"/>
            <a:r>
              <a:rPr lang="en-GB" sz="2000" dirty="0">
                <a:cs typeface="Calibri"/>
              </a:rPr>
              <a:t>Preparing for Higher Education</a:t>
            </a:r>
            <a:endParaRPr lang="en-GB" sz="1600" dirty="0">
              <a:cs typeface="Calibri"/>
            </a:endParaRPr>
          </a:p>
        </p:txBody>
      </p:sp>
      <p:sp>
        <p:nvSpPr>
          <p:cNvPr id="6" name="TextBox 5">
            <a:extLst>
              <a:ext uri="{FF2B5EF4-FFF2-40B4-BE49-F238E27FC236}">
                <a16:creationId xmlns:a16="http://schemas.microsoft.com/office/drawing/2014/main" id="{7488C3AF-D956-59F8-B3F8-0289DFDD742F}"/>
              </a:ext>
            </a:extLst>
          </p:cNvPr>
          <p:cNvSpPr txBox="1"/>
          <p:nvPr/>
        </p:nvSpPr>
        <p:spPr>
          <a:xfrm>
            <a:off x="862641" y="560716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By TASLEEM AKHTAR</a:t>
            </a:r>
          </a:p>
          <a:p>
            <a:r>
              <a:rPr lang="en-US" dirty="0">
                <a:cs typeface="Calibri"/>
              </a:rPr>
              <a:t>STUDENT N0:2230500</a:t>
            </a:r>
          </a:p>
        </p:txBody>
      </p:sp>
    </p:spTree>
    <p:extLst>
      <p:ext uri="{BB962C8B-B14F-4D97-AF65-F5344CB8AC3E}">
        <p14:creationId xmlns:p14="http://schemas.microsoft.com/office/powerpoint/2010/main" val="1166439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41525-A4AD-A0AB-CAAC-60B10780C08C}"/>
              </a:ext>
            </a:extLst>
          </p:cNvPr>
          <p:cNvSpPr>
            <a:spLocks noGrp="1"/>
          </p:cNvSpPr>
          <p:nvPr>
            <p:ph type="title"/>
          </p:nvPr>
        </p:nvSpPr>
        <p:spPr/>
        <p:txBody>
          <a:bodyPr/>
          <a:lstStyle/>
          <a:p>
            <a:r>
              <a:rPr lang="en-GB" dirty="0">
                <a:cs typeface="Calibri Light"/>
              </a:rPr>
              <a:t>HOMICIDE ASSIGNMENT</a:t>
            </a:r>
          </a:p>
        </p:txBody>
      </p:sp>
      <p:sp>
        <p:nvSpPr>
          <p:cNvPr id="3" name="Content Placeholder 2">
            <a:extLst>
              <a:ext uri="{FF2B5EF4-FFF2-40B4-BE49-F238E27FC236}">
                <a16:creationId xmlns:a16="http://schemas.microsoft.com/office/drawing/2014/main" id="{1B68C238-74A3-FEDA-D860-9CF3582B786D}"/>
              </a:ext>
            </a:extLst>
          </p:cNvPr>
          <p:cNvSpPr>
            <a:spLocks noGrp="1"/>
          </p:cNvSpPr>
          <p:nvPr>
            <p:ph idx="1"/>
          </p:nvPr>
        </p:nvSpPr>
        <p:spPr>
          <a:xfrm>
            <a:off x="838200" y="1430920"/>
            <a:ext cx="10515600" cy="5804071"/>
          </a:xfrm>
        </p:spPr>
        <p:txBody>
          <a:bodyPr vert="horz" lIns="91440" tIns="45720" rIns="91440" bIns="45720" rtlCol="0" anchor="t">
            <a:normAutofit fontScale="92500" lnSpcReduction="10000"/>
          </a:bodyPr>
          <a:lstStyle/>
          <a:p>
            <a:pPr marL="0" indent="0">
              <a:buNone/>
            </a:pPr>
            <a:endParaRPr lang="en-GB" sz="1600" dirty="0">
              <a:cs typeface="Calibri"/>
            </a:endParaRPr>
          </a:p>
          <a:p>
            <a:pPr marL="0" indent="0">
              <a:buNone/>
            </a:pPr>
            <a:r>
              <a:rPr lang="en-GB" sz="1600" dirty="0">
                <a:ea typeface="Calibri"/>
                <a:cs typeface="Calibri"/>
              </a:rPr>
              <a:t>The structure of the law of homicide in England and Wales centres on two broad ranging homicide offences: murder and manslaughter.  </a:t>
            </a:r>
          </a:p>
          <a:p>
            <a:pPr marL="0" indent="0">
              <a:buNone/>
            </a:pPr>
            <a:r>
              <a:rPr lang="en-GB" sz="1600" dirty="0">
                <a:ea typeface="Calibri"/>
                <a:cs typeface="Calibri"/>
              </a:rPr>
              <a:t>Other specific offences in homicide include infanticide causing the non -accidental death of a child or a vulnerable adult, death by dangerous or careless driving, assisting or encouraging suicide.</a:t>
            </a:r>
          </a:p>
          <a:p>
            <a:pPr marL="0" indent="0">
              <a:buNone/>
            </a:pPr>
            <a:r>
              <a:rPr lang="en-GB" sz="1600" dirty="0">
                <a:cs typeface="Calibri"/>
              </a:rPr>
              <a:t>As of the Homicide law of the 17th century, judges could choose from a wide range punishments though their options were limited by choices that were made by earlier judicial process stages.</a:t>
            </a:r>
            <a:endParaRPr lang="en-US">
              <a:ea typeface="Calibri"/>
              <a:cs typeface="Calibri"/>
            </a:endParaRPr>
          </a:p>
          <a:p>
            <a:pPr marL="0" indent="0">
              <a:buNone/>
            </a:pPr>
            <a:r>
              <a:rPr lang="en-GB" sz="1600" dirty="0">
                <a:cs typeface="Calibri"/>
              </a:rPr>
              <a:t>Felonies were defined by common law and were originally punished by hanging.  Eighteenth century law then changed the use of the death penalty.  Non capital punishment was then introduced due to misdemeanours and charges were changed for less serious offences. ,.(2023)</a:t>
            </a:r>
            <a:r>
              <a:rPr lang="en-GB" sz="1600" i="1" dirty="0">
                <a:cs typeface="Calibri"/>
              </a:rPr>
              <a:t>Historical background proceedings of the old bailey, www.oldbailey.org</a:t>
            </a:r>
          </a:p>
          <a:p>
            <a:pPr marL="0" indent="0">
              <a:buNone/>
            </a:pPr>
            <a:r>
              <a:rPr lang="en-GB" sz="1600" dirty="0">
                <a:cs typeface="Calibri"/>
              </a:rPr>
              <a:t>Proposals were announced by the Home Secretary instructing a Royal Commission on Criminal Justice to examine the system regarding wrongful conviction.  352 recommendations were made in July 1993.  Some of these were implemented  in subsequent legislation like establishment of the Criminal Cases Review Commission by the Criminal Appeals Act 1995 Slapper G and Kelly David (</a:t>
            </a:r>
            <a:r>
              <a:rPr lang="en-GB" sz="1600" i="1" dirty="0">
                <a:cs typeface="Calibri"/>
              </a:rPr>
              <a:t>English Legal System. 2nd Edition)</a:t>
            </a:r>
            <a:r>
              <a:rPr lang="en-GB" sz="1600" dirty="0">
                <a:cs typeface="Calibri"/>
              </a:rPr>
              <a:t>concern over the government's  rejection to the 'right to remain silent'.  A lot of the public were concerned over what would happen if they were ever stopped by police.</a:t>
            </a:r>
          </a:p>
          <a:p>
            <a:pPr marL="0" indent="0">
              <a:buNone/>
            </a:pPr>
            <a:r>
              <a:rPr lang="en-GB" sz="1600" dirty="0">
                <a:cs typeface="Calibri"/>
              </a:rPr>
              <a:t>Partial defence to murder is diminished responsibility due to abnormality of the  mind for example Schizophrenia, mental instability and Provocation.  Whether the guilty was provoked to carry out the act as in the case of R v Ahluwalia where the accused was suffering with years of abuse mental and physical through the hands of her husband who she set fire to one night that resulted in his death.  It resulted in involuntary manslaughter due to self defence.</a:t>
            </a:r>
          </a:p>
          <a:p>
            <a:pPr marL="0" indent="0">
              <a:buNone/>
            </a:pPr>
            <a:r>
              <a:rPr lang="en-GB" sz="1600" dirty="0">
                <a:cs typeface="Calibri"/>
              </a:rPr>
              <a:t>A year and a day rule was abolished in England and Wales due to the fact for the purpose of offences involving death and of suicide, an act or omission is conclusively presumed not to have caused a person's death if more than a year and a day has passed before he/she died was abolished for all purposes. Legislation.gov.uk Law Reform (Year and a Day Rule) Act 1996 Chapter 19</a:t>
            </a:r>
          </a:p>
          <a:p>
            <a:pPr marL="0" indent="0">
              <a:buNone/>
            </a:pPr>
            <a:r>
              <a:rPr lang="en-GB" sz="1600" dirty="0">
                <a:cs typeface="Calibri"/>
              </a:rPr>
              <a:t>William Blackstone (1723-1780) had not been uncritical of several aspects of Criminal Law in the Law of England.  Although he favoured retaining the death penalty for serious crimes such as rape, sodomy, arson, burglary, Eden argued that the severity of penal laws should be controlled by "natural justice" and should bear some relation to the gravity of the crimes committed.</a:t>
            </a:r>
          </a:p>
          <a:p>
            <a:pPr marL="0" indent="0">
              <a:buNone/>
            </a:pPr>
            <a:endParaRPr lang="en-GB" sz="1600" dirty="0">
              <a:cs typeface="Calibri"/>
            </a:endParaRPr>
          </a:p>
          <a:p>
            <a:pPr marL="0" indent="0">
              <a:buNone/>
            </a:pPr>
            <a:endParaRPr lang="en-GB" sz="1600" dirty="0">
              <a:cs typeface="Calibri"/>
            </a:endParaRPr>
          </a:p>
          <a:p>
            <a:pPr marL="0" indent="0">
              <a:buNone/>
            </a:pPr>
            <a:endParaRPr lang="en-GB" sz="1600" dirty="0">
              <a:cs typeface="Calibri"/>
            </a:endParaRPr>
          </a:p>
          <a:p>
            <a:pPr marL="0" indent="0">
              <a:buNone/>
            </a:pPr>
            <a:endParaRPr lang="en-GB" sz="1600" dirty="0">
              <a:cs typeface="Calibri"/>
            </a:endParaRPr>
          </a:p>
          <a:p>
            <a:pPr marL="0" indent="0">
              <a:buNone/>
            </a:pPr>
            <a:endParaRPr lang="en-GB" sz="1600" dirty="0">
              <a:cs typeface="Calibri"/>
            </a:endParaRPr>
          </a:p>
          <a:p>
            <a:pPr marL="0" indent="0">
              <a:buNone/>
            </a:pPr>
            <a:endParaRPr lang="en-GB" sz="1600" dirty="0">
              <a:cs typeface="Calibri"/>
            </a:endParaRPr>
          </a:p>
        </p:txBody>
      </p:sp>
    </p:spTree>
    <p:extLst>
      <p:ext uri="{BB962C8B-B14F-4D97-AF65-F5344CB8AC3E}">
        <p14:creationId xmlns:p14="http://schemas.microsoft.com/office/powerpoint/2010/main" val="858238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0A4FE-FA61-B400-E857-A8299F00C5E4}"/>
              </a:ext>
            </a:extLst>
          </p:cNvPr>
          <p:cNvSpPr>
            <a:spLocks noGrp="1"/>
          </p:cNvSpPr>
          <p:nvPr>
            <p:ph type="title"/>
          </p:nvPr>
        </p:nvSpPr>
        <p:spPr/>
        <p:txBody>
          <a:bodyPr/>
          <a:lstStyle/>
          <a:p>
            <a:r>
              <a:rPr lang="en-US" dirty="0">
                <a:cs typeface="Calibri Light"/>
              </a:rPr>
              <a:t>SCENARIO</a:t>
            </a:r>
          </a:p>
        </p:txBody>
      </p:sp>
      <p:sp>
        <p:nvSpPr>
          <p:cNvPr id="3" name="Content Placeholder 2">
            <a:extLst>
              <a:ext uri="{FF2B5EF4-FFF2-40B4-BE49-F238E27FC236}">
                <a16:creationId xmlns:a16="http://schemas.microsoft.com/office/drawing/2014/main" id="{89402D5C-B6AB-30AE-8AD9-5542BFDF4168}"/>
              </a:ext>
            </a:extLst>
          </p:cNvPr>
          <p:cNvSpPr>
            <a:spLocks noGrp="1"/>
          </p:cNvSpPr>
          <p:nvPr>
            <p:ph idx="1"/>
          </p:nvPr>
        </p:nvSpPr>
        <p:spPr/>
        <p:txBody>
          <a:bodyPr vert="horz" lIns="91440" tIns="45720" rIns="91440" bIns="45720" rtlCol="0" anchor="t">
            <a:normAutofit/>
          </a:bodyPr>
          <a:lstStyle/>
          <a:p>
            <a:pPr marL="0" indent="0">
              <a:buNone/>
            </a:pPr>
            <a:r>
              <a:rPr lang="en-US" sz="1600" dirty="0">
                <a:ea typeface="Calibri" panose="020F0502020204030204"/>
                <a:cs typeface="Calibri" panose="020F0502020204030204"/>
              </a:rPr>
              <a:t>Paula was advised that under S.1 of the Theft Act defines theft as dishonestly 'appropriating' the property of another with the intention to permanently deprive.  The actus reus of the crime came into immediate effect as soon as the good had been removed from the premises.  The </a:t>
            </a:r>
            <a:r>
              <a:rPr lang="en-US" sz="1600" err="1">
                <a:ea typeface="Calibri" panose="020F0502020204030204"/>
                <a:cs typeface="Calibri" panose="020F0502020204030204"/>
              </a:rPr>
              <a:t>mens</a:t>
            </a:r>
            <a:r>
              <a:rPr lang="en-US" sz="1600" dirty="0">
                <a:ea typeface="Calibri" panose="020F0502020204030204"/>
                <a:cs typeface="Calibri" panose="020F0502020204030204"/>
              </a:rPr>
              <a:t> rea was also met with by the mere thought of the crime committed even though the element of a 'jealous nature' as a </a:t>
            </a:r>
            <a:r>
              <a:rPr lang="en-US" sz="1600" err="1">
                <a:ea typeface="Calibri" panose="020F0502020204030204"/>
                <a:cs typeface="Calibri" panose="020F0502020204030204"/>
              </a:rPr>
              <a:t>defence</a:t>
            </a:r>
            <a:r>
              <a:rPr lang="en-US" sz="1600" dirty="0">
                <a:ea typeface="Calibri" panose="020F0502020204030204"/>
                <a:cs typeface="Calibri" panose="020F0502020204030204"/>
              </a:rPr>
              <a:t> is not strong enough excuse to avoid sentence.  </a:t>
            </a:r>
            <a:endParaRPr lang="en-US"/>
          </a:p>
          <a:p>
            <a:pPr marL="0" indent="0">
              <a:buNone/>
            </a:pPr>
            <a:r>
              <a:rPr lang="en-US" sz="1600" dirty="0">
                <a:ea typeface="Calibri" panose="020F0502020204030204"/>
                <a:cs typeface="Calibri" panose="020F0502020204030204"/>
              </a:rPr>
              <a:t>Appropriation is a key element in the law of theft.  Under section3(1)   any assumption by a person of the rights of an owner amounts to an appropriation, and this includes, where he/she has come by the property (innocently or not) without stealing it, any later assumption of a right to it by keeping it dealing with it as owner. Herring J. (2022) </a:t>
            </a:r>
            <a:r>
              <a:rPr lang="en-US" sz="1600" i="1" dirty="0">
                <a:ea typeface="Calibri" panose="020F0502020204030204"/>
                <a:cs typeface="Calibri" panose="020F0502020204030204"/>
              </a:rPr>
              <a:t>Criminal Law, </a:t>
            </a:r>
            <a:r>
              <a:rPr lang="en-US" sz="1600" i="1" dirty="0">
                <a:ea typeface="Calibri" panose="020F0502020204030204"/>
                <a:cs typeface="Calibri" panose="020F0502020204030204"/>
                <a:hlinkClick r:id="rId2"/>
              </a:rPr>
              <a:t>http://www.nationalarchives.gov.uk/doc/open-government</a:t>
            </a:r>
            <a:r>
              <a:rPr lang="en-US" sz="1600" i="1" dirty="0">
                <a:ea typeface="Calibri" panose="020F0502020204030204"/>
                <a:cs typeface="Calibri" panose="020F0502020204030204"/>
              </a:rPr>
              <a:t> -</a:t>
            </a:r>
            <a:r>
              <a:rPr lang="en-US" sz="1600" i="1" dirty="0" err="1">
                <a:ea typeface="Calibri" panose="020F0502020204030204"/>
                <a:cs typeface="Calibri" panose="020F0502020204030204"/>
              </a:rPr>
              <a:t>licence</a:t>
            </a:r>
            <a:r>
              <a:rPr lang="en-US" sz="1600" i="1" dirty="0">
                <a:ea typeface="Calibri" panose="020F0502020204030204"/>
                <a:cs typeface="Calibri" panose="020F0502020204030204"/>
              </a:rPr>
              <a:t>  </a:t>
            </a:r>
            <a:r>
              <a:rPr lang="en-US" sz="1600">
                <a:ea typeface="Calibri" panose="020F0502020204030204"/>
                <a:cs typeface="Calibri" panose="020F0502020204030204"/>
              </a:rPr>
              <a:t>Theft 1.3 Appropriation</a:t>
            </a:r>
            <a:endParaRPr lang="en-US">
              <a:ea typeface="Calibri"/>
              <a:cs typeface="Calibri"/>
            </a:endParaRPr>
          </a:p>
          <a:p>
            <a:pPr marL="0" indent="0">
              <a:buNone/>
            </a:pPr>
            <a:endParaRPr lang="en-US" sz="1600" dirty="0">
              <a:ea typeface="Calibri" panose="020F0502020204030204"/>
              <a:cs typeface="Calibri" panose="020F0502020204030204"/>
            </a:endParaRPr>
          </a:p>
          <a:p>
            <a:pPr marL="0" indent="0">
              <a:buNone/>
            </a:pPr>
            <a:r>
              <a:rPr lang="en-US" sz="1600" dirty="0">
                <a:ea typeface="Calibri" panose="020F0502020204030204"/>
                <a:cs typeface="Calibri" panose="020F0502020204030204"/>
              </a:rPr>
              <a:t>Harriet was advised that her being allergic to </a:t>
            </a:r>
            <a:r>
              <a:rPr lang="en-US" sz="1600" err="1">
                <a:ea typeface="Calibri" panose="020F0502020204030204"/>
                <a:cs typeface="Calibri" panose="020F0502020204030204"/>
              </a:rPr>
              <a:t>alchohol</a:t>
            </a:r>
            <a:r>
              <a:rPr lang="en-US" sz="1600" dirty="0">
                <a:ea typeface="Calibri" panose="020F0502020204030204"/>
                <a:cs typeface="Calibri" panose="020F0502020204030204"/>
              </a:rPr>
              <a:t> and after consuming the drink which was spiked were the cause for the offences.  The actus reus does not apply as there were no intentions of causing trouble. The </a:t>
            </a:r>
            <a:r>
              <a:rPr lang="en-US" sz="1600" err="1">
                <a:ea typeface="Calibri" panose="020F0502020204030204"/>
                <a:cs typeface="Calibri" panose="020F0502020204030204"/>
              </a:rPr>
              <a:t>mens</a:t>
            </a:r>
            <a:r>
              <a:rPr lang="en-US" sz="1600" dirty="0">
                <a:ea typeface="Calibri" panose="020F0502020204030204"/>
                <a:cs typeface="Calibri" panose="020F0502020204030204"/>
              </a:rPr>
              <a:t> rea was not evident until after the intoxication and due to the hallucinations.  Still crimes were committed regardless.  The </a:t>
            </a:r>
            <a:r>
              <a:rPr lang="en-US" sz="1600" err="1">
                <a:ea typeface="Calibri" panose="020F0502020204030204"/>
                <a:cs typeface="Calibri" panose="020F0502020204030204"/>
              </a:rPr>
              <a:t>defence</a:t>
            </a:r>
            <a:r>
              <a:rPr lang="en-US" sz="1600" dirty="0">
                <a:ea typeface="Calibri" panose="020F0502020204030204"/>
                <a:cs typeface="Calibri" panose="020F0502020204030204"/>
              </a:rPr>
              <a:t> of involuntary intoxication and allergic</a:t>
            </a:r>
            <a:r>
              <a:rPr lang="en-US" sz="1600">
                <a:ea typeface="Calibri" panose="020F0502020204030204"/>
                <a:cs typeface="Calibri" panose="020F0502020204030204"/>
              </a:rPr>
              <a:t> reaction can be used.  </a:t>
            </a:r>
          </a:p>
          <a:p>
            <a:pPr marL="0" indent="0">
              <a:buNone/>
            </a:pPr>
            <a:r>
              <a:rPr lang="en-US" sz="1600" dirty="0">
                <a:ea typeface="Calibri" panose="020F0502020204030204"/>
                <a:cs typeface="Calibri" panose="020F0502020204030204"/>
              </a:rPr>
              <a:t>The actus reus requirements have been met as crime was committed as the victim suffered a broken cheek bone as well as criminal damage to the premises for example broken panes of glass as she thought a fire had broken out because of the intoxication. </a:t>
            </a:r>
            <a:r>
              <a:rPr lang="en-US" sz="1600" i="1" dirty="0" err="1">
                <a:ea typeface="Calibri" panose="020F0502020204030204"/>
                <a:cs typeface="Calibri" panose="020F0502020204030204"/>
              </a:rPr>
              <a:t>Defences</a:t>
            </a:r>
            <a:r>
              <a:rPr lang="en-US" sz="1600" i="1" dirty="0">
                <a:ea typeface="Calibri" panose="020F0502020204030204"/>
                <a:cs typeface="Calibri" panose="020F0502020204030204"/>
              </a:rPr>
              <a:t>-Intoxication and Self </a:t>
            </a:r>
            <a:r>
              <a:rPr lang="en-US" sz="1600" i="1" dirty="0" err="1">
                <a:ea typeface="Calibri" panose="020F0502020204030204"/>
                <a:cs typeface="Calibri" panose="020F0502020204030204"/>
              </a:rPr>
              <a:t>Defence</a:t>
            </a:r>
            <a:r>
              <a:rPr lang="en-US" sz="1600" i="1">
                <a:ea typeface="Calibri" panose="020F0502020204030204"/>
                <a:cs typeface="Calibri" panose="020F0502020204030204"/>
              </a:rPr>
              <a:t> 2019-2020 Coventry University /Criminal Law (280CLS)</a:t>
            </a:r>
          </a:p>
          <a:p>
            <a:pPr marL="0" indent="0">
              <a:buNone/>
            </a:pPr>
            <a:endParaRPr lang="en-US" sz="1600" dirty="0">
              <a:ea typeface="Calibri" panose="020F0502020204030204"/>
              <a:cs typeface="Calibri" panose="020F0502020204030204"/>
            </a:endParaRPr>
          </a:p>
          <a:p>
            <a:pPr marL="0" indent="0">
              <a:buNone/>
            </a:pPr>
            <a:endParaRPr lang="en-US" sz="1600" dirty="0">
              <a:ea typeface="Calibri" panose="020F0502020204030204"/>
              <a:cs typeface="Calibri" panose="020F0502020204030204"/>
            </a:endParaRPr>
          </a:p>
          <a:p>
            <a:pPr marL="0" indent="0">
              <a:buNone/>
            </a:pPr>
            <a:endParaRPr lang="en-US" sz="1600" dirty="0">
              <a:ea typeface="Calibri" panose="020F0502020204030204"/>
              <a:cs typeface="Calibri" panose="020F0502020204030204"/>
            </a:endParaRPr>
          </a:p>
        </p:txBody>
      </p:sp>
    </p:spTree>
    <p:extLst>
      <p:ext uri="{BB962C8B-B14F-4D97-AF65-F5344CB8AC3E}">
        <p14:creationId xmlns:p14="http://schemas.microsoft.com/office/powerpoint/2010/main" val="32097585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CERTHE Law and Legal Practice</vt:lpstr>
      <vt:lpstr>HOMICIDE ASSIGNMENT</vt:lpstr>
      <vt:lpstr>SCENARIO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940</cp:revision>
  <dcterms:created xsi:type="dcterms:W3CDTF">2013-07-15T20:26:40Z</dcterms:created>
  <dcterms:modified xsi:type="dcterms:W3CDTF">2023-08-25T08:37:29Z</dcterms:modified>
</cp:coreProperties>
</file>