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338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izfluent.com/info-8468735-disadvantages-using-pestle-analysis.html" TargetMode="External"/><Relationship Id="rId2" Type="http://schemas.openxmlformats.org/officeDocument/2006/relationships/hyperlink" Target="https://www.cipd.org/uk/knowledge/factsheets/pestle-analysis-factsheet/#what-is-a-pestle-analysis-used-fo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deascale.com/blog/what-is-pestel-analysis/" TargetMode="External"/><Relationship Id="rId4" Type="http://schemas.openxmlformats.org/officeDocument/2006/relationships/hyperlink" Target="https://pestleanalysis.com/advantages-of-pestle-analysis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latin typeface="Arial"/>
                <a:cs typeface="Arial"/>
              </a:rPr>
              <a:t>Student Name:  Ahmed Savane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 2434006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Lecturer’s Name: 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endParaRPr lang="en-GB" sz="3200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Good Afternoon. My name is Ahmed</a:t>
            </a:r>
            <a:endParaRPr lang="en-GB" sz="900">
              <a:latin typeface="Arial"/>
              <a:cs typeface="Arial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I am here today to do a presentation about the case study on Green Havan Florists.</a:t>
            </a:r>
          </a:p>
          <a:p>
            <a:pPr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I will give an overview of the company and the problems they are facing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Explain an application of the 5W2H model and the issues. 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Provide a Critique and application of the PESTEL Analysis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Provide Cause and effect using the Fishbone model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Any Key findings.</a:t>
            </a:r>
          </a:p>
          <a:p>
            <a:pPr lvl="1"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r>
              <a:rPr lang="en-US" dirty="0">
                <a:ea typeface="Calibri"/>
                <a:cs typeface="Calibri"/>
              </a:rPr>
              <a:t>h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 u="sng" dirty="0">
                <a:latin typeface="Arial"/>
                <a:cs typeface="Arial"/>
              </a:rPr>
              <a:t>Green Haven Florists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2092932"/>
            <a:ext cx="7366182" cy="6839712"/>
          </a:xfrm>
        </p:spPr>
        <p:txBody>
          <a:bodyPr anchor="t">
            <a:normAutofit fontScale="25000" lnSpcReduction="20000"/>
          </a:bodyPr>
          <a:lstStyle/>
          <a:p>
            <a:pPr marL="0" indent="0">
              <a:buNone/>
            </a:pPr>
            <a:endParaRPr lang="en-GB" sz="6600" dirty="0">
              <a:highlight>
                <a:srgbClr val="00FF00"/>
              </a:highlight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r>
              <a:rPr lang="en-GB" sz="6600" dirty="0">
                <a:latin typeface="Arial"/>
                <a:ea typeface="+mj-ea"/>
                <a:cs typeface="Arial"/>
              </a:rPr>
              <a:t>Green Havan Florists is a small local flower shop situated in Norwich, UK. Established in 2016 by partners Liam and Priya Patel, the shop rapidly earned a reputation for its custom floral displays, environmentally friendly packaging, and great community connections.(UWTSD, 2025).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4400" dirty="0"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r>
              <a:rPr lang="en-GB" sz="6000" b="1" dirty="0">
                <a:latin typeface="Arial"/>
                <a:ea typeface="+mj-ea"/>
                <a:cs typeface="Arial"/>
              </a:rPr>
              <a:t>The success of the Green Havan Florists 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Eco-friendly Packaging 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Strong Community ties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Catering to wide range of customers (walk-in clients, corporate clients and weddings)</a:t>
            </a:r>
          </a:p>
          <a:p>
            <a:pPr marL="0" indent="0">
              <a:buNone/>
            </a:pPr>
            <a:endParaRPr lang="en-GB" sz="6000" dirty="0"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endParaRPr lang="en-GB" sz="6000" b="1" dirty="0"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r>
              <a:rPr lang="en-GB" sz="6000" b="1" dirty="0">
                <a:latin typeface="Arial"/>
                <a:ea typeface="+mj-ea"/>
                <a:cs typeface="Arial"/>
              </a:rPr>
              <a:t>Challenges for Green Havan Florists over the last 12 months:</a:t>
            </a:r>
          </a:p>
          <a:p>
            <a:pPr marL="0" indent="0">
              <a:buNone/>
            </a:pPr>
            <a:endParaRPr lang="en-GB" sz="6000" b="1" dirty="0"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r>
              <a:rPr lang="en-GB" sz="6000" b="1" dirty="0">
                <a:latin typeface="Arial"/>
                <a:ea typeface="+mj-ea"/>
                <a:cs typeface="Arial"/>
              </a:rPr>
              <a:t>Internal problems: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Increasing Operational Costs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Adapting to the rapidly changing retail environment</a:t>
            </a:r>
            <a:endParaRPr lang="en-GB" sz="6000" dirty="0">
              <a:latin typeface="Calibri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loss of Online foot traffic </a:t>
            </a:r>
            <a:endParaRPr lang="en-GB" sz="6000" dirty="0">
              <a:latin typeface="Calibri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Shop’s website is outdated and difficult to navigate</a:t>
            </a:r>
            <a:endParaRPr lang="en-GB" sz="6000" dirty="0">
              <a:latin typeface="Calibri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Lack of subscription services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ea typeface="+mj-ea"/>
                <a:cs typeface="Arial"/>
              </a:rPr>
              <a:t>Effective Digital Marketing trends and occasional social media posts</a:t>
            </a:r>
          </a:p>
          <a:p>
            <a:pPr marL="0" indent="0">
              <a:buNone/>
            </a:pPr>
            <a:endParaRPr lang="en-GB" sz="6000" dirty="0"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endParaRPr lang="en-GB" sz="6000" dirty="0"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endParaRPr lang="en-GB" sz="4000" dirty="0">
              <a:latin typeface="Arial"/>
              <a:ea typeface="+mj-ea"/>
              <a:cs typeface="Arial"/>
            </a:endParaRPr>
          </a:p>
          <a:p>
            <a:pPr marL="0" indent="0">
              <a:buNone/>
            </a:pPr>
            <a:endParaRPr lang="en-GB" sz="40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40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40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4000" b="1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1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1200" dirty="0">
                <a:latin typeface="Arial"/>
                <a:cs typeface="Arial"/>
              </a:rPr>
              <a:t>Provide an overview of the Green Havan Florists so that the audience is now familiar with the case-study.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Woman on phone in flower shop">
            <a:extLst>
              <a:ext uri="{FF2B5EF4-FFF2-40B4-BE49-F238E27FC236}">
                <a16:creationId xmlns:a16="http://schemas.microsoft.com/office/drawing/2014/main" id="{090AD596-6D3E-A803-9798-B7DD3818D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1" r="25933" b="2"/>
          <a:stretch>
            <a:fillRect/>
          </a:stretch>
        </p:blipFill>
        <p:spPr>
          <a:xfrm>
            <a:off x="7675657" y="2093976"/>
            <a:ext cx="4957991" cy="613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D37F8-C45B-7AAF-8E73-3C1DB65B6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7582"/>
            <a:ext cx="10515600" cy="46593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Arial"/>
                <a:cs typeface="Arial"/>
              </a:rPr>
              <a:t>External Problems:</a:t>
            </a: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cs typeface="Arial"/>
              </a:rPr>
              <a:t>Increased Competition from Online Flower delivery Services</a:t>
            </a:r>
            <a:endParaRPr lang="en-GB" dirty="0"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cs typeface="Arial"/>
              </a:rPr>
              <a:t>Reduced activity in the High street due to closure of nearby businesses</a:t>
            </a:r>
            <a:endParaRPr lang="en-GB" sz="20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cs typeface="Arial"/>
              </a:rPr>
              <a:t>Customers preference for Online flower retailers, as these are  cheaper and do same day delivery with discounts</a:t>
            </a:r>
            <a:endParaRPr lang="en-US" sz="20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cs typeface="Arial"/>
              </a:rPr>
              <a:t>Rising prices for fresh flower due supply chain disruptions and inflation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cs typeface="Arial"/>
              </a:rPr>
              <a:t>Increased costs of sustainable materials (biodegradable wrapping and locally sourced blooms)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cs typeface="Arial"/>
              </a:rPr>
              <a:t>Resulting in 30% decline in Store Sales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5898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52393"/>
              </p:ext>
            </p:extLst>
          </p:nvPr>
        </p:nvGraphicFramePr>
        <p:xfrm>
          <a:off x="298621" y="1493108"/>
          <a:ext cx="11755807" cy="1942127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2802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860581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89779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730342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46086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3228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160695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57132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189779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3186084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646911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dirty="0"/>
                        <a:t>30% decline in Sales in store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In store sales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Customer feedback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The owners: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dirty="0"/>
                        <a:t>Liam and Priya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-Internal problems: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ncreasing Operational Costs, website not easily navigable, lack of online social media,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Severe as the company could go bust in few months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30% decline in store sales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59011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Downturn in revenue and foot traffic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Online Sales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New competitors entering the market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 Employees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-External problems: Increasing competition, inflation, location of the shop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Loss of jobs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Reduced profitability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50991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Rising operational costs </a:t>
                      </a: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The company and its stakeholders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u="sng" dirty="0">
                <a:latin typeface="Arial"/>
                <a:cs typeface="Arial"/>
              </a:rPr>
              <a:t>Roots causes of the problems: 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u="sng" dirty="0">
                <a:latin typeface="Arial"/>
                <a:cs typeface="Arial"/>
              </a:rPr>
              <a:t> Using the 5W2H model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8909222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PESTEL Model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PESTEL</a:t>
            </a:r>
            <a:r>
              <a:rPr lang="en-GB" sz="6000" dirty="0">
                <a:latin typeface="Arial"/>
                <a:cs typeface="Arial"/>
              </a:rPr>
              <a:t> analysis is defined as a business impact study that aims to understand the effects of 6 key external factors, which are politics, economics, social, technology, environmental, and legal. (Vanzandt, 2023)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60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60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PESTEL framework is used to provide information about the business direction, its brand positioning, growth targets, and risks to productivity. (CIPD, 2025)</a:t>
            </a:r>
            <a:endParaRPr lang="en-GB" sz="6000">
              <a:ea typeface="Calibri"/>
              <a:cs typeface="Calibri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60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PESTEL is used by businesses and organizations to assess and analyse the external macro-environmental factors that can impact their operations and decision-making (Vanzandt, 2023</a:t>
            </a:r>
            <a:r>
              <a:rPr lang="en-GB" sz="5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)</a:t>
            </a:r>
            <a:endParaRPr lang="en-GB" sz="60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900" b="1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6000" b="1" dirty="0">
                <a:latin typeface="Arial"/>
                <a:cs typeface="Arial"/>
              </a:rPr>
              <a:t>Benefits of this framework: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6000" b="1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6000" dirty="0">
                <a:latin typeface="Arial"/>
                <a:cs typeface="Arial"/>
              </a:rPr>
              <a:t>According to (Makos, 2024)</a:t>
            </a:r>
          </a:p>
          <a:p>
            <a:pPr marL="914400" lvl="1" indent="-457200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Cost-effective and straightforward</a:t>
            </a:r>
          </a:p>
          <a:p>
            <a:pPr marL="914400" lvl="1" indent="-457200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Provides a deeper and easier understanding of business</a:t>
            </a:r>
          </a:p>
          <a:p>
            <a:pPr marL="914400" lvl="1" indent="-457200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Raises alertness to threats</a:t>
            </a:r>
          </a:p>
          <a:p>
            <a:pPr marL="914400" lvl="1" indent="-457200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Showcases opportunities to exploit</a:t>
            </a:r>
          </a:p>
          <a:p>
            <a:pPr marL="914400" lvl="1" indent="-457200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Guarantees compliance</a:t>
            </a:r>
          </a:p>
          <a:p>
            <a:pPr marL="914400" lvl="1" indent="-457200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Helps in future strategic planning </a:t>
            </a: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endParaRPr lang="en-GB" sz="28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6000" b="1" dirty="0">
                <a:latin typeface="Arial"/>
                <a:cs typeface="Arial"/>
              </a:rPr>
              <a:t>Criticisms of PESTEL framework:</a:t>
            </a:r>
          </a:p>
          <a:p>
            <a:pPr lvl="1">
              <a:lnSpc>
                <a:spcPct val="100000"/>
              </a:lnSpc>
              <a:buFont typeface="Wingdings" panose="020B0604020202020204" pitchFamily="34" charset="0"/>
              <a:buChar char="Ø"/>
            </a:pPr>
            <a:r>
              <a:rPr lang="en-GB" sz="6000" dirty="0">
                <a:latin typeface="Arial"/>
                <a:cs typeface="Arial"/>
              </a:rPr>
              <a:t>Can be outdated as political, economic, social, </a:t>
            </a:r>
            <a:r>
              <a:rPr lang="en-GB" sz="6000" dirty="0" err="1">
                <a:latin typeface="Arial"/>
                <a:cs typeface="Arial"/>
              </a:rPr>
              <a:t>technologial</a:t>
            </a:r>
            <a:r>
              <a:rPr lang="en-GB" sz="6000" dirty="0">
                <a:latin typeface="Arial"/>
                <a:cs typeface="Arial"/>
              </a:rPr>
              <a:t>, environmental and legal factors can change overnight (Harness, 2019)</a:t>
            </a:r>
          </a:p>
        </p:txBody>
      </p:sp>
      <p:pic>
        <p:nvPicPr>
          <p:cNvPr id="4" name="Picture 3" descr="A rainbow colored chart with white text&#10;&#10;AI-generated content may be incorrect.">
            <a:extLst>
              <a:ext uri="{FF2B5EF4-FFF2-40B4-BE49-F238E27FC236}">
                <a16:creationId xmlns:a16="http://schemas.microsoft.com/office/drawing/2014/main" id="{F76F0E19-FC77-C58A-C88F-32EF9D1A4F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633" y="2362458"/>
            <a:ext cx="5989681" cy="354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/>
                <a:cs typeface="Arial"/>
              </a:rPr>
              <a:t>PESTEL Framework of Green Haven Florists  </a:t>
            </a:r>
            <a:br>
              <a:rPr lang="en-GB" sz="3600" b="1" u="sng" dirty="0">
                <a:latin typeface="Arial"/>
                <a:cs typeface="Arial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/>
              <a:cs typeface="Arial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6200836"/>
              </p:ext>
            </p:extLst>
          </p:nvPr>
        </p:nvGraphicFramePr>
        <p:xfrm>
          <a:off x="947351" y="2697891"/>
          <a:ext cx="9782355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963669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349136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policies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Taxation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Trade Policies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Increasing Costs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Customer Preference for digital services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Strong community ties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None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Delivery service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Use of social media marketing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Legislation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Compliance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Eco friendly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 Cause-and-Effect model or Fishbone </a:t>
            </a:r>
            <a:r>
              <a:rPr lang="en-GB" sz="3200" b="1" u="sng" dirty="0" err="1">
                <a:latin typeface="Arial"/>
                <a:cs typeface="Arial"/>
              </a:rPr>
              <a:t>Diagramm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>
                <a:latin typeface="Arial"/>
                <a:cs typeface="Arial"/>
              </a:rPr>
              <a:t>Fishbone </a:t>
            </a:r>
            <a:r>
              <a:rPr lang="en-GB" dirty="0" err="1">
                <a:latin typeface="Arial"/>
                <a:cs typeface="Arial"/>
              </a:rPr>
              <a:t>Diagramm</a:t>
            </a:r>
            <a:r>
              <a:rPr lang="en-GB" dirty="0">
                <a:latin typeface="Arial"/>
                <a:cs typeface="Arial"/>
              </a:rPr>
              <a:t> </a:t>
            </a:r>
            <a:r>
              <a:rPr lang="en-GB" sz="2200" dirty="0">
                <a:latin typeface="Arial"/>
                <a:cs typeface="Arial"/>
              </a:rPr>
              <a:t> graphically illustrates the relationship between a given outcome (i.e. </a:t>
            </a:r>
            <a:r>
              <a:rPr lang="en-GB" sz="2200" b="1" i="1" dirty="0">
                <a:latin typeface="Arial"/>
                <a:cs typeface="Arial"/>
              </a:rPr>
              <a:t>the problem or effect</a:t>
            </a:r>
            <a:r>
              <a:rPr lang="en-GB" sz="2200" dirty="0">
                <a:latin typeface="Arial"/>
                <a:cs typeface="Arial"/>
              </a:rPr>
              <a:t>) and all the factors that might influence the outcome (i.e. </a:t>
            </a:r>
            <a:r>
              <a:rPr lang="en-GB" sz="2200" b="1" i="1" dirty="0">
                <a:latin typeface="Arial"/>
                <a:cs typeface="Arial"/>
              </a:rPr>
              <a:t>the causes) </a:t>
            </a:r>
            <a:r>
              <a:rPr lang="en-GB" sz="2200" b="1" dirty="0">
                <a:latin typeface="Arial"/>
                <a:cs typeface="Arial"/>
              </a:rPr>
              <a:t>(</a:t>
            </a:r>
            <a:r>
              <a:rPr lang="en-GB" sz="2200" b="1" dirty="0" err="1">
                <a:latin typeface="Arial"/>
                <a:cs typeface="Arial"/>
              </a:rPr>
              <a:t>uwtsd</a:t>
            </a:r>
            <a:r>
              <a:rPr lang="en-GB" sz="2200" b="1" dirty="0">
                <a:latin typeface="Arial"/>
                <a:cs typeface="Arial"/>
              </a:rPr>
              <a:t>, 2025)</a:t>
            </a:r>
            <a:r>
              <a:rPr lang="en-GB" sz="2200" b="1" i="1" dirty="0">
                <a:latin typeface="Arial"/>
                <a:cs typeface="Arial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200" dirty="0">
                <a:latin typeface="Arial"/>
                <a:cs typeface="Arial"/>
              </a:rPr>
              <a:t>To illustrate this on the </a:t>
            </a:r>
            <a:r>
              <a:rPr lang="en-GB" sz="2200" dirty="0" err="1">
                <a:latin typeface="Arial"/>
                <a:cs typeface="Arial"/>
              </a:rPr>
              <a:t>Diagramm</a:t>
            </a:r>
            <a:r>
              <a:rPr lang="en-GB" sz="2200" dirty="0">
                <a:latin typeface="Arial"/>
                <a:cs typeface="Arial"/>
              </a:rPr>
              <a:t>: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33" t="-50150" r="-11467" b="-2246"/>
          <a:stretch>
            <a:fillRect/>
          </a:stretch>
        </p:blipFill>
        <p:spPr bwMode="auto">
          <a:xfrm>
            <a:off x="753595" y="-191723"/>
            <a:ext cx="9157704" cy="585259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3FFD30F-F2B0-B765-9A3A-4E8B586907FA}"/>
              </a:ext>
            </a:extLst>
          </p:cNvPr>
          <p:cNvSpPr/>
          <p:nvPr/>
        </p:nvSpPr>
        <p:spPr>
          <a:xfrm>
            <a:off x="6915507" y="3669807"/>
            <a:ext cx="1486334" cy="162821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30% decrease in store sales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652E28-892B-6189-3FF6-9C5832A5FB6A}"/>
              </a:ext>
            </a:extLst>
          </p:cNvPr>
          <p:cNvSpPr txBox="1"/>
          <p:nvPr/>
        </p:nvSpPr>
        <p:spPr>
          <a:xfrm>
            <a:off x="4459004" y="1101239"/>
            <a:ext cx="14241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The owners, Stakeholders</a:t>
            </a:r>
            <a:endParaRPr lang="en-US" dirty="0" err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94332A-9FE9-9F0C-C74D-3A26025D2A8D}"/>
              </a:ext>
            </a:extLst>
          </p:cNvPr>
          <p:cNvSpPr txBox="1"/>
          <p:nvPr/>
        </p:nvSpPr>
        <p:spPr>
          <a:xfrm>
            <a:off x="3128059" y="1107998"/>
            <a:ext cx="1155268" cy="9503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Instore Sales Website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0A5416-011B-7BC3-3142-52EB5A998C84}"/>
              </a:ext>
            </a:extLst>
          </p:cNvPr>
          <p:cNvSpPr txBox="1"/>
          <p:nvPr/>
        </p:nvSpPr>
        <p:spPr>
          <a:xfrm>
            <a:off x="1043212" y="1209335"/>
            <a:ext cx="17821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Reliance on Instore sales and word of mouth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F007878-3794-97BF-A0BC-71D2F195D994}"/>
              </a:ext>
            </a:extLst>
          </p:cNvPr>
          <p:cNvSpPr txBox="1"/>
          <p:nvPr/>
        </p:nvSpPr>
        <p:spPr>
          <a:xfrm>
            <a:off x="1329632" y="5479170"/>
            <a:ext cx="15822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Sustainable materials-Expensive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B24ED7-4211-E701-2545-9F13AB5D6D65}"/>
              </a:ext>
            </a:extLst>
          </p:cNvPr>
          <p:cNvSpPr txBox="1"/>
          <p:nvPr/>
        </p:nvSpPr>
        <p:spPr>
          <a:xfrm>
            <a:off x="2828119" y="5479174"/>
            <a:ext cx="15768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Feedback from Customers</a:t>
            </a: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8EAF6B-DF4B-1034-FC6D-5983CBA9577E}"/>
              </a:ext>
            </a:extLst>
          </p:cNvPr>
          <p:cNvSpPr txBox="1"/>
          <p:nvPr/>
        </p:nvSpPr>
        <p:spPr>
          <a:xfrm>
            <a:off x="4553589" y="5656176"/>
            <a:ext cx="21294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Macro-economic environments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1</a:t>
            </a:r>
            <a:r>
              <a:rPr lang="en-GB" sz="2400" dirty="0">
                <a:latin typeface="Arial"/>
                <a:cs typeface="Arial"/>
              </a:rPr>
              <a:t>: University material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2</a:t>
            </a:r>
            <a:r>
              <a:rPr lang="en-GB" sz="2400" dirty="0">
                <a:latin typeface="Arial"/>
                <a:cs typeface="Arial"/>
              </a:rPr>
              <a:t>: Websites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/>
                <a:cs typeface="Arial"/>
              </a:rPr>
              <a:t>Key Finding 3</a:t>
            </a:r>
            <a:r>
              <a:rPr lang="en-GB" sz="2400" dirty="0">
                <a:latin typeface="Arial"/>
                <a:cs typeface="Arial"/>
              </a:rPr>
              <a:t>: Online Articles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227" y="241557"/>
            <a:ext cx="10618573" cy="351541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/>
                <a:cs typeface="Arial"/>
              </a:rPr>
              <a:t>Reference List:</a:t>
            </a:r>
            <a:br>
              <a:rPr lang="en-GB" b="1" dirty="0">
                <a:latin typeface="Arial"/>
                <a:cs typeface="Arial"/>
              </a:rPr>
            </a:br>
            <a:br>
              <a:rPr lang="en-GB" b="1" dirty="0">
                <a:latin typeface="Arial"/>
                <a:cs typeface="Arial"/>
              </a:rPr>
            </a:br>
            <a:r>
              <a:rPr lang="en-GB" sz="1600" b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-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CIPD (2023). </a:t>
            </a:r>
            <a:r>
              <a:rPr lang="en-GB" sz="16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CIPD | PESTLE Analysis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CIPD. Available at: </a:t>
            </a:r>
            <a:r>
              <a:rPr lang="en-GB" sz="1600" dirty="0">
                <a:latin typeface="Calibri"/>
                <a:ea typeface="Calibri"/>
                <a:cs typeface="Calibri"/>
                <a:hlinkClick r:id="rId2"/>
              </a:rPr>
              <a:t>https://www.cipd.org/uk/knowledge/factsheets/pestle-analysis-factsheet/#what-is-a-pestle-analysis-used-for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Accessed 11/10/2025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solidFill>
                  <a:srgbClr val="2C3E50"/>
                </a:solidFill>
                <a:latin typeface="Arial"/>
                <a:ea typeface="Calibri"/>
                <a:cs typeface="Arial"/>
              </a:rPr>
              <a:t>-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Green Florists Case study,</a:t>
            </a:r>
            <a:r>
              <a:rPr lang="en-GB" sz="16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Problem Solving and Decision Making  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(LCLM4004), reviewed from Moodle, Accessed 12/10/2025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-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Harness, J. (2019). </a:t>
            </a:r>
            <a:r>
              <a:rPr lang="en-GB" sz="16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The Disadvantages of Using a PESTLE Analysis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GB" sz="16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Bizfluent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3"/>
              </a:rPr>
              <a:t>https://bizfluent.com/info-8468735-disadvantages-using-pestle-analysis.html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, Accessed 12/10/2025</a:t>
            </a:r>
            <a:b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</a:br>
            <a:r>
              <a:rPr lang="en-GB" sz="1600" b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-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Makos, J. (2024). </a:t>
            </a:r>
            <a:r>
              <a:rPr lang="en-GB" sz="16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The Advantages of PESTLE Analysis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PESTLE Analysis. Available at: </a:t>
            </a:r>
            <a:r>
              <a:rPr lang="en-GB" sz="1600" dirty="0">
                <a:latin typeface="Calibri"/>
                <a:ea typeface="Calibri"/>
                <a:cs typeface="Calibri"/>
                <a:hlinkClick r:id="rId4"/>
              </a:rPr>
              <a:t>https://pestleanalysis.com/advantages-of-pestle-analysis/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Accessed 11/10/2025</a:t>
            </a:r>
            <a:br>
              <a:rPr lang="en-GB" sz="1600" dirty="0">
                <a:latin typeface="Calibri"/>
                <a:ea typeface="Calibri"/>
                <a:cs typeface="Calibri"/>
              </a:rPr>
            </a:b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-Vanzandt, P. (2023). </a:t>
            </a:r>
            <a:r>
              <a:rPr lang="en-GB" sz="16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What Is PESTEL Analysis? Definition, Benefits and Best Practices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GB" sz="16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IdeaScale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5"/>
              </a:rPr>
              <a:t>https://ideascale.com/blog/what-is-pestel-analysis/</a:t>
            </a:r>
            <a: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Accessed 11/10/2025</a:t>
            </a:r>
            <a:b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</a:br>
            <a:br>
              <a:rPr lang="en-GB" sz="16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</a:br>
            <a:endParaRPr lang="en-GB" sz="16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endParaRPr lang="en-GB" dirty="0">
              <a:latin typeface="Arial"/>
              <a:ea typeface="DengXian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5a3d419-01ea-4841-b8ef-480492e3d4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5" ma:contentTypeDescription="Create a new document." ma:contentTypeScope="" ma:versionID="ac5cf9eb9198b46f1df7b2b86b32c86a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5faf69153d05126c628eedde01266f5f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purl.org/dc/dcmitype/"/>
    <ds:schemaRef ds:uri="http://schemas.microsoft.com/office/2006/documentManagement/types"/>
    <ds:schemaRef ds:uri="a5a3d419-01ea-4841-b8ef-480492e3d4da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A63431-50F9-4E9F-BD9A-A51AAA02C8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3d419-01ea-4841-b8ef-480492e3d4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1933</TotalTime>
  <Words>995</Words>
  <Application>Microsoft Office PowerPoint</Application>
  <PresentationFormat>Widescreen</PresentationFormat>
  <Paragraphs>216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Green Haven Florists</vt:lpstr>
      <vt:lpstr>PowerPoint Presentation</vt:lpstr>
      <vt:lpstr>PowerPoint Presentation</vt:lpstr>
      <vt:lpstr>PESTEL Model</vt:lpstr>
      <vt:lpstr> PESTEL Framework of Green Haven Florists     </vt:lpstr>
      <vt:lpstr> Cause-and-Effect model or Fishbone Diagramm</vt:lpstr>
      <vt:lpstr>PowerPoint Presentation</vt:lpstr>
      <vt:lpstr> Key Findings</vt:lpstr>
      <vt:lpstr>Reference List:  -CIPD (2023). CIPD | PESTLE Analysis. CIPD. Available at: https://www.cipd.org/uk/knowledge/factsheets/pestle-analysis-factsheet/#what-is-a-pestle-analysis-used-for. Accessed 11/10/2025 -Green Florists Case study, Problem Solving and Decision Making  (LCLM4004), reviewed from Moodle, Accessed 12/10/2025 -Harness, J. (2019). The Disadvantages of Using a PESTLE Analysis. Bizfluent. Available at: https://bizfluent.com/info-8468735-disadvantages-using-pestle-analysis.html, Accessed 12/10/2025 -Makos, J. (2024). The Advantages of PESTLE Analysis. PESTLE Analysis. Available at: https://pestleanalysis.com/advantages-of-pestle-analysis/. Accessed 11/10/2025 -Vanzandt, P. (2023). What Is PESTEL Analysis? Definition, Benefits and Best Practices. IdeaScale. Available at: https://ideascale.com/blog/what-is-pestel-analysis/. Accessed 11/10/2025  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Alpha Savane</cp:lastModifiedBy>
  <cp:revision>854</cp:revision>
  <dcterms:created xsi:type="dcterms:W3CDTF">2024-01-29T11:42:05Z</dcterms:created>
  <dcterms:modified xsi:type="dcterms:W3CDTF">2025-10-12T21:16:56Z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